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38" r:id="rId2"/>
    <p:sldMasterId id="2147484352" r:id="rId3"/>
    <p:sldMasterId id="2147484366" r:id="rId4"/>
  </p:sldMasterIdLst>
  <p:notesMasterIdLst>
    <p:notesMasterId r:id="rId99"/>
  </p:notesMasterIdLst>
  <p:handoutMasterIdLst>
    <p:handoutMasterId r:id="rId100"/>
  </p:handoutMasterIdLst>
  <p:sldIdLst>
    <p:sldId id="1531" r:id="rId5"/>
    <p:sldId id="1532" r:id="rId6"/>
    <p:sldId id="1521" r:id="rId7"/>
    <p:sldId id="1508" r:id="rId8"/>
    <p:sldId id="1584" r:id="rId9"/>
    <p:sldId id="1538" r:id="rId10"/>
    <p:sldId id="1541" r:id="rId11"/>
    <p:sldId id="1572" r:id="rId12"/>
    <p:sldId id="1542" r:id="rId13"/>
    <p:sldId id="1543" r:id="rId14"/>
    <p:sldId id="1544" r:id="rId15"/>
    <p:sldId id="1545" r:id="rId16"/>
    <p:sldId id="1606" r:id="rId17"/>
    <p:sldId id="1605" r:id="rId18"/>
    <p:sldId id="1546" r:id="rId19"/>
    <p:sldId id="1588" r:id="rId20"/>
    <p:sldId id="1589" r:id="rId21"/>
    <p:sldId id="1590" r:id="rId22"/>
    <p:sldId id="1591" r:id="rId23"/>
    <p:sldId id="1547" r:id="rId24"/>
    <p:sldId id="1592" r:id="rId25"/>
    <p:sldId id="1548" r:id="rId26"/>
    <p:sldId id="1597" r:id="rId27"/>
    <p:sldId id="1596" r:id="rId28"/>
    <p:sldId id="1594" r:id="rId29"/>
    <p:sldId id="1593" r:id="rId30"/>
    <p:sldId id="1549" r:id="rId31"/>
    <p:sldId id="1601" r:id="rId32"/>
    <p:sldId id="1602" r:id="rId33"/>
    <p:sldId id="1600" r:id="rId34"/>
    <p:sldId id="1599" r:id="rId35"/>
    <p:sldId id="1613" r:id="rId36"/>
    <p:sldId id="1585" r:id="rId37"/>
    <p:sldId id="1587" r:id="rId38"/>
    <p:sldId id="1586" r:id="rId39"/>
    <p:sldId id="1550" r:id="rId40"/>
    <p:sldId id="1554" r:id="rId41"/>
    <p:sldId id="1557" r:id="rId42"/>
    <p:sldId id="1558" r:id="rId43"/>
    <p:sldId id="1619" r:id="rId44"/>
    <p:sldId id="1617" r:id="rId45"/>
    <p:sldId id="1611" r:id="rId46"/>
    <p:sldId id="1612" r:id="rId47"/>
    <p:sldId id="1623" r:id="rId48"/>
    <p:sldId id="1618" r:id="rId49"/>
    <p:sldId id="1622" r:id="rId50"/>
    <p:sldId id="1564" r:id="rId51"/>
    <p:sldId id="1567" r:id="rId52"/>
    <p:sldId id="1568" r:id="rId53"/>
    <p:sldId id="1565" r:id="rId54"/>
    <p:sldId id="1563" r:id="rId55"/>
    <p:sldId id="1620" r:id="rId56"/>
    <p:sldId id="1560" r:id="rId57"/>
    <p:sldId id="1615" r:id="rId58"/>
    <p:sldId id="1561" r:id="rId59"/>
    <p:sldId id="1616" r:id="rId60"/>
    <p:sldId id="1621" r:id="rId61"/>
    <p:sldId id="1566" r:id="rId62"/>
    <p:sldId id="1607" r:id="rId63"/>
    <p:sldId id="1608" r:id="rId64"/>
    <p:sldId id="1609" r:id="rId65"/>
    <p:sldId id="1569" r:id="rId66"/>
    <p:sldId id="1570" r:id="rId67"/>
    <p:sldId id="1571" r:id="rId68"/>
    <p:sldId id="1582" r:id="rId69"/>
    <p:sldId id="1614" r:id="rId70"/>
    <p:sldId id="1581" r:id="rId71"/>
    <p:sldId id="1583" r:id="rId72"/>
    <p:sldId id="1575" r:id="rId73"/>
    <p:sldId id="1580" r:id="rId74"/>
    <p:sldId id="1577" r:id="rId75"/>
    <p:sldId id="1578" r:id="rId76"/>
    <p:sldId id="1573" r:id="rId77"/>
    <p:sldId id="1574" r:id="rId78"/>
    <p:sldId id="1551" r:id="rId79"/>
    <p:sldId id="1552" r:id="rId80"/>
    <p:sldId id="1503" r:id="rId81"/>
    <p:sldId id="1509" r:id="rId82"/>
    <p:sldId id="1511" r:id="rId83"/>
    <p:sldId id="1513" r:id="rId84"/>
    <p:sldId id="1514" r:id="rId85"/>
    <p:sldId id="1515" r:id="rId86"/>
    <p:sldId id="1516" r:id="rId87"/>
    <p:sldId id="1517" r:id="rId88"/>
    <p:sldId id="1520" r:id="rId89"/>
    <p:sldId id="1519" r:id="rId90"/>
    <p:sldId id="1518" r:id="rId91"/>
    <p:sldId id="1559" r:id="rId92"/>
    <p:sldId id="1553" r:id="rId93"/>
    <p:sldId id="1562" r:id="rId94"/>
    <p:sldId id="1530" r:id="rId95"/>
    <p:sldId id="1523" r:id="rId96"/>
    <p:sldId id="1537" r:id="rId97"/>
    <p:sldId id="1326" r:id="rId9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31"/>
            <p14:sldId id="1532"/>
            <p14:sldId id="1521"/>
            <p14:sldId id="1508"/>
            <p14:sldId id="1584"/>
            <p14:sldId id="1538"/>
            <p14:sldId id="1541"/>
            <p14:sldId id="1572"/>
            <p14:sldId id="1542"/>
            <p14:sldId id="1543"/>
            <p14:sldId id="1544"/>
            <p14:sldId id="1545"/>
            <p14:sldId id="1606"/>
            <p14:sldId id="1605"/>
            <p14:sldId id="1546"/>
            <p14:sldId id="1588"/>
            <p14:sldId id="1589"/>
            <p14:sldId id="1590"/>
            <p14:sldId id="1591"/>
            <p14:sldId id="1547"/>
            <p14:sldId id="1592"/>
            <p14:sldId id="1548"/>
            <p14:sldId id="1597"/>
            <p14:sldId id="1596"/>
            <p14:sldId id="1594"/>
            <p14:sldId id="1593"/>
            <p14:sldId id="1549"/>
            <p14:sldId id="1601"/>
            <p14:sldId id="1602"/>
            <p14:sldId id="1600"/>
            <p14:sldId id="1599"/>
            <p14:sldId id="1613"/>
            <p14:sldId id="1585"/>
            <p14:sldId id="1587"/>
            <p14:sldId id="1586"/>
            <p14:sldId id="1550"/>
            <p14:sldId id="1554"/>
            <p14:sldId id="1557"/>
            <p14:sldId id="1558"/>
            <p14:sldId id="1619"/>
            <p14:sldId id="1617"/>
            <p14:sldId id="1611"/>
            <p14:sldId id="1612"/>
            <p14:sldId id="1623"/>
            <p14:sldId id="1618"/>
            <p14:sldId id="1622"/>
            <p14:sldId id="1564"/>
            <p14:sldId id="1567"/>
            <p14:sldId id="1568"/>
            <p14:sldId id="1565"/>
            <p14:sldId id="1563"/>
            <p14:sldId id="1620"/>
            <p14:sldId id="1560"/>
            <p14:sldId id="1615"/>
            <p14:sldId id="1561"/>
            <p14:sldId id="1616"/>
            <p14:sldId id="1621"/>
            <p14:sldId id="1566"/>
            <p14:sldId id="1607"/>
            <p14:sldId id="1608"/>
            <p14:sldId id="1609"/>
            <p14:sldId id="1569"/>
            <p14:sldId id="1570"/>
            <p14:sldId id="1571"/>
            <p14:sldId id="1582"/>
            <p14:sldId id="1614"/>
            <p14:sldId id="1581"/>
            <p14:sldId id="1583"/>
            <p14:sldId id="1575"/>
            <p14:sldId id="1580"/>
            <p14:sldId id="1577"/>
            <p14:sldId id="1578"/>
            <p14:sldId id="1573"/>
            <p14:sldId id="1574"/>
            <p14:sldId id="1551"/>
            <p14:sldId id="1552"/>
            <p14:sldId id="1503"/>
            <p14:sldId id="1509"/>
            <p14:sldId id="1511"/>
            <p14:sldId id="1513"/>
            <p14:sldId id="1514"/>
            <p14:sldId id="1515"/>
            <p14:sldId id="1516"/>
            <p14:sldId id="1517"/>
            <p14:sldId id="1520"/>
            <p14:sldId id="1519"/>
            <p14:sldId id="1518"/>
            <p14:sldId id="1559"/>
            <p14:sldId id="1553"/>
            <p14:sldId id="1562"/>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737D"/>
    <a:srgbClr val="0078D7"/>
    <a:srgbClr val="007396"/>
    <a:srgbClr val="FFFFFF"/>
    <a:srgbClr val="00BCF2"/>
    <a:srgbClr val="11CCFF"/>
    <a:srgbClr val="47D8FF"/>
    <a:srgbClr val="85E5FF"/>
    <a:srgbClr val="43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131" autoAdjust="0"/>
  </p:normalViewPr>
  <p:slideViewPr>
    <p:cSldViewPr>
      <p:cViewPr varScale="1">
        <p:scale>
          <a:sx n="101" d="100"/>
          <a:sy n="101" d="100"/>
        </p:scale>
        <p:origin x="150" y="252"/>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34866403343819E-2"/>
          <c:y val="5.4481545753858412E-2"/>
          <c:w val="0.67849086751721877"/>
          <c:h val="0.83189062258598301"/>
        </c:manualLayout>
      </c:layout>
      <c:areaChart>
        <c:grouping val="stacked"/>
        <c:varyColors val="0"/>
        <c:ser>
          <c:idx val="0"/>
          <c:order val="0"/>
          <c:spPr>
            <a:solidFill>
              <a:srgbClr val="0072C6"/>
            </a:solidFill>
          </c:spPr>
          <c:val>
            <c:numRef>
              <c:f>Sheet1!$B$2:$B$5</c:f>
              <c:numCache>
                <c:formatCode>General</c:formatCode>
                <c:ptCount val="4"/>
                <c:pt idx="0">
                  <c:v>1</c:v>
                </c:pt>
                <c:pt idx="1">
                  <c:v>2.5</c:v>
                </c:pt>
                <c:pt idx="2">
                  <c:v>2</c:v>
                </c:pt>
                <c:pt idx="3">
                  <c:v>1</c:v>
                </c:pt>
              </c:numCache>
            </c:numRef>
          </c:val>
          <c:extLst xmlns:c16r2="http://schemas.microsoft.com/office/drawing/2015/06/chart">
            <c:ext xmlns:c16="http://schemas.microsoft.com/office/drawing/2014/chart" uri="{C3380CC4-5D6E-409C-BE32-E72D297353CC}">
              <c16:uniqueId val="{00000000-62F5-44C2-9496-81C11CD35C21}"/>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val>
            <c:numRef>
              <c:f>Sheet1!$C$2:$C$5</c:f>
              <c:numCache>
                <c:formatCode>General</c:formatCode>
                <c:ptCount val="4"/>
                <c:pt idx="0">
                  <c:v>2.4</c:v>
                </c:pt>
                <c:pt idx="1">
                  <c:v>2</c:v>
                </c:pt>
                <c:pt idx="2">
                  <c:v>0.5</c:v>
                </c:pt>
                <c:pt idx="3">
                  <c:v>2.8</c:v>
                </c:pt>
              </c:numCache>
            </c:numRef>
          </c:val>
          <c:extLst xmlns:c16r2="http://schemas.microsoft.com/office/drawing/2015/06/chart">
            <c:ext xmlns:c16="http://schemas.microsoft.com/office/drawing/2014/chart" uri="{C3380CC4-5D6E-409C-BE32-E72D297353CC}">
              <c16:uniqueId val="{00000001-62F5-44C2-9496-81C11CD35C21}"/>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axId val="433709384"/>
        <c:axId val="433717224"/>
      </c:areaChart>
      <c:catAx>
        <c:axId val="433709384"/>
        <c:scaling>
          <c:orientation val="minMax"/>
        </c:scaling>
        <c:delete val="0"/>
        <c:axPos val="b"/>
        <c:numFmt formatCode="General" sourceLinked="0"/>
        <c:majorTickMark val="out"/>
        <c:minorTickMark val="none"/>
        <c:tickLblPos val="nextTo"/>
        <c:spPr>
          <a:ln>
            <a:solidFill>
              <a:schemeClr val="tx1">
                <a:alpha val="15000"/>
              </a:schemeClr>
            </a:solidFill>
          </a:ln>
        </c:spPr>
        <c:crossAx val="433717224"/>
        <c:crosses val="autoZero"/>
        <c:auto val="1"/>
        <c:lblAlgn val="ctr"/>
        <c:lblOffset val="100"/>
        <c:noMultiLvlLbl val="0"/>
      </c:catAx>
      <c:valAx>
        <c:axId val="433717224"/>
        <c:scaling>
          <c:orientation val="minMax"/>
        </c:scaling>
        <c:delete val="0"/>
        <c:axPos val="l"/>
        <c:majorGridlines>
          <c:spPr>
            <a:ln>
              <a:gradFill>
                <a:gsLst>
                  <a:gs pos="0">
                    <a:schemeClr val="tx1">
                      <a:alpha val="20000"/>
                    </a:schemeClr>
                  </a:gs>
                  <a:gs pos="100000">
                    <a:schemeClr val="tx1">
                      <a:alpha val="20000"/>
                    </a:schemeClr>
                  </a:gs>
                </a:gsLst>
                <a:lin ang="5400000" scaled="0"/>
              </a:gradFill>
            </a:ln>
          </c:spPr>
        </c:majorGridlines>
        <c:numFmt formatCode="General" sourceLinked="1"/>
        <c:majorTickMark val="out"/>
        <c:minorTickMark val="none"/>
        <c:tickLblPos val="nextTo"/>
        <c:spPr>
          <a:ln>
            <a:solidFill>
              <a:schemeClr val="tx1">
                <a:alpha val="15000"/>
              </a:schemeClr>
            </a:solidFill>
          </a:ln>
        </c:spPr>
        <c:crossAx val="433709384"/>
        <c:crosses val="autoZero"/>
        <c:crossBetween val="midCat"/>
        <c:majorUnit val="1"/>
      </c:valAx>
      <c:spPr>
        <a:ln>
          <a:solidFill>
            <a:schemeClr val="tx1">
              <a:alpha val="16000"/>
            </a:schemeClr>
          </a:solidFill>
        </a:ln>
      </c:spPr>
    </c:plotArea>
    <c:legend>
      <c:legendPos val="r"/>
      <c:layout>
        <c:manualLayout>
          <c:xMode val="edge"/>
          <c:yMode val="edge"/>
          <c:x val="0.81720304714775782"/>
          <c:y val="0.26927071548463966"/>
          <c:w val="0.16367135454040962"/>
          <c:h val="0.3976438172589646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58BE6-3075-4A96-BBED-B9A0000253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E125D31A-F702-47D7-92D4-C4E25BAC37F0}">
      <dgm:prSet phldrT="[Text]"/>
      <dgm:spPr/>
      <dgm:t>
        <a:bodyPr/>
        <a:lstStyle/>
        <a:p>
          <a:r>
            <a:rPr lang="en-NZ" dirty="0" smtClean="0"/>
            <a:t>Protocols</a:t>
          </a:r>
          <a:endParaRPr lang="en-NZ" dirty="0"/>
        </a:p>
      </dgm:t>
    </dgm:pt>
    <dgm:pt modelId="{0B5620A9-E2B9-450F-8C44-42F2B0B9CE08}" type="parTrans" cxnId="{688E596A-1600-4559-A3D9-408A2C6F32AE}">
      <dgm:prSet/>
      <dgm:spPr/>
      <dgm:t>
        <a:bodyPr/>
        <a:lstStyle/>
        <a:p>
          <a:endParaRPr lang="en-NZ"/>
        </a:p>
      </dgm:t>
    </dgm:pt>
    <dgm:pt modelId="{8C57BBB2-F794-45DE-925A-C1413CE44827}" type="sibTrans" cxnId="{688E596A-1600-4559-A3D9-408A2C6F32AE}">
      <dgm:prSet/>
      <dgm:spPr/>
      <dgm:t>
        <a:bodyPr/>
        <a:lstStyle/>
        <a:p>
          <a:endParaRPr lang="en-NZ" dirty="0"/>
        </a:p>
      </dgm:t>
    </dgm:pt>
    <dgm:pt modelId="{668130F4-D251-45E9-B71B-2E31C1FF04E2}">
      <dgm:prSet phldrT="[Text]"/>
      <dgm:spPr/>
      <dgm:t>
        <a:bodyPr/>
        <a:lstStyle/>
        <a:p>
          <a:r>
            <a:rPr lang="en-NZ" dirty="0" smtClean="0"/>
            <a:t>Use cases</a:t>
          </a:r>
          <a:endParaRPr lang="en-NZ" dirty="0"/>
        </a:p>
      </dgm:t>
    </dgm:pt>
    <dgm:pt modelId="{6BBF7F66-0F09-4D54-9739-0956156311B1}" type="parTrans" cxnId="{DF624A59-B9F9-4379-83DD-0B499B661D0C}">
      <dgm:prSet/>
      <dgm:spPr/>
      <dgm:t>
        <a:bodyPr/>
        <a:lstStyle/>
        <a:p>
          <a:endParaRPr lang="en-NZ"/>
        </a:p>
      </dgm:t>
    </dgm:pt>
    <dgm:pt modelId="{64A09218-72A3-44A3-8F14-00F164294C2D}" type="sibTrans" cxnId="{DF624A59-B9F9-4379-83DD-0B499B661D0C}">
      <dgm:prSet/>
      <dgm:spPr/>
      <dgm:t>
        <a:bodyPr/>
        <a:lstStyle/>
        <a:p>
          <a:endParaRPr lang="en-NZ" dirty="0"/>
        </a:p>
      </dgm:t>
    </dgm:pt>
    <dgm:pt modelId="{5489DDE5-986E-413B-A28D-6156450B2B86}">
      <dgm:prSet phldrT="[Text]"/>
      <dgm:spPr/>
      <dgm:t>
        <a:bodyPr/>
        <a:lstStyle/>
        <a:p>
          <a:r>
            <a:rPr lang="en-NZ" dirty="0" smtClean="0"/>
            <a:t>OWIN</a:t>
          </a:r>
          <a:endParaRPr lang="en-NZ" dirty="0"/>
        </a:p>
      </dgm:t>
    </dgm:pt>
    <dgm:pt modelId="{F1D2B768-02D2-4757-8244-742F3047E06E}" type="parTrans" cxnId="{DDC62A74-37B2-4A08-880E-99B425D841BF}">
      <dgm:prSet/>
      <dgm:spPr/>
      <dgm:t>
        <a:bodyPr/>
        <a:lstStyle/>
        <a:p>
          <a:endParaRPr lang="en-NZ"/>
        </a:p>
      </dgm:t>
    </dgm:pt>
    <dgm:pt modelId="{951EB87F-30E7-4724-94E8-59887159796F}" type="sibTrans" cxnId="{DDC62A74-37B2-4A08-880E-99B425D841BF}">
      <dgm:prSet/>
      <dgm:spPr/>
      <dgm:t>
        <a:bodyPr/>
        <a:lstStyle/>
        <a:p>
          <a:endParaRPr lang="en-NZ" dirty="0"/>
        </a:p>
      </dgm:t>
    </dgm:pt>
    <dgm:pt modelId="{E0ECEAC9-20D9-4EFB-A0C2-3B797849BDCD}">
      <dgm:prSet phldrT="[Text]"/>
      <dgm:spPr/>
      <dgm:t>
        <a:bodyPr/>
        <a:lstStyle/>
        <a:p>
          <a:r>
            <a:rPr lang="en-NZ" dirty="0" smtClean="0"/>
            <a:t>ADAL</a:t>
          </a:r>
          <a:endParaRPr lang="en-NZ" dirty="0"/>
        </a:p>
      </dgm:t>
    </dgm:pt>
    <dgm:pt modelId="{55F51779-5647-47D7-9D33-06F263A34095}" type="parTrans" cxnId="{3930D1CF-8CF3-41F5-8D76-ABF217140D48}">
      <dgm:prSet/>
      <dgm:spPr/>
      <dgm:t>
        <a:bodyPr/>
        <a:lstStyle/>
        <a:p>
          <a:endParaRPr lang="en-NZ"/>
        </a:p>
      </dgm:t>
    </dgm:pt>
    <dgm:pt modelId="{0944B455-0470-4197-B316-61B363D293DC}" type="sibTrans" cxnId="{3930D1CF-8CF3-41F5-8D76-ABF217140D48}">
      <dgm:prSet/>
      <dgm:spPr/>
      <dgm:t>
        <a:bodyPr/>
        <a:lstStyle/>
        <a:p>
          <a:endParaRPr lang="en-NZ" dirty="0"/>
        </a:p>
      </dgm:t>
    </dgm:pt>
    <dgm:pt modelId="{147E705F-0E7B-4C98-A673-0558BC3FA44D}">
      <dgm:prSet phldrT="[Text]"/>
      <dgm:spPr/>
      <dgm:t>
        <a:bodyPr/>
        <a:lstStyle/>
        <a:p>
          <a:r>
            <a:rPr lang="en-NZ" dirty="0" smtClean="0"/>
            <a:t>WIF</a:t>
          </a:r>
          <a:endParaRPr lang="en-NZ" dirty="0"/>
        </a:p>
      </dgm:t>
    </dgm:pt>
    <dgm:pt modelId="{5116C37B-D66F-4236-BCE6-B3B05AA8F2C8}" type="parTrans" cxnId="{49620BB9-5175-4E35-B1DA-9757A1B7B5DA}">
      <dgm:prSet/>
      <dgm:spPr/>
      <dgm:t>
        <a:bodyPr/>
        <a:lstStyle/>
        <a:p>
          <a:endParaRPr lang="en-NZ"/>
        </a:p>
      </dgm:t>
    </dgm:pt>
    <dgm:pt modelId="{232F87D2-D1A0-4162-B6D8-B8F87377E65D}" type="sibTrans" cxnId="{49620BB9-5175-4E35-B1DA-9757A1B7B5DA}">
      <dgm:prSet/>
      <dgm:spPr/>
      <dgm:t>
        <a:bodyPr/>
        <a:lstStyle/>
        <a:p>
          <a:endParaRPr lang="en-NZ" dirty="0"/>
        </a:p>
      </dgm:t>
    </dgm:pt>
    <dgm:pt modelId="{3EE1964D-C51F-4DD5-811B-CC16AB9ADF4E}">
      <dgm:prSet phldrT="[Text]"/>
      <dgm:spPr/>
      <dgm:t>
        <a:bodyPr/>
        <a:lstStyle/>
        <a:p>
          <a:r>
            <a:rPr lang="en-NZ" dirty="0" smtClean="0"/>
            <a:t>Access Panel</a:t>
          </a:r>
          <a:endParaRPr lang="en-NZ" dirty="0"/>
        </a:p>
      </dgm:t>
    </dgm:pt>
    <dgm:pt modelId="{55971329-3A68-4541-A95F-E669A3EA9148}" type="parTrans" cxnId="{2F0EBC75-30AD-481B-AF09-29E6B2A0D33E}">
      <dgm:prSet/>
      <dgm:spPr/>
      <dgm:t>
        <a:bodyPr/>
        <a:lstStyle/>
        <a:p>
          <a:endParaRPr lang="en-NZ"/>
        </a:p>
      </dgm:t>
    </dgm:pt>
    <dgm:pt modelId="{CB7CD341-F57B-47BE-806C-88757AEF5FDD}" type="sibTrans" cxnId="{2F0EBC75-30AD-481B-AF09-29E6B2A0D33E}">
      <dgm:prSet/>
      <dgm:spPr/>
      <dgm:t>
        <a:bodyPr/>
        <a:lstStyle/>
        <a:p>
          <a:endParaRPr lang="en-NZ" dirty="0"/>
        </a:p>
      </dgm:t>
    </dgm:pt>
    <dgm:pt modelId="{20A455D9-8779-4D6C-A24E-17E96E1B71A3}">
      <dgm:prSet phldrT="[Text]"/>
      <dgm:spPr/>
      <dgm:t>
        <a:bodyPr/>
        <a:lstStyle/>
        <a:p>
          <a:r>
            <a:rPr lang="en-NZ" dirty="0" smtClean="0"/>
            <a:t>SaaS</a:t>
          </a:r>
          <a:endParaRPr lang="en-NZ" dirty="0"/>
        </a:p>
      </dgm:t>
    </dgm:pt>
    <dgm:pt modelId="{B7FC4F40-CE0A-476E-8870-27846BDA5267}" type="parTrans" cxnId="{1A20FAF8-168B-4514-AEFE-21B26FE0B848}">
      <dgm:prSet/>
      <dgm:spPr/>
      <dgm:t>
        <a:bodyPr/>
        <a:lstStyle/>
        <a:p>
          <a:endParaRPr lang="en-NZ"/>
        </a:p>
      </dgm:t>
    </dgm:pt>
    <dgm:pt modelId="{872679B6-DBCB-4FB5-9B7E-7F3109768A76}" type="sibTrans" cxnId="{1A20FAF8-168B-4514-AEFE-21B26FE0B848}">
      <dgm:prSet/>
      <dgm:spPr/>
      <dgm:t>
        <a:bodyPr/>
        <a:lstStyle/>
        <a:p>
          <a:endParaRPr lang="en-NZ" dirty="0"/>
        </a:p>
      </dgm:t>
    </dgm:pt>
    <dgm:pt modelId="{23EDEF80-E1F2-4753-A70B-A3412BA71F2C}" type="pres">
      <dgm:prSet presAssocID="{00258BE6-3075-4A96-BBED-B9A000025352}" presName="cycle" presStyleCnt="0">
        <dgm:presLayoutVars>
          <dgm:dir/>
          <dgm:resizeHandles val="exact"/>
        </dgm:presLayoutVars>
      </dgm:prSet>
      <dgm:spPr/>
      <dgm:t>
        <a:bodyPr/>
        <a:lstStyle/>
        <a:p>
          <a:endParaRPr lang="en-NZ"/>
        </a:p>
      </dgm:t>
    </dgm:pt>
    <dgm:pt modelId="{86971E60-B81C-4156-BE73-DE40BBCC34AE}" type="pres">
      <dgm:prSet presAssocID="{E125D31A-F702-47D7-92D4-C4E25BAC37F0}" presName="node" presStyleLbl="node1" presStyleIdx="0" presStyleCnt="7">
        <dgm:presLayoutVars>
          <dgm:bulletEnabled val="1"/>
        </dgm:presLayoutVars>
      </dgm:prSet>
      <dgm:spPr/>
      <dgm:t>
        <a:bodyPr/>
        <a:lstStyle/>
        <a:p>
          <a:endParaRPr lang="en-NZ"/>
        </a:p>
      </dgm:t>
    </dgm:pt>
    <dgm:pt modelId="{7C769210-6C0A-42BB-A1E7-58381443831A}" type="pres">
      <dgm:prSet presAssocID="{8C57BBB2-F794-45DE-925A-C1413CE44827}" presName="sibTrans" presStyleLbl="sibTrans2D1" presStyleIdx="0" presStyleCnt="7"/>
      <dgm:spPr/>
      <dgm:t>
        <a:bodyPr/>
        <a:lstStyle/>
        <a:p>
          <a:endParaRPr lang="en-NZ"/>
        </a:p>
      </dgm:t>
    </dgm:pt>
    <dgm:pt modelId="{03FBEED3-826C-460D-9511-FD27CDB428C5}" type="pres">
      <dgm:prSet presAssocID="{8C57BBB2-F794-45DE-925A-C1413CE44827}" presName="connectorText" presStyleLbl="sibTrans2D1" presStyleIdx="0" presStyleCnt="7"/>
      <dgm:spPr/>
      <dgm:t>
        <a:bodyPr/>
        <a:lstStyle/>
        <a:p>
          <a:endParaRPr lang="en-NZ"/>
        </a:p>
      </dgm:t>
    </dgm:pt>
    <dgm:pt modelId="{56C8B5E9-E6D3-47EF-A47E-42CAFCBE499F}" type="pres">
      <dgm:prSet presAssocID="{668130F4-D251-45E9-B71B-2E31C1FF04E2}" presName="node" presStyleLbl="node1" presStyleIdx="1" presStyleCnt="7">
        <dgm:presLayoutVars>
          <dgm:bulletEnabled val="1"/>
        </dgm:presLayoutVars>
      </dgm:prSet>
      <dgm:spPr/>
      <dgm:t>
        <a:bodyPr/>
        <a:lstStyle/>
        <a:p>
          <a:endParaRPr lang="en-NZ"/>
        </a:p>
      </dgm:t>
    </dgm:pt>
    <dgm:pt modelId="{5F6B89D3-A197-4398-9CBE-8B9F1FF48D18}" type="pres">
      <dgm:prSet presAssocID="{64A09218-72A3-44A3-8F14-00F164294C2D}" presName="sibTrans" presStyleLbl="sibTrans2D1" presStyleIdx="1" presStyleCnt="7"/>
      <dgm:spPr/>
      <dgm:t>
        <a:bodyPr/>
        <a:lstStyle/>
        <a:p>
          <a:endParaRPr lang="en-NZ"/>
        </a:p>
      </dgm:t>
    </dgm:pt>
    <dgm:pt modelId="{D2D235BD-D9AF-45EC-91DF-90D7CED49112}" type="pres">
      <dgm:prSet presAssocID="{64A09218-72A3-44A3-8F14-00F164294C2D}" presName="connectorText" presStyleLbl="sibTrans2D1" presStyleIdx="1" presStyleCnt="7"/>
      <dgm:spPr/>
      <dgm:t>
        <a:bodyPr/>
        <a:lstStyle/>
        <a:p>
          <a:endParaRPr lang="en-NZ"/>
        </a:p>
      </dgm:t>
    </dgm:pt>
    <dgm:pt modelId="{7AF7FEE9-6B16-4595-A7B0-56CC95314596}" type="pres">
      <dgm:prSet presAssocID="{5489DDE5-986E-413B-A28D-6156450B2B86}" presName="node" presStyleLbl="node1" presStyleIdx="2" presStyleCnt="7">
        <dgm:presLayoutVars>
          <dgm:bulletEnabled val="1"/>
        </dgm:presLayoutVars>
      </dgm:prSet>
      <dgm:spPr/>
      <dgm:t>
        <a:bodyPr/>
        <a:lstStyle/>
        <a:p>
          <a:endParaRPr lang="en-NZ"/>
        </a:p>
      </dgm:t>
    </dgm:pt>
    <dgm:pt modelId="{85577CBF-3E5D-45AA-A026-29A948DC7D82}" type="pres">
      <dgm:prSet presAssocID="{951EB87F-30E7-4724-94E8-59887159796F}" presName="sibTrans" presStyleLbl="sibTrans2D1" presStyleIdx="2" presStyleCnt="7"/>
      <dgm:spPr/>
      <dgm:t>
        <a:bodyPr/>
        <a:lstStyle/>
        <a:p>
          <a:endParaRPr lang="en-NZ"/>
        </a:p>
      </dgm:t>
    </dgm:pt>
    <dgm:pt modelId="{6A279FEB-B102-43DA-90E6-AD6A6A1408CC}" type="pres">
      <dgm:prSet presAssocID="{951EB87F-30E7-4724-94E8-59887159796F}" presName="connectorText" presStyleLbl="sibTrans2D1" presStyleIdx="2" presStyleCnt="7"/>
      <dgm:spPr/>
      <dgm:t>
        <a:bodyPr/>
        <a:lstStyle/>
        <a:p>
          <a:endParaRPr lang="en-NZ"/>
        </a:p>
      </dgm:t>
    </dgm:pt>
    <dgm:pt modelId="{AB426D58-DCA1-4A1A-BF49-B81D5AC10747}" type="pres">
      <dgm:prSet presAssocID="{E0ECEAC9-20D9-4EFB-A0C2-3B797849BDCD}" presName="node" presStyleLbl="node1" presStyleIdx="3" presStyleCnt="7">
        <dgm:presLayoutVars>
          <dgm:bulletEnabled val="1"/>
        </dgm:presLayoutVars>
      </dgm:prSet>
      <dgm:spPr/>
      <dgm:t>
        <a:bodyPr/>
        <a:lstStyle/>
        <a:p>
          <a:endParaRPr lang="en-NZ"/>
        </a:p>
      </dgm:t>
    </dgm:pt>
    <dgm:pt modelId="{CD2A9D08-3F32-4E65-AFA3-F5DE2F2C6D99}" type="pres">
      <dgm:prSet presAssocID="{0944B455-0470-4197-B316-61B363D293DC}" presName="sibTrans" presStyleLbl="sibTrans2D1" presStyleIdx="3" presStyleCnt="7"/>
      <dgm:spPr/>
      <dgm:t>
        <a:bodyPr/>
        <a:lstStyle/>
        <a:p>
          <a:endParaRPr lang="en-NZ"/>
        </a:p>
      </dgm:t>
    </dgm:pt>
    <dgm:pt modelId="{FDAEC11F-E953-4EAB-809B-467931D02BE4}" type="pres">
      <dgm:prSet presAssocID="{0944B455-0470-4197-B316-61B363D293DC}" presName="connectorText" presStyleLbl="sibTrans2D1" presStyleIdx="3" presStyleCnt="7"/>
      <dgm:spPr/>
      <dgm:t>
        <a:bodyPr/>
        <a:lstStyle/>
        <a:p>
          <a:endParaRPr lang="en-NZ"/>
        </a:p>
      </dgm:t>
    </dgm:pt>
    <dgm:pt modelId="{6C5DE5FE-1DDF-4DD2-9564-0E20B4F4864A}" type="pres">
      <dgm:prSet presAssocID="{147E705F-0E7B-4C98-A673-0558BC3FA44D}" presName="node" presStyleLbl="node1" presStyleIdx="4" presStyleCnt="7" custRadScaleRad="99016" custRadScaleInc="-5121">
        <dgm:presLayoutVars>
          <dgm:bulletEnabled val="1"/>
        </dgm:presLayoutVars>
      </dgm:prSet>
      <dgm:spPr/>
      <dgm:t>
        <a:bodyPr/>
        <a:lstStyle/>
        <a:p>
          <a:endParaRPr lang="en-NZ"/>
        </a:p>
      </dgm:t>
    </dgm:pt>
    <dgm:pt modelId="{9E9470D7-39D2-49F0-A31D-7AB20CFA33D1}" type="pres">
      <dgm:prSet presAssocID="{232F87D2-D1A0-4162-B6D8-B8F87377E65D}" presName="sibTrans" presStyleLbl="sibTrans2D1" presStyleIdx="4" presStyleCnt="7"/>
      <dgm:spPr/>
      <dgm:t>
        <a:bodyPr/>
        <a:lstStyle/>
        <a:p>
          <a:endParaRPr lang="en-NZ"/>
        </a:p>
      </dgm:t>
    </dgm:pt>
    <dgm:pt modelId="{A414BB79-F92C-4018-BD90-0693BB48968D}" type="pres">
      <dgm:prSet presAssocID="{232F87D2-D1A0-4162-B6D8-B8F87377E65D}" presName="connectorText" presStyleLbl="sibTrans2D1" presStyleIdx="4" presStyleCnt="7"/>
      <dgm:spPr/>
      <dgm:t>
        <a:bodyPr/>
        <a:lstStyle/>
        <a:p>
          <a:endParaRPr lang="en-NZ"/>
        </a:p>
      </dgm:t>
    </dgm:pt>
    <dgm:pt modelId="{CE9596CD-C581-4001-8CCA-6FD43EDEC1AE}" type="pres">
      <dgm:prSet presAssocID="{3EE1964D-C51F-4DD5-811B-CC16AB9ADF4E}" presName="node" presStyleLbl="node1" presStyleIdx="5" presStyleCnt="7" custRadScaleRad="99016" custRadScaleInc="-5121">
        <dgm:presLayoutVars>
          <dgm:bulletEnabled val="1"/>
        </dgm:presLayoutVars>
      </dgm:prSet>
      <dgm:spPr/>
      <dgm:t>
        <a:bodyPr/>
        <a:lstStyle/>
        <a:p>
          <a:endParaRPr lang="en-NZ"/>
        </a:p>
      </dgm:t>
    </dgm:pt>
    <dgm:pt modelId="{4D5961C8-5EBC-4F2E-8D97-A7EA5F31056E}" type="pres">
      <dgm:prSet presAssocID="{CB7CD341-F57B-47BE-806C-88757AEF5FDD}" presName="sibTrans" presStyleLbl="sibTrans2D1" presStyleIdx="5" presStyleCnt="7"/>
      <dgm:spPr/>
      <dgm:t>
        <a:bodyPr/>
        <a:lstStyle/>
        <a:p>
          <a:endParaRPr lang="en-NZ"/>
        </a:p>
      </dgm:t>
    </dgm:pt>
    <dgm:pt modelId="{BA3E84D8-DBBC-4A01-915D-3FDF972BD737}" type="pres">
      <dgm:prSet presAssocID="{CB7CD341-F57B-47BE-806C-88757AEF5FDD}" presName="connectorText" presStyleLbl="sibTrans2D1" presStyleIdx="5" presStyleCnt="7"/>
      <dgm:spPr/>
      <dgm:t>
        <a:bodyPr/>
        <a:lstStyle/>
        <a:p>
          <a:endParaRPr lang="en-NZ"/>
        </a:p>
      </dgm:t>
    </dgm:pt>
    <dgm:pt modelId="{872D4384-ADBF-4D89-8F37-6824A1BE543B}" type="pres">
      <dgm:prSet presAssocID="{20A455D9-8779-4D6C-A24E-17E96E1B71A3}" presName="node" presStyleLbl="node1" presStyleIdx="6" presStyleCnt="7" custRadScaleRad="99016" custRadScaleInc="-5121">
        <dgm:presLayoutVars>
          <dgm:bulletEnabled val="1"/>
        </dgm:presLayoutVars>
      </dgm:prSet>
      <dgm:spPr/>
      <dgm:t>
        <a:bodyPr/>
        <a:lstStyle/>
        <a:p>
          <a:endParaRPr lang="en-NZ"/>
        </a:p>
      </dgm:t>
    </dgm:pt>
    <dgm:pt modelId="{2F581433-37C6-41A1-AF73-CB9DA5DEB533}" type="pres">
      <dgm:prSet presAssocID="{872679B6-DBCB-4FB5-9B7E-7F3109768A76}" presName="sibTrans" presStyleLbl="sibTrans2D1" presStyleIdx="6" presStyleCnt="7"/>
      <dgm:spPr/>
      <dgm:t>
        <a:bodyPr/>
        <a:lstStyle/>
        <a:p>
          <a:endParaRPr lang="en-NZ"/>
        </a:p>
      </dgm:t>
    </dgm:pt>
    <dgm:pt modelId="{B9D8C754-9655-4A25-BC7F-EB37D9123EF1}" type="pres">
      <dgm:prSet presAssocID="{872679B6-DBCB-4FB5-9B7E-7F3109768A76}" presName="connectorText" presStyleLbl="sibTrans2D1" presStyleIdx="6" presStyleCnt="7"/>
      <dgm:spPr/>
      <dgm:t>
        <a:bodyPr/>
        <a:lstStyle/>
        <a:p>
          <a:endParaRPr lang="en-NZ"/>
        </a:p>
      </dgm:t>
    </dgm:pt>
  </dgm:ptLst>
  <dgm:cxnLst>
    <dgm:cxn modelId="{A91B99D9-2D9B-4864-B30E-B30E0E452BA4}" type="presOf" srcId="{0944B455-0470-4197-B316-61B363D293DC}" destId="{CD2A9D08-3F32-4E65-AFA3-F5DE2F2C6D99}" srcOrd="0" destOrd="0" presId="urn:microsoft.com/office/officeart/2005/8/layout/cycle2"/>
    <dgm:cxn modelId="{6BD7F38B-F44F-4FDA-AC6E-FE9FA64670C6}" type="presOf" srcId="{CB7CD341-F57B-47BE-806C-88757AEF5FDD}" destId="{4D5961C8-5EBC-4F2E-8D97-A7EA5F31056E}" srcOrd="0" destOrd="0" presId="urn:microsoft.com/office/officeart/2005/8/layout/cycle2"/>
    <dgm:cxn modelId="{DDC62A74-37B2-4A08-880E-99B425D841BF}" srcId="{00258BE6-3075-4A96-BBED-B9A000025352}" destId="{5489DDE5-986E-413B-A28D-6156450B2B86}" srcOrd="2" destOrd="0" parTransId="{F1D2B768-02D2-4757-8244-742F3047E06E}" sibTransId="{951EB87F-30E7-4724-94E8-59887159796F}"/>
    <dgm:cxn modelId="{F2437288-1FED-4878-82D3-3AED0ECD77C8}" type="presOf" srcId="{E0ECEAC9-20D9-4EFB-A0C2-3B797849BDCD}" destId="{AB426D58-DCA1-4A1A-BF49-B81D5AC10747}" srcOrd="0" destOrd="0" presId="urn:microsoft.com/office/officeart/2005/8/layout/cycle2"/>
    <dgm:cxn modelId="{A971F0B3-60B9-4E7C-99C9-F7F88C9BBF96}" type="presOf" srcId="{5489DDE5-986E-413B-A28D-6156450B2B86}" destId="{7AF7FEE9-6B16-4595-A7B0-56CC95314596}" srcOrd="0" destOrd="0" presId="urn:microsoft.com/office/officeart/2005/8/layout/cycle2"/>
    <dgm:cxn modelId="{360E3FCD-0A0D-4632-9F24-CFAB34AC3C6E}" type="presOf" srcId="{64A09218-72A3-44A3-8F14-00F164294C2D}" destId="{D2D235BD-D9AF-45EC-91DF-90D7CED49112}" srcOrd="1" destOrd="0" presId="urn:microsoft.com/office/officeart/2005/8/layout/cycle2"/>
    <dgm:cxn modelId="{84DF7235-6218-4EBA-BF2F-C58EB5CAC873}" type="presOf" srcId="{872679B6-DBCB-4FB5-9B7E-7F3109768A76}" destId="{2F581433-37C6-41A1-AF73-CB9DA5DEB533}" srcOrd="0" destOrd="0" presId="urn:microsoft.com/office/officeart/2005/8/layout/cycle2"/>
    <dgm:cxn modelId="{141DF8F4-9709-45D8-A413-FF4775FBE039}" type="presOf" srcId="{64A09218-72A3-44A3-8F14-00F164294C2D}" destId="{5F6B89D3-A197-4398-9CBE-8B9F1FF48D18}" srcOrd="0" destOrd="0" presId="urn:microsoft.com/office/officeart/2005/8/layout/cycle2"/>
    <dgm:cxn modelId="{942665D1-5B17-4DE4-B8CB-DC086994E884}" type="presOf" srcId="{951EB87F-30E7-4724-94E8-59887159796F}" destId="{85577CBF-3E5D-45AA-A026-29A948DC7D82}" srcOrd="0" destOrd="0" presId="urn:microsoft.com/office/officeart/2005/8/layout/cycle2"/>
    <dgm:cxn modelId="{688E596A-1600-4559-A3D9-408A2C6F32AE}" srcId="{00258BE6-3075-4A96-BBED-B9A000025352}" destId="{E125D31A-F702-47D7-92D4-C4E25BAC37F0}" srcOrd="0" destOrd="0" parTransId="{0B5620A9-E2B9-450F-8C44-42F2B0B9CE08}" sibTransId="{8C57BBB2-F794-45DE-925A-C1413CE44827}"/>
    <dgm:cxn modelId="{DF624A59-B9F9-4379-83DD-0B499B661D0C}" srcId="{00258BE6-3075-4A96-BBED-B9A000025352}" destId="{668130F4-D251-45E9-B71B-2E31C1FF04E2}" srcOrd="1" destOrd="0" parTransId="{6BBF7F66-0F09-4D54-9739-0956156311B1}" sibTransId="{64A09218-72A3-44A3-8F14-00F164294C2D}"/>
    <dgm:cxn modelId="{1A20FAF8-168B-4514-AEFE-21B26FE0B848}" srcId="{00258BE6-3075-4A96-BBED-B9A000025352}" destId="{20A455D9-8779-4D6C-A24E-17E96E1B71A3}" srcOrd="6" destOrd="0" parTransId="{B7FC4F40-CE0A-476E-8870-27846BDA5267}" sibTransId="{872679B6-DBCB-4FB5-9B7E-7F3109768A76}"/>
    <dgm:cxn modelId="{49620BB9-5175-4E35-B1DA-9757A1B7B5DA}" srcId="{00258BE6-3075-4A96-BBED-B9A000025352}" destId="{147E705F-0E7B-4C98-A673-0558BC3FA44D}" srcOrd="4" destOrd="0" parTransId="{5116C37B-D66F-4236-BCE6-B3B05AA8F2C8}" sibTransId="{232F87D2-D1A0-4162-B6D8-B8F87377E65D}"/>
    <dgm:cxn modelId="{740319D2-2C8F-4E69-BD78-6161A9C387F9}" type="presOf" srcId="{E125D31A-F702-47D7-92D4-C4E25BAC37F0}" destId="{86971E60-B81C-4156-BE73-DE40BBCC34AE}" srcOrd="0" destOrd="0" presId="urn:microsoft.com/office/officeart/2005/8/layout/cycle2"/>
    <dgm:cxn modelId="{C526CA7F-D5B1-47D4-862A-6532EA5C2335}" type="presOf" srcId="{CB7CD341-F57B-47BE-806C-88757AEF5FDD}" destId="{BA3E84D8-DBBC-4A01-915D-3FDF972BD737}" srcOrd="1" destOrd="0" presId="urn:microsoft.com/office/officeart/2005/8/layout/cycle2"/>
    <dgm:cxn modelId="{F651184E-25F5-4EDD-9778-03B74C86FBAF}" type="presOf" srcId="{232F87D2-D1A0-4162-B6D8-B8F87377E65D}" destId="{9E9470D7-39D2-49F0-A31D-7AB20CFA33D1}" srcOrd="0" destOrd="0" presId="urn:microsoft.com/office/officeart/2005/8/layout/cycle2"/>
    <dgm:cxn modelId="{2F0EBC75-30AD-481B-AF09-29E6B2A0D33E}" srcId="{00258BE6-3075-4A96-BBED-B9A000025352}" destId="{3EE1964D-C51F-4DD5-811B-CC16AB9ADF4E}" srcOrd="5" destOrd="0" parTransId="{55971329-3A68-4541-A95F-E669A3EA9148}" sibTransId="{CB7CD341-F57B-47BE-806C-88757AEF5FDD}"/>
    <dgm:cxn modelId="{C5254021-C8AC-4958-881D-96D0EFD64766}" type="presOf" srcId="{8C57BBB2-F794-45DE-925A-C1413CE44827}" destId="{03FBEED3-826C-460D-9511-FD27CDB428C5}" srcOrd="1" destOrd="0" presId="urn:microsoft.com/office/officeart/2005/8/layout/cycle2"/>
    <dgm:cxn modelId="{60512EDC-2A05-4481-8376-8C21052103B8}" type="presOf" srcId="{872679B6-DBCB-4FB5-9B7E-7F3109768A76}" destId="{B9D8C754-9655-4A25-BC7F-EB37D9123EF1}" srcOrd="1" destOrd="0" presId="urn:microsoft.com/office/officeart/2005/8/layout/cycle2"/>
    <dgm:cxn modelId="{D2D7FC14-1B44-41F5-9C13-9C60EB990E33}" type="presOf" srcId="{951EB87F-30E7-4724-94E8-59887159796F}" destId="{6A279FEB-B102-43DA-90E6-AD6A6A1408CC}" srcOrd="1" destOrd="0" presId="urn:microsoft.com/office/officeart/2005/8/layout/cycle2"/>
    <dgm:cxn modelId="{C57A720D-A7BB-44BA-ACB1-A81AA9BCB647}" type="presOf" srcId="{20A455D9-8779-4D6C-A24E-17E96E1B71A3}" destId="{872D4384-ADBF-4D89-8F37-6824A1BE543B}" srcOrd="0" destOrd="0" presId="urn:microsoft.com/office/officeart/2005/8/layout/cycle2"/>
    <dgm:cxn modelId="{2E8973FD-10C3-40EC-847F-CC1E62AB2E58}" type="presOf" srcId="{3EE1964D-C51F-4DD5-811B-CC16AB9ADF4E}" destId="{CE9596CD-C581-4001-8CCA-6FD43EDEC1AE}" srcOrd="0" destOrd="0" presId="urn:microsoft.com/office/officeart/2005/8/layout/cycle2"/>
    <dgm:cxn modelId="{EEEF0481-D6AD-430F-B55C-99A2A45A83E0}" type="presOf" srcId="{668130F4-D251-45E9-B71B-2E31C1FF04E2}" destId="{56C8B5E9-E6D3-47EF-A47E-42CAFCBE499F}" srcOrd="0" destOrd="0" presId="urn:microsoft.com/office/officeart/2005/8/layout/cycle2"/>
    <dgm:cxn modelId="{32E3F1DF-3A02-4B80-B600-8261F34755DD}" type="presOf" srcId="{00258BE6-3075-4A96-BBED-B9A000025352}" destId="{23EDEF80-E1F2-4753-A70B-A3412BA71F2C}" srcOrd="0" destOrd="0" presId="urn:microsoft.com/office/officeart/2005/8/layout/cycle2"/>
    <dgm:cxn modelId="{2FB42BFA-E465-4C06-BDAE-BE596E0F8E93}" type="presOf" srcId="{0944B455-0470-4197-B316-61B363D293DC}" destId="{FDAEC11F-E953-4EAB-809B-467931D02BE4}" srcOrd="1" destOrd="0" presId="urn:microsoft.com/office/officeart/2005/8/layout/cycle2"/>
    <dgm:cxn modelId="{0A013BBC-46CF-498A-B7B0-BC700E4877BE}" type="presOf" srcId="{232F87D2-D1A0-4162-B6D8-B8F87377E65D}" destId="{A414BB79-F92C-4018-BD90-0693BB48968D}" srcOrd="1" destOrd="0" presId="urn:microsoft.com/office/officeart/2005/8/layout/cycle2"/>
    <dgm:cxn modelId="{3930D1CF-8CF3-41F5-8D76-ABF217140D48}" srcId="{00258BE6-3075-4A96-BBED-B9A000025352}" destId="{E0ECEAC9-20D9-4EFB-A0C2-3B797849BDCD}" srcOrd="3" destOrd="0" parTransId="{55F51779-5647-47D7-9D33-06F263A34095}" sibTransId="{0944B455-0470-4197-B316-61B363D293DC}"/>
    <dgm:cxn modelId="{6CD490D9-47A0-4034-BBC3-3D17D6B4E9D3}" type="presOf" srcId="{8C57BBB2-F794-45DE-925A-C1413CE44827}" destId="{7C769210-6C0A-42BB-A1E7-58381443831A}" srcOrd="0" destOrd="0" presId="urn:microsoft.com/office/officeart/2005/8/layout/cycle2"/>
    <dgm:cxn modelId="{D2B8684C-CFA8-41E4-9E6F-0C2035E9AEFA}" type="presOf" srcId="{147E705F-0E7B-4C98-A673-0558BC3FA44D}" destId="{6C5DE5FE-1DDF-4DD2-9564-0E20B4F4864A}" srcOrd="0" destOrd="0" presId="urn:microsoft.com/office/officeart/2005/8/layout/cycle2"/>
    <dgm:cxn modelId="{352379EA-123B-4F17-910D-CE59DE1DF3C7}" type="presParOf" srcId="{23EDEF80-E1F2-4753-A70B-A3412BA71F2C}" destId="{86971E60-B81C-4156-BE73-DE40BBCC34AE}" srcOrd="0" destOrd="0" presId="urn:microsoft.com/office/officeart/2005/8/layout/cycle2"/>
    <dgm:cxn modelId="{938EBD67-6305-4B8E-A8F5-99101C33BF43}" type="presParOf" srcId="{23EDEF80-E1F2-4753-A70B-A3412BA71F2C}" destId="{7C769210-6C0A-42BB-A1E7-58381443831A}" srcOrd="1" destOrd="0" presId="urn:microsoft.com/office/officeart/2005/8/layout/cycle2"/>
    <dgm:cxn modelId="{F66DE4C0-3558-4B36-AC17-ADA910C9DB7D}" type="presParOf" srcId="{7C769210-6C0A-42BB-A1E7-58381443831A}" destId="{03FBEED3-826C-460D-9511-FD27CDB428C5}" srcOrd="0" destOrd="0" presId="urn:microsoft.com/office/officeart/2005/8/layout/cycle2"/>
    <dgm:cxn modelId="{29838561-6CD2-4F51-88C5-14BAFB558F7E}" type="presParOf" srcId="{23EDEF80-E1F2-4753-A70B-A3412BA71F2C}" destId="{56C8B5E9-E6D3-47EF-A47E-42CAFCBE499F}" srcOrd="2" destOrd="0" presId="urn:microsoft.com/office/officeart/2005/8/layout/cycle2"/>
    <dgm:cxn modelId="{AAB40D2A-A951-4B3F-AF62-4E2078B632E7}" type="presParOf" srcId="{23EDEF80-E1F2-4753-A70B-A3412BA71F2C}" destId="{5F6B89D3-A197-4398-9CBE-8B9F1FF48D18}" srcOrd="3" destOrd="0" presId="urn:microsoft.com/office/officeart/2005/8/layout/cycle2"/>
    <dgm:cxn modelId="{706CA63D-9C32-4A9F-8C4A-3E35ADB1EA53}" type="presParOf" srcId="{5F6B89D3-A197-4398-9CBE-8B9F1FF48D18}" destId="{D2D235BD-D9AF-45EC-91DF-90D7CED49112}" srcOrd="0" destOrd="0" presId="urn:microsoft.com/office/officeart/2005/8/layout/cycle2"/>
    <dgm:cxn modelId="{AF9A440C-60C3-4354-BAF8-701C9E3D2EE6}" type="presParOf" srcId="{23EDEF80-E1F2-4753-A70B-A3412BA71F2C}" destId="{7AF7FEE9-6B16-4595-A7B0-56CC95314596}" srcOrd="4" destOrd="0" presId="urn:microsoft.com/office/officeart/2005/8/layout/cycle2"/>
    <dgm:cxn modelId="{C6FCD228-7F69-4F8B-A964-A75B201A56B0}" type="presParOf" srcId="{23EDEF80-E1F2-4753-A70B-A3412BA71F2C}" destId="{85577CBF-3E5D-45AA-A026-29A948DC7D82}" srcOrd="5" destOrd="0" presId="urn:microsoft.com/office/officeart/2005/8/layout/cycle2"/>
    <dgm:cxn modelId="{7D129ECB-25F2-401C-AA17-E78F4411A949}" type="presParOf" srcId="{85577CBF-3E5D-45AA-A026-29A948DC7D82}" destId="{6A279FEB-B102-43DA-90E6-AD6A6A1408CC}" srcOrd="0" destOrd="0" presId="urn:microsoft.com/office/officeart/2005/8/layout/cycle2"/>
    <dgm:cxn modelId="{CE17F1A0-359D-41C9-AC88-07E86DDB2193}" type="presParOf" srcId="{23EDEF80-E1F2-4753-A70B-A3412BA71F2C}" destId="{AB426D58-DCA1-4A1A-BF49-B81D5AC10747}" srcOrd="6" destOrd="0" presId="urn:microsoft.com/office/officeart/2005/8/layout/cycle2"/>
    <dgm:cxn modelId="{943A6007-E4CD-402E-834E-38F27F465034}" type="presParOf" srcId="{23EDEF80-E1F2-4753-A70B-A3412BA71F2C}" destId="{CD2A9D08-3F32-4E65-AFA3-F5DE2F2C6D99}" srcOrd="7" destOrd="0" presId="urn:microsoft.com/office/officeart/2005/8/layout/cycle2"/>
    <dgm:cxn modelId="{2CAE9900-F56F-468A-AB17-43F69AD84CB5}" type="presParOf" srcId="{CD2A9D08-3F32-4E65-AFA3-F5DE2F2C6D99}" destId="{FDAEC11F-E953-4EAB-809B-467931D02BE4}" srcOrd="0" destOrd="0" presId="urn:microsoft.com/office/officeart/2005/8/layout/cycle2"/>
    <dgm:cxn modelId="{39E04C94-6A2E-4A12-9FF4-1E520DBFFCCF}" type="presParOf" srcId="{23EDEF80-E1F2-4753-A70B-A3412BA71F2C}" destId="{6C5DE5FE-1DDF-4DD2-9564-0E20B4F4864A}" srcOrd="8" destOrd="0" presId="urn:microsoft.com/office/officeart/2005/8/layout/cycle2"/>
    <dgm:cxn modelId="{1FB219FB-97E9-4BBB-8B86-0476C010627E}" type="presParOf" srcId="{23EDEF80-E1F2-4753-A70B-A3412BA71F2C}" destId="{9E9470D7-39D2-49F0-A31D-7AB20CFA33D1}" srcOrd="9" destOrd="0" presId="urn:microsoft.com/office/officeart/2005/8/layout/cycle2"/>
    <dgm:cxn modelId="{C74C2DED-AF02-4881-92E1-D36E86A37185}" type="presParOf" srcId="{9E9470D7-39D2-49F0-A31D-7AB20CFA33D1}" destId="{A414BB79-F92C-4018-BD90-0693BB48968D}" srcOrd="0" destOrd="0" presId="urn:microsoft.com/office/officeart/2005/8/layout/cycle2"/>
    <dgm:cxn modelId="{6B607F16-D276-4DC5-803B-3FA3C784C15C}" type="presParOf" srcId="{23EDEF80-E1F2-4753-A70B-A3412BA71F2C}" destId="{CE9596CD-C581-4001-8CCA-6FD43EDEC1AE}" srcOrd="10" destOrd="0" presId="urn:microsoft.com/office/officeart/2005/8/layout/cycle2"/>
    <dgm:cxn modelId="{4700E637-D6AB-4337-864D-2D20980C4946}" type="presParOf" srcId="{23EDEF80-E1F2-4753-A70B-A3412BA71F2C}" destId="{4D5961C8-5EBC-4F2E-8D97-A7EA5F31056E}" srcOrd="11" destOrd="0" presId="urn:microsoft.com/office/officeart/2005/8/layout/cycle2"/>
    <dgm:cxn modelId="{BF530FC1-0746-4C47-A66C-63896AE49C9D}" type="presParOf" srcId="{4D5961C8-5EBC-4F2E-8D97-A7EA5F31056E}" destId="{BA3E84D8-DBBC-4A01-915D-3FDF972BD737}" srcOrd="0" destOrd="0" presId="urn:microsoft.com/office/officeart/2005/8/layout/cycle2"/>
    <dgm:cxn modelId="{76BBF50F-F2D0-4A8F-B79A-C1D7576518E4}" type="presParOf" srcId="{23EDEF80-E1F2-4753-A70B-A3412BA71F2C}" destId="{872D4384-ADBF-4D89-8F37-6824A1BE543B}" srcOrd="12" destOrd="0" presId="urn:microsoft.com/office/officeart/2005/8/layout/cycle2"/>
    <dgm:cxn modelId="{D9F3E650-4FE6-4005-B2E8-1034F01F8688}" type="presParOf" srcId="{23EDEF80-E1F2-4753-A70B-A3412BA71F2C}" destId="{2F581433-37C6-41A1-AF73-CB9DA5DEB533}" srcOrd="13" destOrd="0" presId="urn:microsoft.com/office/officeart/2005/8/layout/cycle2"/>
    <dgm:cxn modelId="{B94B56AB-8602-4D92-A3BC-05C9051D79DE}" type="presParOf" srcId="{2F581433-37C6-41A1-AF73-CB9DA5DEB533}" destId="{B9D8C754-9655-4A25-BC7F-EB37D9123EF1}" srcOrd="0" destOrd="0" presId="urn:microsoft.com/office/officeart/2005/8/layout/cycle2"/>
  </dgm:cxnLst>
  <dgm:bg>
    <a:solidFill>
      <a:srgbClr val="002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258BE6-3075-4A96-BBED-B9A0000253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E125D31A-F702-47D7-92D4-C4E25BAC37F0}">
      <dgm:prSet phldrT="[Text]"/>
      <dgm:spPr/>
      <dgm:t>
        <a:bodyPr/>
        <a:lstStyle/>
        <a:p>
          <a:r>
            <a:rPr lang="en-NZ" dirty="0" smtClean="0"/>
            <a:t>DirSync</a:t>
          </a:r>
          <a:endParaRPr lang="en-NZ" dirty="0"/>
        </a:p>
      </dgm:t>
    </dgm:pt>
    <dgm:pt modelId="{0B5620A9-E2B9-450F-8C44-42F2B0B9CE08}" type="parTrans" cxnId="{688E596A-1600-4559-A3D9-408A2C6F32AE}">
      <dgm:prSet/>
      <dgm:spPr/>
      <dgm:t>
        <a:bodyPr/>
        <a:lstStyle/>
        <a:p>
          <a:endParaRPr lang="en-NZ"/>
        </a:p>
      </dgm:t>
    </dgm:pt>
    <dgm:pt modelId="{8C57BBB2-F794-45DE-925A-C1413CE44827}" type="sibTrans" cxnId="{688E596A-1600-4559-A3D9-408A2C6F32AE}">
      <dgm:prSet/>
      <dgm:spPr/>
      <dgm:t>
        <a:bodyPr/>
        <a:lstStyle/>
        <a:p>
          <a:endParaRPr lang="en-NZ" dirty="0"/>
        </a:p>
      </dgm:t>
    </dgm:pt>
    <dgm:pt modelId="{668130F4-D251-45E9-B71B-2E31C1FF04E2}">
      <dgm:prSet phldrT="[Text]"/>
      <dgm:spPr/>
      <dgm:t>
        <a:bodyPr/>
        <a:lstStyle/>
        <a:p>
          <a:r>
            <a:rPr lang="en-NZ" dirty="0" smtClean="0"/>
            <a:t>AADSync</a:t>
          </a:r>
          <a:endParaRPr lang="en-NZ" dirty="0"/>
        </a:p>
      </dgm:t>
    </dgm:pt>
    <dgm:pt modelId="{6BBF7F66-0F09-4D54-9739-0956156311B1}" type="parTrans" cxnId="{DF624A59-B9F9-4379-83DD-0B499B661D0C}">
      <dgm:prSet/>
      <dgm:spPr/>
      <dgm:t>
        <a:bodyPr/>
        <a:lstStyle/>
        <a:p>
          <a:endParaRPr lang="en-NZ"/>
        </a:p>
      </dgm:t>
    </dgm:pt>
    <dgm:pt modelId="{64A09218-72A3-44A3-8F14-00F164294C2D}" type="sibTrans" cxnId="{DF624A59-B9F9-4379-83DD-0B499B661D0C}">
      <dgm:prSet/>
      <dgm:spPr/>
      <dgm:t>
        <a:bodyPr/>
        <a:lstStyle/>
        <a:p>
          <a:endParaRPr lang="en-NZ" dirty="0"/>
        </a:p>
      </dgm:t>
    </dgm:pt>
    <dgm:pt modelId="{5489DDE5-986E-413B-A28D-6156450B2B86}">
      <dgm:prSet phldrT="[Text]"/>
      <dgm:spPr/>
      <dgm:t>
        <a:bodyPr/>
        <a:lstStyle/>
        <a:p>
          <a:r>
            <a:rPr lang="en-NZ" dirty="0" smtClean="0"/>
            <a:t>AD Connect</a:t>
          </a:r>
          <a:endParaRPr lang="en-NZ" dirty="0"/>
        </a:p>
      </dgm:t>
    </dgm:pt>
    <dgm:pt modelId="{F1D2B768-02D2-4757-8244-742F3047E06E}" type="parTrans" cxnId="{DDC62A74-37B2-4A08-880E-99B425D841BF}">
      <dgm:prSet/>
      <dgm:spPr/>
      <dgm:t>
        <a:bodyPr/>
        <a:lstStyle/>
        <a:p>
          <a:endParaRPr lang="en-NZ"/>
        </a:p>
      </dgm:t>
    </dgm:pt>
    <dgm:pt modelId="{951EB87F-30E7-4724-94E8-59887159796F}" type="sibTrans" cxnId="{DDC62A74-37B2-4A08-880E-99B425D841BF}">
      <dgm:prSet/>
      <dgm:spPr/>
      <dgm:t>
        <a:bodyPr/>
        <a:lstStyle/>
        <a:p>
          <a:endParaRPr lang="en-NZ" dirty="0"/>
        </a:p>
      </dgm:t>
    </dgm:pt>
    <dgm:pt modelId="{E0ECEAC9-20D9-4EFB-A0C2-3B797849BDCD}">
      <dgm:prSet phldrT="[Text]"/>
      <dgm:spPr/>
      <dgm:t>
        <a:bodyPr/>
        <a:lstStyle/>
        <a:p>
          <a:r>
            <a:rPr lang="en-NZ" dirty="0" smtClean="0"/>
            <a:t>MFA</a:t>
          </a:r>
          <a:endParaRPr lang="en-NZ" dirty="0"/>
        </a:p>
      </dgm:t>
    </dgm:pt>
    <dgm:pt modelId="{55F51779-5647-47D7-9D33-06F263A34095}" type="parTrans" cxnId="{3930D1CF-8CF3-41F5-8D76-ABF217140D48}">
      <dgm:prSet/>
      <dgm:spPr/>
      <dgm:t>
        <a:bodyPr/>
        <a:lstStyle/>
        <a:p>
          <a:endParaRPr lang="en-NZ"/>
        </a:p>
      </dgm:t>
    </dgm:pt>
    <dgm:pt modelId="{0944B455-0470-4197-B316-61B363D293DC}" type="sibTrans" cxnId="{3930D1CF-8CF3-41F5-8D76-ABF217140D48}">
      <dgm:prSet/>
      <dgm:spPr/>
      <dgm:t>
        <a:bodyPr/>
        <a:lstStyle/>
        <a:p>
          <a:endParaRPr lang="en-NZ" dirty="0"/>
        </a:p>
      </dgm:t>
    </dgm:pt>
    <dgm:pt modelId="{147E705F-0E7B-4C98-A673-0558BC3FA44D}">
      <dgm:prSet phldrT="[Text]"/>
      <dgm:spPr/>
      <dgm:t>
        <a:bodyPr/>
        <a:lstStyle/>
        <a:p>
          <a:r>
            <a:rPr lang="en-NZ" dirty="0" smtClean="0"/>
            <a:t>AAD Proxy</a:t>
          </a:r>
          <a:endParaRPr lang="en-NZ" dirty="0"/>
        </a:p>
      </dgm:t>
    </dgm:pt>
    <dgm:pt modelId="{5116C37B-D66F-4236-BCE6-B3B05AA8F2C8}" type="parTrans" cxnId="{49620BB9-5175-4E35-B1DA-9757A1B7B5DA}">
      <dgm:prSet/>
      <dgm:spPr/>
      <dgm:t>
        <a:bodyPr/>
        <a:lstStyle/>
        <a:p>
          <a:endParaRPr lang="en-NZ"/>
        </a:p>
      </dgm:t>
    </dgm:pt>
    <dgm:pt modelId="{232F87D2-D1A0-4162-B6D8-B8F87377E65D}" type="sibTrans" cxnId="{49620BB9-5175-4E35-B1DA-9757A1B7B5DA}">
      <dgm:prSet/>
      <dgm:spPr/>
      <dgm:t>
        <a:bodyPr/>
        <a:lstStyle/>
        <a:p>
          <a:endParaRPr lang="en-NZ" dirty="0"/>
        </a:p>
      </dgm:t>
    </dgm:pt>
    <dgm:pt modelId="{23EDEF80-E1F2-4753-A70B-A3412BA71F2C}" type="pres">
      <dgm:prSet presAssocID="{00258BE6-3075-4A96-BBED-B9A000025352}" presName="cycle" presStyleCnt="0">
        <dgm:presLayoutVars>
          <dgm:dir/>
          <dgm:resizeHandles val="exact"/>
        </dgm:presLayoutVars>
      </dgm:prSet>
      <dgm:spPr/>
      <dgm:t>
        <a:bodyPr/>
        <a:lstStyle/>
        <a:p>
          <a:endParaRPr lang="en-NZ"/>
        </a:p>
      </dgm:t>
    </dgm:pt>
    <dgm:pt modelId="{86971E60-B81C-4156-BE73-DE40BBCC34AE}" type="pres">
      <dgm:prSet presAssocID="{E125D31A-F702-47D7-92D4-C4E25BAC37F0}" presName="node" presStyleLbl="node1" presStyleIdx="0" presStyleCnt="5">
        <dgm:presLayoutVars>
          <dgm:bulletEnabled val="1"/>
        </dgm:presLayoutVars>
      </dgm:prSet>
      <dgm:spPr/>
      <dgm:t>
        <a:bodyPr/>
        <a:lstStyle/>
        <a:p>
          <a:endParaRPr lang="en-NZ"/>
        </a:p>
      </dgm:t>
    </dgm:pt>
    <dgm:pt modelId="{7C769210-6C0A-42BB-A1E7-58381443831A}" type="pres">
      <dgm:prSet presAssocID="{8C57BBB2-F794-45DE-925A-C1413CE44827}" presName="sibTrans" presStyleLbl="sibTrans2D1" presStyleIdx="0" presStyleCnt="5"/>
      <dgm:spPr/>
      <dgm:t>
        <a:bodyPr/>
        <a:lstStyle/>
        <a:p>
          <a:endParaRPr lang="en-NZ"/>
        </a:p>
      </dgm:t>
    </dgm:pt>
    <dgm:pt modelId="{03FBEED3-826C-460D-9511-FD27CDB428C5}" type="pres">
      <dgm:prSet presAssocID="{8C57BBB2-F794-45DE-925A-C1413CE44827}" presName="connectorText" presStyleLbl="sibTrans2D1" presStyleIdx="0" presStyleCnt="5"/>
      <dgm:spPr/>
      <dgm:t>
        <a:bodyPr/>
        <a:lstStyle/>
        <a:p>
          <a:endParaRPr lang="en-NZ"/>
        </a:p>
      </dgm:t>
    </dgm:pt>
    <dgm:pt modelId="{56C8B5E9-E6D3-47EF-A47E-42CAFCBE499F}" type="pres">
      <dgm:prSet presAssocID="{668130F4-D251-45E9-B71B-2E31C1FF04E2}" presName="node" presStyleLbl="node1" presStyleIdx="1" presStyleCnt="5">
        <dgm:presLayoutVars>
          <dgm:bulletEnabled val="1"/>
        </dgm:presLayoutVars>
      </dgm:prSet>
      <dgm:spPr/>
      <dgm:t>
        <a:bodyPr/>
        <a:lstStyle/>
        <a:p>
          <a:endParaRPr lang="en-NZ"/>
        </a:p>
      </dgm:t>
    </dgm:pt>
    <dgm:pt modelId="{5F6B89D3-A197-4398-9CBE-8B9F1FF48D18}" type="pres">
      <dgm:prSet presAssocID="{64A09218-72A3-44A3-8F14-00F164294C2D}" presName="sibTrans" presStyleLbl="sibTrans2D1" presStyleIdx="1" presStyleCnt="5"/>
      <dgm:spPr/>
      <dgm:t>
        <a:bodyPr/>
        <a:lstStyle/>
        <a:p>
          <a:endParaRPr lang="en-NZ"/>
        </a:p>
      </dgm:t>
    </dgm:pt>
    <dgm:pt modelId="{D2D235BD-D9AF-45EC-91DF-90D7CED49112}" type="pres">
      <dgm:prSet presAssocID="{64A09218-72A3-44A3-8F14-00F164294C2D}" presName="connectorText" presStyleLbl="sibTrans2D1" presStyleIdx="1" presStyleCnt="5"/>
      <dgm:spPr/>
      <dgm:t>
        <a:bodyPr/>
        <a:lstStyle/>
        <a:p>
          <a:endParaRPr lang="en-NZ"/>
        </a:p>
      </dgm:t>
    </dgm:pt>
    <dgm:pt modelId="{7AF7FEE9-6B16-4595-A7B0-56CC95314596}" type="pres">
      <dgm:prSet presAssocID="{5489DDE5-986E-413B-A28D-6156450B2B86}" presName="node" presStyleLbl="node1" presStyleIdx="2" presStyleCnt="5">
        <dgm:presLayoutVars>
          <dgm:bulletEnabled val="1"/>
        </dgm:presLayoutVars>
      </dgm:prSet>
      <dgm:spPr/>
      <dgm:t>
        <a:bodyPr/>
        <a:lstStyle/>
        <a:p>
          <a:endParaRPr lang="en-NZ"/>
        </a:p>
      </dgm:t>
    </dgm:pt>
    <dgm:pt modelId="{85577CBF-3E5D-45AA-A026-29A948DC7D82}" type="pres">
      <dgm:prSet presAssocID="{951EB87F-30E7-4724-94E8-59887159796F}" presName="sibTrans" presStyleLbl="sibTrans2D1" presStyleIdx="2" presStyleCnt="5"/>
      <dgm:spPr/>
      <dgm:t>
        <a:bodyPr/>
        <a:lstStyle/>
        <a:p>
          <a:endParaRPr lang="en-NZ"/>
        </a:p>
      </dgm:t>
    </dgm:pt>
    <dgm:pt modelId="{6A279FEB-B102-43DA-90E6-AD6A6A1408CC}" type="pres">
      <dgm:prSet presAssocID="{951EB87F-30E7-4724-94E8-59887159796F}" presName="connectorText" presStyleLbl="sibTrans2D1" presStyleIdx="2" presStyleCnt="5"/>
      <dgm:spPr/>
      <dgm:t>
        <a:bodyPr/>
        <a:lstStyle/>
        <a:p>
          <a:endParaRPr lang="en-NZ"/>
        </a:p>
      </dgm:t>
    </dgm:pt>
    <dgm:pt modelId="{AB426D58-DCA1-4A1A-BF49-B81D5AC10747}" type="pres">
      <dgm:prSet presAssocID="{E0ECEAC9-20D9-4EFB-A0C2-3B797849BDCD}" presName="node" presStyleLbl="node1" presStyleIdx="3" presStyleCnt="5">
        <dgm:presLayoutVars>
          <dgm:bulletEnabled val="1"/>
        </dgm:presLayoutVars>
      </dgm:prSet>
      <dgm:spPr/>
      <dgm:t>
        <a:bodyPr/>
        <a:lstStyle/>
        <a:p>
          <a:endParaRPr lang="en-NZ"/>
        </a:p>
      </dgm:t>
    </dgm:pt>
    <dgm:pt modelId="{CD2A9D08-3F32-4E65-AFA3-F5DE2F2C6D99}" type="pres">
      <dgm:prSet presAssocID="{0944B455-0470-4197-B316-61B363D293DC}" presName="sibTrans" presStyleLbl="sibTrans2D1" presStyleIdx="3" presStyleCnt="5"/>
      <dgm:spPr/>
      <dgm:t>
        <a:bodyPr/>
        <a:lstStyle/>
        <a:p>
          <a:endParaRPr lang="en-NZ"/>
        </a:p>
      </dgm:t>
    </dgm:pt>
    <dgm:pt modelId="{FDAEC11F-E953-4EAB-809B-467931D02BE4}" type="pres">
      <dgm:prSet presAssocID="{0944B455-0470-4197-B316-61B363D293DC}" presName="connectorText" presStyleLbl="sibTrans2D1" presStyleIdx="3" presStyleCnt="5"/>
      <dgm:spPr/>
      <dgm:t>
        <a:bodyPr/>
        <a:lstStyle/>
        <a:p>
          <a:endParaRPr lang="en-NZ"/>
        </a:p>
      </dgm:t>
    </dgm:pt>
    <dgm:pt modelId="{6C5DE5FE-1DDF-4DD2-9564-0E20B4F4864A}" type="pres">
      <dgm:prSet presAssocID="{147E705F-0E7B-4C98-A673-0558BC3FA44D}" presName="node" presStyleLbl="node1" presStyleIdx="4" presStyleCnt="5" custRadScaleRad="99016" custRadScaleInc="-5121">
        <dgm:presLayoutVars>
          <dgm:bulletEnabled val="1"/>
        </dgm:presLayoutVars>
      </dgm:prSet>
      <dgm:spPr/>
      <dgm:t>
        <a:bodyPr/>
        <a:lstStyle/>
        <a:p>
          <a:endParaRPr lang="en-NZ"/>
        </a:p>
      </dgm:t>
    </dgm:pt>
    <dgm:pt modelId="{9E9470D7-39D2-49F0-A31D-7AB20CFA33D1}" type="pres">
      <dgm:prSet presAssocID="{232F87D2-D1A0-4162-B6D8-B8F87377E65D}" presName="sibTrans" presStyleLbl="sibTrans2D1" presStyleIdx="4" presStyleCnt="5"/>
      <dgm:spPr/>
      <dgm:t>
        <a:bodyPr/>
        <a:lstStyle/>
        <a:p>
          <a:endParaRPr lang="en-NZ"/>
        </a:p>
      </dgm:t>
    </dgm:pt>
    <dgm:pt modelId="{A414BB79-F92C-4018-BD90-0693BB48968D}" type="pres">
      <dgm:prSet presAssocID="{232F87D2-D1A0-4162-B6D8-B8F87377E65D}" presName="connectorText" presStyleLbl="sibTrans2D1" presStyleIdx="4" presStyleCnt="5"/>
      <dgm:spPr/>
      <dgm:t>
        <a:bodyPr/>
        <a:lstStyle/>
        <a:p>
          <a:endParaRPr lang="en-NZ"/>
        </a:p>
      </dgm:t>
    </dgm:pt>
  </dgm:ptLst>
  <dgm:cxnLst>
    <dgm:cxn modelId="{DDC62A74-37B2-4A08-880E-99B425D841BF}" srcId="{00258BE6-3075-4A96-BBED-B9A000025352}" destId="{5489DDE5-986E-413B-A28D-6156450B2B86}" srcOrd="2" destOrd="0" parTransId="{F1D2B768-02D2-4757-8244-742F3047E06E}" sibTransId="{951EB87F-30E7-4724-94E8-59887159796F}"/>
    <dgm:cxn modelId="{688E596A-1600-4559-A3D9-408A2C6F32AE}" srcId="{00258BE6-3075-4A96-BBED-B9A000025352}" destId="{E125D31A-F702-47D7-92D4-C4E25BAC37F0}" srcOrd="0" destOrd="0" parTransId="{0B5620A9-E2B9-450F-8C44-42F2B0B9CE08}" sibTransId="{8C57BBB2-F794-45DE-925A-C1413CE44827}"/>
    <dgm:cxn modelId="{AD264A64-E335-427F-AF09-460FA47F7870}" type="presOf" srcId="{951EB87F-30E7-4724-94E8-59887159796F}" destId="{85577CBF-3E5D-45AA-A026-29A948DC7D82}" srcOrd="0" destOrd="0" presId="urn:microsoft.com/office/officeart/2005/8/layout/cycle2"/>
    <dgm:cxn modelId="{DF624A59-B9F9-4379-83DD-0B499B661D0C}" srcId="{00258BE6-3075-4A96-BBED-B9A000025352}" destId="{668130F4-D251-45E9-B71B-2E31C1FF04E2}" srcOrd="1" destOrd="0" parTransId="{6BBF7F66-0F09-4D54-9739-0956156311B1}" sibTransId="{64A09218-72A3-44A3-8F14-00F164294C2D}"/>
    <dgm:cxn modelId="{97172327-4DDE-4FF2-8B6C-19BCF4131E0E}" type="presOf" srcId="{0944B455-0470-4197-B316-61B363D293DC}" destId="{FDAEC11F-E953-4EAB-809B-467931D02BE4}" srcOrd="1" destOrd="0" presId="urn:microsoft.com/office/officeart/2005/8/layout/cycle2"/>
    <dgm:cxn modelId="{49620BB9-5175-4E35-B1DA-9757A1B7B5DA}" srcId="{00258BE6-3075-4A96-BBED-B9A000025352}" destId="{147E705F-0E7B-4C98-A673-0558BC3FA44D}" srcOrd="4" destOrd="0" parTransId="{5116C37B-D66F-4236-BCE6-B3B05AA8F2C8}" sibTransId="{232F87D2-D1A0-4162-B6D8-B8F87377E65D}"/>
    <dgm:cxn modelId="{F8447CD4-7A00-48EF-B65B-D4B9814C40F7}" type="presOf" srcId="{8C57BBB2-F794-45DE-925A-C1413CE44827}" destId="{7C769210-6C0A-42BB-A1E7-58381443831A}" srcOrd="0" destOrd="0" presId="urn:microsoft.com/office/officeart/2005/8/layout/cycle2"/>
    <dgm:cxn modelId="{3DA781E1-5E7B-4B76-B3AA-EBB17F162BBA}" type="presOf" srcId="{0944B455-0470-4197-B316-61B363D293DC}" destId="{CD2A9D08-3F32-4E65-AFA3-F5DE2F2C6D99}" srcOrd="0" destOrd="0" presId="urn:microsoft.com/office/officeart/2005/8/layout/cycle2"/>
    <dgm:cxn modelId="{F515F640-F9E2-4B18-A465-4D2D890F1269}" type="presOf" srcId="{232F87D2-D1A0-4162-B6D8-B8F87377E65D}" destId="{9E9470D7-39D2-49F0-A31D-7AB20CFA33D1}" srcOrd="0" destOrd="0" presId="urn:microsoft.com/office/officeart/2005/8/layout/cycle2"/>
    <dgm:cxn modelId="{3FA7D874-A221-4FA7-87B4-F604BFF1C4CA}" type="presOf" srcId="{951EB87F-30E7-4724-94E8-59887159796F}" destId="{6A279FEB-B102-43DA-90E6-AD6A6A1408CC}" srcOrd="1" destOrd="0" presId="urn:microsoft.com/office/officeart/2005/8/layout/cycle2"/>
    <dgm:cxn modelId="{5D7072F6-BF87-402A-91B5-DEF8CFD3ABAC}" type="presOf" srcId="{E0ECEAC9-20D9-4EFB-A0C2-3B797849BDCD}" destId="{AB426D58-DCA1-4A1A-BF49-B81D5AC10747}" srcOrd="0" destOrd="0" presId="urn:microsoft.com/office/officeart/2005/8/layout/cycle2"/>
    <dgm:cxn modelId="{0906F503-25E2-4BE6-B2B0-B69118CA85B7}" type="presOf" srcId="{E125D31A-F702-47D7-92D4-C4E25BAC37F0}" destId="{86971E60-B81C-4156-BE73-DE40BBCC34AE}" srcOrd="0" destOrd="0" presId="urn:microsoft.com/office/officeart/2005/8/layout/cycle2"/>
    <dgm:cxn modelId="{A1BBD807-C1DE-4EB8-A263-D016BF12772E}" type="presOf" srcId="{668130F4-D251-45E9-B71B-2E31C1FF04E2}" destId="{56C8B5E9-E6D3-47EF-A47E-42CAFCBE499F}" srcOrd="0" destOrd="0" presId="urn:microsoft.com/office/officeart/2005/8/layout/cycle2"/>
    <dgm:cxn modelId="{BA50A137-79D7-4828-B998-4C7FAAF88664}" type="presOf" srcId="{232F87D2-D1A0-4162-B6D8-B8F87377E65D}" destId="{A414BB79-F92C-4018-BD90-0693BB48968D}" srcOrd="1" destOrd="0" presId="urn:microsoft.com/office/officeart/2005/8/layout/cycle2"/>
    <dgm:cxn modelId="{80A5B398-6C36-41F4-B6EB-40C9478C2800}" type="presOf" srcId="{5489DDE5-986E-413B-A28D-6156450B2B86}" destId="{7AF7FEE9-6B16-4595-A7B0-56CC95314596}" srcOrd="0" destOrd="0" presId="urn:microsoft.com/office/officeart/2005/8/layout/cycle2"/>
    <dgm:cxn modelId="{DC8CE360-0487-4630-BF06-C045206C46BD}" type="presOf" srcId="{64A09218-72A3-44A3-8F14-00F164294C2D}" destId="{D2D235BD-D9AF-45EC-91DF-90D7CED49112}" srcOrd="1" destOrd="0" presId="urn:microsoft.com/office/officeart/2005/8/layout/cycle2"/>
    <dgm:cxn modelId="{8CFCC1E7-64D1-48D1-B13C-D0632249CCB5}" type="presOf" srcId="{64A09218-72A3-44A3-8F14-00F164294C2D}" destId="{5F6B89D3-A197-4398-9CBE-8B9F1FF48D18}" srcOrd="0" destOrd="0" presId="urn:microsoft.com/office/officeart/2005/8/layout/cycle2"/>
    <dgm:cxn modelId="{5EDD67C4-061F-4FCF-A007-A058184A5342}" type="presOf" srcId="{8C57BBB2-F794-45DE-925A-C1413CE44827}" destId="{03FBEED3-826C-460D-9511-FD27CDB428C5}" srcOrd="1" destOrd="0" presId="urn:microsoft.com/office/officeart/2005/8/layout/cycle2"/>
    <dgm:cxn modelId="{2AFDE246-0BB7-4A6C-9E8E-0A06A70DE46D}" type="presOf" srcId="{147E705F-0E7B-4C98-A673-0558BC3FA44D}" destId="{6C5DE5FE-1DDF-4DD2-9564-0E20B4F4864A}" srcOrd="0" destOrd="0" presId="urn:microsoft.com/office/officeart/2005/8/layout/cycle2"/>
    <dgm:cxn modelId="{1EFF4F92-3296-4061-A396-BE17510AE2F9}" type="presOf" srcId="{00258BE6-3075-4A96-BBED-B9A000025352}" destId="{23EDEF80-E1F2-4753-A70B-A3412BA71F2C}" srcOrd="0" destOrd="0" presId="urn:microsoft.com/office/officeart/2005/8/layout/cycle2"/>
    <dgm:cxn modelId="{3930D1CF-8CF3-41F5-8D76-ABF217140D48}" srcId="{00258BE6-3075-4A96-BBED-B9A000025352}" destId="{E0ECEAC9-20D9-4EFB-A0C2-3B797849BDCD}" srcOrd="3" destOrd="0" parTransId="{55F51779-5647-47D7-9D33-06F263A34095}" sibTransId="{0944B455-0470-4197-B316-61B363D293DC}"/>
    <dgm:cxn modelId="{4A9FC0FC-E723-480A-AF42-A2C3827ADFAB}" type="presParOf" srcId="{23EDEF80-E1F2-4753-A70B-A3412BA71F2C}" destId="{86971E60-B81C-4156-BE73-DE40BBCC34AE}" srcOrd="0" destOrd="0" presId="urn:microsoft.com/office/officeart/2005/8/layout/cycle2"/>
    <dgm:cxn modelId="{2A50F4CC-A2FE-4FCC-BF6D-DAD1E0593D0F}" type="presParOf" srcId="{23EDEF80-E1F2-4753-A70B-A3412BA71F2C}" destId="{7C769210-6C0A-42BB-A1E7-58381443831A}" srcOrd="1" destOrd="0" presId="urn:microsoft.com/office/officeart/2005/8/layout/cycle2"/>
    <dgm:cxn modelId="{ECBAD765-E0BB-4274-B0DF-4128DFECA2AF}" type="presParOf" srcId="{7C769210-6C0A-42BB-A1E7-58381443831A}" destId="{03FBEED3-826C-460D-9511-FD27CDB428C5}" srcOrd="0" destOrd="0" presId="urn:microsoft.com/office/officeart/2005/8/layout/cycle2"/>
    <dgm:cxn modelId="{FB7B0258-DF36-4341-9731-70EC7EFB910F}" type="presParOf" srcId="{23EDEF80-E1F2-4753-A70B-A3412BA71F2C}" destId="{56C8B5E9-E6D3-47EF-A47E-42CAFCBE499F}" srcOrd="2" destOrd="0" presId="urn:microsoft.com/office/officeart/2005/8/layout/cycle2"/>
    <dgm:cxn modelId="{471151F9-5FBC-45FE-AA72-62197AD6C3CB}" type="presParOf" srcId="{23EDEF80-E1F2-4753-A70B-A3412BA71F2C}" destId="{5F6B89D3-A197-4398-9CBE-8B9F1FF48D18}" srcOrd="3" destOrd="0" presId="urn:microsoft.com/office/officeart/2005/8/layout/cycle2"/>
    <dgm:cxn modelId="{83F1434B-CEB4-422E-92B6-945BEC40C195}" type="presParOf" srcId="{5F6B89D3-A197-4398-9CBE-8B9F1FF48D18}" destId="{D2D235BD-D9AF-45EC-91DF-90D7CED49112}" srcOrd="0" destOrd="0" presId="urn:microsoft.com/office/officeart/2005/8/layout/cycle2"/>
    <dgm:cxn modelId="{A80AAFBD-AD92-4EE9-9314-06645698F186}" type="presParOf" srcId="{23EDEF80-E1F2-4753-A70B-A3412BA71F2C}" destId="{7AF7FEE9-6B16-4595-A7B0-56CC95314596}" srcOrd="4" destOrd="0" presId="urn:microsoft.com/office/officeart/2005/8/layout/cycle2"/>
    <dgm:cxn modelId="{C160D1EF-E797-4072-BB76-89589C87469E}" type="presParOf" srcId="{23EDEF80-E1F2-4753-A70B-A3412BA71F2C}" destId="{85577CBF-3E5D-45AA-A026-29A948DC7D82}" srcOrd="5" destOrd="0" presId="urn:microsoft.com/office/officeart/2005/8/layout/cycle2"/>
    <dgm:cxn modelId="{1825EA0C-DF35-427C-A7D8-6BAB27896A3D}" type="presParOf" srcId="{85577CBF-3E5D-45AA-A026-29A948DC7D82}" destId="{6A279FEB-B102-43DA-90E6-AD6A6A1408CC}" srcOrd="0" destOrd="0" presId="urn:microsoft.com/office/officeart/2005/8/layout/cycle2"/>
    <dgm:cxn modelId="{5CD5ACD8-BB1B-457F-B75E-E35A69FFAB96}" type="presParOf" srcId="{23EDEF80-E1F2-4753-A70B-A3412BA71F2C}" destId="{AB426D58-DCA1-4A1A-BF49-B81D5AC10747}" srcOrd="6" destOrd="0" presId="urn:microsoft.com/office/officeart/2005/8/layout/cycle2"/>
    <dgm:cxn modelId="{03434C4E-EAEE-44A8-BC74-1E8A1AFCE78E}" type="presParOf" srcId="{23EDEF80-E1F2-4753-A70B-A3412BA71F2C}" destId="{CD2A9D08-3F32-4E65-AFA3-F5DE2F2C6D99}" srcOrd="7" destOrd="0" presId="urn:microsoft.com/office/officeart/2005/8/layout/cycle2"/>
    <dgm:cxn modelId="{D28A33C0-3F0F-40CF-95C3-D4E937162C22}" type="presParOf" srcId="{CD2A9D08-3F32-4E65-AFA3-F5DE2F2C6D99}" destId="{FDAEC11F-E953-4EAB-809B-467931D02BE4}" srcOrd="0" destOrd="0" presId="urn:microsoft.com/office/officeart/2005/8/layout/cycle2"/>
    <dgm:cxn modelId="{73505314-EB74-4F09-9D6C-9BBC6FED5E0A}" type="presParOf" srcId="{23EDEF80-E1F2-4753-A70B-A3412BA71F2C}" destId="{6C5DE5FE-1DDF-4DD2-9564-0E20B4F4864A}" srcOrd="8" destOrd="0" presId="urn:microsoft.com/office/officeart/2005/8/layout/cycle2"/>
    <dgm:cxn modelId="{BCBF985F-3B06-47D8-932F-E288D04E81D1}" type="presParOf" srcId="{23EDEF80-E1F2-4753-A70B-A3412BA71F2C}" destId="{9E9470D7-39D2-49F0-A31D-7AB20CFA33D1}" srcOrd="9" destOrd="0" presId="urn:microsoft.com/office/officeart/2005/8/layout/cycle2"/>
    <dgm:cxn modelId="{E0B5C035-E223-4A31-9054-9D5A8BF2194F}" type="presParOf" srcId="{9E9470D7-39D2-49F0-A31D-7AB20CFA33D1}" destId="{A414BB79-F92C-4018-BD90-0693BB48968D}" srcOrd="0" destOrd="0" presId="urn:microsoft.com/office/officeart/2005/8/layout/cycle2"/>
  </dgm:cxnLst>
  <dgm:bg>
    <a:solidFill>
      <a:srgbClr val="002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2E109-89C3-48B1-A9CF-E5943B08C6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461B61DF-24C8-4F2C-8374-1D2CBED45623}">
      <dgm:prSet phldrT="[Text]" custT="1"/>
      <dgm:spPr>
        <a:solidFill>
          <a:schemeClr val="accent2"/>
        </a:solidFill>
      </dgm:spPr>
      <dgm:t>
        <a:bodyPr/>
        <a:lstStyle/>
        <a:p>
          <a:r>
            <a:rPr lang="en-NZ" sz="2800" dirty="0" smtClean="0"/>
            <a:t>OWIN</a:t>
          </a:r>
        </a:p>
        <a:p>
          <a:r>
            <a:rPr lang="en-NZ" sz="2800" dirty="0" smtClean="0"/>
            <a:t>(All)</a:t>
          </a:r>
          <a:endParaRPr lang="en-NZ" sz="2800" dirty="0"/>
        </a:p>
      </dgm:t>
    </dgm:pt>
    <dgm:pt modelId="{248271CC-BEDD-4EC5-82B8-8D5007C6E158}" type="parTrans" cxnId="{F72416F1-A8D6-4780-B1DC-060CF95AF58F}">
      <dgm:prSet/>
      <dgm:spPr/>
      <dgm:t>
        <a:bodyPr/>
        <a:lstStyle/>
        <a:p>
          <a:endParaRPr lang="en-NZ"/>
        </a:p>
      </dgm:t>
    </dgm:pt>
    <dgm:pt modelId="{64E387CF-DBB2-439F-80B5-6154B47B4081}" type="sibTrans" cxnId="{F72416F1-A8D6-4780-B1DC-060CF95AF58F}">
      <dgm:prSet/>
      <dgm:spPr/>
      <dgm:t>
        <a:bodyPr/>
        <a:lstStyle/>
        <a:p>
          <a:endParaRPr lang="en-NZ"/>
        </a:p>
      </dgm:t>
    </dgm:pt>
    <dgm:pt modelId="{CDCB80E6-77DF-4166-978E-1A6131E6050B}">
      <dgm:prSet phldrT="[Text]" custT="1"/>
      <dgm:spPr>
        <a:solidFill>
          <a:schemeClr val="accent3"/>
        </a:solidFill>
      </dgm:spPr>
      <dgm:t>
        <a:bodyPr/>
        <a:lstStyle/>
        <a:p>
          <a:r>
            <a:rPr lang="en-NZ" sz="2800" dirty="0" smtClean="0">
              <a:latin typeface="+mn-lt"/>
            </a:rPr>
            <a:t>WIF</a:t>
          </a:r>
        </a:p>
        <a:p>
          <a:r>
            <a:rPr lang="en-NZ" sz="2800" dirty="0" smtClean="0">
              <a:latin typeface="+mn-lt"/>
            </a:rPr>
            <a:t>(WS Federation)</a:t>
          </a:r>
          <a:endParaRPr lang="en-NZ" sz="2800" dirty="0"/>
        </a:p>
      </dgm:t>
    </dgm:pt>
    <dgm:pt modelId="{BE12D1BA-F8AC-4E9F-B2CA-26BAF88BDB4B}" type="parTrans" cxnId="{F163752A-431E-404E-AE5D-B3E4D33C1A40}">
      <dgm:prSet/>
      <dgm:spPr/>
      <dgm:t>
        <a:bodyPr/>
        <a:lstStyle/>
        <a:p>
          <a:endParaRPr lang="en-NZ"/>
        </a:p>
      </dgm:t>
    </dgm:pt>
    <dgm:pt modelId="{7C1E85CD-68C2-48E9-AB02-8F4825539470}" type="sibTrans" cxnId="{F163752A-431E-404E-AE5D-B3E4D33C1A40}">
      <dgm:prSet/>
      <dgm:spPr/>
      <dgm:t>
        <a:bodyPr/>
        <a:lstStyle/>
        <a:p>
          <a:endParaRPr lang="en-NZ"/>
        </a:p>
      </dgm:t>
    </dgm:pt>
    <dgm:pt modelId="{9520CE74-CB7B-4024-B3F4-A8CE8DE6CEC0}">
      <dgm:prSet phldrT="[Text]" custT="1"/>
      <dgm:spPr>
        <a:solidFill>
          <a:schemeClr val="accent6"/>
        </a:solidFill>
      </dgm:spPr>
      <dgm:t>
        <a:bodyPr/>
        <a:lstStyle/>
        <a:p>
          <a:r>
            <a:rPr lang="en-NZ" sz="2800" dirty="0" smtClean="0">
              <a:latin typeface="+mn-lt"/>
            </a:rPr>
            <a:t>ADAL</a:t>
          </a:r>
        </a:p>
        <a:p>
          <a:r>
            <a:rPr lang="en-NZ" sz="2800" dirty="0" smtClean="0">
              <a:latin typeface="+mn-lt"/>
            </a:rPr>
            <a:t>(OpenID Connect / OAuth)</a:t>
          </a:r>
          <a:endParaRPr lang="en-NZ" sz="2800" dirty="0"/>
        </a:p>
      </dgm:t>
    </dgm:pt>
    <dgm:pt modelId="{0C60E970-BFC1-47D1-9717-F32BF7151D31}" type="parTrans" cxnId="{15EAA43A-DA85-495E-89E6-F720C45B5987}">
      <dgm:prSet/>
      <dgm:spPr/>
      <dgm:t>
        <a:bodyPr/>
        <a:lstStyle/>
        <a:p>
          <a:endParaRPr lang="en-NZ"/>
        </a:p>
      </dgm:t>
    </dgm:pt>
    <dgm:pt modelId="{AD2B4DD2-AEB2-470E-AA11-20C5DF53A321}" type="sibTrans" cxnId="{15EAA43A-DA85-495E-89E6-F720C45B5987}">
      <dgm:prSet/>
      <dgm:spPr/>
      <dgm:t>
        <a:bodyPr/>
        <a:lstStyle/>
        <a:p>
          <a:endParaRPr lang="en-NZ"/>
        </a:p>
      </dgm:t>
    </dgm:pt>
    <dgm:pt modelId="{C4AA9ED2-561F-4C73-A8DD-3F9AFAED5A03}" type="pres">
      <dgm:prSet presAssocID="{F652E109-89C3-48B1-A9CF-E5943B08C6B7}" presName="diagram" presStyleCnt="0">
        <dgm:presLayoutVars>
          <dgm:dir/>
          <dgm:resizeHandles val="exact"/>
        </dgm:presLayoutVars>
      </dgm:prSet>
      <dgm:spPr/>
      <dgm:t>
        <a:bodyPr/>
        <a:lstStyle/>
        <a:p>
          <a:endParaRPr lang="en-NZ"/>
        </a:p>
      </dgm:t>
    </dgm:pt>
    <dgm:pt modelId="{57E1402E-8CB6-4607-908D-DDC91A9F43C0}" type="pres">
      <dgm:prSet presAssocID="{461B61DF-24C8-4F2C-8374-1D2CBED45623}" presName="node" presStyleLbl="node1" presStyleIdx="0" presStyleCnt="3">
        <dgm:presLayoutVars>
          <dgm:bulletEnabled val="1"/>
        </dgm:presLayoutVars>
      </dgm:prSet>
      <dgm:spPr/>
      <dgm:t>
        <a:bodyPr/>
        <a:lstStyle/>
        <a:p>
          <a:endParaRPr lang="en-NZ"/>
        </a:p>
      </dgm:t>
    </dgm:pt>
    <dgm:pt modelId="{FDAE522A-5504-4F6C-B58E-07F2E942FCD4}" type="pres">
      <dgm:prSet presAssocID="{64E387CF-DBB2-439F-80B5-6154B47B4081}" presName="sibTrans" presStyleCnt="0"/>
      <dgm:spPr/>
    </dgm:pt>
    <dgm:pt modelId="{8678CD5F-EDF1-4A30-A98F-C7CAC9EDA05D}" type="pres">
      <dgm:prSet presAssocID="{CDCB80E6-77DF-4166-978E-1A6131E6050B}" presName="node" presStyleLbl="node1" presStyleIdx="1" presStyleCnt="3" custLinFactNeighborX="-349" custLinFactNeighborY="1763">
        <dgm:presLayoutVars>
          <dgm:bulletEnabled val="1"/>
        </dgm:presLayoutVars>
      </dgm:prSet>
      <dgm:spPr/>
      <dgm:t>
        <a:bodyPr/>
        <a:lstStyle/>
        <a:p>
          <a:endParaRPr lang="en-NZ"/>
        </a:p>
      </dgm:t>
    </dgm:pt>
    <dgm:pt modelId="{E1E9DFBA-0563-4AB4-A0D7-25DEF16FD651}" type="pres">
      <dgm:prSet presAssocID="{7C1E85CD-68C2-48E9-AB02-8F4825539470}" presName="sibTrans" presStyleCnt="0"/>
      <dgm:spPr/>
    </dgm:pt>
    <dgm:pt modelId="{6C0D24DC-B2E6-466A-B6EF-2DEF85371E04}" type="pres">
      <dgm:prSet presAssocID="{9520CE74-CB7B-4024-B3F4-A8CE8DE6CEC0}" presName="node" presStyleLbl="node1" presStyleIdx="2" presStyleCnt="3">
        <dgm:presLayoutVars>
          <dgm:bulletEnabled val="1"/>
        </dgm:presLayoutVars>
      </dgm:prSet>
      <dgm:spPr/>
      <dgm:t>
        <a:bodyPr/>
        <a:lstStyle/>
        <a:p>
          <a:endParaRPr lang="en-NZ"/>
        </a:p>
      </dgm:t>
    </dgm:pt>
  </dgm:ptLst>
  <dgm:cxnLst>
    <dgm:cxn modelId="{087E6ECF-434B-4578-9575-54E009D6998A}" type="presOf" srcId="{9520CE74-CB7B-4024-B3F4-A8CE8DE6CEC0}" destId="{6C0D24DC-B2E6-466A-B6EF-2DEF85371E04}" srcOrd="0" destOrd="0" presId="urn:microsoft.com/office/officeart/2005/8/layout/default"/>
    <dgm:cxn modelId="{15EAA43A-DA85-495E-89E6-F720C45B5987}" srcId="{F652E109-89C3-48B1-A9CF-E5943B08C6B7}" destId="{9520CE74-CB7B-4024-B3F4-A8CE8DE6CEC0}" srcOrd="2" destOrd="0" parTransId="{0C60E970-BFC1-47D1-9717-F32BF7151D31}" sibTransId="{AD2B4DD2-AEB2-470E-AA11-20C5DF53A321}"/>
    <dgm:cxn modelId="{0A398F6A-60A0-474C-9BBB-477AC743FF73}" type="presOf" srcId="{CDCB80E6-77DF-4166-978E-1A6131E6050B}" destId="{8678CD5F-EDF1-4A30-A98F-C7CAC9EDA05D}" srcOrd="0" destOrd="0" presId="urn:microsoft.com/office/officeart/2005/8/layout/default"/>
    <dgm:cxn modelId="{1B044502-EA8B-4335-873C-D1D4A5EBD426}" type="presOf" srcId="{F652E109-89C3-48B1-A9CF-E5943B08C6B7}" destId="{C4AA9ED2-561F-4C73-A8DD-3F9AFAED5A03}" srcOrd="0" destOrd="0" presId="urn:microsoft.com/office/officeart/2005/8/layout/default"/>
    <dgm:cxn modelId="{F72416F1-A8D6-4780-B1DC-060CF95AF58F}" srcId="{F652E109-89C3-48B1-A9CF-E5943B08C6B7}" destId="{461B61DF-24C8-4F2C-8374-1D2CBED45623}" srcOrd="0" destOrd="0" parTransId="{248271CC-BEDD-4EC5-82B8-8D5007C6E158}" sibTransId="{64E387CF-DBB2-439F-80B5-6154B47B4081}"/>
    <dgm:cxn modelId="{CB0CE91B-1749-41EE-9B16-3BD1C078D153}" type="presOf" srcId="{461B61DF-24C8-4F2C-8374-1D2CBED45623}" destId="{57E1402E-8CB6-4607-908D-DDC91A9F43C0}" srcOrd="0" destOrd="0" presId="urn:microsoft.com/office/officeart/2005/8/layout/default"/>
    <dgm:cxn modelId="{F163752A-431E-404E-AE5D-B3E4D33C1A40}" srcId="{F652E109-89C3-48B1-A9CF-E5943B08C6B7}" destId="{CDCB80E6-77DF-4166-978E-1A6131E6050B}" srcOrd="1" destOrd="0" parTransId="{BE12D1BA-F8AC-4E9F-B2CA-26BAF88BDB4B}" sibTransId="{7C1E85CD-68C2-48E9-AB02-8F4825539470}"/>
    <dgm:cxn modelId="{F40947E5-EDB4-4129-ABE5-5EDD1305584B}" type="presParOf" srcId="{C4AA9ED2-561F-4C73-A8DD-3F9AFAED5A03}" destId="{57E1402E-8CB6-4607-908D-DDC91A9F43C0}" srcOrd="0" destOrd="0" presId="urn:microsoft.com/office/officeart/2005/8/layout/default"/>
    <dgm:cxn modelId="{8B8C4221-B2EF-4424-8F04-F7BA9B7BC835}" type="presParOf" srcId="{C4AA9ED2-561F-4C73-A8DD-3F9AFAED5A03}" destId="{FDAE522A-5504-4F6C-B58E-07F2E942FCD4}" srcOrd="1" destOrd="0" presId="urn:microsoft.com/office/officeart/2005/8/layout/default"/>
    <dgm:cxn modelId="{D7B68792-DDB9-463F-A9A1-F7B83CBC001B}" type="presParOf" srcId="{C4AA9ED2-561F-4C73-A8DD-3F9AFAED5A03}" destId="{8678CD5F-EDF1-4A30-A98F-C7CAC9EDA05D}" srcOrd="2" destOrd="0" presId="urn:microsoft.com/office/officeart/2005/8/layout/default"/>
    <dgm:cxn modelId="{8417F0D4-6C47-4DDA-9967-FB38599C04BC}" type="presParOf" srcId="{C4AA9ED2-561F-4C73-A8DD-3F9AFAED5A03}" destId="{E1E9DFBA-0563-4AB4-A0D7-25DEF16FD651}" srcOrd="3" destOrd="0" presId="urn:microsoft.com/office/officeart/2005/8/layout/default"/>
    <dgm:cxn modelId="{C8499169-439B-4FF0-9E5B-BD25E46672BB}" type="presParOf" srcId="{C4AA9ED2-561F-4C73-A8DD-3F9AFAED5A03}" destId="{6C0D24DC-B2E6-466A-B6EF-2DEF85371E0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2E109-89C3-48B1-A9CF-E5943B08C6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461B61DF-24C8-4F2C-8374-1D2CBED45623}">
      <dgm:prSet phldrT="[Text]"/>
      <dgm:spPr>
        <a:solidFill>
          <a:schemeClr val="accent2"/>
        </a:solidFill>
      </dgm:spPr>
      <dgm:t>
        <a:bodyPr/>
        <a:lstStyle/>
        <a:p>
          <a:r>
            <a:rPr lang="en-NZ" dirty="0" smtClean="0">
              <a:latin typeface="+mn-lt"/>
            </a:rPr>
            <a:t>SDK available on multiple platforms</a:t>
          </a:r>
          <a:endParaRPr lang="en-NZ" dirty="0"/>
        </a:p>
      </dgm:t>
    </dgm:pt>
    <dgm:pt modelId="{248271CC-BEDD-4EC5-82B8-8D5007C6E158}" type="parTrans" cxnId="{F72416F1-A8D6-4780-B1DC-060CF95AF58F}">
      <dgm:prSet/>
      <dgm:spPr/>
      <dgm:t>
        <a:bodyPr/>
        <a:lstStyle/>
        <a:p>
          <a:endParaRPr lang="en-NZ"/>
        </a:p>
      </dgm:t>
    </dgm:pt>
    <dgm:pt modelId="{64E387CF-DBB2-439F-80B5-6154B47B4081}" type="sibTrans" cxnId="{F72416F1-A8D6-4780-B1DC-060CF95AF58F}">
      <dgm:prSet/>
      <dgm:spPr/>
      <dgm:t>
        <a:bodyPr/>
        <a:lstStyle/>
        <a:p>
          <a:endParaRPr lang="en-NZ"/>
        </a:p>
      </dgm:t>
    </dgm:pt>
    <dgm:pt modelId="{CDCB80E6-77DF-4166-978E-1A6131E6050B}">
      <dgm:prSet phldrT="[Text]"/>
      <dgm:spPr>
        <a:solidFill>
          <a:schemeClr val="accent3"/>
        </a:solidFill>
      </dgm:spPr>
      <dgm:t>
        <a:bodyPr/>
        <a:lstStyle/>
        <a:p>
          <a:r>
            <a:rPr lang="en-NZ" dirty="0" smtClean="0">
              <a:latin typeface="+mn-lt"/>
            </a:rPr>
            <a:t>.NET, iOS, JavaScript, Android, Node.JS, Java, Windows Store, Windows Phone etc.</a:t>
          </a:r>
          <a:endParaRPr lang="en-NZ" dirty="0"/>
        </a:p>
      </dgm:t>
    </dgm:pt>
    <dgm:pt modelId="{BE12D1BA-F8AC-4E9F-B2CA-26BAF88BDB4B}" type="parTrans" cxnId="{F163752A-431E-404E-AE5D-B3E4D33C1A40}">
      <dgm:prSet/>
      <dgm:spPr/>
      <dgm:t>
        <a:bodyPr/>
        <a:lstStyle/>
        <a:p>
          <a:endParaRPr lang="en-NZ"/>
        </a:p>
      </dgm:t>
    </dgm:pt>
    <dgm:pt modelId="{7C1E85CD-68C2-48E9-AB02-8F4825539470}" type="sibTrans" cxnId="{F163752A-431E-404E-AE5D-B3E4D33C1A40}">
      <dgm:prSet/>
      <dgm:spPr/>
      <dgm:t>
        <a:bodyPr/>
        <a:lstStyle/>
        <a:p>
          <a:endParaRPr lang="en-NZ"/>
        </a:p>
      </dgm:t>
    </dgm:pt>
    <dgm:pt modelId="{1D5CB5B1-8B8C-44D2-A67E-AB17B1B57194}">
      <dgm:prSet phldrT="[Text]"/>
      <dgm:spPr>
        <a:solidFill>
          <a:schemeClr val="accent5"/>
        </a:solidFill>
      </dgm:spPr>
      <dgm:t>
        <a:bodyPr/>
        <a:lstStyle/>
        <a:p>
          <a:r>
            <a:rPr lang="en-NZ" dirty="0" smtClean="0">
              <a:latin typeface="+mn-lt"/>
            </a:rPr>
            <a:t>Caching and automatic refresh token</a:t>
          </a:r>
          <a:endParaRPr lang="en-NZ" dirty="0"/>
        </a:p>
      </dgm:t>
    </dgm:pt>
    <dgm:pt modelId="{E320AB3A-075B-4AFD-AEAA-ED920C9A01FD}" type="parTrans" cxnId="{CA7215B2-AC23-480B-ACB7-13002E77AE52}">
      <dgm:prSet/>
      <dgm:spPr/>
      <dgm:t>
        <a:bodyPr/>
        <a:lstStyle/>
        <a:p>
          <a:endParaRPr lang="en-NZ"/>
        </a:p>
      </dgm:t>
    </dgm:pt>
    <dgm:pt modelId="{F90648C9-A906-4A38-9935-1BECE288B77E}" type="sibTrans" cxnId="{CA7215B2-AC23-480B-ACB7-13002E77AE52}">
      <dgm:prSet/>
      <dgm:spPr/>
      <dgm:t>
        <a:bodyPr/>
        <a:lstStyle/>
        <a:p>
          <a:endParaRPr lang="en-NZ"/>
        </a:p>
      </dgm:t>
    </dgm:pt>
    <dgm:pt modelId="{98894C95-7508-43DC-B3E3-DC7F8B239A62}">
      <dgm:prSet phldrT="[Text]"/>
      <dgm:spPr/>
      <dgm:t>
        <a:bodyPr/>
        <a:lstStyle/>
        <a:p>
          <a:r>
            <a:rPr lang="en-NZ" dirty="0" smtClean="0">
              <a:latin typeface="+mn-lt"/>
            </a:rPr>
            <a:t>Asynchronous support</a:t>
          </a:r>
          <a:endParaRPr lang="en-NZ" dirty="0"/>
        </a:p>
      </dgm:t>
    </dgm:pt>
    <dgm:pt modelId="{189C664C-8A5B-45EF-9131-82FB3B76597B}" type="parTrans" cxnId="{172C9BDE-443A-40F1-9893-140439563B16}">
      <dgm:prSet/>
      <dgm:spPr/>
      <dgm:t>
        <a:bodyPr/>
        <a:lstStyle/>
        <a:p>
          <a:endParaRPr lang="en-NZ"/>
        </a:p>
      </dgm:t>
    </dgm:pt>
    <dgm:pt modelId="{EC5698DC-E726-41E7-8C14-6CC7184B75F4}" type="sibTrans" cxnId="{172C9BDE-443A-40F1-9893-140439563B16}">
      <dgm:prSet/>
      <dgm:spPr/>
      <dgm:t>
        <a:bodyPr/>
        <a:lstStyle/>
        <a:p>
          <a:endParaRPr lang="en-NZ"/>
        </a:p>
      </dgm:t>
    </dgm:pt>
    <dgm:pt modelId="{9520CE74-CB7B-4024-B3F4-A8CE8DE6CEC0}">
      <dgm:prSet phldrT="[Text]"/>
      <dgm:spPr>
        <a:solidFill>
          <a:schemeClr val="accent6"/>
        </a:solidFill>
      </dgm:spPr>
      <dgm:t>
        <a:bodyPr/>
        <a:lstStyle/>
        <a:p>
          <a:r>
            <a:rPr lang="en-NZ" dirty="0" smtClean="0">
              <a:latin typeface="+mn-lt"/>
            </a:rPr>
            <a:t>Basis of Graph API and Azure Management Library</a:t>
          </a:r>
          <a:endParaRPr lang="en-NZ" dirty="0"/>
        </a:p>
      </dgm:t>
    </dgm:pt>
    <dgm:pt modelId="{0C60E970-BFC1-47D1-9717-F32BF7151D31}" type="parTrans" cxnId="{15EAA43A-DA85-495E-89E6-F720C45B5987}">
      <dgm:prSet/>
      <dgm:spPr/>
      <dgm:t>
        <a:bodyPr/>
        <a:lstStyle/>
        <a:p>
          <a:endParaRPr lang="en-NZ"/>
        </a:p>
      </dgm:t>
    </dgm:pt>
    <dgm:pt modelId="{AD2B4DD2-AEB2-470E-AA11-20C5DF53A321}" type="sibTrans" cxnId="{15EAA43A-DA85-495E-89E6-F720C45B5987}">
      <dgm:prSet/>
      <dgm:spPr/>
      <dgm:t>
        <a:bodyPr/>
        <a:lstStyle/>
        <a:p>
          <a:endParaRPr lang="en-NZ"/>
        </a:p>
      </dgm:t>
    </dgm:pt>
    <dgm:pt modelId="{326ED705-5BC0-4D73-A480-420AD4871F36}">
      <dgm:prSet phldrT="[Text]"/>
      <dgm:spPr>
        <a:solidFill>
          <a:schemeClr val="accent1"/>
        </a:solidFill>
      </dgm:spPr>
      <dgm:t>
        <a:bodyPr/>
        <a:lstStyle/>
        <a:p>
          <a:r>
            <a:rPr lang="en-NZ" dirty="0" smtClean="0"/>
            <a:t>Now open source</a:t>
          </a:r>
          <a:endParaRPr lang="en-NZ" dirty="0"/>
        </a:p>
      </dgm:t>
    </dgm:pt>
    <dgm:pt modelId="{AEC5182B-9AF9-47D8-85F5-17EFCF448477}" type="sibTrans" cxnId="{3CDDD68F-0348-4137-9DEE-B193F5C306BA}">
      <dgm:prSet/>
      <dgm:spPr/>
      <dgm:t>
        <a:bodyPr/>
        <a:lstStyle/>
        <a:p>
          <a:endParaRPr lang="en-NZ"/>
        </a:p>
      </dgm:t>
    </dgm:pt>
    <dgm:pt modelId="{BA20439A-1CDB-4BDB-82CF-DDA91C14FEE0}" type="parTrans" cxnId="{3CDDD68F-0348-4137-9DEE-B193F5C306BA}">
      <dgm:prSet/>
      <dgm:spPr/>
      <dgm:t>
        <a:bodyPr/>
        <a:lstStyle/>
        <a:p>
          <a:endParaRPr lang="en-NZ"/>
        </a:p>
      </dgm:t>
    </dgm:pt>
    <dgm:pt modelId="{C4AA9ED2-561F-4C73-A8DD-3F9AFAED5A03}" type="pres">
      <dgm:prSet presAssocID="{F652E109-89C3-48B1-A9CF-E5943B08C6B7}" presName="diagram" presStyleCnt="0">
        <dgm:presLayoutVars>
          <dgm:dir/>
          <dgm:resizeHandles val="exact"/>
        </dgm:presLayoutVars>
      </dgm:prSet>
      <dgm:spPr/>
      <dgm:t>
        <a:bodyPr/>
        <a:lstStyle/>
        <a:p>
          <a:endParaRPr lang="en-NZ"/>
        </a:p>
      </dgm:t>
    </dgm:pt>
    <dgm:pt modelId="{57E1402E-8CB6-4607-908D-DDC91A9F43C0}" type="pres">
      <dgm:prSet presAssocID="{461B61DF-24C8-4F2C-8374-1D2CBED45623}" presName="node" presStyleLbl="node1" presStyleIdx="0" presStyleCnt="6">
        <dgm:presLayoutVars>
          <dgm:bulletEnabled val="1"/>
        </dgm:presLayoutVars>
      </dgm:prSet>
      <dgm:spPr/>
      <dgm:t>
        <a:bodyPr/>
        <a:lstStyle/>
        <a:p>
          <a:endParaRPr lang="en-NZ"/>
        </a:p>
      </dgm:t>
    </dgm:pt>
    <dgm:pt modelId="{FDAE522A-5504-4F6C-B58E-07F2E942FCD4}" type="pres">
      <dgm:prSet presAssocID="{64E387CF-DBB2-439F-80B5-6154B47B4081}" presName="sibTrans" presStyleCnt="0"/>
      <dgm:spPr/>
    </dgm:pt>
    <dgm:pt modelId="{8678CD5F-EDF1-4A30-A98F-C7CAC9EDA05D}" type="pres">
      <dgm:prSet presAssocID="{CDCB80E6-77DF-4166-978E-1A6131E6050B}" presName="node" presStyleLbl="node1" presStyleIdx="1" presStyleCnt="6" custLinFactNeighborX="-349" custLinFactNeighborY="1763">
        <dgm:presLayoutVars>
          <dgm:bulletEnabled val="1"/>
        </dgm:presLayoutVars>
      </dgm:prSet>
      <dgm:spPr/>
      <dgm:t>
        <a:bodyPr/>
        <a:lstStyle/>
        <a:p>
          <a:endParaRPr lang="en-NZ"/>
        </a:p>
      </dgm:t>
    </dgm:pt>
    <dgm:pt modelId="{E1E9DFBA-0563-4AB4-A0D7-25DEF16FD651}" type="pres">
      <dgm:prSet presAssocID="{7C1E85CD-68C2-48E9-AB02-8F4825539470}" presName="sibTrans" presStyleCnt="0"/>
      <dgm:spPr/>
    </dgm:pt>
    <dgm:pt modelId="{14F8A563-58D2-45D9-BC80-A5F6A107D54E}" type="pres">
      <dgm:prSet presAssocID="{1D5CB5B1-8B8C-44D2-A67E-AB17B1B57194}" presName="node" presStyleLbl="node1" presStyleIdx="2" presStyleCnt="6">
        <dgm:presLayoutVars>
          <dgm:bulletEnabled val="1"/>
        </dgm:presLayoutVars>
      </dgm:prSet>
      <dgm:spPr/>
      <dgm:t>
        <a:bodyPr/>
        <a:lstStyle/>
        <a:p>
          <a:endParaRPr lang="en-NZ"/>
        </a:p>
      </dgm:t>
    </dgm:pt>
    <dgm:pt modelId="{8658145A-EED1-4314-9E33-CB7F2BABAC2F}" type="pres">
      <dgm:prSet presAssocID="{F90648C9-A906-4A38-9935-1BECE288B77E}" presName="sibTrans" presStyleCnt="0"/>
      <dgm:spPr/>
    </dgm:pt>
    <dgm:pt modelId="{CC3C31FB-16E9-44B1-A639-3F33E5AB57CB}" type="pres">
      <dgm:prSet presAssocID="{98894C95-7508-43DC-B3E3-DC7F8B239A62}" presName="node" presStyleLbl="node1" presStyleIdx="3" presStyleCnt="6">
        <dgm:presLayoutVars>
          <dgm:bulletEnabled val="1"/>
        </dgm:presLayoutVars>
      </dgm:prSet>
      <dgm:spPr/>
      <dgm:t>
        <a:bodyPr/>
        <a:lstStyle/>
        <a:p>
          <a:endParaRPr lang="en-NZ"/>
        </a:p>
      </dgm:t>
    </dgm:pt>
    <dgm:pt modelId="{4B58FDD0-1570-4072-80F2-C5A8992067AD}" type="pres">
      <dgm:prSet presAssocID="{EC5698DC-E726-41E7-8C14-6CC7184B75F4}" presName="sibTrans" presStyleCnt="0"/>
      <dgm:spPr/>
    </dgm:pt>
    <dgm:pt modelId="{6C0D24DC-B2E6-466A-B6EF-2DEF85371E04}" type="pres">
      <dgm:prSet presAssocID="{9520CE74-CB7B-4024-B3F4-A8CE8DE6CEC0}" presName="node" presStyleLbl="node1" presStyleIdx="4" presStyleCnt="6">
        <dgm:presLayoutVars>
          <dgm:bulletEnabled val="1"/>
        </dgm:presLayoutVars>
      </dgm:prSet>
      <dgm:spPr/>
      <dgm:t>
        <a:bodyPr/>
        <a:lstStyle/>
        <a:p>
          <a:endParaRPr lang="en-NZ"/>
        </a:p>
      </dgm:t>
    </dgm:pt>
    <dgm:pt modelId="{665E0D53-B13B-4C69-9161-008158178038}" type="pres">
      <dgm:prSet presAssocID="{AD2B4DD2-AEB2-470E-AA11-20C5DF53A321}" presName="sibTrans" presStyleCnt="0"/>
      <dgm:spPr/>
    </dgm:pt>
    <dgm:pt modelId="{76776101-80B7-4C7E-ACB0-6FF14B871E44}" type="pres">
      <dgm:prSet presAssocID="{326ED705-5BC0-4D73-A480-420AD4871F36}" presName="node" presStyleLbl="node1" presStyleIdx="5" presStyleCnt="6">
        <dgm:presLayoutVars>
          <dgm:bulletEnabled val="1"/>
        </dgm:presLayoutVars>
      </dgm:prSet>
      <dgm:spPr/>
      <dgm:t>
        <a:bodyPr/>
        <a:lstStyle/>
        <a:p>
          <a:endParaRPr lang="en-NZ"/>
        </a:p>
      </dgm:t>
    </dgm:pt>
  </dgm:ptLst>
  <dgm:cxnLst>
    <dgm:cxn modelId="{6E4F647A-3FE8-45FF-8257-6957B5956782}" type="presOf" srcId="{F652E109-89C3-48B1-A9CF-E5943B08C6B7}" destId="{C4AA9ED2-561F-4C73-A8DD-3F9AFAED5A03}" srcOrd="0" destOrd="0" presId="urn:microsoft.com/office/officeart/2005/8/layout/default"/>
    <dgm:cxn modelId="{CA7215B2-AC23-480B-ACB7-13002E77AE52}" srcId="{F652E109-89C3-48B1-A9CF-E5943B08C6B7}" destId="{1D5CB5B1-8B8C-44D2-A67E-AB17B1B57194}" srcOrd="2" destOrd="0" parTransId="{E320AB3A-075B-4AFD-AEAA-ED920C9A01FD}" sibTransId="{F90648C9-A906-4A38-9935-1BECE288B77E}"/>
    <dgm:cxn modelId="{A4AE30A7-CC80-4C24-AF17-A94A35551806}" type="presOf" srcId="{98894C95-7508-43DC-B3E3-DC7F8B239A62}" destId="{CC3C31FB-16E9-44B1-A639-3F33E5AB57CB}" srcOrd="0" destOrd="0" presId="urn:microsoft.com/office/officeart/2005/8/layout/default"/>
    <dgm:cxn modelId="{E4D91417-B087-4C06-A672-246C57CCA82B}" type="presOf" srcId="{326ED705-5BC0-4D73-A480-420AD4871F36}" destId="{76776101-80B7-4C7E-ACB0-6FF14B871E44}" srcOrd="0" destOrd="0" presId="urn:microsoft.com/office/officeart/2005/8/layout/default"/>
    <dgm:cxn modelId="{15EAA43A-DA85-495E-89E6-F720C45B5987}" srcId="{F652E109-89C3-48B1-A9CF-E5943B08C6B7}" destId="{9520CE74-CB7B-4024-B3F4-A8CE8DE6CEC0}" srcOrd="4" destOrd="0" parTransId="{0C60E970-BFC1-47D1-9717-F32BF7151D31}" sibTransId="{AD2B4DD2-AEB2-470E-AA11-20C5DF53A321}"/>
    <dgm:cxn modelId="{FDD6B60A-916F-406B-9ABB-399D2E3BE6F6}" type="presOf" srcId="{461B61DF-24C8-4F2C-8374-1D2CBED45623}" destId="{57E1402E-8CB6-4607-908D-DDC91A9F43C0}" srcOrd="0" destOrd="0" presId="urn:microsoft.com/office/officeart/2005/8/layout/default"/>
    <dgm:cxn modelId="{F526220B-F81A-4645-B3F4-C6EF19F77B14}" type="presOf" srcId="{9520CE74-CB7B-4024-B3F4-A8CE8DE6CEC0}" destId="{6C0D24DC-B2E6-466A-B6EF-2DEF85371E04}" srcOrd="0" destOrd="0" presId="urn:microsoft.com/office/officeart/2005/8/layout/default"/>
    <dgm:cxn modelId="{172C9BDE-443A-40F1-9893-140439563B16}" srcId="{F652E109-89C3-48B1-A9CF-E5943B08C6B7}" destId="{98894C95-7508-43DC-B3E3-DC7F8B239A62}" srcOrd="3" destOrd="0" parTransId="{189C664C-8A5B-45EF-9131-82FB3B76597B}" sibTransId="{EC5698DC-E726-41E7-8C14-6CC7184B75F4}"/>
    <dgm:cxn modelId="{3CDDD68F-0348-4137-9DEE-B193F5C306BA}" srcId="{F652E109-89C3-48B1-A9CF-E5943B08C6B7}" destId="{326ED705-5BC0-4D73-A480-420AD4871F36}" srcOrd="5" destOrd="0" parTransId="{BA20439A-1CDB-4BDB-82CF-DDA91C14FEE0}" sibTransId="{AEC5182B-9AF9-47D8-85F5-17EFCF448477}"/>
    <dgm:cxn modelId="{451BE2F3-1071-450F-935D-C9B0AB9E919C}" type="presOf" srcId="{CDCB80E6-77DF-4166-978E-1A6131E6050B}" destId="{8678CD5F-EDF1-4A30-A98F-C7CAC9EDA05D}" srcOrd="0" destOrd="0" presId="urn:microsoft.com/office/officeart/2005/8/layout/default"/>
    <dgm:cxn modelId="{F163752A-431E-404E-AE5D-B3E4D33C1A40}" srcId="{F652E109-89C3-48B1-A9CF-E5943B08C6B7}" destId="{CDCB80E6-77DF-4166-978E-1A6131E6050B}" srcOrd="1" destOrd="0" parTransId="{BE12D1BA-F8AC-4E9F-B2CA-26BAF88BDB4B}" sibTransId="{7C1E85CD-68C2-48E9-AB02-8F4825539470}"/>
    <dgm:cxn modelId="{B16A32E5-74CF-4AAB-AB74-8DBB282C52A1}" type="presOf" srcId="{1D5CB5B1-8B8C-44D2-A67E-AB17B1B57194}" destId="{14F8A563-58D2-45D9-BC80-A5F6A107D54E}" srcOrd="0" destOrd="0" presId="urn:microsoft.com/office/officeart/2005/8/layout/default"/>
    <dgm:cxn modelId="{F72416F1-A8D6-4780-B1DC-060CF95AF58F}" srcId="{F652E109-89C3-48B1-A9CF-E5943B08C6B7}" destId="{461B61DF-24C8-4F2C-8374-1D2CBED45623}" srcOrd="0" destOrd="0" parTransId="{248271CC-BEDD-4EC5-82B8-8D5007C6E158}" sibTransId="{64E387CF-DBB2-439F-80B5-6154B47B4081}"/>
    <dgm:cxn modelId="{28A82C19-C056-42B5-B92D-0D75579D680F}" type="presParOf" srcId="{C4AA9ED2-561F-4C73-A8DD-3F9AFAED5A03}" destId="{57E1402E-8CB6-4607-908D-DDC91A9F43C0}" srcOrd="0" destOrd="0" presId="urn:microsoft.com/office/officeart/2005/8/layout/default"/>
    <dgm:cxn modelId="{4CCEE288-1666-415D-A308-B00057AF4495}" type="presParOf" srcId="{C4AA9ED2-561F-4C73-A8DD-3F9AFAED5A03}" destId="{FDAE522A-5504-4F6C-B58E-07F2E942FCD4}" srcOrd="1" destOrd="0" presId="urn:microsoft.com/office/officeart/2005/8/layout/default"/>
    <dgm:cxn modelId="{7D12FAD9-4E3E-41D6-872F-B781D0628BB0}" type="presParOf" srcId="{C4AA9ED2-561F-4C73-A8DD-3F9AFAED5A03}" destId="{8678CD5F-EDF1-4A30-A98F-C7CAC9EDA05D}" srcOrd="2" destOrd="0" presId="urn:microsoft.com/office/officeart/2005/8/layout/default"/>
    <dgm:cxn modelId="{70AFB31E-FCDB-4B70-B70D-C0A7CEFBB256}" type="presParOf" srcId="{C4AA9ED2-561F-4C73-A8DD-3F9AFAED5A03}" destId="{E1E9DFBA-0563-4AB4-A0D7-25DEF16FD651}" srcOrd="3" destOrd="0" presId="urn:microsoft.com/office/officeart/2005/8/layout/default"/>
    <dgm:cxn modelId="{BAD48823-A2B6-4D84-AA47-65E92309E416}" type="presParOf" srcId="{C4AA9ED2-561F-4C73-A8DD-3F9AFAED5A03}" destId="{14F8A563-58D2-45D9-BC80-A5F6A107D54E}" srcOrd="4" destOrd="0" presId="urn:microsoft.com/office/officeart/2005/8/layout/default"/>
    <dgm:cxn modelId="{F96D9EF0-D48E-4C1C-A890-04EB44B05874}" type="presParOf" srcId="{C4AA9ED2-561F-4C73-A8DD-3F9AFAED5A03}" destId="{8658145A-EED1-4314-9E33-CB7F2BABAC2F}" srcOrd="5" destOrd="0" presId="urn:microsoft.com/office/officeart/2005/8/layout/default"/>
    <dgm:cxn modelId="{E71F4023-AB8F-4386-A984-83130B718072}" type="presParOf" srcId="{C4AA9ED2-561F-4C73-A8DD-3F9AFAED5A03}" destId="{CC3C31FB-16E9-44B1-A639-3F33E5AB57CB}" srcOrd="6" destOrd="0" presId="urn:microsoft.com/office/officeart/2005/8/layout/default"/>
    <dgm:cxn modelId="{89B12075-6C69-4F15-A20F-14D7EFFFAA06}" type="presParOf" srcId="{C4AA9ED2-561F-4C73-A8DD-3F9AFAED5A03}" destId="{4B58FDD0-1570-4072-80F2-C5A8992067AD}" srcOrd="7" destOrd="0" presId="urn:microsoft.com/office/officeart/2005/8/layout/default"/>
    <dgm:cxn modelId="{C719A3C3-E7B3-4F1E-AE4E-CAD786C59103}" type="presParOf" srcId="{C4AA9ED2-561F-4C73-A8DD-3F9AFAED5A03}" destId="{6C0D24DC-B2E6-466A-B6EF-2DEF85371E04}" srcOrd="8" destOrd="0" presId="urn:microsoft.com/office/officeart/2005/8/layout/default"/>
    <dgm:cxn modelId="{6DD69783-1A39-404D-AF4D-415C8E9CDB3D}" type="presParOf" srcId="{C4AA9ED2-561F-4C73-A8DD-3F9AFAED5A03}" destId="{665E0D53-B13B-4C69-9161-008158178038}" srcOrd="9" destOrd="0" presId="urn:microsoft.com/office/officeart/2005/8/layout/default"/>
    <dgm:cxn modelId="{0AC0271F-4046-4CBE-851A-1D44F103091B}" type="presParOf" srcId="{C4AA9ED2-561F-4C73-A8DD-3F9AFAED5A03}" destId="{76776101-80B7-4C7E-ACB0-6FF14B871E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6FBBFD-776B-4709-802A-489F0623B87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NZ"/>
        </a:p>
      </dgm:t>
    </dgm:pt>
    <dgm:pt modelId="{D9E98D84-F51C-430D-9562-02C8774248E4}">
      <dgm:prSet phldrT="[Text]" custT="1"/>
      <dgm:spPr>
        <a:solidFill>
          <a:schemeClr val="accent2"/>
        </a:solidFill>
      </dgm:spPr>
      <dgm:t>
        <a:bodyPr/>
        <a:lstStyle/>
        <a:p>
          <a:r>
            <a:rPr lang="en-NZ" sz="2800" dirty="0" smtClean="0">
              <a:latin typeface="+mn-lt"/>
            </a:rPr>
            <a:t>Can federate with 3</a:t>
          </a:r>
          <a:r>
            <a:rPr lang="en-NZ" sz="2800" baseline="30000" dirty="0" smtClean="0">
              <a:latin typeface="+mn-lt"/>
            </a:rPr>
            <a:t>rd</a:t>
          </a:r>
          <a:r>
            <a:rPr lang="en-NZ" sz="2800" dirty="0" smtClean="0">
              <a:latin typeface="+mn-lt"/>
            </a:rPr>
            <a:t> party application in Gallery e.g. SalesForce</a:t>
          </a:r>
          <a:endParaRPr lang="en-NZ" sz="2800" dirty="0"/>
        </a:p>
      </dgm:t>
    </dgm:pt>
    <dgm:pt modelId="{988B6E58-D608-4579-98FC-3A6C5E7AF0DA}" type="parTrans" cxnId="{1F686790-CF97-4DD1-AD12-4B717EA7A574}">
      <dgm:prSet/>
      <dgm:spPr/>
      <dgm:t>
        <a:bodyPr/>
        <a:lstStyle/>
        <a:p>
          <a:endParaRPr lang="en-NZ"/>
        </a:p>
      </dgm:t>
    </dgm:pt>
    <dgm:pt modelId="{BB599765-94FA-4028-87DA-64E98614FA93}" type="sibTrans" cxnId="{1F686790-CF97-4DD1-AD12-4B717EA7A574}">
      <dgm:prSet/>
      <dgm:spPr/>
      <dgm:t>
        <a:bodyPr/>
        <a:lstStyle/>
        <a:p>
          <a:endParaRPr lang="en-NZ"/>
        </a:p>
      </dgm:t>
    </dgm:pt>
    <dgm:pt modelId="{F847190B-8587-41C3-B3E8-AE7D0C5A3737}">
      <dgm:prSet phldrT="[Text]" custT="1"/>
      <dgm:spPr/>
      <dgm:t>
        <a:bodyPr/>
        <a:lstStyle/>
        <a:p>
          <a:r>
            <a:rPr lang="en-NZ" sz="4000" dirty="0" smtClean="0">
              <a:latin typeface="+mj-lt"/>
            </a:rPr>
            <a:t>AAD as an IDP</a:t>
          </a:r>
          <a:endParaRPr lang="en-NZ" sz="4000" dirty="0">
            <a:latin typeface="+mj-lt"/>
          </a:endParaRPr>
        </a:p>
      </dgm:t>
    </dgm:pt>
    <dgm:pt modelId="{49F86B30-3BC3-408D-B2D2-1912D7111DAA}" type="sibTrans" cxnId="{DC3CDCDB-C11C-4406-973A-873D537B1FEF}">
      <dgm:prSet/>
      <dgm:spPr/>
      <dgm:t>
        <a:bodyPr/>
        <a:lstStyle/>
        <a:p>
          <a:endParaRPr lang="en-NZ"/>
        </a:p>
      </dgm:t>
    </dgm:pt>
    <dgm:pt modelId="{F20BE9AB-22C1-4EEB-850A-5B44FC6FDD32}" type="parTrans" cxnId="{DC3CDCDB-C11C-4406-973A-873D537B1FEF}">
      <dgm:prSet/>
      <dgm:spPr/>
      <dgm:t>
        <a:bodyPr/>
        <a:lstStyle/>
        <a:p>
          <a:endParaRPr lang="en-NZ"/>
        </a:p>
      </dgm:t>
    </dgm:pt>
    <dgm:pt modelId="{ABAC78AA-13F9-4211-AAC2-FF55C2D50DA5}">
      <dgm:prSet phldrT="[Text]" custT="1"/>
      <dgm:spPr>
        <a:solidFill>
          <a:schemeClr val="accent6"/>
        </a:solidFill>
      </dgm:spPr>
      <dgm:t>
        <a:bodyPr/>
        <a:lstStyle/>
        <a:p>
          <a:r>
            <a:rPr lang="en-NZ" sz="2800" dirty="0" smtClean="0">
              <a:latin typeface="+mn-lt"/>
            </a:rPr>
            <a:t>Can federate with e.g. ADFS via metadata</a:t>
          </a:r>
          <a:endParaRPr lang="en-NZ" sz="2800" dirty="0"/>
        </a:p>
      </dgm:t>
    </dgm:pt>
    <dgm:pt modelId="{D9A94C1D-88ED-4D86-9BEB-9D1D91B7AF64}" type="sibTrans" cxnId="{8109FA32-1F5B-4861-96A7-ACE976899343}">
      <dgm:prSet/>
      <dgm:spPr/>
      <dgm:t>
        <a:bodyPr/>
        <a:lstStyle/>
        <a:p>
          <a:endParaRPr lang="en-NZ"/>
        </a:p>
      </dgm:t>
    </dgm:pt>
    <dgm:pt modelId="{F50F38F1-08B2-48C1-9190-8116C20B3842}" type="parTrans" cxnId="{8109FA32-1F5B-4861-96A7-ACE976899343}">
      <dgm:prSet/>
      <dgm:spPr/>
      <dgm:t>
        <a:bodyPr/>
        <a:lstStyle/>
        <a:p>
          <a:endParaRPr lang="en-NZ"/>
        </a:p>
      </dgm:t>
    </dgm:pt>
    <dgm:pt modelId="{A0C00BAC-1E8C-4FD0-BB72-452722830066}">
      <dgm:prSet phldrT="[Text]" custT="1"/>
      <dgm:spPr>
        <a:solidFill>
          <a:schemeClr val="accent5"/>
        </a:solidFill>
      </dgm:spPr>
      <dgm:t>
        <a:bodyPr/>
        <a:lstStyle/>
        <a:p>
          <a:r>
            <a:rPr lang="en-NZ" sz="2800" dirty="0" smtClean="0">
              <a:latin typeface="+mn-lt"/>
            </a:rPr>
            <a:t>Can use user name and password via the Access Panel e.g. Twitter</a:t>
          </a:r>
          <a:endParaRPr lang="en-NZ" sz="2800" dirty="0"/>
        </a:p>
      </dgm:t>
    </dgm:pt>
    <dgm:pt modelId="{CBA2F204-2208-4E23-9F94-1514F0DB1957}" type="sibTrans" cxnId="{E97E80F1-A0CA-447A-8B87-40E4BEA7FA16}">
      <dgm:prSet/>
      <dgm:spPr/>
      <dgm:t>
        <a:bodyPr/>
        <a:lstStyle/>
        <a:p>
          <a:endParaRPr lang="en-NZ"/>
        </a:p>
      </dgm:t>
    </dgm:pt>
    <dgm:pt modelId="{BC1803A2-4030-4FA2-9339-BED231741E31}" type="parTrans" cxnId="{E97E80F1-A0CA-447A-8B87-40E4BEA7FA16}">
      <dgm:prSet/>
      <dgm:spPr/>
      <dgm:t>
        <a:bodyPr/>
        <a:lstStyle/>
        <a:p>
          <a:endParaRPr lang="en-NZ"/>
        </a:p>
      </dgm:t>
    </dgm:pt>
    <dgm:pt modelId="{C527D460-2BB8-45F7-A5C6-15493C3E9335}">
      <dgm:prSet phldrT="[Text]" custT="1"/>
      <dgm:spPr/>
      <dgm:t>
        <a:bodyPr/>
        <a:lstStyle/>
        <a:p>
          <a:r>
            <a:rPr lang="en-NZ" sz="2800" dirty="0" smtClean="0">
              <a:latin typeface="+mn-lt"/>
            </a:rPr>
            <a:t>Can federate with 3</a:t>
          </a:r>
          <a:r>
            <a:rPr lang="en-NZ" sz="2800" baseline="30000" dirty="0" smtClean="0">
              <a:latin typeface="+mn-lt"/>
            </a:rPr>
            <a:t>rd</a:t>
          </a:r>
          <a:r>
            <a:rPr lang="en-NZ" sz="2800" dirty="0" smtClean="0">
              <a:latin typeface="+mn-lt"/>
            </a:rPr>
            <a:t> party application not in Gallery via the Access Panel / Custom / SAML-P</a:t>
          </a:r>
          <a:endParaRPr lang="en-NZ" sz="2800" dirty="0"/>
        </a:p>
      </dgm:t>
    </dgm:pt>
    <dgm:pt modelId="{EABFA282-CC17-4CAC-9569-86708743E91D}" type="sibTrans" cxnId="{E3EA8E30-FD70-4968-925E-02FB12F5F960}">
      <dgm:prSet/>
      <dgm:spPr/>
      <dgm:t>
        <a:bodyPr/>
        <a:lstStyle/>
        <a:p>
          <a:endParaRPr lang="en-NZ"/>
        </a:p>
      </dgm:t>
    </dgm:pt>
    <dgm:pt modelId="{5973C2F8-352C-49C7-ADD0-CFAEF8A11D37}" type="parTrans" cxnId="{E3EA8E30-FD70-4968-925E-02FB12F5F960}">
      <dgm:prSet/>
      <dgm:spPr/>
      <dgm:t>
        <a:bodyPr/>
        <a:lstStyle/>
        <a:p>
          <a:endParaRPr lang="en-NZ"/>
        </a:p>
      </dgm:t>
    </dgm:pt>
    <dgm:pt modelId="{48B06BE8-E8CA-4064-91C4-521B1600B7CC}" type="pres">
      <dgm:prSet presAssocID="{AC6FBBFD-776B-4709-802A-489F0623B878}" presName="Name0" presStyleCnt="0">
        <dgm:presLayoutVars>
          <dgm:chPref val="1"/>
          <dgm:dir/>
          <dgm:animOne val="branch"/>
          <dgm:animLvl val="lvl"/>
          <dgm:resizeHandles/>
        </dgm:presLayoutVars>
      </dgm:prSet>
      <dgm:spPr/>
      <dgm:t>
        <a:bodyPr/>
        <a:lstStyle/>
        <a:p>
          <a:endParaRPr lang="en-NZ"/>
        </a:p>
      </dgm:t>
    </dgm:pt>
    <dgm:pt modelId="{021FA135-21EE-45FA-99BA-8B2916C822F3}" type="pres">
      <dgm:prSet presAssocID="{F847190B-8587-41C3-B3E8-AE7D0C5A3737}" presName="vertOne" presStyleCnt="0"/>
      <dgm:spPr/>
    </dgm:pt>
    <dgm:pt modelId="{3298883E-7C71-48E8-9088-E80A028E6B25}" type="pres">
      <dgm:prSet presAssocID="{F847190B-8587-41C3-B3E8-AE7D0C5A3737}" presName="txOne" presStyleLbl="node0" presStyleIdx="0" presStyleCnt="1">
        <dgm:presLayoutVars>
          <dgm:chPref val="3"/>
        </dgm:presLayoutVars>
      </dgm:prSet>
      <dgm:spPr/>
      <dgm:t>
        <a:bodyPr/>
        <a:lstStyle/>
        <a:p>
          <a:endParaRPr lang="en-NZ"/>
        </a:p>
      </dgm:t>
    </dgm:pt>
    <dgm:pt modelId="{94C5DB97-D677-4CF9-A354-145B04CD4108}" type="pres">
      <dgm:prSet presAssocID="{F847190B-8587-41C3-B3E8-AE7D0C5A3737}" presName="parTransOne" presStyleCnt="0"/>
      <dgm:spPr/>
    </dgm:pt>
    <dgm:pt modelId="{B3C02AAD-B111-486F-84F6-066832085E2A}" type="pres">
      <dgm:prSet presAssocID="{F847190B-8587-41C3-B3E8-AE7D0C5A3737}" presName="horzOne" presStyleCnt="0"/>
      <dgm:spPr/>
    </dgm:pt>
    <dgm:pt modelId="{59FA0DA2-D8B8-4423-AEAF-D5CBC5876A9B}" type="pres">
      <dgm:prSet presAssocID="{C527D460-2BB8-45F7-A5C6-15493C3E9335}" presName="vertTwo" presStyleCnt="0"/>
      <dgm:spPr/>
    </dgm:pt>
    <dgm:pt modelId="{103DB4F2-3127-4C7E-B362-3C0BDE33AF8F}" type="pres">
      <dgm:prSet presAssocID="{C527D460-2BB8-45F7-A5C6-15493C3E9335}" presName="txTwo" presStyleLbl="node2" presStyleIdx="0" presStyleCnt="2" custLinFactX="7630" custLinFactNeighborX="100000" custLinFactNeighborY="-20024">
        <dgm:presLayoutVars>
          <dgm:chPref val="3"/>
        </dgm:presLayoutVars>
      </dgm:prSet>
      <dgm:spPr/>
      <dgm:t>
        <a:bodyPr/>
        <a:lstStyle/>
        <a:p>
          <a:endParaRPr lang="en-NZ"/>
        </a:p>
      </dgm:t>
    </dgm:pt>
    <dgm:pt modelId="{56F88B8A-CC9A-4837-B76B-6105B986EE3B}" type="pres">
      <dgm:prSet presAssocID="{C527D460-2BB8-45F7-A5C6-15493C3E9335}" presName="parTransTwo" presStyleCnt="0"/>
      <dgm:spPr/>
    </dgm:pt>
    <dgm:pt modelId="{AA12090F-6644-4FC3-83C5-289D167419B5}" type="pres">
      <dgm:prSet presAssocID="{C527D460-2BB8-45F7-A5C6-15493C3E9335}" presName="horzTwo" presStyleCnt="0"/>
      <dgm:spPr/>
    </dgm:pt>
    <dgm:pt modelId="{4EAD7864-80CD-48BE-AD68-7B9E88F76B78}" type="pres">
      <dgm:prSet presAssocID="{A0C00BAC-1E8C-4FD0-BB72-452722830066}" presName="vertThree" presStyleCnt="0"/>
      <dgm:spPr/>
    </dgm:pt>
    <dgm:pt modelId="{620D4D52-0427-43A8-A54C-6ECE832C66CA}" type="pres">
      <dgm:prSet presAssocID="{A0C00BAC-1E8C-4FD0-BB72-452722830066}" presName="txThree" presStyleLbl="node3" presStyleIdx="0" presStyleCnt="2">
        <dgm:presLayoutVars>
          <dgm:chPref val="3"/>
        </dgm:presLayoutVars>
      </dgm:prSet>
      <dgm:spPr/>
      <dgm:t>
        <a:bodyPr/>
        <a:lstStyle/>
        <a:p>
          <a:endParaRPr lang="en-NZ"/>
        </a:p>
      </dgm:t>
    </dgm:pt>
    <dgm:pt modelId="{CC5EB4CF-DE1E-4613-A990-B802A134A31F}" type="pres">
      <dgm:prSet presAssocID="{A0C00BAC-1E8C-4FD0-BB72-452722830066}" presName="horzThree" presStyleCnt="0"/>
      <dgm:spPr/>
    </dgm:pt>
    <dgm:pt modelId="{7E6E2CD1-4870-4112-87BB-AE0387E5A55E}" type="pres">
      <dgm:prSet presAssocID="{EABFA282-CC17-4CAC-9569-86708743E91D}" presName="sibSpaceTwo" presStyleCnt="0"/>
      <dgm:spPr/>
    </dgm:pt>
    <dgm:pt modelId="{7B909C49-459C-4CCC-94EF-2A430219EAA0}" type="pres">
      <dgm:prSet presAssocID="{D9E98D84-F51C-430D-9562-02C8774248E4}" presName="vertTwo" presStyleCnt="0"/>
      <dgm:spPr/>
    </dgm:pt>
    <dgm:pt modelId="{2BA31A55-E64B-40DC-9F63-1E87DA9EBB2E}" type="pres">
      <dgm:prSet presAssocID="{D9E98D84-F51C-430D-9562-02C8774248E4}" presName="txTwo" presStyleLbl="node2" presStyleIdx="1" presStyleCnt="2" custLinFactX="-8132" custLinFactNeighborX="-100000" custLinFactNeighborY="-20024">
        <dgm:presLayoutVars>
          <dgm:chPref val="3"/>
        </dgm:presLayoutVars>
      </dgm:prSet>
      <dgm:spPr/>
      <dgm:t>
        <a:bodyPr/>
        <a:lstStyle/>
        <a:p>
          <a:endParaRPr lang="en-NZ"/>
        </a:p>
      </dgm:t>
    </dgm:pt>
    <dgm:pt modelId="{3B8063CC-77DE-4491-9E99-A733B8FF1456}" type="pres">
      <dgm:prSet presAssocID="{D9E98D84-F51C-430D-9562-02C8774248E4}" presName="parTransTwo" presStyleCnt="0"/>
      <dgm:spPr/>
    </dgm:pt>
    <dgm:pt modelId="{5F20F8D1-CFF7-4720-9150-8412DA3906A3}" type="pres">
      <dgm:prSet presAssocID="{D9E98D84-F51C-430D-9562-02C8774248E4}" presName="horzTwo" presStyleCnt="0"/>
      <dgm:spPr/>
    </dgm:pt>
    <dgm:pt modelId="{21BDEE69-4031-40F1-A332-85C20713D461}" type="pres">
      <dgm:prSet presAssocID="{ABAC78AA-13F9-4211-AAC2-FF55C2D50DA5}" presName="vertThree" presStyleCnt="0"/>
      <dgm:spPr/>
    </dgm:pt>
    <dgm:pt modelId="{1CE511B8-42D5-4B05-8138-0E03C1757DE2}" type="pres">
      <dgm:prSet presAssocID="{ABAC78AA-13F9-4211-AAC2-FF55C2D50DA5}" presName="txThree" presStyleLbl="node3" presStyleIdx="1" presStyleCnt="2">
        <dgm:presLayoutVars>
          <dgm:chPref val="3"/>
        </dgm:presLayoutVars>
      </dgm:prSet>
      <dgm:spPr/>
      <dgm:t>
        <a:bodyPr/>
        <a:lstStyle/>
        <a:p>
          <a:endParaRPr lang="en-NZ"/>
        </a:p>
      </dgm:t>
    </dgm:pt>
    <dgm:pt modelId="{DF0D1810-0E06-437D-BE93-F06BC0DE1480}" type="pres">
      <dgm:prSet presAssocID="{ABAC78AA-13F9-4211-AAC2-FF55C2D50DA5}" presName="horzThree" presStyleCnt="0"/>
      <dgm:spPr/>
    </dgm:pt>
  </dgm:ptLst>
  <dgm:cxnLst>
    <dgm:cxn modelId="{37E8AA6E-7602-47F9-BADE-ABB18F26E6E3}" type="presOf" srcId="{D9E98D84-F51C-430D-9562-02C8774248E4}" destId="{2BA31A55-E64B-40DC-9F63-1E87DA9EBB2E}" srcOrd="0" destOrd="0" presId="urn:microsoft.com/office/officeart/2005/8/layout/hierarchy4"/>
    <dgm:cxn modelId="{520F24C4-4BD6-4E15-BBDD-4BC8F102A550}" type="presOf" srcId="{ABAC78AA-13F9-4211-AAC2-FF55C2D50DA5}" destId="{1CE511B8-42D5-4B05-8138-0E03C1757DE2}" srcOrd="0" destOrd="0" presId="urn:microsoft.com/office/officeart/2005/8/layout/hierarchy4"/>
    <dgm:cxn modelId="{E97E80F1-A0CA-447A-8B87-40E4BEA7FA16}" srcId="{C527D460-2BB8-45F7-A5C6-15493C3E9335}" destId="{A0C00BAC-1E8C-4FD0-BB72-452722830066}" srcOrd="0" destOrd="0" parTransId="{BC1803A2-4030-4FA2-9339-BED231741E31}" sibTransId="{CBA2F204-2208-4E23-9F94-1514F0DB1957}"/>
    <dgm:cxn modelId="{E3EA8E30-FD70-4968-925E-02FB12F5F960}" srcId="{F847190B-8587-41C3-B3E8-AE7D0C5A3737}" destId="{C527D460-2BB8-45F7-A5C6-15493C3E9335}" srcOrd="0" destOrd="0" parTransId="{5973C2F8-352C-49C7-ADD0-CFAEF8A11D37}" sibTransId="{EABFA282-CC17-4CAC-9569-86708743E91D}"/>
    <dgm:cxn modelId="{68AE14B7-B24C-42BA-9485-3AC26B0A86CF}" type="presOf" srcId="{C527D460-2BB8-45F7-A5C6-15493C3E9335}" destId="{103DB4F2-3127-4C7E-B362-3C0BDE33AF8F}" srcOrd="0" destOrd="0" presId="urn:microsoft.com/office/officeart/2005/8/layout/hierarchy4"/>
    <dgm:cxn modelId="{8109FA32-1F5B-4861-96A7-ACE976899343}" srcId="{D9E98D84-F51C-430D-9562-02C8774248E4}" destId="{ABAC78AA-13F9-4211-AAC2-FF55C2D50DA5}" srcOrd="0" destOrd="0" parTransId="{F50F38F1-08B2-48C1-9190-8116C20B3842}" sibTransId="{D9A94C1D-88ED-4D86-9BEB-9D1D91B7AF64}"/>
    <dgm:cxn modelId="{1F686790-CF97-4DD1-AD12-4B717EA7A574}" srcId="{F847190B-8587-41C3-B3E8-AE7D0C5A3737}" destId="{D9E98D84-F51C-430D-9562-02C8774248E4}" srcOrd="1" destOrd="0" parTransId="{988B6E58-D608-4579-98FC-3A6C5E7AF0DA}" sibTransId="{BB599765-94FA-4028-87DA-64E98614FA93}"/>
    <dgm:cxn modelId="{DC3CDCDB-C11C-4406-973A-873D537B1FEF}" srcId="{AC6FBBFD-776B-4709-802A-489F0623B878}" destId="{F847190B-8587-41C3-B3E8-AE7D0C5A3737}" srcOrd="0" destOrd="0" parTransId="{F20BE9AB-22C1-4EEB-850A-5B44FC6FDD32}" sibTransId="{49F86B30-3BC3-408D-B2D2-1912D7111DAA}"/>
    <dgm:cxn modelId="{9D91C28D-02EB-48CD-A49E-3CF984449ED1}" type="presOf" srcId="{AC6FBBFD-776B-4709-802A-489F0623B878}" destId="{48B06BE8-E8CA-4064-91C4-521B1600B7CC}" srcOrd="0" destOrd="0" presId="urn:microsoft.com/office/officeart/2005/8/layout/hierarchy4"/>
    <dgm:cxn modelId="{A3B5A7DC-A34D-4B28-A907-9AA11E9AED23}" type="presOf" srcId="{A0C00BAC-1E8C-4FD0-BB72-452722830066}" destId="{620D4D52-0427-43A8-A54C-6ECE832C66CA}" srcOrd="0" destOrd="0" presId="urn:microsoft.com/office/officeart/2005/8/layout/hierarchy4"/>
    <dgm:cxn modelId="{DA2934B2-32CF-4670-B225-AA09073E8867}" type="presOf" srcId="{F847190B-8587-41C3-B3E8-AE7D0C5A3737}" destId="{3298883E-7C71-48E8-9088-E80A028E6B25}" srcOrd="0" destOrd="0" presId="urn:microsoft.com/office/officeart/2005/8/layout/hierarchy4"/>
    <dgm:cxn modelId="{10C0A736-1C9E-41EC-BDDC-B5D21087FFC5}" type="presParOf" srcId="{48B06BE8-E8CA-4064-91C4-521B1600B7CC}" destId="{021FA135-21EE-45FA-99BA-8B2916C822F3}" srcOrd="0" destOrd="0" presId="urn:microsoft.com/office/officeart/2005/8/layout/hierarchy4"/>
    <dgm:cxn modelId="{511A0763-3918-4C99-A040-4388B843CACC}" type="presParOf" srcId="{021FA135-21EE-45FA-99BA-8B2916C822F3}" destId="{3298883E-7C71-48E8-9088-E80A028E6B25}" srcOrd="0" destOrd="0" presId="urn:microsoft.com/office/officeart/2005/8/layout/hierarchy4"/>
    <dgm:cxn modelId="{9BB14DBD-6804-4D23-9A7B-4A82E8C7CE3D}" type="presParOf" srcId="{021FA135-21EE-45FA-99BA-8B2916C822F3}" destId="{94C5DB97-D677-4CF9-A354-145B04CD4108}" srcOrd="1" destOrd="0" presId="urn:microsoft.com/office/officeart/2005/8/layout/hierarchy4"/>
    <dgm:cxn modelId="{1750B555-DC18-4760-8C43-E9A2074B22F1}" type="presParOf" srcId="{021FA135-21EE-45FA-99BA-8B2916C822F3}" destId="{B3C02AAD-B111-486F-84F6-066832085E2A}" srcOrd="2" destOrd="0" presId="urn:microsoft.com/office/officeart/2005/8/layout/hierarchy4"/>
    <dgm:cxn modelId="{91B2973C-8B7B-4AE1-B1B9-2EFEE71E8E5E}" type="presParOf" srcId="{B3C02AAD-B111-486F-84F6-066832085E2A}" destId="{59FA0DA2-D8B8-4423-AEAF-D5CBC5876A9B}" srcOrd="0" destOrd="0" presId="urn:microsoft.com/office/officeart/2005/8/layout/hierarchy4"/>
    <dgm:cxn modelId="{211DA264-46A9-40A3-8277-B3D5CE4BF0F7}" type="presParOf" srcId="{59FA0DA2-D8B8-4423-AEAF-D5CBC5876A9B}" destId="{103DB4F2-3127-4C7E-B362-3C0BDE33AF8F}" srcOrd="0" destOrd="0" presId="urn:microsoft.com/office/officeart/2005/8/layout/hierarchy4"/>
    <dgm:cxn modelId="{2E571EFA-C463-4BC2-B856-AF4D4845C7FC}" type="presParOf" srcId="{59FA0DA2-D8B8-4423-AEAF-D5CBC5876A9B}" destId="{56F88B8A-CC9A-4837-B76B-6105B986EE3B}" srcOrd="1" destOrd="0" presId="urn:microsoft.com/office/officeart/2005/8/layout/hierarchy4"/>
    <dgm:cxn modelId="{BCBCD748-072F-4427-9B75-55B00D1C79A9}" type="presParOf" srcId="{59FA0DA2-D8B8-4423-AEAF-D5CBC5876A9B}" destId="{AA12090F-6644-4FC3-83C5-289D167419B5}" srcOrd="2" destOrd="0" presId="urn:microsoft.com/office/officeart/2005/8/layout/hierarchy4"/>
    <dgm:cxn modelId="{4A923C93-F82B-4E47-8D07-DA91657A2E09}" type="presParOf" srcId="{AA12090F-6644-4FC3-83C5-289D167419B5}" destId="{4EAD7864-80CD-48BE-AD68-7B9E88F76B78}" srcOrd="0" destOrd="0" presId="urn:microsoft.com/office/officeart/2005/8/layout/hierarchy4"/>
    <dgm:cxn modelId="{F9A20155-940D-4F2F-83E8-B07352D1E4A4}" type="presParOf" srcId="{4EAD7864-80CD-48BE-AD68-7B9E88F76B78}" destId="{620D4D52-0427-43A8-A54C-6ECE832C66CA}" srcOrd="0" destOrd="0" presId="urn:microsoft.com/office/officeart/2005/8/layout/hierarchy4"/>
    <dgm:cxn modelId="{B7B42D29-BED7-47D8-9676-A966E358788F}" type="presParOf" srcId="{4EAD7864-80CD-48BE-AD68-7B9E88F76B78}" destId="{CC5EB4CF-DE1E-4613-A990-B802A134A31F}" srcOrd="1" destOrd="0" presId="urn:microsoft.com/office/officeart/2005/8/layout/hierarchy4"/>
    <dgm:cxn modelId="{15A39854-E77E-48B0-9DD8-926846B2F5F3}" type="presParOf" srcId="{B3C02AAD-B111-486F-84F6-066832085E2A}" destId="{7E6E2CD1-4870-4112-87BB-AE0387E5A55E}" srcOrd="1" destOrd="0" presId="urn:microsoft.com/office/officeart/2005/8/layout/hierarchy4"/>
    <dgm:cxn modelId="{8330F391-8098-4CAB-8C12-10A1326F93C5}" type="presParOf" srcId="{B3C02AAD-B111-486F-84F6-066832085E2A}" destId="{7B909C49-459C-4CCC-94EF-2A430219EAA0}" srcOrd="2" destOrd="0" presId="urn:microsoft.com/office/officeart/2005/8/layout/hierarchy4"/>
    <dgm:cxn modelId="{3BE346D0-D7C5-4B67-BB25-3CFCEABC4573}" type="presParOf" srcId="{7B909C49-459C-4CCC-94EF-2A430219EAA0}" destId="{2BA31A55-E64B-40DC-9F63-1E87DA9EBB2E}" srcOrd="0" destOrd="0" presId="urn:microsoft.com/office/officeart/2005/8/layout/hierarchy4"/>
    <dgm:cxn modelId="{72F6A8C0-33F7-45DF-95DA-05EF373C227A}" type="presParOf" srcId="{7B909C49-459C-4CCC-94EF-2A430219EAA0}" destId="{3B8063CC-77DE-4491-9E99-A733B8FF1456}" srcOrd="1" destOrd="0" presId="urn:microsoft.com/office/officeart/2005/8/layout/hierarchy4"/>
    <dgm:cxn modelId="{08A4BFA3-70F2-4915-BCE3-C34643072B7D}" type="presParOf" srcId="{7B909C49-459C-4CCC-94EF-2A430219EAA0}" destId="{5F20F8D1-CFF7-4720-9150-8412DA3906A3}" srcOrd="2" destOrd="0" presId="urn:microsoft.com/office/officeart/2005/8/layout/hierarchy4"/>
    <dgm:cxn modelId="{6D193135-18F4-4D71-8589-4679AA0DCA0D}" type="presParOf" srcId="{5F20F8D1-CFF7-4720-9150-8412DA3906A3}" destId="{21BDEE69-4031-40F1-A332-85C20713D461}" srcOrd="0" destOrd="0" presId="urn:microsoft.com/office/officeart/2005/8/layout/hierarchy4"/>
    <dgm:cxn modelId="{CF4018C9-2C47-4805-BA6B-7254E89EF879}" type="presParOf" srcId="{21BDEE69-4031-40F1-A332-85C20713D461}" destId="{1CE511B8-42D5-4B05-8138-0E03C1757DE2}" srcOrd="0" destOrd="0" presId="urn:microsoft.com/office/officeart/2005/8/layout/hierarchy4"/>
    <dgm:cxn modelId="{A05A42FE-D02F-4C3F-AB3C-B60E220D97A2}" type="presParOf" srcId="{21BDEE69-4031-40F1-A332-85C20713D461}" destId="{DF0D1810-0E06-437D-BE93-F06BC0DE14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1E60-B81C-4156-BE73-DE40BBCC34AE}">
      <dsp:nvSpPr>
        <dsp:cNvPr id="0" name=""/>
        <dsp:cNvSpPr/>
      </dsp:nvSpPr>
      <dsp:spPr>
        <a:xfrm>
          <a:off x="3501806" y="219"/>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Protocols</a:t>
          </a:r>
          <a:endParaRPr lang="en-NZ" sz="1600" kern="1200" dirty="0"/>
        </a:p>
      </dsp:txBody>
      <dsp:txXfrm>
        <a:off x="3690337" y="188750"/>
        <a:ext cx="910307" cy="910307"/>
      </dsp:txXfrm>
    </dsp:sp>
    <dsp:sp modelId="{7C769210-6C0A-42BB-A1E7-58381443831A}">
      <dsp:nvSpPr>
        <dsp:cNvPr id="0" name=""/>
        <dsp:cNvSpPr/>
      </dsp:nvSpPr>
      <dsp:spPr>
        <a:xfrm rot="1542857">
          <a:off x="4836852" y="842287"/>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4841953" y="906835"/>
        <a:ext cx="240375" cy="260693"/>
      </dsp:txXfrm>
    </dsp:sp>
    <dsp:sp modelId="{56C8B5E9-E6D3-47EF-A47E-42CAFCBE499F}">
      <dsp:nvSpPr>
        <dsp:cNvPr id="0" name=""/>
        <dsp:cNvSpPr/>
      </dsp:nvSpPr>
      <dsp:spPr>
        <a:xfrm>
          <a:off x="5245435" y="839907"/>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Use cases</a:t>
          </a:r>
          <a:endParaRPr lang="en-NZ" sz="1600" kern="1200" dirty="0"/>
        </a:p>
      </dsp:txBody>
      <dsp:txXfrm>
        <a:off x="5433966" y="1028438"/>
        <a:ext cx="910307" cy="910307"/>
      </dsp:txXfrm>
    </dsp:sp>
    <dsp:sp modelId="{5F6B89D3-A197-4398-9CBE-8B9F1FF48D18}">
      <dsp:nvSpPr>
        <dsp:cNvPr id="0" name=""/>
        <dsp:cNvSpPr/>
      </dsp:nvSpPr>
      <dsp:spPr>
        <a:xfrm rot="4628571">
          <a:off x="5930581" y="2200253"/>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5970628" y="2236932"/>
        <a:ext cx="240375" cy="260693"/>
      </dsp:txXfrm>
    </dsp:sp>
    <dsp:sp modelId="{7AF7FEE9-6B16-4595-A7B0-56CC95314596}">
      <dsp:nvSpPr>
        <dsp:cNvPr id="0" name=""/>
        <dsp:cNvSpPr/>
      </dsp:nvSpPr>
      <dsp:spPr>
        <a:xfrm>
          <a:off x="5676076" y="2726668"/>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OWIN</a:t>
          </a:r>
          <a:endParaRPr lang="en-NZ" sz="1600" kern="1200" dirty="0"/>
        </a:p>
      </dsp:txBody>
      <dsp:txXfrm>
        <a:off x="5864607" y="2915199"/>
        <a:ext cx="910307" cy="910307"/>
      </dsp:txXfrm>
    </dsp:sp>
    <dsp:sp modelId="{85577CBF-3E5D-45AA-A026-29A948DC7D82}">
      <dsp:nvSpPr>
        <dsp:cNvPr id="0" name=""/>
        <dsp:cNvSpPr/>
      </dsp:nvSpPr>
      <dsp:spPr>
        <a:xfrm rot="7714286">
          <a:off x="5550809" y="3902043"/>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5634433" y="3948669"/>
        <a:ext cx="240375" cy="260693"/>
      </dsp:txXfrm>
    </dsp:sp>
    <dsp:sp modelId="{AB426D58-DCA1-4A1A-BF49-B81D5AC10747}">
      <dsp:nvSpPr>
        <dsp:cNvPr id="0" name=""/>
        <dsp:cNvSpPr/>
      </dsp:nvSpPr>
      <dsp:spPr>
        <a:xfrm>
          <a:off x="4469447" y="4239732"/>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ADAL</a:t>
          </a:r>
          <a:endParaRPr lang="en-NZ" sz="1600" kern="1200" dirty="0"/>
        </a:p>
      </dsp:txBody>
      <dsp:txXfrm>
        <a:off x="4657978" y="4428263"/>
        <a:ext cx="910307" cy="910307"/>
      </dsp:txXfrm>
    </dsp:sp>
    <dsp:sp modelId="{CD2A9D08-3F32-4E65-AFA3-F5DE2F2C6D99}">
      <dsp:nvSpPr>
        <dsp:cNvPr id="0" name=""/>
        <dsp:cNvSpPr/>
      </dsp:nvSpPr>
      <dsp:spPr>
        <a:xfrm rot="10799598">
          <a:off x="4025135" y="4666282"/>
          <a:ext cx="31398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4119329" y="4753173"/>
        <a:ext cx="219786" cy="260693"/>
      </dsp:txXfrm>
    </dsp:sp>
    <dsp:sp modelId="{6C5DE5FE-1DDF-4DD2-9564-0E20B4F4864A}">
      <dsp:nvSpPr>
        <dsp:cNvPr id="0" name=""/>
        <dsp:cNvSpPr/>
      </dsp:nvSpPr>
      <dsp:spPr>
        <a:xfrm>
          <a:off x="2589662" y="4239952"/>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WIF</a:t>
          </a:r>
          <a:endParaRPr lang="en-NZ" sz="1600" kern="1200" dirty="0"/>
        </a:p>
      </dsp:txBody>
      <dsp:txXfrm>
        <a:off x="2778193" y="4428483"/>
        <a:ext cx="910307" cy="910307"/>
      </dsp:txXfrm>
    </dsp:sp>
    <dsp:sp modelId="{9E9470D7-39D2-49F0-A31D-7AB20CFA33D1}">
      <dsp:nvSpPr>
        <dsp:cNvPr id="0" name=""/>
        <dsp:cNvSpPr/>
      </dsp:nvSpPr>
      <dsp:spPr>
        <a:xfrm rot="13804976">
          <a:off x="2458608" y="3939204"/>
          <a:ext cx="33269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2540533" y="4064376"/>
        <a:ext cx="232883" cy="260693"/>
      </dsp:txXfrm>
    </dsp:sp>
    <dsp:sp modelId="{CE9596CD-C581-4001-8CCA-6FD43EDEC1AE}">
      <dsp:nvSpPr>
        <dsp:cNvPr id="0" name=""/>
        <dsp:cNvSpPr/>
      </dsp:nvSpPr>
      <dsp:spPr>
        <a:xfrm>
          <a:off x="1360792" y="2771130"/>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Access Panel</a:t>
          </a:r>
          <a:endParaRPr lang="en-NZ" sz="1600" kern="1200" dirty="0"/>
        </a:p>
      </dsp:txBody>
      <dsp:txXfrm>
        <a:off x="1549323" y="2959661"/>
        <a:ext cx="910307" cy="910307"/>
      </dsp:txXfrm>
    </dsp:sp>
    <dsp:sp modelId="{4D5961C8-5EBC-4F2E-8D97-A7EA5F31056E}">
      <dsp:nvSpPr>
        <dsp:cNvPr id="0" name=""/>
        <dsp:cNvSpPr/>
      </dsp:nvSpPr>
      <dsp:spPr>
        <a:xfrm rot="16892419">
          <a:off x="2027618" y="2268063"/>
          <a:ext cx="33330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2067611" y="2403944"/>
        <a:ext cx="233310" cy="260693"/>
      </dsp:txXfrm>
    </dsp:sp>
    <dsp:sp modelId="{872D4384-ADBF-4D89-8F37-6824A1BE543B}">
      <dsp:nvSpPr>
        <dsp:cNvPr id="0" name=""/>
        <dsp:cNvSpPr/>
      </dsp:nvSpPr>
      <dsp:spPr>
        <a:xfrm>
          <a:off x="1744150" y="893629"/>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SaaS</a:t>
          </a:r>
          <a:endParaRPr lang="en-NZ" sz="1600" kern="1200" dirty="0"/>
        </a:p>
      </dsp:txBody>
      <dsp:txXfrm>
        <a:off x="1932681" y="1082160"/>
        <a:ext cx="910307" cy="910307"/>
      </dsp:txXfrm>
    </dsp:sp>
    <dsp:sp modelId="{2F581433-37C6-41A1-AF73-CB9DA5DEB533}">
      <dsp:nvSpPr>
        <dsp:cNvPr id="0" name=""/>
        <dsp:cNvSpPr/>
      </dsp:nvSpPr>
      <dsp:spPr>
        <a:xfrm rot="19983357">
          <a:off x="3076169" y="878016"/>
          <a:ext cx="362686"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3082074" y="989564"/>
        <a:ext cx="253880" cy="260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1E60-B81C-4156-BE73-DE40BBCC34AE}">
      <dsp:nvSpPr>
        <dsp:cNvPr id="0" name=""/>
        <dsp:cNvSpPr/>
      </dsp:nvSpPr>
      <dsp:spPr>
        <a:xfrm>
          <a:off x="3311535" y="545"/>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DirSync</a:t>
          </a:r>
          <a:endParaRPr lang="en-NZ" sz="2200" kern="1200" dirty="0"/>
        </a:p>
      </dsp:txBody>
      <dsp:txXfrm>
        <a:off x="3555795" y="244805"/>
        <a:ext cx="1179392" cy="1179392"/>
      </dsp:txXfrm>
    </dsp:sp>
    <dsp:sp modelId="{7C769210-6C0A-42BB-A1E7-58381443831A}">
      <dsp:nvSpPr>
        <dsp:cNvPr id="0" name=""/>
        <dsp:cNvSpPr/>
      </dsp:nvSpPr>
      <dsp:spPr>
        <a:xfrm rot="2160000">
          <a:off x="4927090" y="1282514"/>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dirty="0"/>
        </a:p>
      </dsp:txBody>
      <dsp:txXfrm>
        <a:off x="4939834" y="1355875"/>
        <a:ext cx="311408" cy="337752"/>
      </dsp:txXfrm>
    </dsp:sp>
    <dsp:sp modelId="{56C8B5E9-E6D3-47EF-A47E-42CAFCBE499F}">
      <dsp:nvSpPr>
        <dsp:cNvPr id="0" name=""/>
        <dsp:cNvSpPr/>
      </dsp:nvSpPr>
      <dsp:spPr>
        <a:xfrm>
          <a:off x="5339973" y="1474291"/>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AADSync</a:t>
          </a:r>
          <a:endParaRPr lang="en-NZ" sz="2200" kern="1200" dirty="0"/>
        </a:p>
      </dsp:txBody>
      <dsp:txXfrm>
        <a:off x="5584233" y="1718551"/>
        <a:ext cx="1179392" cy="1179392"/>
      </dsp:txXfrm>
    </dsp:sp>
    <dsp:sp modelId="{5F6B89D3-A197-4398-9CBE-8B9F1FF48D18}">
      <dsp:nvSpPr>
        <dsp:cNvPr id="0" name=""/>
        <dsp:cNvSpPr/>
      </dsp:nvSpPr>
      <dsp:spPr>
        <a:xfrm rot="6480000">
          <a:off x="5567988" y="3207099"/>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dirty="0"/>
        </a:p>
      </dsp:txBody>
      <dsp:txXfrm rot="10800000">
        <a:off x="5655339" y="3256219"/>
        <a:ext cx="311408" cy="337752"/>
      </dsp:txXfrm>
    </dsp:sp>
    <dsp:sp modelId="{7AF7FEE9-6B16-4595-A7B0-56CC95314596}">
      <dsp:nvSpPr>
        <dsp:cNvPr id="0" name=""/>
        <dsp:cNvSpPr/>
      </dsp:nvSpPr>
      <dsp:spPr>
        <a:xfrm>
          <a:off x="4565178" y="3858864"/>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AD Connect</a:t>
          </a:r>
          <a:endParaRPr lang="en-NZ" sz="2200" kern="1200" dirty="0"/>
        </a:p>
      </dsp:txBody>
      <dsp:txXfrm>
        <a:off x="4809438" y="4103124"/>
        <a:ext cx="1179392" cy="1179392"/>
      </dsp:txXfrm>
    </dsp:sp>
    <dsp:sp modelId="{85577CBF-3E5D-45AA-A026-29A948DC7D82}">
      <dsp:nvSpPr>
        <dsp:cNvPr id="0" name=""/>
        <dsp:cNvSpPr/>
      </dsp:nvSpPr>
      <dsp:spPr>
        <a:xfrm rot="10800000">
          <a:off x="3935647" y="4411360"/>
          <a:ext cx="4448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dirty="0"/>
        </a:p>
      </dsp:txBody>
      <dsp:txXfrm rot="10800000">
        <a:off x="4069107" y="4523944"/>
        <a:ext cx="311408" cy="337752"/>
      </dsp:txXfrm>
    </dsp:sp>
    <dsp:sp modelId="{AB426D58-DCA1-4A1A-BF49-B81D5AC10747}">
      <dsp:nvSpPr>
        <dsp:cNvPr id="0" name=""/>
        <dsp:cNvSpPr/>
      </dsp:nvSpPr>
      <dsp:spPr>
        <a:xfrm>
          <a:off x="2057891" y="3858864"/>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MFA</a:t>
          </a:r>
          <a:endParaRPr lang="en-NZ" sz="2200" kern="1200" dirty="0"/>
        </a:p>
      </dsp:txBody>
      <dsp:txXfrm>
        <a:off x="2302151" y="4103124"/>
        <a:ext cx="1179392" cy="1179392"/>
      </dsp:txXfrm>
    </dsp:sp>
    <dsp:sp modelId="{CD2A9D08-3F32-4E65-AFA3-F5DE2F2C6D99}">
      <dsp:nvSpPr>
        <dsp:cNvPr id="0" name=""/>
        <dsp:cNvSpPr/>
      </dsp:nvSpPr>
      <dsp:spPr>
        <a:xfrm rot="15088897">
          <a:off x="2303672" y="3265766"/>
          <a:ext cx="408912"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dirty="0"/>
        </a:p>
      </dsp:txBody>
      <dsp:txXfrm rot="10800000">
        <a:off x="2384490" y="3436511"/>
        <a:ext cx="286238" cy="337752"/>
      </dsp:txXfrm>
    </dsp:sp>
    <dsp:sp modelId="{6C5DE5FE-1DDF-4DD2-9564-0E20B4F4864A}">
      <dsp:nvSpPr>
        <dsp:cNvPr id="0" name=""/>
        <dsp:cNvSpPr/>
      </dsp:nvSpPr>
      <dsp:spPr>
        <a:xfrm>
          <a:off x="1283102" y="1545729"/>
          <a:ext cx="1667912" cy="16679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AAD Proxy</a:t>
          </a:r>
          <a:endParaRPr lang="en-NZ" sz="2200" kern="1200" dirty="0"/>
        </a:p>
      </dsp:txBody>
      <dsp:txXfrm>
        <a:off x="1527362" y="1789989"/>
        <a:ext cx="1179392" cy="1179392"/>
      </dsp:txXfrm>
    </dsp:sp>
    <dsp:sp modelId="{9E9470D7-39D2-49F0-A31D-7AB20CFA33D1}">
      <dsp:nvSpPr>
        <dsp:cNvPr id="0" name=""/>
        <dsp:cNvSpPr/>
      </dsp:nvSpPr>
      <dsp:spPr>
        <a:xfrm rot="19362073">
          <a:off x="2887016" y="1333650"/>
          <a:ext cx="467468" cy="5629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dirty="0"/>
        </a:p>
      </dsp:txBody>
      <dsp:txXfrm>
        <a:off x="2901356" y="1488725"/>
        <a:ext cx="327228" cy="337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402E-8CB6-4607-908D-DDC91A9F43C0}">
      <dsp:nvSpPr>
        <dsp:cNvPr id="0" name=""/>
        <dsp:cNvSpPr/>
      </dsp:nvSpPr>
      <dsp:spPr>
        <a:xfrm>
          <a:off x="1456624" y="1469"/>
          <a:ext cx="4152047" cy="2491228"/>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t>OWIN</a:t>
          </a:r>
        </a:p>
        <a:p>
          <a:pPr lvl="0" algn="ctr" defTabSz="1244600">
            <a:lnSpc>
              <a:spcPct val="90000"/>
            </a:lnSpc>
            <a:spcBef>
              <a:spcPct val="0"/>
            </a:spcBef>
            <a:spcAft>
              <a:spcPct val="35000"/>
            </a:spcAft>
          </a:pPr>
          <a:r>
            <a:rPr lang="en-NZ" sz="2800" kern="1200" dirty="0" smtClean="0"/>
            <a:t>(All)</a:t>
          </a:r>
          <a:endParaRPr lang="en-NZ" sz="2800" kern="1200" dirty="0"/>
        </a:p>
      </dsp:txBody>
      <dsp:txXfrm>
        <a:off x="1456624" y="1469"/>
        <a:ext cx="4152047" cy="2491228"/>
      </dsp:txXfrm>
    </dsp:sp>
    <dsp:sp modelId="{8678CD5F-EDF1-4A30-A98F-C7CAC9EDA05D}">
      <dsp:nvSpPr>
        <dsp:cNvPr id="0" name=""/>
        <dsp:cNvSpPr/>
      </dsp:nvSpPr>
      <dsp:spPr>
        <a:xfrm>
          <a:off x="6009386" y="45389"/>
          <a:ext cx="4152047" cy="2491228"/>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WIF</a:t>
          </a:r>
        </a:p>
        <a:p>
          <a:pPr lvl="0" algn="ctr" defTabSz="1244600">
            <a:lnSpc>
              <a:spcPct val="90000"/>
            </a:lnSpc>
            <a:spcBef>
              <a:spcPct val="0"/>
            </a:spcBef>
            <a:spcAft>
              <a:spcPct val="35000"/>
            </a:spcAft>
          </a:pPr>
          <a:r>
            <a:rPr lang="en-NZ" sz="2800" kern="1200" dirty="0" smtClean="0">
              <a:latin typeface="+mn-lt"/>
            </a:rPr>
            <a:t>(WS Federation)</a:t>
          </a:r>
          <a:endParaRPr lang="en-NZ" sz="2800" kern="1200" dirty="0"/>
        </a:p>
      </dsp:txBody>
      <dsp:txXfrm>
        <a:off x="6009386" y="45389"/>
        <a:ext cx="4152047" cy="2491228"/>
      </dsp:txXfrm>
    </dsp:sp>
    <dsp:sp modelId="{6C0D24DC-B2E6-466A-B6EF-2DEF85371E04}">
      <dsp:nvSpPr>
        <dsp:cNvPr id="0" name=""/>
        <dsp:cNvSpPr/>
      </dsp:nvSpPr>
      <dsp:spPr>
        <a:xfrm>
          <a:off x="3740250" y="2907902"/>
          <a:ext cx="4152047" cy="2491228"/>
        </a:xfrm>
        <a:prstGeom prst="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ADAL</a:t>
          </a:r>
        </a:p>
        <a:p>
          <a:pPr lvl="0" algn="ctr" defTabSz="1244600">
            <a:lnSpc>
              <a:spcPct val="90000"/>
            </a:lnSpc>
            <a:spcBef>
              <a:spcPct val="0"/>
            </a:spcBef>
            <a:spcAft>
              <a:spcPct val="35000"/>
            </a:spcAft>
          </a:pPr>
          <a:r>
            <a:rPr lang="en-NZ" sz="2800" kern="1200" dirty="0" smtClean="0">
              <a:latin typeface="+mn-lt"/>
            </a:rPr>
            <a:t>(OpenID Connect / OAuth)</a:t>
          </a:r>
          <a:endParaRPr lang="en-NZ" sz="2800" kern="1200" dirty="0"/>
        </a:p>
      </dsp:txBody>
      <dsp:txXfrm>
        <a:off x="3740250" y="2907902"/>
        <a:ext cx="4152047" cy="2491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402E-8CB6-4607-908D-DDC91A9F43C0}">
      <dsp:nvSpPr>
        <dsp:cNvPr id="0" name=""/>
        <dsp:cNvSpPr/>
      </dsp:nvSpPr>
      <dsp:spPr>
        <a:xfrm>
          <a:off x="0" y="825633"/>
          <a:ext cx="3635171" cy="2181102"/>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latin typeface="+mn-lt"/>
            </a:rPr>
            <a:t>SDK available on multiple platforms</a:t>
          </a:r>
          <a:endParaRPr lang="en-NZ" sz="2900" kern="1200" dirty="0"/>
        </a:p>
      </dsp:txBody>
      <dsp:txXfrm>
        <a:off x="0" y="825633"/>
        <a:ext cx="3635171" cy="2181102"/>
      </dsp:txXfrm>
    </dsp:sp>
    <dsp:sp modelId="{8678CD5F-EDF1-4A30-A98F-C7CAC9EDA05D}">
      <dsp:nvSpPr>
        <dsp:cNvPr id="0" name=""/>
        <dsp:cNvSpPr/>
      </dsp:nvSpPr>
      <dsp:spPr>
        <a:xfrm>
          <a:off x="3986001" y="864086"/>
          <a:ext cx="3635171" cy="2181102"/>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latin typeface="+mn-lt"/>
            </a:rPr>
            <a:t>.NET, iOS, JavaScript, Android, Node.JS, Java, Windows Store, Windows Phone etc.</a:t>
          </a:r>
          <a:endParaRPr lang="en-NZ" sz="2900" kern="1200" dirty="0"/>
        </a:p>
      </dsp:txBody>
      <dsp:txXfrm>
        <a:off x="3986001" y="864086"/>
        <a:ext cx="3635171" cy="2181102"/>
      </dsp:txXfrm>
    </dsp:sp>
    <dsp:sp modelId="{14F8A563-58D2-45D9-BC80-A5F6A107D54E}">
      <dsp:nvSpPr>
        <dsp:cNvPr id="0" name=""/>
        <dsp:cNvSpPr/>
      </dsp:nvSpPr>
      <dsp:spPr>
        <a:xfrm>
          <a:off x="7997377" y="825633"/>
          <a:ext cx="3635171" cy="2181102"/>
        </a:xfrm>
        <a:prstGeom prst="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latin typeface="+mn-lt"/>
            </a:rPr>
            <a:t>Caching and automatic refresh token</a:t>
          </a:r>
          <a:endParaRPr lang="en-NZ" sz="2900" kern="1200" dirty="0"/>
        </a:p>
      </dsp:txBody>
      <dsp:txXfrm>
        <a:off x="7997377" y="825633"/>
        <a:ext cx="3635171" cy="2181102"/>
      </dsp:txXfrm>
    </dsp:sp>
    <dsp:sp modelId="{CC3C31FB-16E9-44B1-A639-3F33E5AB57CB}">
      <dsp:nvSpPr>
        <dsp:cNvPr id="0" name=""/>
        <dsp:cNvSpPr/>
      </dsp:nvSpPr>
      <dsp:spPr>
        <a:xfrm>
          <a:off x="0" y="3370254"/>
          <a:ext cx="3635171" cy="21811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latin typeface="+mn-lt"/>
            </a:rPr>
            <a:t>Asynchronous support</a:t>
          </a:r>
          <a:endParaRPr lang="en-NZ" sz="2900" kern="1200" dirty="0"/>
        </a:p>
      </dsp:txBody>
      <dsp:txXfrm>
        <a:off x="0" y="3370254"/>
        <a:ext cx="3635171" cy="2181102"/>
      </dsp:txXfrm>
    </dsp:sp>
    <dsp:sp modelId="{6C0D24DC-B2E6-466A-B6EF-2DEF85371E04}">
      <dsp:nvSpPr>
        <dsp:cNvPr id="0" name=""/>
        <dsp:cNvSpPr/>
      </dsp:nvSpPr>
      <dsp:spPr>
        <a:xfrm>
          <a:off x="3998688" y="3370254"/>
          <a:ext cx="3635171" cy="2181102"/>
        </a:xfrm>
        <a:prstGeom prst="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latin typeface="+mn-lt"/>
            </a:rPr>
            <a:t>Basis of Graph API and Azure Management Library</a:t>
          </a:r>
          <a:endParaRPr lang="en-NZ" sz="2900" kern="1200" dirty="0"/>
        </a:p>
      </dsp:txBody>
      <dsp:txXfrm>
        <a:off x="3998688" y="3370254"/>
        <a:ext cx="3635171" cy="2181102"/>
      </dsp:txXfrm>
    </dsp:sp>
    <dsp:sp modelId="{76776101-80B7-4C7E-ACB0-6FF14B871E44}">
      <dsp:nvSpPr>
        <dsp:cNvPr id="0" name=""/>
        <dsp:cNvSpPr/>
      </dsp:nvSpPr>
      <dsp:spPr>
        <a:xfrm>
          <a:off x="7997377" y="3370254"/>
          <a:ext cx="3635171" cy="2181102"/>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NZ" sz="2900" kern="1200" dirty="0" smtClean="0"/>
            <a:t>Now open source</a:t>
          </a:r>
          <a:endParaRPr lang="en-NZ" sz="2900" kern="1200" dirty="0"/>
        </a:p>
      </dsp:txBody>
      <dsp:txXfrm>
        <a:off x="7997377" y="3370254"/>
        <a:ext cx="3635171" cy="2181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8883E-7C71-48E8-9088-E80A028E6B25}">
      <dsp:nvSpPr>
        <dsp:cNvPr id="0" name=""/>
        <dsp:cNvSpPr/>
      </dsp:nvSpPr>
      <dsp:spPr>
        <a:xfrm>
          <a:off x="4388" y="1829"/>
          <a:ext cx="11880786" cy="199252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NZ" sz="4000" kern="1200" dirty="0" smtClean="0">
              <a:latin typeface="+mj-lt"/>
            </a:rPr>
            <a:t>AAD as an IDP</a:t>
          </a:r>
          <a:endParaRPr lang="en-NZ" sz="4000" kern="1200" dirty="0">
            <a:latin typeface="+mj-lt"/>
          </a:endParaRPr>
        </a:p>
      </dsp:txBody>
      <dsp:txXfrm>
        <a:off x="62747" y="60188"/>
        <a:ext cx="11764068" cy="1875808"/>
      </dsp:txXfrm>
    </dsp:sp>
    <dsp:sp modelId="{103DB4F2-3127-4C7E-B362-3C0BDE33AF8F}">
      <dsp:nvSpPr>
        <dsp:cNvPr id="0" name=""/>
        <dsp:cNvSpPr/>
      </dsp:nvSpPr>
      <dsp:spPr>
        <a:xfrm>
          <a:off x="6140324" y="2160240"/>
          <a:ext cx="5700953" cy="199252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Can federate with 3</a:t>
          </a:r>
          <a:r>
            <a:rPr lang="en-NZ" sz="2800" kern="1200" baseline="30000" dirty="0" smtClean="0">
              <a:latin typeface="+mn-lt"/>
            </a:rPr>
            <a:t>rd</a:t>
          </a:r>
          <a:r>
            <a:rPr lang="en-NZ" sz="2800" kern="1200" dirty="0" smtClean="0">
              <a:latin typeface="+mn-lt"/>
            </a:rPr>
            <a:t> party application not in Gallery via the Access Panel / Custom / SAML-P</a:t>
          </a:r>
          <a:endParaRPr lang="en-NZ" sz="2800" kern="1200" dirty="0"/>
        </a:p>
      </dsp:txBody>
      <dsp:txXfrm>
        <a:off x="6198683" y="2218599"/>
        <a:ext cx="5584235" cy="1875808"/>
      </dsp:txXfrm>
    </dsp:sp>
    <dsp:sp modelId="{620D4D52-0427-43A8-A54C-6ECE832C66CA}">
      <dsp:nvSpPr>
        <dsp:cNvPr id="0" name=""/>
        <dsp:cNvSpPr/>
      </dsp:nvSpPr>
      <dsp:spPr>
        <a:xfrm>
          <a:off x="4388" y="4401717"/>
          <a:ext cx="5700953" cy="1992526"/>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Can use user name and password via the Access Panel e.g. Twitter</a:t>
          </a:r>
          <a:endParaRPr lang="en-NZ" sz="2800" kern="1200" dirty="0"/>
        </a:p>
      </dsp:txBody>
      <dsp:txXfrm>
        <a:off x="62747" y="4460076"/>
        <a:ext cx="5584235" cy="1875808"/>
      </dsp:txXfrm>
    </dsp:sp>
    <dsp:sp modelId="{2BA31A55-E64B-40DC-9F63-1E87DA9EBB2E}">
      <dsp:nvSpPr>
        <dsp:cNvPr id="0" name=""/>
        <dsp:cNvSpPr/>
      </dsp:nvSpPr>
      <dsp:spPr>
        <a:xfrm>
          <a:off x="19667" y="2160240"/>
          <a:ext cx="5700953" cy="1992526"/>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Can federate with 3</a:t>
          </a:r>
          <a:r>
            <a:rPr lang="en-NZ" sz="2800" kern="1200" baseline="30000" dirty="0" smtClean="0">
              <a:latin typeface="+mn-lt"/>
            </a:rPr>
            <a:t>rd</a:t>
          </a:r>
          <a:r>
            <a:rPr lang="en-NZ" sz="2800" kern="1200" dirty="0" smtClean="0">
              <a:latin typeface="+mn-lt"/>
            </a:rPr>
            <a:t> party application in Gallery e.g. SalesForce</a:t>
          </a:r>
          <a:endParaRPr lang="en-NZ" sz="2800" kern="1200" dirty="0"/>
        </a:p>
      </dsp:txBody>
      <dsp:txXfrm>
        <a:off x="78026" y="2218599"/>
        <a:ext cx="5584235" cy="1875808"/>
      </dsp:txXfrm>
    </dsp:sp>
    <dsp:sp modelId="{1CE511B8-42D5-4B05-8138-0E03C1757DE2}">
      <dsp:nvSpPr>
        <dsp:cNvPr id="0" name=""/>
        <dsp:cNvSpPr/>
      </dsp:nvSpPr>
      <dsp:spPr>
        <a:xfrm>
          <a:off x="6184222" y="4401717"/>
          <a:ext cx="5700953" cy="1992526"/>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NZ" sz="2800" kern="1200" dirty="0" smtClean="0">
              <a:latin typeface="+mn-lt"/>
            </a:rPr>
            <a:t>Can federate with e.g. ADFS via metadata</a:t>
          </a:r>
          <a:endParaRPr lang="en-NZ" sz="2800" kern="1200" dirty="0"/>
        </a:p>
      </dsp:txBody>
      <dsp:txXfrm>
        <a:off x="6242581" y="4460076"/>
        <a:ext cx="5584235" cy="18758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9/1/2015 7:45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9/1/2015 7:45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3534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9/1/2015 7:45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164695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92</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93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9/1/2015 7:45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9/1/2015 7:45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4056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87333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9/1/2015 7:45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452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9/1/2015 7:45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8418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70558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78720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306993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9/1/2015 7:45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78</a:t>
            </a:fld>
            <a:endParaRPr lang="en-US" dirty="0"/>
          </a:p>
        </p:txBody>
      </p:sp>
    </p:spTree>
    <p:extLst>
      <p:ext uri="{BB962C8B-B14F-4D97-AF65-F5344CB8AC3E}">
        <p14:creationId xmlns:p14="http://schemas.microsoft.com/office/powerpoint/2010/main" val="24976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1/09/2015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1/09/2015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35480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344255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4107625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910942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128241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1641908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1632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687851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4927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426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9214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80154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44334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661687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497312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476832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47746542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80765236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271134313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067826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8324371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8447389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605469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024094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80808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237760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8" y="2821767"/>
            <a:ext cx="2766239" cy="2950655"/>
          </a:xfrm>
          <a:prstGeom prst="rect">
            <a:avLst/>
          </a:prstGeom>
        </p:spPr>
      </p:pic>
      <p:sp>
        <p:nvSpPr>
          <p:cNvPr id="15" name="Rectangle 14"/>
          <p:cNvSpPr/>
          <p:nvPr userDrawn="1"/>
        </p:nvSpPr>
        <p:spPr bwMode="auto">
          <a:xfrm>
            <a:off x="10185200"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5032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929494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146508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384662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4548418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9867868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38920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35417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9874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4574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7622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0232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53018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82884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276" r:id="rId28"/>
    <p:sldLayoutId id="2147484333"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169514"/>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8359722"/>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8378472"/>
      </p:ext>
    </p:extLst>
  </p:cSld>
  <p:clrMap bg1="dk1" tx1="lt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14.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aka.ms/technetnz" TargetMode="External"/><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47.png"/><Relationship Id="rId5" Type="http://schemas.openxmlformats.org/officeDocument/2006/relationships/hyperlink" Target="http://aka.ms/ch9nz" TargetMode="External"/><Relationship Id="rId10" Type="http://schemas.openxmlformats.org/officeDocument/2006/relationships/image" Target="../media/image46.png"/><Relationship Id="rId4" Type="http://schemas.openxmlformats.org/officeDocument/2006/relationships/hyperlink" Target="http://aka.ms/msdnnz" TargetMode="External"/><Relationship Id="rId9"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906462"/>
            <a:ext cx="11887200" cy="5133713"/>
          </a:xfrm>
        </p:spPr>
        <p:txBody>
          <a:bodyPr/>
          <a:lstStyle/>
          <a:p>
            <a:pPr marL="0" indent="0">
              <a:buNone/>
            </a:pPr>
            <a:r>
              <a:rPr lang="en-US" sz="1600" i="1" dirty="0"/>
              <a:t>Thank you for taking part in Ignite NZ </a:t>
            </a:r>
            <a:r>
              <a:rPr lang="en-US" sz="1600" i="1" dirty="0" smtClean="0"/>
              <a:t>2015</a:t>
            </a:r>
            <a:endParaRPr lang="en-US" i="1" dirty="0"/>
          </a:p>
          <a:p>
            <a:endParaRPr lang="en-US" sz="1600" dirty="0">
              <a:solidFill>
                <a:schemeClr val="tx1">
                  <a:lumMod val="95000"/>
                  <a:lumOff val="5000"/>
                </a:schemeClr>
              </a:solidFill>
            </a:endParaRPr>
          </a:p>
          <a:p>
            <a:r>
              <a:rPr lang="en-US" sz="1600" u="sng" dirty="0"/>
              <a:t>Below is a list of key dates and resources:</a:t>
            </a:r>
          </a:p>
          <a:p>
            <a:endParaRPr lang="en-US" sz="1600" dirty="0"/>
          </a:p>
          <a:p>
            <a:pPr marL="0" indent="0">
              <a:buNone/>
            </a:pPr>
            <a:r>
              <a:rPr lang="en-US" sz="1600" dirty="0">
                <a:solidFill>
                  <a:schemeClr val="accent6"/>
                </a:solidFill>
              </a:rPr>
              <a:t>Important Content Deadlines</a:t>
            </a:r>
            <a:r>
              <a:rPr lang="en-US" sz="1600" dirty="0">
                <a:solidFill>
                  <a:schemeClr val="accent3"/>
                </a:solidFill>
              </a:rPr>
              <a:t> </a:t>
            </a:r>
            <a:r>
              <a:rPr lang="en-US" sz="1600" dirty="0"/>
              <a:t>–detailed instructions are found on the Speaker Portal:</a:t>
            </a:r>
          </a:p>
          <a:p>
            <a:pPr marL="285750" indent="-285750"/>
            <a:r>
              <a:rPr lang="en-US" sz="1600" b="1" dirty="0"/>
              <a:t>August 2</a:t>
            </a:r>
            <a:r>
              <a:rPr lang="en-US" sz="1600" dirty="0"/>
              <a:t> by 11:59pm: Upload a </a:t>
            </a:r>
            <a:r>
              <a:rPr lang="en-US" sz="1600" dirty="0">
                <a:solidFill>
                  <a:schemeClr val="accent6"/>
                </a:solidFill>
              </a:rPr>
              <a:t>DRAFT</a:t>
            </a:r>
            <a:r>
              <a:rPr lang="en-US" sz="1600" dirty="0"/>
              <a:t> of your PPT for Track Owner review.</a:t>
            </a:r>
          </a:p>
          <a:p>
            <a:pPr marL="285750" indent="-285750"/>
            <a:r>
              <a:rPr lang="en-US" sz="1600" b="1" dirty="0"/>
              <a:t>August 28 </a:t>
            </a:r>
            <a:r>
              <a:rPr lang="en-US" sz="1600" dirty="0"/>
              <a:t>by 11:59pm: Upload </a:t>
            </a:r>
            <a:r>
              <a:rPr lang="en-US" sz="1600" dirty="0">
                <a:solidFill>
                  <a:schemeClr val="accent6"/>
                </a:solidFill>
              </a:rPr>
              <a:t>FINAL</a:t>
            </a:r>
            <a:r>
              <a:rPr lang="en-US" sz="1600" dirty="0"/>
              <a:t> PPT presentation on the Speaker Portal. Continue to rehearse your spoken </a:t>
            </a:r>
            <a:br>
              <a:rPr lang="en-US" sz="1600" dirty="0"/>
            </a:br>
            <a:r>
              <a:rPr lang="en-US" sz="1600" dirty="0"/>
              <a:t>presentation but do not make any more edits to the deck. The uploaded version will be available on the PCs at the venue.</a:t>
            </a:r>
          </a:p>
          <a:p>
            <a:pPr marL="285750" indent="-285750"/>
            <a:r>
              <a:rPr lang="en-US" sz="1600" b="1" dirty="0">
                <a:solidFill>
                  <a:schemeClr val="accent6"/>
                </a:solidFill>
              </a:rPr>
              <a:t>YOUR PROMPT FINAL PPT SUBMISSION IS APPRECIATED</a:t>
            </a:r>
            <a:r>
              <a:rPr lang="en-US" sz="1600" dirty="0">
                <a:solidFill>
                  <a:schemeClr val="accent6"/>
                </a:solidFill>
              </a:rPr>
              <a:t>. </a:t>
            </a:r>
            <a:br>
              <a:rPr lang="en-US" sz="1600" dirty="0">
                <a:solidFill>
                  <a:schemeClr val="accent6"/>
                </a:solidFill>
              </a:rPr>
            </a:br>
            <a:r>
              <a:rPr lang="en-US" sz="1600" b="1" dirty="0">
                <a:solidFill>
                  <a:schemeClr val="accent6"/>
                </a:solidFill>
              </a:rPr>
              <a:t>No design support will be offered onsite at the conference.</a:t>
            </a:r>
          </a:p>
          <a:p>
            <a:pPr marL="411330" lvl="2" indent="0">
              <a:buSzPct val="100000"/>
              <a:buNone/>
            </a:pPr>
            <a:endParaRPr lang="en-US" sz="1600" dirty="0"/>
          </a:p>
          <a:p>
            <a:pPr marL="0" lvl="1" indent="0">
              <a:buSzPct val="100000"/>
              <a:buNone/>
            </a:pPr>
            <a:r>
              <a:rPr lang="en-US" sz="1600" dirty="0">
                <a:solidFill>
                  <a:schemeClr val="accent6"/>
                </a:solidFill>
              </a:rPr>
              <a:t>Slide Design Resources</a:t>
            </a:r>
            <a:r>
              <a:rPr lang="en-US" sz="1600" dirty="0">
                <a:solidFill>
                  <a:schemeClr val="accent3"/>
                </a:solidFill>
              </a:rPr>
              <a:t> </a:t>
            </a:r>
            <a:r>
              <a:rPr lang="en-US" sz="1600" dirty="0"/>
              <a:t>– Located on the Speaker Portal  (graphics, webinar, etc.)</a:t>
            </a:r>
          </a:p>
          <a:p>
            <a:pPr marL="285750" lvl="1" indent="-285750">
              <a:buSzPct val="100000"/>
            </a:pPr>
            <a:r>
              <a:rPr lang="en-US" sz="1600" dirty="0"/>
              <a:t>If you include any third-party photography or art, licensing information and permission must be credited </a:t>
            </a:r>
            <a:br>
              <a:rPr lang="en-US" sz="1600" dirty="0"/>
            </a:br>
            <a:r>
              <a:rPr lang="en-US" sz="1600" dirty="0"/>
              <a:t>in the PPT or it may be deleted.</a:t>
            </a:r>
          </a:p>
          <a:p>
            <a:pPr marL="171657" lvl="1" indent="-171657">
              <a:buSzPct val="100000"/>
              <a:buNone/>
            </a:pPr>
            <a:endParaRPr lang="en-US" sz="1600" dirty="0"/>
          </a:p>
          <a:p>
            <a:pPr marL="171657" lvl="1" indent="-171657">
              <a:buSzPct val="100000"/>
              <a:buNone/>
            </a:pPr>
            <a:r>
              <a:rPr lang="en-US" sz="1600" dirty="0">
                <a:solidFill>
                  <a:schemeClr val="accent6"/>
                </a:solidFill>
              </a:rPr>
              <a:t>Points of Contact</a:t>
            </a:r>
          </a:p>
          <a:p>
            <a:pPr marL="171657" lvl="1" indent="-171657">
              <a:buSzPct val="100000"/>
            </a:pPr>
            <a:r>
              <a:rPr lang="en-US" sz="1600" dirty="0"/>
              <a:t>Direct presentation questions to your track owner.</a:t>
            </a:r>
          </a:p>
          <a:p>
            <a:pPr marL="171657" lvl="1" indent="-171657">
              <a:buSzPct val="100000"/>
            </a:pPr>
            <a:endParaRPr lang="en-US" sz="1600" dirty="0"/>
          </a:p>
          <a:p>
            <a:pPr marL="0" lvl="1" indent="0">
              <a:buSzPct val="100000"/>
              <a:buNone/>
            </a:pPr>
            <a:r>
              <a:rPr lang="en-US" sz="1600" dirty="0">
                <a:solidFill>
                  <a:schemeClr val="accent6"/>
                </a:solidFill>
              </a:rPr>
              <a:t>PRINTING: This template is intentionally set to print in color or grayscale, not black and white</a:t>
            </a:r>
            <a:r>
              <a:rPr lang="en-US" sz="1600" dirty="0" smtClean="0">
                <a:solidFill>
                  <a:srgbClr val="7030A0"/>
                </a:solidFill>
              </a:rPr>
              <a:t>.</a:t>
            </a:r>
            <a:endParaRPr lang="en-US" sz="1600" dirty="0">
              <a:solidFill>
                <a:srgbClr val="7030A0"/>
              </a:solidFill>
            </a:endParaRPr>
          </a:p>
        </p:txBody>
      </p:sp>
      <p:sp>
        <p:nvSpPr>
          <p:cNvPr id="3" name="Title 2"/>
          <p:cNvSpPr>
            <a:spLocks noGrp="1"/>
          </p:cNvSpPr>
          <p:nvPr>
            <p:ph type="title"/>
          </p:nvPr>
        </p:nvSpPr>
        <p:spPr/>
        <p:txBody>
          <a:bodyPr/>
          <a:lstStyle/>
          <a:p>
            <a:r>
              <a:rPr lang="en-NZ" sz="4800" dirty="0">
                <a:solidFill>
                  <a:schemeClr val="tx1"/>
                </a:solidFill>
              </a:rPr>
              <a:t>Deadlines &amp; Resources</a:t>
            </a:r>
            <a:endParaRPr lang="en-NZ" dirty="0"/>
          </a:p>
        </p:txBody>
      </p:sp>
    </p:spTree>
    <p:extLst>
      <p:ext uri="{BB962C8B-B14F-4D97-AF65-F5344CB8AC3E}">
        <p14:creationId xmlns:p14="http://schemas.microsoft.com/office/powerpoint/2010/main" val="41011972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t>The Protocols</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68649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Protocols</a:t>
            </a:r>
            <a:endParaRPr lang="en-NZ" sz="4000" dirty="0"/>
          </a:p>
        </p:txBody>
      </p:sp>
      <p:sp>
        <p:nvSpPr>
          <p:cNvPr id="4" name="TextBox 3"/>
          <p:cNvSpPr txBox="1"/>
          <p:nvPr/>
        </p:nvSpPr>
        <p:spPr>
          <a:xfrm>
            <a:off x="1885228" y="2354663"/>
            <a:ext cx="4362450"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SAML-P 2.0</a:t>
            </a:r>
            <a:endParaRPr lang="en-NZ" sz="2400" dirty="0">
              <a:gradFill>
                <a:gsLst>
                  <a:gs pos="2917">
                    <a:srgbClr val="FFFFFF"/>
                  </a:gs>
                  <a:gs pos="30000">
                    <a:srgbClr val="FFFFFF"/>
                  </a:gs>
                </a:gsLst>
                <a:lin ang="5400000" scaled="0"/>
              </a:gradFill>
            </a:endParaRPr>
          </a:p>
        </p:txBody>
      </p:sp>
      <p:sp>
        <p:nvSpPr>
          <p:cNvPr id="10" name="TextBox 9"/>
          <p:cNvSpPr txBox="1"/>
          <p:nvPr/>
        </p:nvSpPr>
        <p:spPr>
          <a:xfrm>
            <a:off x="488078" y="1417257"/>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WS Federation</a:t>
            </a:r>
          </a:p>
        </p:txBody>
      </p:sp>
      <p:sp>
        <p:nvSpPr>
          <p:cNvPr id="11" name="TextBox 10"/>
          <p:cNvSpPr txBox="1"/>
          <p:nvPr/>
        </p:nvSpPr>
        <p:spPr>
          <a:xfrm>
            <a:off x="3361602" y="3304939"/>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OAuth2</a:t>
            </a:r>
          </a:p>
        </p:txBody>
      </p:sp>
      <p:sp>
        <p:nvSpPr>
          <p:cNvPr id="12" name="TextBox 11"/>
          <p:cNvSpPr txBox="1"/>
          <p:nvPr/>
        </p:nvSpPr>
        <p:spPr>
          <a:xfrm>
            <a:off x="4776059" y="4226641"/>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OpenID Connect</a:t>
            </a:r>
          </a:p>
        </p:txBody>
      </p:sp>
    </p:spTree>
    <p:extLst>
      <p:ext uri="{BB962C8B-B14F-4D97-AF65-F5344CB8AC3E}">
        <p14:creationId xmlns:p14="http://schemas.microsoft.com/office/powerpoint/2010/main" val="185490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Tree>
    <p:extLst>
      <p:ext uri="{BB962C8B-B14F-4D97-AF65-F5344CB8AC3E}">
        <p14:creationId xmlns:p14="http://schemas.microsoft.com/office/powerpoint/2010/main" val="5453713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
        <p:nvSpPr>
          <p:cNvPr id="2" name="Right Arrow 1"/>
          <p:cNvSpPr/>
          <p:nvPr/>
        </p:nvSpPr>
        <p:spPr bwMode="auto">
          <a:xfrm>
            <a:off x="715239" y="3421476"/>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ight Arrow 3"/>
          <p:cNvSpPr/>
          <p:nvPr/>
        </p:nvSpPr>
        <p:spPr bwMode="auto">
          <a:xfrm>
            <a:off x="715239" y="166204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ight Arrow 5"/>
          <p:cNvSpPr/>
          <p:nvPr/>
        </p:nvSpPr>
        <p:spPr bwMode="auto">
          <a:xfrm>
            <a:off x="715239" y="261609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715239" y="856654"/>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ight Arrow 7"/>
          <p:cNvSpPr/>
          <p:nvPr/>
        </p:nvSpPr>
        <p:spPr bwMode="auto">
          <a:xfrm>
            <a:off x="768399" y="428935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9697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
        <p:nvSpPr>
          <p:cNvPr id="3" name="Rectangle 2"/>
          <p:cNvSpPr/>
          <p:nvPr/>
        </p:nvSpPr>
        <p:spPr bwMode="auto">
          <a:xfrm>
            <a:off x="8522493" y="5945534"/>
            <a:ext cx="1152128"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882533" y="5153446"/>
            <a:ext cx="792088"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55333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WS Federation</a:t>
            </a:r>
            <a:endParaRPr lang="en-NZ" sz="4000"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t>http://blogs.technet.com/b/askpfeplat</a:t>
            </a:r>
            <a:r>
              <a:rPr lang="en-NZ" sz="2400" b="1" u="sng" dirty="0" smtClean="0"/>
              <a:t>/</a:t>
            </a:r>
            <a:endParaRPr lang="en-NZ"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329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625949" y="1784228"/>
            <a:ext cx="1440160" cy="56090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97912" y="310544"/>
            <a:ext cx="11889564" cy="917575"/>
          </a:xfrm>
        </p:spPr>
        <p:txBody>
          <a:bodyPr/>
          <a:lstStyle/>
          <a:p>
            <a:pPr algn="ctr"/>
            <a:r>
              <a:rPr lang="en-NZ" sz="4000" dirty="0" smtClean="0"/>
              <a:t>WS Federation</a:t>
            </a:r>
            <a:endParaRPr lang="en-NZ" sz="4000"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solidFill>
                  <a:srgbClr val="FFFFFF"/>
                </a:solidFill>
              </a:rPr>
              <a:t>http://blogs.technet.com/b/askpfeplat</a:t>
            </a:r>
            <a:r>
              <a:rPr lang="en-NZ" sz="2400" b="1" u="sng" dirty="0" smtClean="0">
                <a:solidFill>
                  <a:srgbClr val="FFFFFF"/>
                </a:solidFill>
              </a:rPr>
              <a:t>/</a:t>
            </a:r>
            <a:endParaRPr lang="en-NZ" sz="2400" dirty="0" smtClean="0">
              <a:gradFill>
                <a:gsLst>
                  <a:gs pos="2917">
                    <a:srgbClr val="FFFFFF"/>
                  </a:gs>
                  <a:gs pos="30000">
                    <a:srgbClr val="FFFFFF"/>
                  </a:gs>
                </a:gsLst>
                <a:lin ang="5400000" scaled="0"/>
              </a:gradFill>
            </a:endParaRPr>
          </a:p>
        </p:txBody>
      </p:sp>
      <p:sp>
        <p:nvSpPr>
          <p:cNvPr id="5" name="Rectangle 4"/>
          <p:cNvSpPr/>
          <p:nvPr/>
        </p:nvSpPr>
        <p:spPr bwMode="auto">
          <a:xfrm>
            <a:off x="3625949" y="1784228"/>
            <a:ext cx="1440160" cy="4888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697957" y="1784228"/>
            <a:ext cx="1440160"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033661" y="3444541"/>
            <a:ext cx="1440160"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976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WS Federation</a:t>
            </a:r>
            <a:endParaRPr lang="en-NZ" sz="4000"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solidFill>
                  <a:srgbClr val="FFFFFF"/>
                </a:solidFill>
              </a:rPr>
              <a:t>http://blogs.technet.com/b/askpfeplat</a:t>
            </a:r>
            <a:r>
              <a:rPr lang="en-NZ" sz="2400" b="1" u="sng" dirty="0" smtClean="0">
                <a:solidFill>
                  <a:srgbClr val="FFFFFF"/>
                </a:solidFill>
              </a:rPr>
              <a:t>/</a:t>
            </a:r>
            <a:endParaRPr lang="en-NZ" sz="2400" dirty="0" smtClean="0">
              <a:gradFill>
                <a:gsLst>
                  <a:gs pos="2917">
                    <a:srgbClr val="FFFFFF"/>
                  </a:gs>
                  <a:gs pos="30000">
                    <a:srgbClr val="FFFFFF"/>
                  </a:gs>
                </a:gsLst>
                <a:lin ang="5400000" scaled="0"/>
              </a:gradFill>
            </a:endParaRPr>
          </a:p>
        </p:txBody>
      </p:sp>
      <p:sp>
        <p:nvSpPr>
          <p:cNvPr id="7" name="Rectangle 6"/>
          <p:cNvSpPr/>
          <p:nvPr/>
        </p:nvSpPr>
        <p:spPr bwMode="auto">
          <a:xfrm>
            <a:off x="5138117" y="1828146"/>
            <a:ext cx="864096"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033661" y="3857302"/>
            <a:ext cx="1008112"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131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WS Federation</a:t>
            </a:r>
            <a:endParaRPr lang="en-NZ" sz="4000"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solidFill>
                  <a:srgbClr val="FFFFFF"/>
                </a:solidFill>
              </a:rPr>
              <a:t>http://blogs.technet.com/b/askpfeplat</a:t>
            </a:r>
            <a:r>
              <a:rPr lang="en-NZ" sz="2400" b="1" u="sng" dirty="0" smtClean="0">
                <a:solidFill>
                  <a:srgbClr val="FFFFFF"/>
                </a:solidFill>
              </a:rPr>
              <a:t>/</a:t>
            </a:r>
            <a:endParaRPr lang="en-NZ" sz="2400" dirty="0" smtClean="0">
              <a:gradFill>
                <a:gsLst>
                  <a:gs pos="2917">
                    <a:srgbClr val="FFFFFF"/>
                  </a:gs>
                  <a:gs pos="30000">
                    <a:srgbClr val="FFFFFF"/>
                  </a:gs>
                </a:gsLst>
                <a:lin ang="5400000" scaled="0"/>
              </a:gradFill>
            </a:endParaRPr>
          </a:p>
        </p:txBody>
      </p:sp>
      <p:sp>
        <p:nvSpPr>
          <p:cNvPr id="5" name="Rectangle 4"/>
          <p:cNvSpPr/>
          <p:nvPr/>
        </p:nvSpPr>
        <p:spPr bwMode="auto">
          <a:xfrm>
            <a:off x="397912" y="2273126"/>
            <a:ext cx="563741"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033661" y="4577382"/>
            <a:ext cx="720080"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6228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WS Federation</a:t>
            </a:r>
            <a:endParaRPr lang="en-NZ" sz="4000"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solidFill>
                  <a:srgbClr val="FFFFFF"/>
                </a:solidFill>
              </a:rPr>
              <a:t>http://blogs.technet.com/b/askpfeplat</a:t>
            </a:r>
            <a:r>
              <a:rPr lang="en-NZ" sz="2400" b="1" u="sng" dirty="0" smtClean="0">
                <a:solidFill>
                  <a:srgbClr val="FFFFFF"/>
                </a:solidFill>
              </a:rPr>
              <a:t>/</a:t>
            </a:r>
            <a:endParaRPr lang="en-NZ" sz="2400" dirty="0" smtClean="0">
              <a:gradFill>
                <a:gsLst>
                  <a:gs pos="2917">
                    <a:srgbClr val="FFFFFF"/>
                  </a:gs>
                  <a:gs pos="30000">
                    <a:srgbClr val="FFFFFF"/>
                  </a:gs>
                </a:gsLst>
                <a:lin ang="5400000" scaled="0"/>
              </a:gradFill>
            </a:endParaRPr>
          </a:p>
        </p:txBody>
      </p:sp>
      <p:sp>
        <p:nvSpPr>
          <p:cNvPr id="5" name="Rectangle 4"/>
          <p:cNvSpPr/>
          <p:nvPr/>
        </p:nvSpPr>
        <p:spPr bwMode="auto">
          <a:xfrm>
            <a:off x="5210126" y="2273126"/>
            <a:ext cx="43204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033662" y="5081438"/>
            <a:ext cx="504056"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07188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1"/>
            <a:ext cx="11887200" cy="4942892"/>
          </a:xfrm>
        </p:spPr>
        <p:txBody>
          <a:bodyPr/>
          <a:lstStyle/>
          <a:p>
            <a:pPr defTabSz="932472" fontAlgn="base">
              <a:spcBef>
                <a:spcPct val="0"/>
              </a:spcBef>
              <a:spcAft>
                <a:spcPct val="0"/>
              </a:spcAft>
            </a:pPr>
            <a:endParaRPr lang="en-US" sz="1600" dirty="0"/>
          </a:p>
          <a:p>
            <a:pPr defTabSz="932472" fontAlgn="base">
              <a:spcBef>
                <a:spcPct val="0"/>
              </a:spcBef>
              <a:spcAft>
                <a:spcPct val="0"/>
              </a:spcAft>
            </a:pPr>
            <a:endParaRPr lang="en-US" sz="1600" dirty="0"/>
          </a:p>
          <a:p>
            <a:pPr marL="0" indent="0" defTabSz="932472" fontAlgn="base">
              <a:spcBef>
                <a:spcPct val="0"/>
              </a:spcBef>
              <a:spcAft>
                <a:spcPct val="0"/>
              </a:spcAft>
              <a:buNone/>
            </a:pPr>
            <a:r>
              <a:rPr lang="en-US" sz="1600" dirty="0"/>
              <a:t>Upload your final deck on the speaker portal on or before </a:t>
            </a:r>
            <a:r>
              <a:rPr lang="en-US" sz="1600" b="1" dirty="0">
                <a:solidFill>
                  <a:schemeClr val="accent6"/>
                </a:solidFill>
              </a:rPr>
              <a:t>August 28, 2015 at 11:59pm NZST.</a:t>
            </a:r>
          </a:p>
          <a:p>
            <a:pPr defTabSz="932472" fontAlgn="base">
              <a:spcBef>
                <a:spcPct val="0"/>
              </a:spcBef>
              <a:spcAft>
                <a:spcPct val="0"/>
              </a:spcAft>
            </a:pPr>
            <a:endParaRPr lang="en-GB" sz="1600" dirty="0"/>
          </a:p>
          <a:p>
            <a:pPr marL="0" indent="0" defTabSz="932472" fontAlgn="base">
              <a:spcBef>
                <a:spcPct val="0"/>
              </a:spcBef>
              <a:spcAft>
                <a:spcPct val="0"/>
              </a:spcAft>
              <a:buNone/>
            </a:pPr>
            <a:r>
              <a:rPr lang="en-GB" sz="1600" dirty="0"/>
              <a:t>PowerPoint presentations undergo a brief scrub process and are posted online for delegates to access</a:t>
            </a:r>
            <a:br>
              <a:rPr lang="en-GB" sz="1600" dirty="0"/>
            </a:br>
            <a:r>
              <a:rPr lang="en-GB" sz="1600" dirty="0"/>
              <a:t>after the conference.</a:t>
            </a:r>
          </a:p>
          <a:p>
            <a:endParaRPr lang="en-US" sz="1600" dirty="0"/>
          </a:p>
          <a:p>
            <a:pPr marL="0" indent="0" defTabSz="932472" fontAlgn="base">
              <a:spcBef>
                <a:spcPct val="0"/>
              </a:spcBef>
              <a:spcAft>
                <a:spcPct val="0"/>
              </a:spcAft>
              <a:buNone/>
            </a:pPr>
            <a:r>
              <a:rPr lang="en-GB" sz="1800" dirty="0">
                <a:solidFill>
                  <a:schemeClr val="accent6"/>
                </a:solidFill>
              </a:rPr>
              <a:t>The Scrub Process will include:</a:t>
            </a:r>
          </a:p>
          <a:p>
            <a:pPr marL="238054" indent="-238054" defTabSz="932472" fontAlgn="base">
              <a:spcBef>
                <a:spcPct val="0"/>
              </a:spcBef>
              <a:spcAft>
                <a:spcPct val="0"/>
              </a:spcAft>
            </a:pPr>
            <a:r>
              <a:rPr lang="en-US" sz="1600" dirty="0"/>
              <a:t>Verification that required slides are included</a:t>
            </a:r>
          </a:p>
          <a:p>
            <a:pPr marL="238054" indent="-238054" defTabSz="932472" fontAlgn="base">
              <a:spcBef>
                <a:spcPct val="0"/>
              </a:spcBef>
              <a:spcAft>
                <a:spcPct val="0"/>
              </a:spcAft>
            </a:pPr>
            <a:r>
              <a:rPr lang="en-US" sz="1600" dirty="0"/>
              <a:t>Remove any non-template logos and graphics from the walk-in slide </a:t>
            </a:r>
          </a:p>
          <a:p>
            <a:pPr marL="238054" indent="-238054" defTabSz="932472" fontAlgn="base">
              <a:spcBef>
                <a:spcPct val="0"/>
              </a:spcBef>
              <a:spcAft>
                <a:spcPct val="0"/>
              </a:spcAft>
            </a:pPr>
            <a:r>
              <a:rPr lang="en-US" sz="1600" dirty="0"/>
              <a:t>Remove all comments, hidden slides and speaker notes from slides </a:t>
            </a:r>
          </a:p>
          <a:p>
            <a:pPr marL="238054" indent="-238054" defTabSz="932472" fontAlgn="base">
              <a:spcBef>
                <a:spcPct val="0"/>
              </a:spcBef>
              <a:spcAft>
                <a:spcPct val="0"/>
              </a:spcAft>
            </a:pPr>
            <a:r>
              <a:rPr lang="en-US" sz="1600" dirty="0"/>
              <a:t>Set file properties box</a:t>
            </a:r>
          </a:p>
          <a:p>
            <a:pPr marL="238054" indent="-238054" defTabSz="932472" fontAlgn="base">
              <a:spcBef>
                <a:spcPct val="0"/>
              </a:spcBef>
              <a:spcAft>
                <a:spcPct val="0"/>
              </a:spcAft>
            </a:pPr>
            <a:r>
              <a:rPr lang="en-US" sz="1600" dirty="0"/>
              <a:t>Reset printability to grayscale </a:t>
            </a:r>
          </a:p>
          <a:p>
            <a:pPr marL="238054" indent="-238054" defTabSz="932472" fontAlgn="base">
              <a:spcBef>
                <a:spcPct val="0"/>
              </a:spcBef>
              <a:spcAft>
                <a:spcPct val="0"/>
              </a:spcAft>
            </a:pPr>
            <a:r>
              <a:rPr lang="en-US" sz="1600" dirty="0"/>
              <a:t>Notify Presentation Manager of any images identified as unlicensed for escalation</a:t>
            </a:r>
          </a:p>
          <a:p>
            <a:pPr marL="238054" indent="-238054" defTabSz="932472" fontAlgn="base">
              <a:spcBef>
                <a:spcPct val="0"/>
              </a:spcBef>
              <a:spcAft>
                <a:spcPct val="0"/>
              </a:spcAft>
            </a:pPr>
            <a:r>
              <a:rPr lang="en-US" sz="1600" dirty="0"/>
              <a:t>Rename files to match naming convention</a:t>
            </a:r>
          </a:p>
          <a:p>
            <a:pPr marL="238054" indent="-238054" defTabSz="932472" fontAlgn="base">
              <a:spcBef>
                <a:spcPct val="0"/>
              </a:spcBef>
              <a:spcAft>
                <a:spcPct val="0"/>
              </a:spcAft>
            </a:pPr>
            <a:r>
              <a:rPr lang="en-US" sz="1600" dirty="0"/>
              <a:t>Correct session title and session code to match printed Mini Guide and Schedule Builder</a:t>
            </a:r>
          </a:p>
          <a:p>
            <a:pPr marL="238054" indent="-238054" defTabSz="932472" fontAlgn="base">
              <a:spcBef>
                <a:spcPct val="0"/>
              </a:spcBef>
              <a:spcAft>
                <a:spcPct val="0"/>
              </a:spcAft>
            </a:pPr>
            <a:endParaRPr lang="en-US" sz="1600" dirty="0"/>
          </a:p>
          <a:p>
            <a:pPr defTabSz="932472" fontAlgn="base">
              <a:spcBef>
                <a:spcPct val="0"/>
              </a:spcBef>
              <a:spcAft>
                <a:spcPct val="0"/>
              </a:spcAft>
              <a:buNone/>
            </a:pPr>
            <a:r>
              <a:rPr lang="en-US" sz="1800" dirty="0">
                <a:solidFill>
                  <a:schemeClr val="accent6"/>
                </a:solidFill>
              </a:rPr>
              <a:t>Speakers, you must:</a:t>
            </a:r>
          </a:p>
          <a:p>
            <a:pPr marL="238054" indent="-238054" defTabSz="932472" fontAlgn="base">
              <a:spcBef>
                <a:spcPct val="0"/>
              </a:spcBef>
              <a:spcAft>
                <a:spcPct val="0"/>
              </a:spcAft>
            </a:pPr>
            <a:r>
              <a:rPr lang="en-US" sz="1600" dirty="0"/>
              <a:t>Use the provided event template and associated colors, fonts, layout and transition slides</a:t>
            </a:r>
          </a:p>
          <a:p>
            <a:pPr marL="238054" indent="-238054" defTabSz="932472" fontAlgn="base">
              <a:spcBef>
                <a:spcPct val="0"/>
              </a:spcBef>
              <a:spcAft>
                <a:spcPct val="0"/>
              </a:spcAft>
            </a:pPr>
            <a:r>
              <a:rPr lang="en-US" sz="1600" dirty="0"/>
              <a:t>Correct product names to follow applicable branding rules</a:t>
            </a:r>
          </a:p>
          <a:p>
            <a:pPr marL="0" indent="0" defTabSz="932472" fontAlgn="base">
              <a:spcBef>
                <a:spcPct val="0"/>
              </a:spcBef>
              <a:spcAft>
                <a:spcPct val="0"/>
              </a:spcAft>
              <a:buNone/>
            </a:pPr>
            <a:endParaRPr lang="en-US" sz="1600" dirty="0"/>
          </a:p>
        </p:txBody>
      </p:sp>
      <p:sp>
        <p:nvSpPr>
          <p:cNvPr id="3" name="Title 2"/>
          <p:cNvSpPr>
            <a:spLocks noGrp="1"/>
          </p:cNvSpPr>
          <p:nvPr>
            <p:ph type="title"/>
          </p:nvPr>
        </p:nvSpPr>
        <p:spPr/>
        <p:txBody>
          <a:bodyPr/>
          <a:lstStyle/>
          <a:p>
            <a:r>
              <a:rPr lang="en-NZ" sz="4800" dirty="0">
                <a:solidFill>
                  <a:schemeClr val="tx1"/>
                </a:solidFill>
              </a:rPr>
              <a:t>Scrub Checklist</a:t>
            </a:r>
            <a:endParaRPr lang="en-NZ" dirty="0"/>
          </a:p>
        </p:txBody>
      </p:sp>
    </p:spTree>
    <p:extLst>
      <p:ext uri="{BB962C8B-B14F-4D97-AF65-F5344CB8AC3E}">
        <p14:creationId xmlns:p14="http://schemas.microsoft.com/office/powerpoint/2010/main" val="2664273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 token </a:t>
            </a:r>
            <a:r>
              <a:rPr lang="en-NZ" sz="4000" dirty="0"/>
              <a:t>a</a:t>
            </a:r>
            <a:r>
              <a:rPr lang="en-NZ" sz="4000" dirty="0" smtClean="0"/>
              <a:t>ttributes</a:t>
            </a:r>
            <a:endParaRPr lang="en-NZ" sz="4000" dirty="0"/>
          </a:p>
        </p:txBody>
      </p:sp>
      <p:pic>
        <p:nvPicPr>
          <p:cNvPr id="5" name="Picture 4"/>
          <p:cNvPicPr>
            <a:picLocks noChangeAspect="1"/>
          </p:cNvPicPr>
          <p:nvPr/>
        </p:nvPicPr>
        <p:blipFill>
          <a:blip r:embed="rId2"/>
          <a:stretch>
            <a:fillRect/>
          </a:stretch>
        </p:blipFill>
        <p:spPr>
          <a:xfrm>
            <a:off x="397912" y="1634625"/>
            <a:ext cx="11636771" cy="4285714"/>
          </a:xfrm>
          <a:prstGeom prst="rect">
            <a:avLst/>
          </a:prstGeom>
        </p:spPr>
      </p:pic>
    </p:spTree>
    <p:extLst>
      <p:ext uri="{BB962C8B-B14F-4D97-AF65-F5344CB8AC3E}">
        <p14:creationId xmlns:p14="http://schemas.microsoft.com/office/powerpoint/2010/main" val="222895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 token </a:t>
            </a:r>
            <a:r>
              <a:rPr lang="en-NZ" sz="4000" dirty="0"/>
              <a:t>a</a:t>
            </a:r>
            <a:r>
              <a:rPr lang="en-NZ" sz="4000" dirty="0" smtClean="0"/>
              <a:t>ttributes</a:t>
            </a:r>
            <a:endParaRPr lang="en-NZ" sz="4000" dirty="0"/>
          </a:p>
        </p:txBody>
      </p:sp>
      <p:pic>
        <p:nvPicPr>
          <p:cNvPr id="5" name="Picture 4"/>
          <p:cNvPicPr>
            <a:picLocks noChangeAspect="1"/>
          </p:cNvPicPr>
          <p:nvPr/>
        </p:nvPicPr>
        <p:blipFill>
          <a:blip r:embed="rId2"/>
          <a:stretch>
            <a:fillRect/>
          </a:stretch>
        </p:blipFill>
        <p:spPr>
          <a:xfrm>
            <a:off x="397912" y="1634625"/>
            <a:ext cx="11636771" cy="4285714"/>
          </a:xfrm>
          <a:prstGeom prst="rect">
            <a:avLst/>
          </a:prstGeom>
        </p:spPr>
      </p:pic>
      <p:sp>
        <p:nvSpPr>
          <p:cNvPr id="4" name="Rectangle 3"/>
          <p:cNvSpPr/>
          <p:nvPr/>
        </p:nvSpPr>
        <p:spPr bwMode="auto">
          <a:xfrm>
            <a:off x="2905869" y="4793406"/>
            <a:ext cx="43204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625949" y="4505374"/>
            <a:ext cx="1296144"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8272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SAML-P</a:t>
            </a:r>
            <a:endParaRPr lang="en-NZ" sz="4000"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t>http://blogs.technet.com/b/askpfeplat/ </a:t>
            </a:r>
          </a:p>
        </p:txBody>
      </p:sp>
    </p:spTree>
    <p:extLst>
      <p:ext uri="{BB962C8B-B14F-4D97-AF65-F5344CB8AC3E}">
        <p14:creationId xmlns:p14="http://schemas.microsoft.com/office/powerpoint/2010/main" val="238626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SAML-P</a:t>
            </a:r>
            <a:endParaRPr lang="en-NZ" sz="4000"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6" name="Rectangle 5"/>
          <p:cNvSpPr/>
          <p:nvPr/>
        </p:nvSpPr>
        <p:spPr bwMode="auto">
          <a:xfrm>
            <a:off x="3697957" y="1609760"/>
            <a:ext cx="1440160"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05669" y="3497262"/>
            <a:ext cx="1584176"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3592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SAML-P</a:t>
            </a:r>
            <a:endParaRPr lang="en-NZ" sz="4000"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6" name="Rectangle 5"/>
          <p:cNvSpPr/>
          <p:nvPr/>
        </p:nvSpPr>
        <p:spPr bwMode="auto">
          <a:xfrm>
            <a:off x="529605" y="2201118"/>
            <a:ext cx="1008112"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11061" y="4433366"/>
            <a:ext cx="1290751"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236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SAML-P</a:t>
            </a:r>
            <a:endParaRPr lang="en-NZ" sz="4000"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6" name="Rectangle 5"/>
          <p:cNvSpPr/>
          <p:nvPr/>
        </p:nvSpPr>
        <p:spPr bwMode="auto">
          <a:xfrm>
            <a:off x="3697957" y="2201118"/>
            <a:ext cx="720080"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05669" y="4721398"/>
            <a:ext cx="864096"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3125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SAML-P</a:t>
            </a:r>
            <a:endParaRPr lang="en-NZ" sz="4000"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6" name="Rectangle 5"/>
          <p:cNvSpPr/>
          <p:nvPr/>
        </p:nvSpPr>
        <p:spPr bwMode="auto">
          <a:xfrm>
            <a:off x="1105669" y="2489150"/>
            <a:ext cx="936104"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05669" y="5053691"/>
            <a:ext cx="115212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0681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pic>
        <p:nvPicPr>
          <p:cNvPr id="4" name="Picture 3"/>
          <p:cNvPicPr>
            <a:picLocks noChangeAspect="1"/>
          </p:cNvPicPr>
          <p:nvPr/>
        </p:nvPicPr>
        <p:blipFill>
          <a:blip r:embed="rId2"/>
          <a:stretch>
            <a:fillRect/>
          </a:stretch>
        </p:blipFill>
        <p:spPr>
          <a:xfrm>
            <a:off x="407110"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t>http://blogs.technet.com/b/askpfeplat/ </a:t>
            </a:r>
          </a:p>
        </p:txBody>
      </p:sp>
    </p:spTree>
    <p:extLst>
      <p:ext uri="{BB962C8B-B14F-4D97-AF65-F5344CB8AC3E}">
        <p14:creationId xmlns:p14="http://schemas.microsoft.com/office/powerpoint/2010/main" val="376138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pic>
        <p:nvPicPr>
          <p:cNvPr id="4" name="Picture 3"/>
          <p:cNvPicPr>
            <a:picLocks noChangeAspect="1"/>
          </p:cNvPicPr>
          <p:nvPr/>
        </p:nvPicPr>
        <p:blipFill>
          <a:blip r:embed="rId2"/>
          <a:stretch>
            <a:fillRect/>
          </a:stretch>
        </p:blipFill>
        <p:spPr>
          <a:xfrm>
            <a:off x="407110"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4202013" y="2273126"/>
            <a:ext cx="295232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321693" y="3962699"/>
            <a:ext cx="151216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9755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pic>
        <p:nvPicPr>
          <p:cNvPr id="4" name="Picture 3"/>
          <p:cNvPicPr>
            <a:picLocks noChangeAspect="1"/>
          </p:cNvPicPr>
          <p:nvPr/>
        </p:nvPicPr>
        <p:blipFill>
          <a:blip r:embed="rId2"/>
          <a:stretch>
            <a:fillRect/>
          </a:stretch>
        </p:blipFill>
        <p:spPr>
          <a:xfrm>
            <a:off x="407110"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7226349" y="2273126"/>
            <a:ext cx="864096"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321693" y="4361358"/>
            <a:ext cx="936104"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903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pic>
        <p:nvPicPr>
          <p:cNvPr id="4" name="Picture 3"/>
          <p:cNvPicPr>
            <a:picLocks noChangeAspect="1"/>
          </p:cNvPicPr>
          <p:nvPr/>
        </p:nvPicPr>
        <p:blipFill>
          <a:blip r:embed="rId2"/>
          <a:stretch>
            <a:fillRect/>
          </a:stretch>
        </p:blipFill>
        <p:spPr>
          <a:xfrm>
            <a:off x="407110"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673621" y="2633166"/>
            <a:ext cx="1224136"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320617" y="5081438"/>
            <a:ext cx="1225211"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774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pic>
        <p:nvPicPr>
          <p:cNvPr id="4" name="Picture 3"/>
          <p:cNvPicPr>
            <a:picLocks noChangeAspect="1"/>
          </p:cNvPicPr>
          <p:nvPr/>
        </p:nvPicPr>
        <p:blipFill>
          <a:blip r:embed="rId2"/>
          <a:stretch>
            <a:fillRect/>
          </a:stretch>
        </p:blipFill>
        <p:spPr>
          <a:xfrm>
            <a:off x="313581"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4634061" y="2633166"/>
            <a:ext cx="79208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249685" y="4721398"/>
            <a:ext cx="936104"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4856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Manipulate AAD using API</a:t>
            </a:r>
            <a:endParaRPr lang="en-NZ" sz="4000" dirty="0"/>
          </a:p>
        </p:txBody>
      </p:sp>
      <p:sp>
        <p:nvSpPr>
          <p:cNvPr id="4" name="Rectangle 3"/>
          <p:cNvSpPr/>
          <p:nvPr/>
        </p:nvSpPr>
        <p:spPr bwMode="auto">
          <a:xfrm>
            <a:off x="4842376" y="2672199"/>
            <a:ext cx="2733393" cy="13429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NZ" sz="1600" dirty="0">
              <a:gradFill>
                <a:gsLst>
                  <a:gs pos="0">
                    <a:srgbClr val="FFFFFF"/>
                  </a:gs>
                  <a:gs pos="100000">
                    <a:srgbClr val="FFFFFF"/>
                  </a:gs>
                </a:gsLst>
                <a:lin ang="5400000" scaled="0"/>
              </a:gradFill>
              <a:ea typeface="Segoe UI" pitchFamily="34" charset="0"/>
              <a:cs typeface="Segoe UI" pitchFamily="34" charset="0"/>
            </a:endParaRPr>
          </a:p>
          <a:p>
            <a:pPr algn="ctr" defTabSz="931927" fontAlgn="base">
              <a:lnSpc>
                <a:spcPct val="90000"/>
              </a:lnSpc>
              <a:spcBef>
                <a:spcPct val="0"/>
              </a:spcBef>
              <a:spcAft>
                <a:spcPct val="0"/>
              </a:spcAft>
            </a:pPr>
            <a:r>
              <a:rPr lang="en-NZ" sz="4000" dirty="0">
                <a:gradFill>
                  <a:gsLst>
                    <a:gs pos="0">
                      <a:srgbClr val="FFFFFF"/>
                    </a:gs>
                    <a:gs pos="100000">
                      <a:srgbClr val="FFFFFF"/>
                    </a:gs>
                  </a:gsLst>
                  <a:lin ang="5400000" scaled="0"/>
                </a:gradFill>
                <a:latin typeface="Segoe UI Light"/>
                <a:ea typeface="Segoe UI" pitchFamily="34" charset="0"/>
                <a:cs typeface="Segoe UI" pitchFamily="34" charset="0"/>
              </a:rPr>
              <a:t>AAD</a:t>
            </a:r>
          </a:p>
        </p:txBody>
      </p:sp>
      <p:cxnSp>
        <p:nvCxnSpPr>
          <p:cNvPr id="11" name="Straight Arrow Connector 10"/>
          <p:cNvCxnSpPr>
            <a:stCxn id="4" idx="2"/>
          </p:cNvCxnSpPr>
          <p:nvPr/>
        </p:nvCxnSpPr>
        <p:spPr>
          <a:xfrm>
            <a:off x="6209071" y="4015202"/>
            <a:ext cx="0" cy="113346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8942470" y="3065879"/>
            <a:ext cx="2359743" cy="15529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token in REST call to </a:t>
            </a:r>
            <a:r>
              <a:rPr lang="en-NZ" sz="2400" dirty="0" smtClean="0">
                <a:gradFill>
                  <a:gsLst>
                    <a:gs pos="0">
                      <a:srgbClr val="FFFFFF"/>
                    </a:gs>
                    <a:gs pos="100000">
                      <a:srgbClr val="FFFFFF"/>
                    </a:gs>
                  </a:gsLst>
                  <a:lin ang="5400000" scaled="0"/>
                </a:gradFill>
                <a:ea typeface="Segoe UI" pitchFamily="34" charset="0"/>
                <a:cs typeface="Segoe UI" pitchFamily="34" charset="0"/>
              </a:rPr>
              <a:t> </a:t>
            </a:r>
            <a:r>
              <a:rPr lang="en-NZ" sz="2400" dirty="0">
                <a:gradFill>
                  <a:gsLst>
                    <a:gs pos="0">
                      <a:srgbClr val="FFFFFF"/>
                    </a:gs>
                    <a:gs pos="100000">
                      <a:srgbClr val="FFFFFF"/>
                    </a:gs>
                  </a:gsLst>
                  <a:lin ang="5400000" scaled="0"/>
                </a:gradFill>
                <a:ea typeface="Segoe UI" pitchFamily="34" charset="0"/>
                <a:cs typeface="Segoe UI" pitchFamily="34" charset="0"/>
              </a:rPr>
              <a:t>endpoint</a:t>
            </a:r>
          </a:p>
        </p:txBody>
      </p:sp>
      <p:cxnSp>
        <p:nvCxnSpPr>
          <p:cNvPr id="14" name="Straight Arrow Connector 13"/>
          <p:cNvCxnSpPr/>
          <p:nvPr/>
        </p:nvCxnSpPr>
        <p:spPr>
          <a:xfrm flipV="1">
            <a:off x="7166498" y="4686693"/>
            <a:ext cx="2558846" cy="930622"/>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a:endCxn id="4" idx="3"/>
          </p:cNvCxnSpPr>
          <p:nvPr/>
        </p:nvCxnSpPr>
        <p:spPr>
          <a:xfrm flipH="1" flipV="1">
            <a:off x="7575772" y="3343697"/>
            <a:ext cx="1366697" cy="498651"/>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bwMode="auto">
          <a:xfrm>
            <a:off x="5353668" y="5148660"/>
            <a:ext cx="1740311" cy="1237390"/>
          </a:xfrm>
          <a:prstGeom prst="hex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Token issued</a:t>
            </a:r>
          </a:p>
        </p:txBody>
      </p:sp>
      <p:sp>
        <p:nvSpPr>
          <p:cNvPr id="28" name="Rectangle 27"/>
          <p:cNvSpPr/>
          <p:nvPr/>
        </p:nvSpPr>
        <p:spPr bwMode="auto">
          <a:xfrm>
            <a:off x="1492043" y="2700807"/>
            <a:ext cx="2227006" cy="1297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OAuth endpoint to get token</a:t>
            </a:r>
          </a:p>
        </p:txBody>
      </p:sp>
      <p:cxnSp>
        <p:nvCxnSpPr>
          <p:cNvPr id="31" name="Straight Arrow Connector 30"/>
          <p:cNvCxnSpPr>
            <a:stCxn id="28" idx="3"/>
            <a:endCxn id="4" idx="1"/>
          </p:cNvCxnSpPr>
          <p:nvPr/>
        </p:nvCxnSpPr>
        <p:spPr>
          <a:xfrm flipV="1">
            <a:off x="3719049" y="3343704"/>
            <a:ext cx="1123330" cy="6033"/>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926" y="2700807"/>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23" y="4306058"/>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1795" y="5357780"/>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7007" y="2940039"/>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585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pic>
        <p:nvPicPr>
          <p:cNvPr id="7" name="Picture 6"/>
          <p:cNvPicPr>
            <a:picLocks noChangeAspect="1"/>
          </p:cNvPicPr>
          <p:nvPr/>
        </p:nvPicPr>
        <p:blipFill>
          <a:blip r:embed="rId2"/>
          <a:stretch>
            <a:fillRect/>
          </a:stretch>
        </p:blipFill>
        <p:spPr>
          <a:xfrm>
            <a:off x="457597" y="1985094"/>
            <a:ext cx="11508957" cy="2066667"/>
          </a:xfrm>
          <a:prstGeom prst="rect">
            <a:avLst/>
          </a:prstGeom>
        </p:spPr>
      </p:pic>
    </p:spTree>
    <p:extLst>
      <p:ext uri="{BB962C8B-B14F-4D97-AF65-F5344CB8AC3E}">
        <p14:creationId xmlns:p14="http://schemas.microsoft.com/office/powerpoint/2010/main" val="168928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pic>
        <p:nvPicPr>
          <p:cNvPr id="3" name="Picture 2"/>
          <p:cNvPicPr>
            <a:picLocks noChangeAspect="1"/>
          </p:cNvPicPr>
          <p:nvPr/>
        </p:nvPicPr>
        <p:blipFill>
          <a:blip r:embed="rId2"/>
          <a:stretch>
            <a:fillRect/>
          </a:stretch>
        </p:blipFill>
        <p:spPr>
          <a:xfrm>
            <a:off x="529605" y="2349643"/>
            <a:ext cx="11593287" cy="2295238"/>
          </a:xfrm>
          <a:prstGeom prst="rect">
            <a:avLst/>
          </a:prstGeom>
        </p:spPr>
      </p:pic>
    </p:spTree>
    <p:extLst>
      <p:ext uri="{BB962C8B-B14F-4D97-AF65-F5344CB8AC3E}">
        <p14:creationId xmlns:p14="http://schemas.microsoft.com/office/powerpoint/2010/main" val="262560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a:t>
            </a:r>
            <a:endParaRPr lang="en-NZ" sz="4000" dirty="0"/>
          </a:p>
        </p:txBody>
      </p:sp>
      <p:sp>
        <p:nvSpPr>
          <p:cNvPr id="6" name="Rectangle 5"/>
          <p:cNvSpPr/>
          <p:nvPr/>
        </p:nvSpPr>
        <p:spPr>
          <a:xfrm>
            <a:off x="7879971" y="6625193"/>
            <a:ext cx="4556504" cy="369332"/>
          </a:xfrm>
          <a:prstGeom prst="rect">
            <a:avLst/>
          </a:prstGeom>
        </p:spPr>
        <p:txBody>
          <a:bodyPr wrap="none">
            <a:spAutoFit/>
          </a:bodyPr>
          <a:lstStyle/>
          <a:p>
            <a:r>
              <a:rPr lang="en-NZ" b="1" u="sng" dirty="0">
                <a:solidFill>
                  <a:srgbClr val="FFFFFF"/>
                </a:solidFill>
              </a:rPr>
              <a:t>http://blogs.technet.com/b/askpfeplat/ </a:t>
            </a:r>
          </a:p>
        </p:txBody>
      </p:sp>
      <p:pic>
        <p:nvPicPr>
          <p:cNvPr id="3" name="Picture 2"/>
          <p:cNvPicPr>
            <a:picLocks noChangeAspect="1"/>
          </p:cNvPicPr>
          <p:nvPr/>
        </p:nvPicPr>
        <p:blipFill>
          <a:blip r:embed="rId2"/>
          <a:stretch>
            <a:fillRect/>
          </a:stretch>
        </p:blipFill>
        <p:spPr>
          <a:xfrm>
            <a:off x="673621" y="1578214"/>
            <a:ext cx="11089231" cy="3838095"/>
          </a:xfrm>
          <a:prstGeom prst="rect">
            <a:avLst/>
          </a:prstGeom>
        </p:spPr>
      </p:pic>
    </p:spTree>
    <p:extLst>
      <p:ext uri="{BB962C8B-B14F-4D97-AF65-F5344CB8AC3E}">
        <p14:creationId xmlns:p14="http://schemas.microsoft.com/office/powerpoint/2010/main" val="3809605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smtClean="0"/>
              <a:t>OAuth2 token</a:t>
            </a:r>
            <a:endParaRPr lang="en-NZ" sz="4000" dirty="0"/>
          </a:p>
        </p:txBody>
      </p:sp>
      <p:pic>
        <p:nvPicPr>
          <p:cNvPr id="5" name="Picture 4"/>
          <p:cNvPicPr>
            <a:picLocks noChangeAspect="1"/>
          </p:cNvPicPr>
          <p:nvPr/>
        </p:nvPicPr>
        <p:blipFill>
          <a:blip r:embed="rId2"/>
          <a:stretch>
            <a:fillRect/>
          </a:stretch>
        </p:blipFill>
        <p:spPr>
          <a:xfrm>
            <a:off x="279399" y="4217342"/>
            <a:ext cx="12007257" cy="1274497"/>
          </a:xfrm>
          <a:prstGeom prst="rect">
            <a:avLst/>
          </a:prstGeom>
        </p:spPr>
      </p:pic>
      <p:sp>
        <p:nvSpPr>
          <p:cNvPr id="6" name="Rectangle 5"/>
          <p:cNvSpPr/>
          <p:nvPr/>
        </p:nvSpPr>
        <p:spPr>
          <a:xfrm>
            <a:off x="7730971" y="6233566"/>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382812" y="4221112"/>
            <a:ext cx="650030"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985169" y="4221112"/>
            <a:ext cx="531735"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60834" y="4701080"/>
            <a:ext cx="504055"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2617018" y="4701080"/>
            <a:ext cx="650030"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319488" y="4701080"/>
            <a:ext cx="815852"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369546" y="4665497"/>
            <a:ext cx="648072" cy="343933"/>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73621" y="1451035"/>
            <a:ext cx="2795154" cy="186863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800" dirty="0" smtClean="0">
                <a:gradFill>
                  <a:gsLst>
                    <a:gs pos="0">
                      <a:srgbClr val="FFFFFF"/>
                    </a:gs>
                    <a:gs pos="100000">
                      <a:srgbClr val="FFFFFF"/>
                    </a:gs>
                  </a:gsLst>
                  <a:lin ang="5400000" scaled="0"/>
                </a:gradFill>
                <a:ea typeface="Segoe UI" pitchFamily="34" charset="0"/>
                <a:cs typeface="Segoe UI" pitchFamily="34" charset="0"/>
              </a:rPr>
              <a:t>Access token</a:t>
            </a:r>
          </a:p>
        </p:txBody>
      </p:sp>
      <p:sp>
        <p:nvSpPr>
          <p:cNvPr id="14" name="Oval 13"/>
          <p:cNvSpPr/>
          <p:nvPr/>
        </p:nvSpPr>
        <p:spPr bwMode="auto">
          <a:xfrm>
            <a:off x="4706069" y="1451035"/>
            <a:ext cx="2795154" cy="1868634"/>
          </a:xfrm>
          <a:prstGeom prst="ellipse">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ID token (OpenID Connect)</a:t>
            </a:r>
          </a:p>
        </p:txBody>
      </p:sp>
      <p:sp>
        <p:nvSpPr>
          <p:cNvPr id="15" name="Oval 14"/>
          <p:cNvSpPr/>
          <p:nvPr/>
        </p:nvSpPr>
        <p:spPr bwMode="auto">
          <a:xfrm>
            <a:off x="8738517" y="1451035"/>
            <a:ext cx="2795154" cy="1868635"/>
          </a:xfrm>
          <a:prstGeom prst="ellipse">
            <a:avLst/>
          </a:prstGeom>
          <a:solidFill>
            <a:srgbClr val="87C4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Refresh token</a:t>
            </a:r>
          </a:p>
        </p:txBody>
      </p:sp>
    </p:spTree>
    <p:extLst>
      <p:ext uri="{BB962C8B-B14F-4D97-AF65-F5344CB8AC3E}">
        <p14:creationId xmlns:p14="http://schemas.microsoft.com/office/powerpoint/2010/main" val="144824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t>Use cases</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5368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Authentication scenarios</a:t>
            </a:r>
            <a:endParaRPr lang="en-US" sz="4000"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6" name="TextBox 5"/>
          <p:cNvSpPr txBox="1"/>
          <p:nvPr/>
        </p:nvSpPr>
        <p:spPr>
          <a:xfrm>
            <a:off x="970386" y="5633547"/>
            <a:ext cx="4002367"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Clients using wide variety of devices/languages/platforms</a:t>
            </a:r>
          </a:p>
        </p:txBody>
      </p:sp>
      <p:sp>
        <p:nvSpPr>
          <p:cNvPr id="7" name="TextBox 6"/>
          <p:cNvSpPr txBox="1"/>
          <p:nvPr/>
        </p:nvSpPr>
        <p:spPr>
          <a:xfrm>
            <a:off x="6826952" y="5633547"/>
            <a:ext cx="4608512"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Server applications using wide variety of platforms/languages</a:t>
            </a:r>
          </a:p>
        </p:txBody>
      </p:sp>
      <p:sp>
        <p:nvSpPr>
          <p:cNvPr id="8" name="Rectangle 7"/>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Browser</a:t>
            </a:r>
          </a:p>
        </p:txBody>
      </p:sp>
      <p:sp>
        <p:nvSpPr>
          <p:cNvPr id="9" name="Rectangle 8"/>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Native app</a:t>
            </a:r>
          </a:p>
        </p:txBody>
      </p:sp>
      <p:sp>
        <p:nvSpPr>
          <p:cNvPr id="10" name="Rectangle 9"/>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Server app</a:t>
            </a:r>
          </a:p>
        </p:txBody>
      </p:sp>
      <p:sp>
        <p:nvSpPr>
          <p:cNvPr id="11" name="Rectangle 10"/>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application</a:t>
            </a:r>
          </a:p>
        </p:txBody>
      </p:sp>
      <p:sp>
        <p:nvSpPr>
          <p:cNvPr id="12" name="Rectangle 11"/>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13" name="Oval 12"/>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4" name="Straight Connector 13"/>
          <p:cNvCxnSpPr>
            <a:stCxn id="13" idx="6"/>
            <a:endCxn id="12"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8"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3"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9" name="Straight Connector 18"/>
          <p:cNvCxnSpPr>
            <a:stCxn id="18" idx="6"/>
            <a:endCxn id="11"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2"/>
            <a:endCxn id="13"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6" name="Rectangle 25"/>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7" name="Rectangle 26"/>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8" name="Oval 27"/>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9" name="Straight Connector 28"/>
          <p:cNvCxnSpPr>
            <a:stCxn id="28" idx="6"/>
            <a:endCxn id="27"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31" name="Straight Connector 30"/>
          <p:cNvCxnSpPr>
            <a:stCxn id="30" idx="6"/>
            <a:endCxn id="26"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28"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30"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3"/>
            <a:endCxn id="13"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js</a:t>
            </a:r>
          </a:p>
        </p:txBody>
      </p:sp>
      <p:sp>
        <p:nvSpPr>
          <p:cNvPr id="36" name="TextBox 35"/>
          <p:cNvSpPr txBox="1"/>
          <p:nvPr/>
        </p:nvSpPr>
        <p:spPr>
          <a:xfrm>
            <a:off x="8522493" y="6588260"/>
            <a:ext cx="3913982"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NZ" sz="1600" i="1" dirty="0"/>
              <a:t>video.ch9.ms/teched/2012/na/SIA209.pptx</a:t>
            </a:r>
            <a:endParaRPr lang="en-US" sz="1600" i="1" dirty="0" smtClean="0">
              <a:solidFill>
                <a:srgbClr val="FFFFFF">
                  <a:alpha val="99000"/>
                </a:srgbClr>
              </a:solidFill>
            </a:endParaRPr>
          </a:p>
        </p:txBody>
      </p:sp>
    </p:spTree>
    <p:extLst>
      <p:ext uri="{BB962C8B-B14F-4D97-AF65-F5344CB8AC3E}">
        <p14:creationId xmlns:p14="http://schemas.microsoft.com/office/powerpoint/2010/main" val="338872161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Authentication scenarios</a:t>
            </a:r>
            <a:endParaRPr lang="en-US" sz="4000"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6" name="Rectangle 5"/>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Browser</a:t>
            </a:r>
          </a:p>
        </p:txBody>
      </p:sp>
      <p:sp>
        <p:nvSpPr>
          <p:cNvPr id="7" name="Rectangle 6"/>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Native app</a:t>
            </a:r>
          </a:p>
        </p:txBody>
      </p:sp>
      <p:sp>
        <p:nvSpPr>
          <p:cNvPr id="8" name="Rectangle 7"/>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Server app</a:t>
            </a:r>
          </a:p>
        </p:txBody>
      </p:sp>
      <p:sp>
        <p:nvSpPr>
          <p:cNvPr id="9" name="Rectangle 8"/>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application</a:t>
            </a:r>
          </a:p>
        </p:txBody>
      </p:sp>
      <p:sp>
        <p:nvSpPr>
          <p:cNvPr id="10" name="Rectangle 9"/>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11" name="Oval 10"/>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2" name="Straight Connector 11"/>
          <p:cNvCxnSpPr>
            <a:stCxn id="11" idx="6"/>
            <a:endCxn id="10"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6"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1"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1"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7" name="Straight Connector 16"/>
          <p:cNvCxnSpPr>
            <a:stCxn id="16" idx="6"/>
            <a:endCxn id="9"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11"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3" name="Rectangle 22"/>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4" name="Rectangle 23"/>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5" name="Rectangle 24"/>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6" name="Oval 25"/>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7" name="Straight Connector 26"/>
          <p:cNvCxnSpPr>
            <a:stCxn id="26" idx="6"/>
            <a:endCxn id="25"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9" name="Straight Connector 28"/>
          <p:cNvCxnSpPr>
            <a:stCxn id="28" idx="6"/>
            <a:endCxn id="24"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26"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28"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639" y="5855328"/>
            <a:ext cx="9258765" cy="5170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Standard-based, http-based protocols for maximum platform reach</a:t>
            </a:r>
          </a:p>
        </p:txBody>
      </p:sp>
      <p:sp>
        <p:nvSpPr>
          <p:cNvPr id="33" name="Rectangular Callout 32"/>
          <p:cNvSpPr/>
          <p:nvPr/>
        </p:nvSpPr>
        <p:spPr>
          <a:xfrm>
            <a:off x="3008262" y="136076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WS-Fed, SAML 2.0, OpenID Connect</a:t>
            </a:r>
            <a:endParaRPr lang="en-US" sz="1400" dirty="0">
              <a:solidFill>
                <a:srgbClr val="FFFFFF"/>
              </a:solidFill>
            </a:endParaRPr>
          </a:p>
        </p:txBody>
      </p:sp>
      <p:sp>
        <p:nvSpPr>
          <p:cNvPr id="34" name="Rectangular Callout 33"/>
          <p:cNvSpPr/>
          <p:nvPr/>
        </p:nvSpPr>
        <p:spPr>
          <a:xfrm>
            <a:off x="3015046" y="2907374"/>
            <a:ext cx="1730612" cy="655534"/>
          </a:xfrm>
          <a:prstGeom prst="wedgeRectCallout">
            <a:avLst>
              <a:gd name="adj1" fmla="val -20833"/>
              <a:gd name="adj2" fmla="val 7883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5" name="Rectangular Callout 34"/>
          <p:cNvSpPr/>
          <p:nvPr/>
        </p:nvSpPr>
        <p:spPr>
          <a:xfrm>
            <a:off x="3015046" y="4932722"/>
            <a:ext cx="1730612" cy="655534"/>
          </a:xfrm>
          <a:prstGeom prst="wedgeRectCallout">
            <a:avLst>
              <a:gd name="adj1" fmla="val -20833"/>
              <a:gd name="adj2" fmla="val -694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6" name="Rectangular Callout 35"/>
          <p:cNvSpPr/>
          <p:nvPr/>
        </p:nvSpPr>
        <p:spPr>
          <a:xfrm>
            <a:off x="6145385" y="3183087"/>
            <a:ext cx="1596852" cy="478046"/>
          </a:xfrm>
          <a:prstGeom prst="wedgeRectCallout">
            <a:avLst>
              <a:gd name="adj1" fmla="val -57486"/>
              <a:gd name="adj2" fmla="val -25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7" name="Rectangular Callout 36"/>
          <p:cNvSpPr/>
          <p:nvPr/>
        </p:nvSpPr>
        <p:spPr>
          <a:xfrm>
            <a:off x="7102304" y="155792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8" name="Rectangular Callout 37"/>
          <p:cNvSpPr/>
          <p:nvPr/>
        </p:nvSpPr>
        <p:spPr>
          <a:xfrm>
            <a:off x="7147975" y="4604215"/>
            <a:ext cx="1730612" cy="655534"/>
          </a:xfrm>
          <a:prstGeom prst="wedgeRectCallout">
            <a:avLst>
              <a:gd name="adj1" fmla="val -20833"/>
              <a:gd name="adj2" fmla="val -7070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cxnSp>
        <p:nvCxnSpPr>
          <p:cNvPr id="39" name="Straight Arrow Connector 38"/>
          <p:cNvCxnSpPr>
            <a:stCxn id="40" idx="3"/>
            <a:endCxn id="11"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js</a:t>
            </a:r>
          </a:p>
        </p:txBody>
      </p:sp>
      <p:sp>
        <p:nvSpPr>
          <p:cNvPr id="2" name="Rectangle 1"/>
          <p:cNvSpPr/>
          <p:nvPr/>
        </p:nvSpPr>
        <p:spPr>
          <a:xfrm>
            <a:off x="8030754" y="6520433"/>
            <a:ext cx="4410695" cy="369332"/>
          </a:xfrm>
          <a:prstGeom prst="rect">
            <a:avLst/>
          </a:prstGeom>
        </p:spPr>
        <p:txBody>
          <a:bodyPr wrap="none">
            <a:spAutoFit/>
          </a:bodyPr>
          <a:lstStyle/>
          <a:p>
            <a:r>
              <a:rPr lang="en-NZ" i="1" dirty="0"/>
              <a:t>video.ch9.ms/teched/2012/na/SIA209.pptx</a:t>
            </a:r>
            <a:endParaRPr lang="en-NZ" dirty="0"/>
          </a:p>
        </p:txBody>
      </p:sp>
    </p:spTree>
    <p:extLst>
      <p:ext uri="{BB962C8B-B14F-4D97-AF65-F5344CB8AC3E}">
        <p14:creationId xmlns:p14="http://schemas.microsoft.com/office/powerpoint/2010/main" val="11478714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101 ways to authenticate with Azure Active Directory </a:t>
            </a:r>
          </a:p>
        </p:txBody>
      </p:sp>
      <p:sp>
        <p:nvSpPr>
          <p:cNvPr id="3" name="Text Placeholder 2"/>
          <p:cNvSpPr>
            <a:spLocks noGrp="1"/>
          </p:cNvSpPr>
          <p:nvPr>
            <p:ph type="body" sz="quarter" idx="12"/>
          </p:nvPr>
        </p:nvSpPr>
        <p:spPr>
          <a:solidFill>
            <a:srgbClr val="002060"/>
          </a:solidFill>
        </p:spPr>
        <p:txBody>
          <a:bodyPr/>
          <a:lstStyle/>
          <a:p>
            <a:r>
              <a:rPr lang="en-NZ" dirty="0" smtClean="0"/>
              <a:t>Rory Braybrook</a:t>
            </a:r>
            <a:endParaRPr lang="en-NZ" dirty="0"/>
          </a:p>
        </p:txBody>
      </p:sp>
      <p:sp>
        <p:nvSpPr>
          <p:cNvPr id="4" name="Text Placeholder 3"/>
          <p:cNvSpPr>
            <a:spLocks noGrp="1"/>
          </p:cNvSpPr>
          <p:nvPr>
            <p:ph type="body" sz="quarter" idx="13"/>
          </p:nvPr>
        </p:nvSpPr>
        <p:spPr/>
        <p:txBody>
          <a:bodyPr/>
          <a:lstStyle/>
          <a:p>
            <a:r>
              <a:rPr lang="en-NZ" dirty="0" smtClean="0"/>
              <a:t>M338</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VS “Change Authentication”</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15170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9058"/>
          </a:xfrm>
        </p:spPr>
        <p:txBody>
          <a:bodyPr/>
          <a:lstStyle/>
          <a:p>
            <a:r>
              <a:rPr lang="en-NZ" dirty="0" smtClean="0"/>
              <a:t>Demo - </a:t>
            </a:r>
            <a:r>
              <a:rPr lang="en-NZ" sz="7200" dirty="0"/>
              <a:t>Lap around VS “Change Authentication” </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2525822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77677" y="1767446"/>
            <a:ext cx="10081119" cy="3530016"/>
          </a:xfrm>
          <a:prstGeom prst="rect">
            <a:avLst/>
          </a:prstGeom>
        </p:spPr>
      </p:pic>
      <p:sp>
        <p:nvSpPr>
          <p:cNvPr id="4" name="TextBox 3"/>
          <p:cNvSpPr txBox="1"/>
          <p:nvPr/>
        </p:nvSpPr>
        <p:spPr>
          <a:xfrm>
            <a:off x="1609725" y="184894"/>
            <a:ext cx="8424936" cy="849463"/>
          </a:xfrm>
          <a:prstGeom prst="rect">
            <a:avLst/>
          </a:prstGeom>
          <a:noFill/>
        </p:spPr>
        <p:txBody>
          <a:bodyPr wrap="square" lIns="182880" tIns="146304" rIns="182880" bIns="146304" rtlCol="0">
            <a:spAutoFit/>
          </a:bodyPr>
          <a:lstStyle/>
          <a:p>
            <a:pPr algn="ctr">
              <a:lnSpc>
                <a:spcPct val="90000"/>
              </a:lnSpc>
              <a:spcAft>
                <a:spcPts val="600"/>
              </a:spcAft>
            </a:pPr>
            <a:r>
              <a:rPr lang="en-NZ" sz="4000" dirty="0" smtClean="0">
                <a:gradFill>
                  <a:gsLst>
                    <a:gs pos="2917">
                      <a:srgbClr val="FFFFFF"/>
                    </a:gs>
                    <a:gs pos="30000">
                      <a:srgbClr val="FFFFFF"/>
                    </a:gs>
                  </a:gsLst>
                  <a:lin ang="5400000" scaled="0"/>
                </a:gradFill>
                <a:latin typeface="+mj-lt"/>
              </a:rPr>
              <a:t>Change authentication</a:t>
            </a:r>
          </a:p>
        </p:txBody>
      </p:sp>
      <p:sp>
        <p:nvSpPr>
          <p:cNvPr id="8" name="Rectangle 7"/>
          <p:cNvSpPr/>
          <p:nvPr/>
        </p:nvSpPr>
        <p:spPr bwMode="auto">
          <a:xfrm>
            <a:off x="6722293" y="4289350"/>
            <a:ext cx="2088232" cy="57606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2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3701" y="1553046"/>
            <a:ext cx="9523809" cy="4523809"/>
          </a:xfrm>
          <a:prstGeom prst="rect">
            <a:avLst/>
          </a:prstGeom>
        </p:spPr>
      </p:pic>
      <p:sp>
        <p:nvSpPr>
          <p:cNvPr id="4" name="TextBox 3"/>
          <p:cNvSpPr txBox="1"/>
          <p:nvPr/>
        </p:nvSpPr>
        <p:spPr>
          <a:xfrm>
            <a:off x="1853654" y="186605"/>
            <a:ext cx="8424936" cy="849463"/>
          </a:xfrm>
          <a:prstGeom prst="rect">
            <a:avLst/>
          </a:prstGeom>
          <a:noFill/>
        </p:spPr>
        <p:txBody>
          <a:bodyPr wrap="square" lIns="182880" tIns="146304" rIns="182880" bIns="146304" rtlCol="0">
            <a:spAutoFit/>
          </a:bodyPr>
          <a:lstStyle/>
          <a:p>
            <a:pPr algn="ctr">
              <a:lnSpc>
                <a:spcPct val="90000"/>
              </a:lnSpc>
              <a:spcAft>
                <a:spcPts val="600"/>
              </a:spcAft>
            </a:pPr>
            <a:r>
              <a:rPr lang="en-NZ" sz="4000" dirty="0" smtClean="0">
                <a:gradFill>
                  <a:gsLst>
                    <a:gs pos="2917">
                      <a:srgbClr val="FFFFFF"/>
                    </a:gs>
                    <a:gs pos="30000">
                      <a:srgbClr val="FFFFFF"/>
                    </a:gs>
                  </a:gsLst>
                  <a:lin ang="5400000" scaled="0"/>
                </a:gradFill>
                <a:latin typeface="+mj-lt"/>
              </a:rPr>
              <a:t>Change authentication</a:t>
            </a:r>
          </a:p>
        </p:txBody>
      </p:sp>
      <p:sp>
        <p:nvSpPr>
          <p:cNvPr id="8" name="Rectangle 7"/>
          <p:cNvSpPr/>
          <p:nvPr/>
        </p:nvSpPr>
        <p:spPr bwMode="auto">
          <a:xfrm>
            <a:off x="4490045" y="3425254"/>
            <a:ext cx="2376264" cy="648072"/>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825749" y="3425254"/>
            <a:ext cx="2088232" cy="57606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490045" y="4001318"/>
            <a:ext cx="1440160" cy="648072"/>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8680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5" grpId="0" animBg="1"/>
      <p:bldP spid="5" grpId="1" animBg="1"/>
      <p:bldP spid="6" grpId="0" animBg="1"/>
      <p:bldP spid="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81043685"/>
              </p:ext>
            </p:extLst>
          </p:nvPr>
        </p:nvGraphicFramePr>
        <p:xfrm>
          <a:off x="385589" y="1265014"/>
          <a:ext cx="11632549"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53654" y="186605"/>
            <a:ext cx="8424936" cy="849463"/>
          </a:xfrm>
          <a:prstGeom prst="rect">
            <a:avLst/>
          </a:prstGeom>
          <a:noFill/>
        </p:spPr>
        <p:txBody>
          <a:bodyPr wrap="square" lIns="182880" tIns="146304" rIns="182880" bIns="146304" rtlCol="0">
            <a:spAutoFit/>
          </a:bodyPr>
          <a:lstStyle/>
          <a:p>
            <a:pPr algn="ctr">
              <a:lnSpc>
                <a:spcPct val="90000"/>
              </a:lnSpc>
              <a:spcAft>
                <a:spcPts val="600"/>
              </a:spcAft>
            </a:pPr>
            <a:r>
              <a:rPr lang="en-NZ" sz="4000" dirty="0" smtClean="0">
                <a:gradFill>
                  <a:gsLst>
                    <a:gs pos="2917">
                      <a:srgbClr val="FFFFFF"/>
                    </a:gs>
                    <a:gs pos="30000">
                      <a:srgbClr val="FFFFFF"/>
                    </a:gs>
                  </a:gsLst>
                  <a:lin ang="5400000" scaled="0"/>
                </a:gradFill>
                <a:latin typeface="+mj-lt"/>
              </a:rPr>
              <a:t>Wrappers around the protocols</a:t>
            </a:r>
            <a:endParaRPr lang="en-NZ" sz="4000" dirty="0" smtClean="0">
              <a:gradFill>
                <a:gsLst>
                  <a:gs pos="2917">
                    <a:srgbClr val="FFFFFF"/>
                  </a:gs>
                  <a:gs pos="30000">
                    <a:srgbClr val="FFFFFF"/>
                  </a:gs>
                </a:gsLst>
                <a:lin ang="5400000" scaled="0"/>
              </a:gradFill>
              <a:latin typeface="+mj-lt"/>
            </a:endParaRPr>
          </a:p>
        </p:txBody>
      </p:sp>
    </p:spTree>
    <p:extLst>
      <p:ext uri="{BB962C8B-B14F-4D97-AF65-F5344CB8AC3E}">
        <p14:creationId xmlns:p14="http://schemas.microsoft.com/office/powerpoint/2010/main" val="1531752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9058"/>
          </a:xfrm>
        </p:spPr>
        <p:txBody>
          <a:bodyPr/>
          <a:lstStyle/>
          <a:p>
            <a:r>
              <a:rPr lang="en-NZ" dirty="0" smtClean="0"/>
              <a:t>Demo - </a:t>
            </a:r>
            <a:r>
              <a:rPr lang="en-NZ" sz="7200" dirty="0" smtClean="0"/>
              <a:t>Lap around AAD </a:t>
            </a:r>
            <a:r>
              <a:rPr lang="en-NZ" sz="7200" dirty="0"/>
              <a:t>Applications</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3004576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OWIN OpenID Connect</a:t>
            </a:r>
            <a:endParaRPr lang="en-NZ" sz="4000" dirty="0"/>
          </a:p>
        </p:txBody>
      </p:sp>
      <p:sp>
        <p:nvSpPr>
          <p:cNvPr id="3" name="Text Placeholder 2"/>
          <p:cNvSpPr>
            <a:spLocks noGrp="1"/>
          </p:cNvSpPr>
          <p:nvPr>
            <p:ph type="body" sz="quarter" idx="10"/>
          </p:nvPr>
        </p:nvSpPr>
        <p:spPr>
          <a:xfrm>
            <a:off x="-7665" y="1625054"/>
            <a:ext cx="12436474" cy="5213735"/>
          </a:xfrm>
        </p:spPr>
        <p:txBody>
          <a:bodyPr/>
          <a:lstStyle/>
          <a:p>
            <a:endParaRPr lang="en-NZ" sz="1900" dirty="0" smtClean="0">
              <a:solidFill>
                <a:srgbClr val="000000"/>
              </a:solidFill>
              <a:highlight>
                <a:srgbClr val="FFFFFF"/>
              </a:highlight>
            </a:endParaRPr>
          </a:p>
          <a:p>
            <a:r>
              <a:rPr lang="en-NZ" sz="1900" dirty="0" smtClean="0">
                <a:solidFill>
                  <a:srgbClr val="000000"/>
                </a:solidFill>
                <a:highlight>
                  <a:srgbClr val="FFFFFF"/>
                </a:highlight>
              </a:rPr>
              <a:t>  app.SetDefaultSignInAsAuthenticationType(</a:t>
            </a:r>
            <a:r>
              <a:rPr lang="en-NZ" sz="1900" dirty="0" smtClean="0">
                <a:solidFill>
                  <a:srgbClr val="2B91AF"/>
                </a:solidFill>
                <a:highlight>
                  <a:srgbClr val="FFFFFF"/>
                </a:highlight>
              </a:rPr>
              <a:t>CookieAuthenticationDefaults</a:t>
            </a:r>
            <a:r>
              <a:rPr lang="en-NZ" sz="1900" dirty="0" smtClean="0">
                <a:solidFill>
                  <a:srgbClr val="000000"/>
                </a:solidFill>
                <a:highlight>
                  <a:srgbClr val="FFFFFF"/>
                </a:highlight>
              </a:rPr>
              <a:t>.AuthenticationType</a:t>
            </a:r>
            <a:r>
              <a:rPr lang="en-NZ" sz="1900" dirty="0">
                <a:solidFill>
                  <a:srgbClr val="000000"/>
                </a:solidFill>
                <a:highlight>
                  <a:srgbClr val="FFFFFF"/>
                </a:highlight>
              </a:rPr>
              <a:t>);</a:t>
            </a:r>
          </a:p>
          <a:p>
            <a:endParaRPr lang="en-NZ" sz="1900" dirty="0">
              <a:solidFill>
                <a:srgbClr val="000000"/>
              </a:solidFill>
              <a:highlight>
                <a:srgbClr val="FFFFFF"/>
              </a:highlight>
            </a:endParaRPr>
          </a:p>
          <a:p>
            <a:r>
              <a:rPr lang="en-NZ" sz="1900" dirty="0" smtClean="0">
                <a:solidFill>
                  <a:srgbClr val="000000"/>
                </a:solidFill>
                <a:highlight>
                  <a:srgbClr val="FFFFFF"/>
                </a:highlight>
              </a:rPr>
              <a:t>app.UseCookieAuthentication(</a:t>
            </a:r>
            <a:r>
              <a:rPr lang="en-NZ" sz="1900" dirty="0" smtClean="0">
                <a:solidFill>
                  <a:srgbClr val="0000FF"/>
                </a:solidFill>
                <a:highlight>
                  <a:srgbClr val="FFFFFF"/>
                </a:highlight>
              </a:rPr>
              <a:t>new</a:t>
            </a:r>
            <a:r>
              <a:rPr lang="en-NZ" sz="1900" dirty="0" smtClean="0">
                <a:solidFill>
                  <a:srgbClr val="000000"/>
                </a:solidFill>
                <a:highlight>
                  <a:srgbClr val="FFFFFF"/>
                </a:highlight>
              </a:rPr>
              <a:t> </a:t>
            </a:r>
            <a:r>
              <a:rPr lang="en-NZ" sz="1900" dirty="0">
                <a:solidFill>
                  <a:srgbClr val="2B91AF"/>
                </a:solidFill>
                <a:highlight>
                  <a:srgbClr val="FFFFFF"/>
                </a:highlight>
              </a:rPr>
              <a:t>CookieAuthenticationOptions</a:t>
            </a:r>
            <a:r>
              <a:rPr lang="en-NZ" sz="1900" dirty="0">
                <a:solidFill>
                  <a:srgbClr val="000000"/>
                </a:solidFill>
                <a:highlight>
                  <a:srgbClr val="FFFFFF"/>
                </a:highlight>
              </a:rPr>
              <a:t>());</a:t>
            </a:r>
          </a:p>
          <a:p>
            <a:endParaRPr lang="en-NZ" sz="1900" dirty="0">
              <a:solidFill>
                <a:srgbClr val="000000"/>
              </a:solidFill>
              <a:highlight>
                <a:srgbClr val="FFFFFF"/>
              </a:highlight>
            </a:endParaRPr>
          </a:p>
          <a:p>
            <a:r>
              <a:rPr lang="en-NZ" sz="1900" dirty="0" smtClean="0">
                <a:solidFill>
                  <a:srgbClr val="000000"/>
                </a:solidFill>
                <a:highlight>
                  <a:srgbClr val="FFFFFF"/>
                </a:highlight>
              </a:rPr>
              <a:t>app.UseOpenIdConnectAuthentication</a:t>
            </a:r>
            <a:r>
              <a:rPr lang="en-NZ" sz="1900" dirty="0">
                <a:solidFill>
                  <a:srgbClr val="000000"/>
                </a:solidFill>
                <a:highlight>
                  <a:srgbClr val="FFFFFF"/>
                </a:highlight>
              </a:rPr>
              <a:t>(</a:t>
            </a:r>
          </a:p>
          <a:p>
            <a:r>
              <a:rPr lang="en-NZ" sz="1900" dirty="0">
                <a:solidFill>
                  <a:srgbClr val="000000"/>
                </a:solidFill>
                <a:highlight>
                  <a:srgbClr val="FFFFFF"/>
                </a:highlight>
              </a:rPr>
              <a:t>  </a:t>
            </a:r>
            <a:r>
              <a:rPr lang="en-NZ" sz="1900" dirty="0" smtClean="0">
                <a:solidFill>
                  <a:srgbClr val="000000"/>
                </a:solidFill>
                <a:highlight>
                  <a:srgbClr val="FFFFFF"/>
                </a:highlight>
              </a:rPr>
              <a:t>    </a:t>
            </a:r>
            <a:r>
              <a:rPr lang="en-NZ" sz="1900" dirty="0" smtClean="0">
                <a:solidFill>
                  <a:srgbClr val="0000FF"/>
                </a:solidFill>
                <a:highlight>
                  <a:srgbClr val="FFFFFF"/>
                </a:highlight>
              </a:rPr>
              <a:t>new</a:t>
            </a:r>
            <a:r>
              <a:rPr lang="en-NZ" sz="1900" dirty="0" smtClean="0">
                <a:solidFill>
                  <a:srgbClr val="000000"/>
                </a:solidFill>
                <a:highlight>
                  <a:srgbClr val="FFFFFF"/>
                </a:highlight>
              </a:rPr>
              <a:t> </a:t>
            </a:r>
            <a:r>
              <a:rPr lang="en-NZ" sz="1900" dirty="0">
                <a:solidFill>
                  <a:srgbClr val="2B91AF"/>
                </a:solidFill>
                <a:highlight>
                  <a:srgbClr val="FFFFFF"/>
                </a:highlight>
              </a:rPr>
              <a:t>OpenIdConnectAuthenticationOptions</a:t>
            </a:r>
            <a:endParaRPr lang="en-NZ" sz="1900" dirty="0">
              <a:solidFill>
                <a:srgbClr val="000000"/>
              </a:solidFill>
              <a:highlight>
                <a:srgbClr val="FFFFFF"/>
              </a:highlight>
            </a:endParaRPr>
          </a:p>
          <a:p>
            <a:r>
              <a:rPr lang="en-NZ" sz="1900" dirty="0">
                <a:solidFill>
                  <a:srgbClr val="000000"/>
                </a:solidFill>
                <a:highlight>
                  <a:srgbClr val="FFFFFF"/>
                </a:highlight>
              </a:rPr>
              <a:t>      </a:t>
            </a:r>
            <a:r>
              <a:rPr lang="en-NZ" sz="1900" dirty="0" smtClean="0">
                <a:solidFill>
                  <a:srgbClr val="000000"/>
                </a:solidFill>
                <a:highlight>
                  <a:srgbClr val="FFFFFF"/>
                </a:highlight>
              </a:rPr>
              <a:t>{</a:t>
            </a:r>
            <a:endParaRPr lang="en-NZ" sz="1900" dirty="0">
              <a:solidFill>
                <a:srgbClr val="000000"/>
              </a:solidFill>
              <a:highlight>
                <a:srgbClr val="FFFFFF"/>
              </a:highlight>
            </a:endParaRPr>
          </a:p>
          <a:p>
            <a:r>
              <a:rPr lang="en-NZ" sz="1900" dirty="0">
                <a:solidFill>
                  <a:srgbClr val="000000"/>
                </a:solidFill>
                <a:highlight>
                  <a:srgbClr val="FFFFFF"/>
                </a:highlight>
              </a:rPr>
              <a:t>      </a:t>
            </a:r>
            <a:r>
              <a:rPr lang="en-NZ" sz="1900" dirty="0" smtClean="0">
                <a:solidFill>
                  <a:srgbClr val="000000"/>
                </a:solidFill>
                <a:highlight>
                  <a:srgbClr val="FFFFFF"/>
                </a:highlight>
              </a:rPr>
              <a:t>    ClientId </a:t>
            </a:r>
            <a:r>
              <a:rPr lang="en-NZ" sz="1900" dirty="0">
                <a:solidFill>
                  <a:srgbClr val="000000"/>
                </a:solidFill>
                <a:highlight>
                  <a:srgbClr val="FFFFFF"/>
                </a:highlight>
              </a:rPr>
              <a:t>= clientId,</a:t>
            </a:r>
          </a:p>
          <a:p>
            <a:r>
              <a:rPr lang="en-NZ" sz="1900" dirty="0">
                <a:solidFill>
                  <a:srgbClr val="000000"/>
                </a:solidFill>
                <a:highlight>
                  <a:srgbClr val="FFFFFF"/>
                </a:highlight>
              </a:rPr>
              <a:t>          </a:t>
            </a:r>
            <a:r>
              <a:rPr lang="en-NZ" sz="1900" dirty="0" smtClean="0">
                <a:solidFill>
                  <a:srgbClr val="000000"/>
                </a:solidFill>
                <a:highlight>
                  <a:srgbClr val="FFFFFF"/>
                </a:highlight>
              </a:rPr>
              <a:t>Authority </a:t>
            </a:r>
            <a:r>
              <a:rPr lang="en-NZ" sz="1900" dirty="0">
                <a:solidFill>
                  <a:srgbClr val="000000"/>
                </a:solidFill>
                <a:highlight>
                  <a:srgbClr val="FFFFFF"/>
                </a:highlight>
              </a:rPr>
              <a:t>= authority,</a:t>
            </a:r>
          </a:p>
          <a:p>
            <a:r>
              <a:rPr lang="en-NZ" sz="1900" dirty="0">
                <a:solidFill>
                  <a:srgbClr val="000000"/>
                </a:solidFill>
                <a:highlight>
                  <a:srgbClr val="FFFFFF"/>
                </a:highlight>
              </a:rPr>
              <a:t>          </a:t>
            </a:r>
            <a:r>
              <a:rPr lang="en-NZ" sz="1900" dirty="0" smtClean="0">
                <a:solidFill>
                  <a:srgbClr val="000000"/>
                </a:solidFill>
                <a:highlight>
                  <a:srgbClr val="FFFFFF"/>
                </a:highlight>
              </a:rPr>
              <a:t>PostLogoutRedirectUri </a:t>
            </a:r>
            <a:r>
              <a:rPr lang="en-NZ" sz="1900" dirty="0">
                <a:solidFill>
                  <a:srgbClr val="000000"/>
                </a:solidFill>
                <a:highlight>
                  <a:srgbClr val="FFFFFF"/>
                </a:highlight>
              </a:rPr>
              <a:t>= postLogoutRedirectUri,</a:t>
            </a:r>
          </a:p>
          <a:p>
            <a:r>
              <a:rPr lang="en-NZ" sz="1900" dirty="0">
                <a:solidFill>
                  <a:srgbClr val="000000"/>
                </a:solidFill>
                <a:highlight>
                  <a:srgbClr val="FFFFFF"/>
                </a:highlight>
              </a:rPr>
              <a:t>          </a:t>
            </a:r>
            <a:r>
              <a:rPr lang="en-NZ" sz="1900" dirty="0" smtClean="0">
                <a:solidFill>
                  <a:srgbClr val="000000"/>
                </a:solidFill>
                <a:highlight>
                  <a:srgbClr val="FFFFFF"/>
                </a:highlight>
              </a:rPr>
              <a:t>Notifications </a:t>
            </a:r>
            <a:r>
              <a:rPr lang="en-NZ" sz="1900" dirty="0">
                <a:solidFill>
                  <a:srgbClr val="000000"/>
                </a:solidFill>
                <a:highlight>
                  <a:srgbClr val="FFFFFF"/>
                </a:highlight>
              </a:rPr>
              <a:t>= </a:t>
            </a:r>
            <a:r>
              <a:rPr lang="en-NZ" sz="1900" dirty="0">
                <a:solidFill>
                  <a:srgbClr val="0000FF"/>
                </a:solidFill>
                <a:highlight>
                  <a:srgbClr val="FFFFFF"/>
                </a:highlight>
              </a:rPr>
              <a:t>new</a:t>
            </a:r>
            <a:r>
              <a:rPr lang="en-NZ" sz="1900" dirty="0">
                <a:solidFill>
                  <a:srgbClr val="000000"/>
                </a:solidFill>
                <a:highlight>
                  <a:srgbClr val="FFFFFF"/>
                </a:highlight>
              </a:rPr>
              <a:t> </a:t>
            </a:r>
            <a:r>
              <a:rPr lang="en-NZ" sz="1900" dirty="0">
                <a:solidFill>
                  <a:srgbClr val="2B91AF"/>
                </a:solidFill>
                <a:highlight>
                  <a:srgbClr val="FFFFFF"/>
                </a:highlight>
              </a:rPr>
              <a:t>OpenIdConnectAuthenticationNotifications</a:t>
            </a:r>
            <a:r>
              <a:rPr lang="en-NZ" sz="1900" dirty="0">
                <a:solidFill>
                  <a:srgbClr val="000000"/>
                </a:solidFill>
                <a:highlight>
                  <a:srgbClr val="FFFFFF"/>
                </a:highlight>
              </a:rPr>
              <a:t>()</a:t>
            </a:r>
          </a:p>
          <a:p>
            <a:r>
              <a:rPr lang="en-NZ" sz="1900" dirty="0">
                <a:solidFill>
                  <a:srgbClr val="000000"/>
                </a:solidFill>
                <a:highlight>
                  <a:srgbClr val="FFFFFF"/>
                </a:highlight>
              </a:rPr>
              <a:t>          </a:t>
            </a:r>
            <a:r>
              <a:rPr lang="en-NZ" sz="1900" dirty="0" smtClean="0">
                <a:solidFill>
                  <a:srgbClr val="000000"/>
                </a:solidFill>
                <a:highlight>
                  <a:srgbClr val="FFFFFF"/>
                </a:highlight>
              </a:rPr>
              <a:t>{</a:t>
            </a:r>
          </a:p>
          <a:p>
            <a:r>
              <a:rPr lang="en-NZ" sz="1900" dirty="0" smtClean="0">
                <a:solidFill>
                  <a:srgbClr val="000000"/>
                </a:solidFill>
                <a:highlight>
                  <a:srgbClr val="FFFFFF"/>
                </a:highlight>
              </a:rPr>
              <a:t>	      ….	</a:t>
            </a:r>
          </a:p>
          <a:p>
            <a:r>
              <a:rPr lang="en-NZ" sz="1900" dirty="0" smtClean="0">
                <a:solidFill>
                  <a:srgbClr val="000000"/>
                </a:solidFill>
                <a:highlight>
                  <a:srgbClr val="FFFFFF"/>
                </a:highlight>
              </a:rPr>
              <a:t>          }</a:t>
            </a:r>
            <a:endParaRPr lang="en-NZ" sz="1900" dirty="0"/>
          </a:p>
        </p:txBody>
      </p:sp>
      <p:sp>
        <p:nvSpPr>
          <p:cNvPr id="4" name="Rectangle 3"/>
          <p:cNvSpPr/>
          <p:nvPr/>
        </p:nvSpPr>
        <p:spPr bwMode="auto">
          <a:xfrm>
            <a:off x="601613" y="2157548"/>
            <a:ext cx="4896544"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5" name="Rectangle 4"/>
          <p:cNvSpPr/>
          <p:nvPr/>
        </p:nvSpPr>
        <p:spPr bwMode="auto">
          <a:xfrm>
            <a:off x="601613" y="2857882"/>
            <a:ext cx="3168352" cy="371094"/>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6" name="Rectangle 5"/>
          <p:cNvSpPr/>
          <p:nvPr/>
        </p:nvSpPr>
        <p:spPr bwMode="auto">
          <a:xfrm>
            <a:off x="635521" y="3414200"/>
            <a:ext cx="4104456"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7" name="Rectangle 6"/>
          <p:cNvSpPr/>
          <p:nvPr/>
        </p:nvSpPr>
        <p:spPr bwMode="auto">
          <a:xfrm>
            <a:off x="1321693" y="3857302"/>
            <a:ext cx="8640960" cy="1944216"/>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2850942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 OWIN – OpenID </a:t>
            </a:r>
            <a:r>
              <a:rPr lang="en-NZ" dirty="0"/>
              <a:t>Connect / WS Federation</a:t>
            </a:r>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747831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 OWIN – WS Federation</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4156377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a:t>
            </a:r>
            <a:r>
              <a:rPr lang="en-NZ" dirty="0"/>
              <a:t>– WIF - WS Federation</a:t>
            </a:r>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394925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45767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Open Web Interface for .NET (OWIN) (Identity) </a:t>
            </a:r>
            <a:r>
              <a:rPr lang="en-NZ" sz="4000" b="1" i="1" dirty="0" smtClean="0"/>
              <a:t>vs</a:t>
            </a:r>
            <a:r>
              <a:rPr lang="en-NZ" sz="4000" dirty="0" smtClean="0"/>
              <a:t> Windows Identity Foundation (WIF)</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35525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1177677" y="328910"/>
            <a:ext cx="4429124" cy="6432530"/>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rgbClr val="FFFFFF"/>
                    </a:gs>
                    <a:gs pos="30000">
                      <a:srgbClr val="FFFFFF"/>
                    </a:gs>
                  </a:gsLst>
                  <a:lin ang="5400000" scaled="0"/>
                </a:gradFill>
                <a:latin typeface="Segoe UI Light"/>
              </a:rPr>
              <a:t>OWIN</a:t>
            </a:r>
            <a:endParaRPr lang="en-NZ" sz="1000" dirty="0" smtClean="0">
              <a:gradFill>
                <a:gsLst>
                  <a:gs pos="2917">
                    <a:srgbClr val="FFFFFF"/>
                  </a:gs>
                  <a:gs pos="30000">
                    <a:srgbClr val="FFFFFF"/>
                  </a:gs>
                </a:gsLst>
                <a:lin ang="5400000" scaled="0"/>
              </a:gradFill>
            </a:endParaRPr>
          </a:p>
          <a:p>
            <a:pPr>
              <a:lnSpc>
                <a:spcPct val="90000"/>
              </a:lnSpc>
              <a:spcAft>
                <a:spcPts val="600"/>
              </a:spcAft>
            </a:pPr>
            <a:r>
              <a:rPr lang="en-NZ" sz="2400" dirty="0" smtClean="0">
                <a:solidFill>
                  <a:srgbClr val="FFFFFF"/>
                </a:solidFill>
              </a:rPr>
              <a:t>Supported with new protocols being added</a:t>
            </a:r>
          </a:p>
          <a:p>
            <a:pPr>
              <a:lnSpc>
                <a:spcPct val="90000"/>
              </a:lnSpc>
              <a:spcAft>
                <a:spcPts val="600"/>
              </a:spcAft>
            </a:pPr>
            <a:endParaRPr lang="en-NZ" sz="1000" dirty="0">
              <a:solidFill>
                <a:srgbClr val="FFFFFF"/>
              </a:solidFill>
            </a:endParaRPr>
          </a:p>
          <a:p>
            <a:pPr>
              <a:lnSpc>
                <a:spcPct val="90000"/>
              </a:lnSpc>
              <a:spcAft>
                <a:spcPts val="600"/>
              </a:spcAft>
            </a:pPr>
            <a:r>
              <a:rPr lang="en-NZ" sz="2400" dirty="0" smtClean="0">
                <a:solidFill>
                  <a:srgbClr val="FFFFFF"/>
                </a:solidFill>
              </a:rPr>
              <a:t>WS Fed /  OpenID Connect / </a:t>
            </a:r>
            <a:r>
              <a:rPr lang="en-NZ" sz="2400" dirty="0">
                <a:solidFill>
                  <a:srgbClr val="FFFFFF"/>
                </a:solidFill>
              </a:rPr>
              <a:t>OAuth2 / </a:t>
            </a:r>
            <a:r>
              <a:rPr lang="en-NZ" sz="2400" dirty="0" smtClean="0">
                <a:solidFill>
                  <a:srgbClr val="FFFFFF"/>
                </a:solidFill>
              </a:rPr>
              <a:t>SAML-P (Community)</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Invoked via code</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Easy to do with VS 2013/15</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JWT token</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Microsoft.OWIN</a:t>
            </a:r>
            <a:endParaRPr lang="en-NZ" sz="2400" dirty="0">
              <a:solidFill>
                <a:srgbClr val="FFFFFF"/>
              </a:solidFill>
            </a:endParaRPr>
          </a:p>
        </p:txBody>
      </p:sp>
      <p:sp>
        <p:nvSpPr>
          <p:cNvPr id="11" name="TextBox 10"/>
          <p:cNvSpPr txBox="1"/>
          <p:nvPr/>
        </p:nvSpPr>
        <p:spPr>
          <a:xfrm>
            <a:off x="6284277" y="328910"/>
            <a:ext cx="4974520" cy="6543330"/>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rgbClr val="FFFFFF"/>
                    </a:gs>
                    <a:gs pos="30000">
                      <a:srgbClr val="FFFFFF"/>
                    </a:gs>
                  </a:gsLst>
                  <a:lin ang="5400000" scaled="0"/>
                </a:gradFill>
                <a:latin typeface="Segoe UI Light"/>
              </a:rPr>
              <a:t>WIF</a:t>
            </a:r>
          </a:p>
          <a:p>
            <a:r>
              <a:rPr lang="en-NZ" sz="2400" dirty="0" smtClean="0">
                <a:solidFill>
                  <a:srgbClr val="FFFFFF"/>
                </a:solidFill>
              </a:rPr>
              <a:t>Supported</a:t>
            </a:r>
          </a:p>
          <a:p>
            <a:endParaRPr lang="en-NZ" sz="2400" dirty="0" smtClean="0">
              <a:solidFill>
                <a:srgbClr val="FFFFFF"/>
              </a:solidFill>
            </a:endParaRPr>
          </a:p>
          <a:p>
            <a:pPr>
              <a:lnSpc>
                <a:spcPct val="90000"/>
              </a:lnSpc>
              <a:spcAft>
                <a:spcPts val="600"/>
              </a:spcAft>
            </a:pPr>
            <a:endParaRPr lang="en-NZ" sz="2400" dirty="0" smtClean="0">
              <a:solidFill>
                <a:srgbClr val="FFFFFF"/>
              </a:solidFill>
            </a:endParaRPr>
          </a:p>
          <a:p>
            <a:pPr>
              <a:lnSpc>
                <a:spcPct val="90000"/>
              </a:lnSpc>
              <a:spcAft>
                <a:spcPts val="600"/>
              </a:spcAft>
            </a:pPr>
            <a:r>
              <a:rPr lang="en-NZ" sz="2400" dirty="0" smtClean="0">
                <a:solidFill>
                  <a:srgbClr val="FFFFFF"/>
                </a:solidFill>
              </a:rPr>
              <a:t>WS Fed / SAML-P CTP (deprecated)</a:t>
            </a:r>
          </a:p>
          <a:p>
            <a:pPr>
              <a:lnSpc>
                <a:spcPct val="90000"/>
              </a:lnSpc>
              <a:spcAft>
                <a:spcPts val="600"/>
              </a:spcAft>
            </a:pPr>
            <a:endParaRPr lang="en-NZ" sz="2400" dirty="0" smtClean="0">
              <a:solidFill>
                <a:srgbClr val="FFFFFF"/>
              </a:solidFill>
            </a:endParaRPr>
          </a:p>
          <a:p>
            <a:r>
              <a:rPr lang="en-NZ" sz="2400" dirty="0" smtClean="0">
                <a:solidFill>
                  <a:srgbClr val="FFFFFF"/>
                </a:solidFill>
              </a:rPr>
              <a:t>ASP.NET pipeline</a:t>
            </a:r>
          </a:p>
          <a:p>
            <a:endParaRPr lang="en-NZ" sz="2400" dirty="0" smtClean="0">
              <a:solidFill>
                <a:srgbClr val="FFFFFF"/>
              </a:solidFill>
            </a:endParaRPr>
          </a:p>
          <a:p>
            <a:pPr>
              <a:lnSpc>
                <a:spcPct val="90000"/>
              </a:lnSpc>
              <a:spcAft>
                <a:spcPts val="600"/>
              </a:spcAft>
            </a:pPr>
            <a:r>
              <a:rPr lang="en-NZ" sz="2400" dirty="0" smtClean="0">
                <a:solidFill>
                  <a:srgbClr val="FFFFFF"/>
                </a:solidFill>
              </a:rPr>
              <a:t>Have to “retro-fit” from template or use VS 2010/12</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XML token</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System.IdentityModel</a:t>
            </a:r>
          </a:p>
        </p:txBody>
      </p:sp>
    </p:spTree>
    <p:extLst>
      <p:ext uri="{BB962C8B-B14F-4D97-AF65-F5344CB8AC3E}">
        <p14:creationId xmlns:p14="http://schemas.microsoft.com/office/powerpoint/2010/main" val="119349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7677" y="328910"/>
            <a:ext cx="4429124" cy="6432530"/>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rgbClr val="FFFFFF"/>
                    </a:gs>
                    <a:gs pos="30000">
                      <a:srgbClr val="FFFFFF"/>
                    </a:gs>
                  </a:gsLst>
                  <a:lin ang="5400000" scaled="0"/>
                </a:gradFill>
                <a:latin typeface="Segoe UI Light"/>
              </a:rPr>
              <a:t>OWIN ID  </a:t>
            </a:r>
            <a:endParaRPr lang="en-NZ" sz="1000" dirty="0" smtClean="0">
              <a:gradFill>
                <a:gsLst>
                  <a:gs pos="2917">
                    <a:srgbClr val="FFFFFF"/>
                  </a:gs>
                  <a:gs pos="30000">
                    <a:srgbClr val="FFFFFF"/>
                  </a:gs>
                </a:gsLst>
                <a:lin ang="5400000" scaled="0"/>
              </a:gradFill>
            </a:endParaRPr>
          </a:p>
          <a:p>
            <a:pPr>
              <a:lnSpc>
                <a:spcPct val="90000"/>
              </a:lnSpc>
              <a:spcAft>
                <a:spcPts val="600"/>
              </a:spcAft>
            </a:pPr>
            <a:r>
              <a:rPr lang="en-NZ" sz="2400" dirty="0" smtClean="0">
                <a:solidFill>
                  <a:srgbClr val="FFFFFF"/>
                </a:solidFill>
              </a:rPr>
              <a:t>Supported with new protocols being added</a:t>
            </a:r>
          </a:p>
          <a:p>
            <a:pPr>
              <a:lnSpc>
                <a:spcPct val="90000"/>
              </a:lnSpc>
              <a:spcAft>
                <a:spcPts val="600"/>
              </a:spcAft>
            </a:pPr>
            <a:endParaRPr lang="en-NZ" sz="1000" dirty="0">
              <a:solidFill>
                <a:srgbClr val="FFFFFF"/>
              </a:solidFill>
            </a:endParaRPr>
          </a:p>
          <a:p>
            <a:pPr>
              <a:lnSpc>
                <a:spcPct val="90000"/>
              </a:lnSpc>
              <a:spcAft>
                <a:spcPts val="600"/>
              </a:spcAft>
            </a:pPr>
            <a:r>
              <a:rPr lang="en-NZ" sz="2400" dirty="0" smtClean="0">
                <a:solidFill>
                  <a:srgbClr val="FFFFFF"/>
                </a:solidFill>
              </a:rPr>
              <a:t>WS Fed /  OpenID Connect / </a:t>
            </a:r>
            <a:r>
              <a:rPr lang="en-NZ" sz="2400" dirty="0">
                <a:solidFill>
                  <a:srgbClr val="FFFFFF"/>
                </a:solidFill>
              </a:rPr>
              <a:t>OAuth2 / </a:t>
            </a:r>
            <a:r>
              <a:rPr lang="en-NZ" sz="2400" dirty="0" smtClean="0">
                <a:solidFill>
                  <a:srgbClr val="FFFFFF"/>
                </a:solidFill>
              </a:rPr>
              <a:t>SAML-P (Community)</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Invoked via code</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Easy to do with VS 2013/15</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JWT token</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Microsoft.OWIN</a:t>
            </a:r>
            <a:endParaRPr lang="en-NZ" sz="2400" dirty="0">
              <a:solidFill>
                <a:srgbClr val="FFFFFF"/>
              </a:solidFill>
            </a:endParaRPr>
          </a:p>
        </p:txBody>
      </p:sp>
      <p:sp>
        <p:nvSpPr>
          <p:cNvPr id="11" name="TextBox 10"/>
          <p:cNvSpPr txBox="1"/>
          <p:nvPr/>
        </p:nvSpPr>
        <p:spPr>
          <a:xfrm>
            <a:off x="6284277" y="328910"/>
            <a:ext cx="4974520" cy="6543330"/>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rgbClr val="FFFFFF"/>
                    </a:gs>
                    <a:gs pos="30000">
                      <a:srgbClr val="FFFFFF"/>
                    </a:gs>
                  </a:gsLst>
                  <a:lin ang="5400000" scaled="0"/>
                </a:gradFill>
                <a:latin typeface="Segoe UI Light"/>
              </a:rPr>
              <a:t>WIF</a:t>
            </a:r>
          </a:p>
          <a:p>
            <a:r>
              <a:rPr lang="en-NZ" sz="2400" dirty="0" smtClean="0">
                <a:solidFill>
                  <a:srgbClr val="FFFFFF"/>
                </a:solidFill>
              </a:rPr>
              <a:t>Supported</a:t>
            </a:r>
          </a:p>
          <a:p>
            <a:endParaRPr lang="en-NZ" sz="2400" dirty="0" smtClean="0">
              <a:solidFill>
                <a:srgbClr val="FFFFFF"/>
              </a:solidFill>
            </a:endParaRPr>
          </a:p>
          <a:p>
            <a:pPr>
              <a:lnSpc>
                <a:spcPct val="90000"/>
              </a:lnSpc>
              <a:spcAft>
                <a:spcPts val="600"/>
              </a:spcAft>
            </a:pPr>
            <a:endParaRPr lang="en-NZ" sz="2400" dirty="0" smtClean="0">
              <a:solidFill>
                <a:srgbClr val="FFFFFF"/>
              </a:solidFill>
            </a:endParaRPr>
          </a:p>
          <a:p>
            <a:pPr>
              <a:lnSpc>
                <a:spcPct val="90000"/>
              </a:lnSpc>
              <a:spcAft>
                <a:spcPts val="600"/>
              </a:spcAft>
            </a:pPr>
            <a:r>
              <a:rPr lang="en-NZ" sz="2400" dirty="0" smtClean="0">
                <a:solidFill>
                  <a:srgbClr val="FFFFFF"/>
                </a:solidFill>
              </a:rPr>
              <a:t>WS Fed / SAML-P CTP (deprecated)</a:t>
            </a:r>
          </a:p>
          <a:p>
            <a:pPr>
              <a:lnSpc>
                <a:spcPct val="90000"/>
              </a:lnSpc>
              <a:spcAft>
                <a:spcPts val="600"/>
              </a:spcAft>
            </a:pPr>
            <a:endParaRPr lang="en-NZ" sz="2400" dirty="0" smtClean="0">
              <a:solidFill>
                <a:srgbClr val="FFFFFF"/>
              </a:solidFill>
            </a:endParaRPr>
          </a:p>
          <a:p>
            <a:r>
              <a:rPr lang="en-NZ" sz="2400" dirty="0" smtClean="0">
                <a:solidFill>
                  <a:srgbClr val="FFFFFF"/>
                </a:solidFill>
              </a:rPr>
              <a:t>ASP.NET pipeline</a:t>
            </a:r>
          </a:p>
          <a:p>
            <a:endParaRPr lang="en-NZ" sz="2400" dirty="0" smtClean="0">
              <a:solidFill>
                <a:srgbClr val="FFFFFF"/>
              </a:solidFill>
            </a:endParaRPr>
          </a:p>
          <a:p>
            <a:pPr>
              <a:lnSpc>
                <a:spcPct val="90000"/>
              </a:lnSpc>
              <a:spcAft>
                <a:spcPts val="600"/>
              </a:spcAft>
            </a:pPr>
            <a:r>
              <a:rPr lang="en-NZ" sz="2400" dirty="0" smtClean="0">
                <a:solidFill>
                  <a:srgbClr val="FFFFFF"/>
                </a:solidFill>
              </a:rPr>
              <a:t>Have to “retro-fit” from template or use VS 2010/12</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XML token</a:t>
            </a:r>
          </a:p>
          <a:p>
            <a:pPr>
              <a:lnSpc>
                <a:spcPct val="90000"/>
              </a:lnSpc>
              <a:spcAft>
                <a:spcPts val="600"/>
              </a:spcAft>
            </a:pPr>
            <a:endParaRPr lang="en-NZ" sz="2400" dirty="0">
              <a:solidFill>
                <a:srgbClr val="FFFFFF"/>
              </a:solidFill>
            </a:endParaRPr>
          </a:p>
          <a:p>
            <a:pPr>
              <a:lnSpc>
                <a:spcPct val="90000"/>
              </a:lnSpc>
              <a:spcAft>
                <a:spcPts val="600"/>
              </a:spcAft>
            </a:pPr>
            <a:r>
              <a:rPr lang="en-NZ" sz="2400" dirty="0" smtClean="0">
                <a:solidFill>
                  <a:srgbClr val="FFFFFF"/>
                </a:solidFill>
              </a:rPr>
              <a:t>System.IdentityModel</a:t>
            </a:r>
          </a:p>
        </p:txBody>
      </p:sp>
    </p:spTree>
    <p:extLst>
      <p:ext uri="{BB962C8B-B14F-4D97-AF65-F5344CB8AC3E}">
        <p14:creationId xmlns:p14="http://schemas.microsoft.com/office/powerpoint/2010/main" val="322479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xEl>
                                              <p:pRg st="9" end="9"/>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xEl>
                                              <p:pRg st="11" end="1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xEl>
                                              <p:pRg st="12" end="12"/>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Active Directory Authentication Library (ADAL)</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4178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ADAL Mission statement</a:t>
            </a:r>
            <a:endParaRPr lang="en-NZ" sz="4000" dirty="0"/>
          </a:p>
        </p:txBody>
      </p:sp>
      <p:sp>
        <p:nvSpPr>
          <p:cNvPr id="4" name="Text Placeholder 3"/>
          <p:cNvSpPr>
            <a:spLocks noGrp="1"/>
          </p:cNvSpPr>
          <p:nvPr>
            <p:ph type="body" sz="quarter" idx="10"/>
          </p:nvPr>
        </p:nvSpPr>
        <p:spPr>
          <a:xfrm>
            <a:off x="739588" y="2113803"/>
            <a:ext cx="10784541" cy="1735860"/>
          </a:xfrm>
        </p:spPr>
        <p:txBody>
          <a:bodyPr/>
          <a:lstStyle/>
          <a:p>
            <a:pPr algn="ctr"/>
            <a:r>
              <a:rPr lang="en-US" sz="2800" dirty="0">
                <a:latin typeface="+mn-lt"/>
              </a:rPr>
              <a:t>The </a:t>
            </a:r>
            <a:r>
              <a:rPr lang="en-US" sz="2800" dirty="0" smtClean="0">
                <a:latin typeface="+mn-lt"/>
              </a:rPr>
              <a:t>Active Directory Authentication </a:t>
            </a:r>
            <a:r>
              <a:rPr lang="en-US" sz="2800" dirty="0">
                <a:latin typeface="+mn-lt"/>
              </a:rPr>
              <a:t>Library (ADAL) is a library meant to help developers to take advantage of </a:t>
            </a:r>
            <a:r>
              <a:rPr lang="en-US" sz="2800" dirty="0" smtClean="0">
                <a:latin typeface="+mn-lt"/>
              </a:rPr>
              <a:t>Azure Active </a:t>
            </a:r>
            <a:r>
              <a:rPr lang="en-US" sz="2800" dirty="0">
                <a:latin typeface="+mn-lt"/>
              </a:rPr>
              <a:t>Directory for enabling client </a:t>
            </a:r>
            <a:r>
              <a:rPr lang="en-US" sz="2800" dirty="0" smtClean="0">
                <a:latin typeface="+mn-lt"/>
              </a:rPr>
              <a:t>applications </a:t>
            </a:r>
            <a:r>
              <a:rPr lang="en-US" sz="2800" dirty="0">
                <a:latin typeface="+mn-lt"/>
              </a:rPr>
              <a:t>to access protected </a:t>
            </a:r>
            <a:r>
              <a:rPr lang="en-US" sz="2800" dirty="0" smtClean="0">
                <a:latin typeface="+mn-lt"/>
              </a:rPr>
              <a:t>resources</a:t>
            </a:r>
            <a:endParaRPr lang="en-NZ" sz="2800" dirty="0">
              <a:latin typeface="+mn-lt"/>
            </a:endParaRPr>
          </a:p>
        </p:txBody>
      </p:sp>
    </p:spTree>
    <p:extLst>
      <p:ext uri="{BB962C8B-B14F-4D97-AF65-F5344CB8AC3E}">
        <p14:creationId xmlns:p14="http://schemas.microsoft.com/office/powerpoint/2010/main" val="425382833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261885233"/>
              </p:ext>
            </p:extLst>
          </p:nvPr>
        </p:nvGraphicFramePr>
        <p:xfrm>
          <a:off x="385589" y="288623"/>
          <a:ext cx="11632549" cy="637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6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0467" y="230762"/>
            <a:ext cx="11370961" cy="762479"/>
          </a:xfrm>
        </p:spPr>
        <p:txBody>
          <a:bodyPr>
            <a:noAutofit/>
          </a:bodyPr>
          <a:lstStyle/>
          <a:p>
            <a:pPr algn="ctr"/>
            <a:r>
              <a:rPr lang="en-US" sz="4000" dirty="0"/>
              <a:t>Active Directory Authentication </a:t>
            </a:r>
            <a:r>
              <a:rPr lang="en-US" sz="4000" dirty="0" smtClean="0"/>
              <a:t>Library</a:t>
            </a:r>
            <a:endParaRPr lang="en-US" sz="4000" dirty="0"/>
          </a:p>
        </p:txBody>
      </p:sp>
      <p:sp>
        <p:nvSpPr>
          <p:cNvPr id="3" name="Content Placeholder 2"/>
          <p:cNvSpPr>
            <a:spLocks noGrp="1"/>
          </p:cNvSpPr>
          <p:nvPr>
            <p:ph idx="4294967295"/>
          </p:nvPr>
        </p:nvSpPr>
        <p:spPr>
          <a:xfrm>
            <a:off x="400462" y="1477606"/>
            <a:ext cx="11789746" cy="3037365"/>
          </a:xfrm>
          <a:prstGeom prst="rect">
            <a:avLst/>
          </a:prstGeom>
        </p:spPr>
        <p:txBody>
          <a:bodyPr>
            <a:noAutofit/>
          </a:bodyPr>
          <a:lstStyle/>
          <a:p>
            <a:pPr marL="0" indent="0">
              <a:buNone/>
            </a:pPr>
            <a:r>
              <a:rPr lang="en-NZ" sz="2400" dirty="0"/>
              <a:t>string clientId = "[Enter client ID as obtained from Azure Portal]";</a:t>
            </a:r>
          </a:p>
          <a:p>
            <a:pPr marL="0" indent="0">
              <a:buNone/>
            </a:pPr>
            <a:r>
              <a:rPr lang="en-NZ" sz="2400" dirty="0" smtClean="0"/>
              <a:t>string </a:t>
            </a:r>
            <a:r>
              <a:rPr lang="en-NZ" sz="2400" dirty="0"/>
              <a:t>authority = "https://login.windows.net/[your tenant name]";</a:t>
            </a:r>
          </a:p>
          <a:p>
            <a:pPr marL="0" indent="0">
              <a:buNone/>
            </a:pPr>
            <a:r>
              <a:rPr lang="en-NZ" sz="2400" dirty="0" smtClean="0"/>
              <a:t>string </a:t>
            </a:r>
            <a:r>
              <a:rPr lang="en-NZ" sz="2400" dirty="0"/>
              <a:t>myURI = "[Enter App ID URI of your service]";</a:t>
            </a:r>
          </a:p>
          <a:p>
            <a:pPr marL="0" indent="0">
              <a:buNone/>
            </a:pPr>
            <a:endParaRPr lang="en-NZ" sz="2400" dirty="0"/>
          </a:p>
          <a:p>
            <a:pPr marL="0" indent="0">
              <a:buNone/>
            </a:pPr>
            <a:r>
              <a:rPr lang="en-NZ" sz="2400" dirty="0"/>
              <a:t> </a:t>
            </a:r>
            <a:r>
              <a:rPr lang="en-NZ" sz="2400" dirty="0" smtClean="0"/>
              <a:t>AuthenticationContext </a:t>
            </a:r>
            <a:r>
              <a:rPr lang="en-NZ" sz="2400" dirty="0"/>
              <a:t>authContext = new AuthenticationContext(authority);</a:t>
            </a:r>
          </a:p>
          <a:p>
            <a:pPr marL="0" indent="0">
              <a:buNone/>
            </a:pPr>
            <a:r>
              <a:rPr lang="en-NZ" sz="2400" dirty="0"/>
              <a:t> </a:t>
            </a:r>
            <a:r>
              <a:rPr lang="en-NZ" sz="2400" dirty="0" smtClean="0"/>
              <a:t>AuthenticationResult </a:t>
            </a:r>
            <a:r>
              <a:rPr lang="en-NZ" sz="2400" dirty="0"/>
              <a:t>result = await authContext.AcquireTokenAsync(myURI, clientId);</a:t>
            </a:r>
            <a:endParaRPr lang="en-US" sz="2400" dirty="0">
              <a:latin typeface="+mj-lt"/>
            </a:endParaRPr>
          </a:p>
        </p:txBody>
      </p:sp>
      <p:pic>
        <p:nvPicPr>
          <p:cNvPr id="4" name="Picture 3"/>
          <p:cNvPicPr>
            <a:picLocks noChangeAspect="1"/>
          </p:cNvPicPr>
          <p:nvPr/>
        </p:nvPicPr>
        <p:blipFill>
          <a:blip r:embed="rId3"/>
          <a:stretch>
            <a:fillRect/>
          </a:stretch>
        </p:blipFill>
        <p:spPr>
          <a:xfrm>
            <a:off x="5114132" y="4813695"/>
            <a:ext cx="6363977" cy="1466907"/>
          </a:xfrm>
          <a:prstGeom prst="rect">
            <a:avLst/>
          </a:prstGeom>
        </p:spPr>
      </p:pic>
      <p:pic>
        <p:nvPicPr>
          <p:cNvPr id="11" name="Picture 10"/>
          <p:cNvPicPr>
            <a:picLocks noChangeAspect="1"/>
          </p:cNvPicPr>
          <p:nvPr/>
        </p:nvPicPr>
        <p:blipFill>
          <a:blip r:embed="rId4"/>
          <a:stretch>
            <a:fillRect/>
          </a:stretch>
        </p:blipFill>
        <p:spPr>
          <a:xfrm>
            <a:off x="883120" y="5061416"/>
            <a:ext cx="4897661" cy="971463"/>
          </a:xfrm>
          <a:prstGeom prst="rect">
            <a:avLst/>
          </a:prstGeom>
        </p:spPr>
      </p:pic>
      <p:pic>
        <p:nvPicPr>
          <p:cNvPr id="14" name="Picture 13"/>
          <p:cNvPicPr>
            <a:picLocks noChangeAspect="1"/>
          </p:cNvPicPr>
          <p:nvPr/>
        </p:nvPicPr>
        <p:blipFill>
          <a:blip r:embed="rId5"/>
          <a:stretch>
            <a:fillRect/>
          </a:stretch>
        </p:blipFill>
        <p:spPr>
          <a:xfrm>
            <a:off x="3320310" y="4732274"/>
            <a:ext cx="6626309" cy="1000606"/>
          </a:xfrm>
          <a:prstGeom prst="rect">
            <a:avLst/>
          </a:prstGeom>
        </p:spPr>
      </p:pic>
      <p:sp>
        <p:nvSpPr>
          <p:cNvPr id="20" name="Rectangle 19"/>
          <p:cNvSpPr/>
          <p:nvPr/>
        </p:nvSpPr>
        <p:spPr bwMode="auto">
          <a:xfrm>
            <a:off x="1242594" y="1430463"/>
            <a:ext cx="1076066" cy="57606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299567" y="1948641"/>
            <a:ext cx="1292090" cy="363496"/>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283850" y="2378977"/>
            <a:ext cx="1104722" cy="446241"/>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81299" y="3123942"/>
            <a:ext cx="2928626" cy="455195"/>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78522" y="3579136"/>
            <a:ext cx="2715379" cy="372451"/>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6633463" y="3579136"/>
            <a:ext cx="2537101" cy="372451"/>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41142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2" grpId="2" animBg="1"/>
      <p:bldP spid="23" grpId="0" animBg="1"/>
      <p:bldP spid="23" grpId="1" animBg="1"/>
      <p:bldP spid="24" grpId="0" animBg="1"/>
      <p:bldP spid="24" grpId="1" animBg="1"/>
      <p:bldP spid="25" grpId="0" animBg="1"/>
      <p:bldP spid="2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Active </a:t>
            </a:r>
            <a:r>
              <a:rPr lang="en-US" sz="4000" dirty="0"/>
              <a:t>Directory</a:t>
            </a:r>
            <a:r>
              <a:rPr lang="en-US" dirty="0"/>
              <a:t> Authentication Library</a:t>
            </a:r>
            <a:endParaRPr lang="en-NZ" dirty="0"/>
          </a:p>
        </p:txBody>
      </p:sp>
      <p:sp>
        <p:nvSpPr>
          <p:cNvPr id="3" name="Text Placeholder 2"/>
          <p:cNvSpPr>
            <a:spLocks noGrp="1"/>
          </p:cNvSpPr>
          <p:nvPr>
            <p:ph type="body" sz="quarter" idx="10"/>
          </p:nvPr>
        </p:nvSpPr>
        <p:spPr>
          <a:xfrm>
            <a:off x="97557" y="1221158"/>
            <a:ext cx="12064281" cy="2492990"/>
          </a:xfrm>
        </p:spPr>
        <p:txBody>
          <a:bodyPr/>
          <a:lstStyle/>
          <a:p>
            <a:endParaRPr lang="en-NZ" sz="2000" dirty="0" smtClean="0">
              <a:solidFill>
                <a:srgbClr val="0000FF"/>
              </a:solidFill>
              <a:highlight>
                <a:srgbClr val="FFFFFF"/>
              </a:highlight>
            </a:endParaRPr>
          </a:p>
          <a:p>
            <a:r>
              <a:rPr lang="en-NZ" sz="2000" dirty="0" smtClean="0">
                <a:solidFill>
                  <a:srgbClr val="0000FF"/>
                </a:solidFill>
                <a:highlight>
                  <a:srgbClr val="FFFFFF"/>
                </a:highlight>
              </a:rPr>
              <a:t>string</a:t>
            </a:r>
            <a:r>
              <a:rPr lang="en-NZ" sz="2000" dirty="0" smtClean="0">
                <a:solidFill>
                  <a:srgbClr val="000000"/>
                </a:solidFill>
                <a:highlight>
                  <a:srgbClr val="FFFFFF"/>
                </a:highlight>
              </a:rPr>
              <a:t> </a:t>
            </a:r>
            <a:r>
              <a:rPr lang="en-NZ" sz="2000" dirty="0">
                <a:solidFill>
                  <a:srgbClr val="000000"/>
                </a:solidFill>
                <a:highlight>
                  <a:srgbClr val="FFFFFF"/>
                </a:highlight>
              </a:rPr>
              <a:t>clientId = </a:t>
            </a:r>
            <a:r>
              <a:rPr lang="en-NZ" sz="2000" dirty="0">
                <a:solidFill>
                  <a:srgbClr val="A31515"/>
                </a:solidFill>
                <a:highlight>
                  <a:srgbClr val="FFFFFF"/>
                </a:highlight>
              </a:rPr>
              <a:t>"[Enter client ID as obtained from Azure Portal]"</a:t>
            </a:r>
            <a:r>
              <a:rPr lang="en-NZ" sz="2000" dirty="0">
                <a:solidFill>
                  <a:srgbClr val="000000"/>
                </a:solidFill>
                <a:highlight>
                  <a:srgbClr val="FFFFFF"/>
                </a:highlight>
              </a:rPr>
              <a:t>;</a:t>
            </a:r>
          </a:p>
          <a:p>
            <a:r>
              <a:rPr lang="en-NZ" sz="2000" dirty="0" smtClean="0">
                <a:solidFill>
                  <a:srgbClr val="0000FF"/>
                </a:solidFill>
                <a:highlight>
                  <a:srgbClr val="FFFFFF"/>
                </a:highlight>
              </a:rPr>
              <a:t>string</a:t>
            </a:r>
            <a:r>
              <a:rPr lang="en-NZ" sz="2000" dirty="0" smtClean="0">
                <a:solidFill>
                  <a:srgbClr val="000000"/>
                </a:solidFill>
                <a:highlight>
                  <a:srgbClr val="FFFFFF"/>
                </a:highlight>
              </a:rPr>
              <a:t> </a:t>
            </a:r>
            <a:r>
              <a:rPr lang="en-NZ" sz="2000" dirty="0">
                <a:solidFill>
                  <a:srgbClr val="000000"/>
                </a:solidFill>
                <a:highlight>
                  <a:srgbClr val="FFFFFF"/>
                </a:highlight>
              </a:rPr>
              <a:t>authority = </a:t>
            </a:r>
            <a:r>
              <a:rPr lang="en-NZ" sz="2000" dirty="0">
                <a:solidFill>
                  <a:srgbClr val="A31515"/>
                </a:solidFill>
                <a:highlight>
                  <a:srgbClr val="FFFFFF"/>
                </a:highlight>
              </a:rPr>
              <a:t>"https://login.windows.net/[your tenant name]"</a:t>
            </a:r>
            <a:r>
              <a:rPr lang="en-NZ" sz="2000" dirty="0">
                <a:solidFill>
                  <a:srgbClr val="000000"/>
                </a:solidFill>
                <a:highlight>
                  <a:srgbClr val="FFFFFF"/>
                </a:highlight>
              </a:rPr>
              <a:t>;</a:t>
            </a:r>
          </a:p>
          <a:p>
            <a:r>
              <a:rPr lang="en-NZ" sz="2000" dirty="0" smtClean="0">
                <a:solidFill>
                  <a:srgbClr val="0000FF"/>
                </a:solidFill>
                <a:highlight>
                  <a:srgbClr val="FFFFFF"/>
                </a:highlight>
              </a:rPr>
              <a:t>string</a:t>
            </a:r>
            <a:r>
              <a:rPr lang="en-NZ" sz="2000" dirty="0" smtClean="0">
                <a:solidFill>
                  <a:srgbClr val="000000"/>
                </a:solidFill>
                <a:highlight>
                  <a:srgbClr val="FFFFFF"/>
                </a:highlight>
              </a:rPr>
              <a:t> </a:t>
            </a:r>
            <a:r>
              <a:rPr lang="en-NZ" sz="2000" dirty="0">
                <a:solidFill>
                  <a:srgbClr val="000000"/>
                </a:solidFill>
                <a:highlight>
                  <a:srgbClr val="FFFFFF"/>
                </a:highlight>
              </a:rPr>
              <a:t>myURI = </a:t>
            </a:r>
            <a:r>
              <a:rPr lang="en-NZ" sz="2000" dirty="0">
                <a:solidFill>
                  <a:srgbClr val="A31515"/>
                </a:solidFill>
                <a:highlight>
                  <a:srgbClr val="FFFFFF"/>
                </a:highlight>
              </a:rPr>
              <a:t>"[Enter App ID URI of your service]"</a:t>
            </a:r>
            <a:r>
              <a:rPr lang="en-NZ" sz="2000" dirty="0">
                <a:solidFill>
                  <a:srgbClr val="000000"/>
                </a:solidFill>
                <a:highlight>
                  <a:srgbClr val="FFFFFF"/>
                </a:highlight>
              </a:rPr>
              <a:t>;</a:t>
            </a:r>
          </a:p>
          <a:p>
            <a:endParaRPr lang="en-NZ" sz="2000" dirty="0" smtClean="0">
              <a:solidFill>
                <a:srgbClr val="000000"/>
              </a:solidFill>
              <a:highlight>
                <a:srgbClr val="FFFFFF"/>
              </a:highlight>
            </a:endParaRPr>
          </a:p>
          <a:p>
            <a:r>
              <a:rPr lang="en-NZ" sz="2000" dirty="0" smtClean="0">
                <a:solidFill>
                  <a:srgbClr val="2B91AF"/>
                </a:solidFill>
                <a:highlight>
                  <a:srgbClr val="FFFFFF"/>
                </a:highlight>
              </a:rPr>
              <a:t>AuthenticationContext</a:t>
            </a:r>
            <a:r>
              <a:rPr lang="en-NZ" sz="2000" dirty="0" smtClean="0">
                <a:solidFill>
                  <a:srgbClr val="000000"/>
                </a:solidFill>
                <a:highlight>
                  <a:srgbClr val="FFFFFF"/>
                </a:highlight>
              </a:rPr>
              <a:t> </a:t>
            </a:r>
            <a:r>
              <a:rPr lang="en-NZ" sz="2000" dirty="0">
                <a:solidFill>
                  <a:srgbClr val="000000"/>
                </a:solidFill>
                <a:highlight>
                  <a:srgbClr val="FFFFFF"/>
                </a:highlight>
              </a:rPr>
              <a:t>authContext = </a:t>
            </a:r>
            <a:r>
              <a:rPr lang="en-NZ" sz="2000" dirty="0">
                <a:solidFill>
                  <a:srgbClr val="0000FF"/>
                </a:solidFill>
                <a:highlight>
                  <a:srgbClr val="FFFFFF"/>
                </a:highlight>
              </a:rPr>
              <a:t>new</a:t>
            </a:r>
            <a:r>
              <a:rPr lang="en-NZ" sz="2000" dirty="0">
                <a:solidFill>
                  <a:srgbClr val="000000"/>
                </a:solidFill>
                <a:highlight>
                  <a:srgbClr val="FFFFFF"/>
                </a:highlight>
              </a:rPr>
              <a:t> </a:t>
            </a:r>
            <a:r>
              <a:rPr lang="en-NZ" sz="2000" dirty="0">
                <a:solidFill>
                  <a:srgbClr val="2B91AF"/>
                </a:solidFill>
                <a:highlight>
                  <a:srgbClr val="FFFFFF"/>
                </a:highlight>
              </a:rPr>
              <a:t>AuthenticationContext</a:t>
            </a:r>
            <a:r>
              <a:rPr lang="en-NZ" sz="2000" dirty="0">
                <a:solidFill>
                  <a:srgbClr val="000000"/>
                </a:solidFill>
                <a:highlight>
                  <a:srgbClr val="FFFFFF"/>
                </a:highlight>
              </a:rPr>
              <a:t>(authority);</a:t>
            </a:r>
          </a:p>
          <a:p>
            <a:r>
              <a:rPr lang="en-NZ" sz="2000" dirty="0" smtClean="0">
                <a:solidFill>
                  <a:srgbClr val="2B91AF"/>
                </a:solidFill>
                <a:highlight>
                  <a:srgbClr val="FFFFFF"/>
                </a:highlight>
              </a:rPr>
              <a:t>AuthenticationResult</a:t>
            </a:r>
            <a:r>
              <a:rPr lang="en-NZ" sz="2000" dirty="0" smtClean="0">
                <a:solidFill>
                  <a:srgbClr val="000000"/>
                </a:solidFill>
                <a:highlight>
                  <a:srgbClr val="FFFFFF"/>
                </a:highlight>
              </a:rPr>
              <a:t> </a:t>
            </a:r>
            <a:r>
              <a:rPr lang="en-NZ" sz="2000" dirty="0">
                <a:solidFill>
                  <a:srgbClr val="000000"/>
                </a:solidFill>
                <a:highlight>
                  <a:srgbClr val="FFFFFF"/>
                </a:highlight>
              </a:rPr>
              <a:t>result = </a:t>
            </a:r>
            <a:r>
              <a:rPr lang="en-NZ" sz="2000" dirty="0">
                <a:solidFill>
                  <a:srgbClr val="0000FF"/>
                </a:solidFill>
                <a:highlight>
                  <a:srgbClr val="FFFFFF"/>
                </a:highlight>
              </a:rPr>
              <a:t>await</a:t>
            </a:r>
            <a:r>
              <a:rPr lang="en-NZ" sz="2000" dirty="0">
                <a:solidFill>
                  <a:srgbClr val="000000"/>
                </a:solidFill>
                <a:highlight>
                  <a:srgbClr val="FFFFFF"/>
                </a:highlight>
              </a:rPr>
              <a:t> authContext.AcquireTokenAsync(myURI, clientId);</a:t>
            </a:r>
            <a:endParaRPr lang="en-NZ" sz="2000" dirty="0"/>
          </a:p>
        </p:txBody>
      </p:sp>
      <p:pic>
        <p:nvPicPr>
          <p:cNvPr id="4" name="Picture 3"/>
          <p:cNvPicPr>
            <a:picLocks noChangeAspect="1"/>
          </p:cNvPicPr>
          <p:nvPr/>
        </p:nvPicPr>
        <p:blipFill>
          <a:blip r:embed="rId2"/>
          <a:stretch>
            <a:fillRect/>
          </a:stretch>
        </p:blipFill>
        <p:spPr>
          <a:xfrm>
            <a:off x="883120" y="5061416"/>
            <a:ext cx="4897661" cy="971463"/>
          </a:xfrm>
          <a:prstGeom prst="rect">
            <a:avLst/>
          </a:prstGeom>
        </p:spPr>
      </p:pic>
      <p:pic>
        <p:nvPicPr>
          <p:cNvPr id="5" name="Picture 4"/>
          <p:cNvPicPr>
            <a:picLocks noChangeAspect="1"/>
          </p:cNvPicPr>
          <p:nvPr/>
        </p:nvPicPr>
        <p:blipFill>
          <a:blip r:embed="rId3"/>
          <a:stretch>
            <a:fillRect/>
          </a:stretch>
        </p:blipFill>
        <p:spPr>
          <a:xfrm>
            <a:off x="3320310" y="4732274"/>
            <a:ext cx="6626309" cy="1000606"/>
          </a:xfrm>
          <a:prstGeom prst="rect">
            <a:avLst/>
          </a:prstGeom>
        </p:spPr>
      </p:pic>
      <p:pic>
        <p:nvPicPr>
          <p:cNvPr id="7" name="Picture 6"/>
          <p:cNvPicPr>
            <a:picLocks noChangeAspect="1"/>
          </p:cNvPicPr>
          <p:nvPr/>
        </p:nvPicPr>
        <p:blipFill>
          <a:blip r:embed="rId4"/>
          <a:stretch>
            <a:fillRect/>
          </a:stretch>
        </p:blipFill>
        <p:spPr>
          <a:xfrm>
            <a:off x="5114132" y="4813695"/>
            <a:ext cx="6363977" cy="1466907"/>
          </a:xfrm>
          <a:prstGeom prst="rect">
            <a:avLst/>
          </a:prstGeom>
        </p:spPr>
      </p:pic>
      <p:sp>
        <p:nvSpPr>
          <p:cNvPr id="8" name="Rectangle 7"/>
          <p:cNvSpPr/>
          <p:nvPr/>
        </p:nvSpPr>
        <p:spPr bwMode="auto">
          <a:xfrm>
            <a:off x="1177677" y="1541992"/>
            <a:ext cx="1224136"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12" name="Rectangle 11"/>
          <p:cNvSpPr/>
          <p:nvPr/>
        </p:nvSpPr>
        <p:spPr bwMode="auto">
          <a:xfrm>
            <a:off x="1177677" y="1913086"/>
            <a:ext cx="1296144" cy="38584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13" name="Rectangle 12"/>
          <p:cNvSpPr/>
          <p:nvPr/>
        </p:nvSpPr>
        <p:spPr bwMode="auto">
          <a:xfrm>
            <a:off x="1105669" y="2272606"/>
            <a:ext cx="936104" cy="397416"/>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14" name="Rectangle 13"/>
          <p:cNvSpPr/>
          <p:nvPr/>
        </p:nvSpPr>
        <p:spPr bwMode="auto">
          <a:xfrm>
            <a:off x="112043" y="2911905"/>
            <a:ext cx="3153866"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15" name="Rectangle 14"/>
          <p:cNvSpPr/>
          <p:nvPr/>
        </p:nvSpPr>
        <p:spPr bwMode="auto">
          <a:xfrm>
            <a:off x="135708" y="3278368"/>
            <a:ext cx="3009850"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
        <p:nvSpPr>
          <p:cNvPr id="16" name="Rectangle 15"/>
          <p:cNvSpPr/>
          <p:nvPr/>
        </p:nvSpPr>
        <p:spPr bwMode="auto">
          <a:xfrm>
            <a:off x="6866309" y="3229682"/>
            <a:ext cx="2520280"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4283118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 Graph API via ADAL with Groups</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1499660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Social</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37812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75869"/>
          </a:xfrm>
        </p:spPr>
        <p:txBody>
          <a:bodyPr/>
          <a:lstStyle/>
          <a:p>
            <a:r>
              <a:rPr lang="en-NZ" b="1" dirty="0"/>
              <a:t>For cloud authentication, Azure Active Directory has you covered</a:t>
            </a:r>
            <a:endParaRPr lang="en-NZ" dirty="0"/>
          </a:p>
        </p:txBody>
      </p:sp>
    </p:spTree>
    <p:extLst>
      <p:ext uri="{BB962C8B-B14F-4D97-AF65-F5344CB8AC3E}">
        <p14:creationId xmlns:p14="http://schemas.microsoft.com/office/powerpoint/2010/main" val="402575478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7677" y="982557"/>
            <a:ext cx="10081120" cy="5930782"/>
          </a:xfrm>
          <a:prstGeom prst="rect">
            <a:avLst/>
          </a:prstGeom>
        </p:spPr>
      </p:pic>
      <p:sp>
        <p:nvSpPr>
          <p:cNvPr id="4" name="TextBox 3"/>
          <p:cNvSpPr txBox="1"/>
          <p:nvPr/>
        </p:nvSpPr>
        <p:spPr>
          <a:xfrm>
            <a:off x="5138117" y="-12700"/>
            <a:ext cx="1584176" cy="849463"/>
          </a:xfrm>
          <a:prstGeom prst="rect">
            <a:avLst/>
          </a:prstGeom>
          <a:noFill/>
        </p:spPr>
        <p:txBody>
          <a:bodyPr wrap="square" lIns="182880" tIns="146304" rIns="182880" bIns="146304" rtlCol="0">
            <a:spAutoFit/>
          </a:bodyPr>
          <a:lstStyle/>
          <a:p>
            <a:pPr algn="ctr">
              <a:lnSpc>
                <a:spcPct val="90000"/>
              </a:lnSpc>
              <a:spcAft>
                <a:spcPts val="600"/>
              </a:spcAft>
            </a:pPr>
            <a:r>
              <a:rPr lang="en-NZ" sz="4000" dirty="0" smtClean="0">
                <a:gradFill>
                  <a:gsLst>
                    <a:gs pos="2917">
                      <a:schemeClr val="tx1"/>
                    </a:gs>
                    <a:gs pos="30000">
                      <a:schemeClr val="tx1"/>
                    </a:gs>
                  </a:gsLst>
                  <a:lin ang="5400000" scaled="0"/>
                </a:gradFill>
                <a:latin typeface="+mj-lt"/>
              </a:rPr>
              <a:t>ACS</a:t>
            </a:r>
          </a:p>
        </p:txBody>
      </p:sp>
      <p:sp>
        <p:nvSpPr>
          <p:cNvPr id="6" name="Rectangle 5"/>
          <p:cNvSpPr/>
          <p:nvPr/>
        </p:nvSpPr>
        <p:spPr bwMode="auto">
          <a:xfrm>
            <a:off x="4346029" y="3353246"/>
            <a:ext cx="3384376" cy="72008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346029" y="4531946"/>
            <a:ext cx="3600400" cy="9815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98972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589" y="133094"/>
            <a:ext cx="2160240"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rgbClr val="FFFFFF"/>
                    </a:gs>
                    <a:gs pos="30000">
                      <a:srgbClr val="FFFFFF"/>
                    </a:gs>
                  </a:gsLst>
                  <a:lin ang="5400000" scaled="0"/>
                </a:gradFill>
                <a:latin typeface="+mj-lt"/>
              </a:rPr>
              <a:t>IaaS</a:t>
            </a:r>
          </a:p>
        </p:txBody>
      </p:sp>
      <p:pic>
        <p:nvPicPr>
          <p:cNvPr id="9" name="Picture 8"/>
          <p:cNvPicPr>
            <a:picLocks noChangeAspect="1"/>
          </p:cNvPicPr>
          <p:nvPr/>
        </p:nvPicPr>
        <p:blipFill>
          <a:blip r:embed="rId2"/>
          <a:stretch>
            <a:fillRect/>
          </a:stretch>
        </p:blipFill>
        <p:spPr>
          <a:xfrm>
            <a:off x="2884903" y="211547"/>
            <a:ext cx="6666667" cy="6571429"/>
          </a:xfrm>
          <a:prstGeom prst="rect">
            <a:avLst/>
          </a:prstGeom>
        </p:spPr>
      </p:pic>
    </p:spTree>
    <p:extLst>
      <p:ext uri="{BB962C8B-B14F-4D97-AF65-F5344CB8AC3E}">
        <p14:creationId xmlns:p14="http://schemas.microsoft.com/office/powerpoint/2010/main" val="357443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Azure AD as an IDP</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50054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22008529"/>
              </p:ext>
            </p:extLst>
          </p:nvPr>
        </p:nvGraphicFramePr>
        <p:xfrm>
          <a:off x="293929" y="269540"/>
          <a:ext cx="11889564" cy="63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09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 Azure AD WS Federation</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2148262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lowchart: Alternate Process 1"/>
          <p:cNvSpPr/>
          <p:nvPr/>
        </p:nvSpPr>
        <p:spPr bwMode="auto">
          <a:xfrm>
            <a:off x="1753741" y="646599"/>
            <a:ext cx="2376264" cy="2232248"/>
          </a:xfrm>
          <a:prstGeom prst="flowChartAlternateProcess">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Application</a:t>
            </a:r>
          </a:p>
        </p:txBody>
      </p:sp>
      <p:sp>
        <p:nvSpPr>
          <p:cNvPr id="3" name="Flowchart: Stored Data 2"/>
          <p:cNvSpPr/>
          <p:nvPr/>
        </p:nvSpPr>
        <p:spPr bwMode="auto">
          <a:xfrm>
            <a:off x="7064204" y="646599"/>
            <a:ext cx="2952328" cy="2160240"/>
          </a:xfrm>
          <a:prstGeom prst="flowChartOnlineStorag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ADFS</a:t>
            </a:r>
          </a:p>
        </p:txBody>
      </p:sp>
      <p:sp>
        <p:nvSpPr>
          <p:cNvPr id="9" name="Flowchart: Stored Data 8"/>
          <p:cNvSpPr/>
          <p:nvPr/>
        </p:nvSpPr>
        <p:spPr bwMode="auto">
          <a:xfrm>
            <a:off x="7064204" y="4361358"/>
            <a:ext cx="2952328" cy="2016224"/>
          </a:xfrm>
          <a:prstGeom prst="flowChartOnlineStorag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AAD</a:t>
            </a:r>
          </a:p>
        </p:txBody>
      </p:sp>
      <p:sp>
        <p:nvSpPr>
          <p:cNvPr id="10" name="Right Arrow 9"/>
          <p:cNvSpPr/>
          <p:nvPr/>
        </p:nvSpPr>
        <p:spPr bwMode="auto">
          <a:xfrm>
            <a:off x="4769012" y="1337022"/>
            <a:ext cx="1656184" cy="100811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WS Fed</a:t>
            </a:r>
          </a:p>
        </p:txBody>
      </p:sp>
      <p:sp>
        <p:nvSpPr>
          <p:cNvPr id="11" name="Down Arrow 10"/>
          <p:cNvSpPr/>
          <p:nvPr/>
        </p:nvSpPr>
        <p:spPr bwMode="auto">
          <a:xfrm>
            <a:off x="8234461" y="3066241"/>
            <a:ext cx="864096" cy="1035715"/>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056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3175869"/>
          </a:xfrm>
        </p:spPr>
        <p:txBody>
          <a:bodyPr/>
          <a:lstStyle/>
          <a:p>
            <a:r>
              <a:rPr lang="en-NZ" dirty="0" smtClean="0"/>
              <a:t>Demo – Lap </a:t>
            </a:r>
            <a:r>
              <a:rPr lang="en-NZ" dirty="0"/>
              <a:t>around AAD </a:t>
            </a:r>
            <a:r>
              <a:rPr lang="en-NZ" dirty="0" smtClean="0"/>
              <a:t>external applications and the Access Panel</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1788476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 – AAD SAML-P 2.0 Federation</a:t>
            </a:r>
            <a:endParaRPr lang="en-NZ" dirty="0"/>
          </a:p>
        </p:txBody>
      </p:sp>
      <p:sp>
        <p:nvSpPr>
          <p:cNvPr id="3" name="Text Placeholder 2"/>
          <p:cNvSpPr>
            <a:spLocks noGrp="1"/>
          </p:cNvSpPr>
          <p:nvPr>
            <p:ph type="body" sz="quarter" idx="12"/>
          </p:nvPr>
        </p:nvSpPr>
        <p:spPr>
          <a:xfrm>
            <a:off x="274639" y="5292160"/>
            <a:ext cx="10058401" cy="738664"/>
          </a:xfrm>
        </p:spPr>
        <p:txBody>
          <a:bodyPr/>
          <a:lstStyle/>
          <a:p>
            <a:endParaRPr lang="en-NZ" dirty="0"/>
          </a:p>
        </p:txBody>
      </p:sp>
    </p:spTree>
    <p:extLst>
      <p:ext uri="{BB962C8B-B14F-4D97-AF65-F5344CB8AC3E}">
        <p14:creationId xmlns:p14="http://schemas.microsoft.com/office/powerpoint/2010/main" val="1699646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889645" y="1684112"/>
            <a:ext cx="2952328" cy="3626300"/>
            <a:chOff x="889645" y="1553046"/>
            <a:chExt cx="2952328" cy="3626300"/>
          </a:xfrm>
        </p:grpSpPr>
        <p:sp>
          <p:nvSpPr>
            <p:cNvPr id="2" name="Flowchart: Alternate Process 1"/>
            <p:cNvSpPr/>
            <p:nvPr/>
          </p:nvSpPr>
          <p:spPr bwMode="auto">
            <a:xfrm>
              <a:off x="1465709" y="2947098"/>
              <a:ext cx="2376264" cy="2232248"/>
            </a:xfrm>
            <a:prstGeom prst="flowChartAlternateProcess">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Application</a:t>
              </a:r>
            </a:p>
          </p:txBody>
        </p:sp>
        <p:sp>
          <p:nvSpPr>
            <p:cNvPr id="3" name="Flowchart: Stored Data 2"/>
            <p:cNvSpPr/>
            <p:nvPr/>
          </p:nvSpPr>
          <p:spPr bwMode="auto">
            <a:xfrm>
              <a:off x="889645" y="1553046"/>
              <a:ext cx="2952328" cy="2160240"/>
            </a:xfrm>
            <a:prstGeom prst="flowChartOnlineStorag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ADFS</a:t>
              </a:r>
            </a:p>
          </p:txBody>
        </p:sp>
      </p:grpSp>
      <p:sp>
        <p:nvSpPr>
          <p:cNvPr id="9" name="Flowchart: Stored Data 8"/>
          <p:cNvSpPr/>
          <p:nvPr/>
        </p:nvSpPr>
        <p:spPr bwMode="auto">
          <a:xfrm>
            <a:off x="8162453" y="2489150"/>
            <a:ext cx="2952328" cy="2016224"/>
          </a:xfrm>
          <a:prstGeom prst="flowChartOnlineStorag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AAD Access Panel</a:t>
            </a:r>
          </a:p>
        </p:txBody>
      </p:sp>
      <p:sp>
        <p:nvSpPr>
          <p:cNvPr id="7" name="Left Arrow 6"/>
          <p:cNvSpPr/>
          <p:nvPr/>
        </p:nvSpPr>
        <p:spPr bwMode="auto">
          <a:xfrm>
            <a:off x="4814081" y="2849190"/>
            <a:ext cx="2376264" cy="1296144"/>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SAML-P</a:t>
            </a:r>
          </a:p>
        </p:txBody>
      </p:sp>
    </p:spTree>
    <p:extLst>
      <p:ext uri="{BB962C8B-B14F-4D97-AF65-F5344CB8AC3E}">
        <p14:creationId xmlns:p14="http://schemas.microsoft.com/office/powerpoint/2010/main" val="355448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Azure AD Passport.js</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45003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t>Overview</a:t>
            </a:r>
            <a:endParaRPr lang="en-NZ" sz="4000" dirty="0"/>
          </a:p>
        </p:txBody>
      </p:sp>
      <p:graphicFrame>
        <p:nvGraphicFramePr>
          <p:cNvPr id="4" name="Diagram 3"/>
          <p:cNvGraphicFramePr/>
          <p:nvPr>
            <p:extLst>
              <p:ext uri="{D42A27DB-BD31-4B8C-83A1-F6EECF244321}">
                <p14:modId xmlns:p14="http://schemas.microsoft.com/office/powerpoint/2010/main" val="3884808860"/>
              </p:ext>
            </p:extLst>
          </p:nvPr>
        </p:nvGraphicFramePr>
        <p:xfrm>
          <a:off x="2072746" y="954826"/>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66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6279" y="890982"/>
            <a:ext cx="2932842" cy="2880789"/>
          </a:xfrm>
          <a:prstGeom prst="rect">
            <a:avLst/>
          </a:prstGeom>
          <a:solidFill>
            <a:schemeClr val="accent1"/>
          </a:solidFill>
        </p:spPr>
        <p:txBody>
          <a:bodyPr wrap="square" lIns="182880" tIns="146304" rIns="182880" bIns="146304" rtlCol="0">
            <a:spAutoFit/>
          </a:bodyPr>
          <a:lstStyle/>
          <a:p>
            <a:r>
              <a:rPr lang="en-NZ" sz="2400" dirty="0"/>
              <a:t>passport-azure-ad is a collection of Passport strategies to help you integrate with Azure Active </a:t>
            </a:r>
            <a:r>
              <a:rPr lang="en-NZ" sz="2400" dirty="0" smtClean="0"/>
              <a:t>Directory</a:t>
            </a:r>
            <a:endParaRPr lang="en-NZ" sz="2400" dirty="0"/>
          </a:p>
        </p:txBody>
      </p:sp>
      <p:sp>
        <p:nvSpPr>
          <p:cNvPr id="11" name="TextBox 10"/>
          <p:cNvSpPr txBox="1"/>
          <p:nvPr/>
        </p:nvSpPr>
        <p:spPr>
          <a:xfrm>
            <a:off x="4706069" y="904974"/>
            <a:ext cx="2952328" cy="2511457"/>
          </a:xfrm>
          <a:prstGeom prst="rect">
            <a:avLst/>
          </a:prstGeom>
          <a:solidFill>
            <a:schemeClr val="accent5"/>
          </a:solidFill>
        </p:spPr>
        <p:txBody>
          <a:bodyPr wrap="square" lIns="182880" tIns="146304" rIns="182880" bIns="146304" rtlCol="0">
            <a:spAutoFit/>
          </a:bodyPr>
          <a:lstStyle/>
          <a:p>
            <a:r>
              <a:rPr lang="en-NZ" sz="2400" dirty="0" smtClean="0"/>
              <a:t>Includes </a:t>
            </a:r>
            <a:r>
              <a:rPr lang="en-NZ" sz="2400" dirty="0"/>
              <a:t>OpenID Connect, WS-Federation, and SAML-P authentication and </a:t>
            </a:r>
            <a:r>
              <a:rPr lang="en-NZ" sz="2400" dirty="0" smtClean="0"/>
              <a:t>authorization</a:t>
            </a:r>
            <a:endParaRPr lang="en-NZ" sz="2400" dirty="0"/>
          </a:p>
        </p:txBody>
      </p:sp>
      <p:sp>
        <p:nvSpPr>
          <p:cNvPr id="4" name="TextBox 3"/>
          <p:cNvSpPr txBox="1"/>
          <p:nvPr/>
        </p:nvSpPr>
        <p:spPr>
          <a:xfrm>
            <a:off x="8325345" y="904974"/>
            <a:ext cx="2862053" cy="5096780"/>
          </a:xfrm>
          <a:prstGeom prst="rect">
            <a:avLst/>
          </a:prstGeom>
          <a:solidFill>
            <a:schemeClr val="accent2"/>
          </a:solidFill>
        </p:spPr>
        <p:txBody>
          <a:bodyPr wrap="square" lIns="182880" tIns="146304" rIns="182880" bIns="146304" rtlCol="0">
            <a:spAutoFit/>
          </a:bodyPr>
          <a:lstStyle/>
          <a:p>
            <a:r>
              <a:rPr lang="en-NZ" sz="2400" dirty="0"/>
              <a:t>Lets you integrate your Node app with Microsoft Azure AD so you can use web single sign-on (WebSSO), Endpoint Protection with OAuth, and JWT token issuance and </a:t>
            </a:r>
            <a:r>
              <a:rPr lang="en-NZ" sz="2400" dirty="0" smtClean="0"/>
              <a:t>validation</a:t>
            </a:r>
            <a:endParaRPr lang="en-NZ" sz="2400" dirty="0"/>
          </a:p>
          <a:p>
            <a:endParaRPr lang="en-NZ" sz="2400" dirty="0"/>
          </a:p>
        </p:txBody>
      </p:sp>
    </p:spTree>
    <p:extLst>
      <p:ext uri="{BB962C8B-B14F-4D97-AF65-F5344CB8AC3E}">
        <p14:creationId xmlns:p14="http://schemas.microsoft.com/office/powerpoint/2010/main" val="35862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b="1" dirty="0"/>
              <a:t>Converged Microsoft Account and </a:t>
            </a:r>
            <a:r>
              <a:rPr lang="en-NZ" sz="4000" b="1" dirty="0" smtClean="0"/>
              <a:t>AAD </a:t>
            </a:r>
            <a:r>
              <a:rPr lang="en-NZ" sz="4000" b="1" dirty="0"/>
              <a:t>Programming Model</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768711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r>
              <a:rPr lang="en-NZ" sz="4000" b="1" dirty="0"/>
              <a:t>Converged Microsoft Account and Azure Active Directory Programming Model</a:t>
            </a:r>
          </a:p>
        </p:txBody>
      </p:sp>
      <p:sp>
        <p:nvSpPr>
          <p:cNvPr id="3" name="Text Placeholder 2"/>
          <p:cNvSpPr>
            <a:spLocks noGrp="1"/>
          </p:cNvSpPr>
          <p:nvPr>
            <p:ph type="body" sz="quarter" idx="10"/>
          </p:nvPr>
        </p:nvSpPr>
        <p:spPr>
          <a:xfrm>
            <a:off x="285029" y="1992169"/>
            <a:ext cx="11887200" cy="3170099"/>
          </a:xfrm>
          <a:solidFill>
            <a:schemeClr val="bg2"/>
          </a:solidFill>
        </p:spPr>
        <p:txBody>
          <a:bodyPr/>
          <a:lstStyle/>
          <a:p>
            <a:r>
              <a:rPr lang="en-NZ" sz="2000" dirty="0" smtClean="0">
                <a:latin typeface="+mn-lt"/>
              </a:rPr>
              <a:t>In preview</a:t>
            </a:r>
          </a:p>
          <a:p>
            <a:endParaRPr lang="en-NZ" sz="2000" dirty="0">
              <a:latin typeface="+mn-lt"/>
            </a:endParaRPr>
          </a:p>
          <a:p>
            <a:r>
              <a:rPr lang="en-NZ" sz="2000" dirty="0" smtClean="0">
                <a:latin typeface="+mn-lt"/>
              </a:rPr>
              <a:t>Sign-in to both </a:t>
            </a:r>
            <a:r>
              <a:rPr lang="en-NZ" sz="2000" dirty="0">
                <a:latin typeface="+mn-lt"/>
              </a:rPr>
              <a:t>personal and work users with a single </a:t>
            </a:r>
            <a:r>
              <a:rPr lang="en-NZ" sz="2000" dirty="0" smtClean="0">
                <a:latin typeface="+mn-lt"/>
              </a:rPr>
              <a:t>button</a:t>
            </a:r>
          </a:p>
          <a:p>
            <a:endParaRPr lang="en-NZ" sz="2000" dirty="0">
              <a:latin typeface="+mn-lt"/>
            </a:endParaRPr>
          </a:p>
          <a:p>
            <a:r>
              <a:rPr lang="en-NZ" sz="2000" dirty="0" smtClean="0">
                <a:latin typeface="+mn-lt"/>
              </a:rPr>
              <a:t> Consolidated </a:t>
            </a:r>
            <a:r>
              <a:rPr lang="en-NZ" sz="2000" dirty="0">
                <a:latin typeface="+mn-lt"/>
              </a:rPr>
              <a:t>sign-in page: </a:t>
            </a:r>
            <a:endParaRPr lang="en-NZ" sz="2000" dirty="0" smtClean="0">
              <a:latin typeface="+mn-lt"/>
            </a:endParaRPr>
          </a:p>
          <a:p>
            <a:endParaRPr lang="en-NZ" sz="2000" dirty="0">
              <a:latin typeface="+mn-lt"/>
            </a:endParaRPr>
          </a:p>
          <a:p>
            <a:r>
              <a:rPr lang="en-NZ" sz="2000" dirty="0">
                <a:latin typeface="+mn-lt"/>
              </a:rPr>
              <a:t>Under the </a:t>
            </a:r>
            <a:r>
              <a:rPr lang="en-NZ" sz="2000" dirty="0" smtClean="0">
                <a:latin typeface="+mn-lt"/>
              </a:rPr>
              <a:t>covers,  figures </a:t>
            </a:r>
            <a:r>
              <a:rPr lang="en-NZ" sz="2000" dirty="0">
                <a:latin typeface="+mn-lt"/>
              </a:rPr>
              <a:t>out if the username corresponds to a personal account or a work </a:t>
            </a:r>
            <a:r>
              <a:rPr lang="en-NZ" sz="2000" dirty="0" smtClean="0">
                <a:latin typeface="+mn-lt"/>
              </a:rPr>
              <a:t>account</a:t>
            </a:r>
          </a:p>
          <a:p>
            <a:endParaRPr lang="en-NZ" sz="2000" dirty="0">
              <a:latin typeface="+mn-lt"/>
            </a:endParaRPr>
          </a:p>
          <a:p>
            <a:r>
              <a:rPr lang="en-NZ" sz="2000" dirty="0" smtClean="0">
                <a:latin typeface="+mn-lt"/>
              </a:rPr>
              <a:t>New </a:t>
            </a:r>
            <a:r>
              <a:rPr lang="en-NZ" sz="2000" dirty="0">
                <a:latin typeface="+mn-lt"/>
              </a:rPr>
              <a:t>app model </a:t>
            </a:r>
            <a:r>
              <a:rPr lang="en-NZ" sz="2000" dirty="0" smtClean="0">
                <a:latin typeface="+mn-lt"/>
              </a:rPr>
              <a:t>- </a:t>
            </a:r>
            <a:r>
              <a:rPr lang="en-NZ" sz="2000" u="sng" dirty="0">
                <a:latin typeface="+mn-lt"/>
              </a:rPr>
              <a:t>https://apps.dev.microsoft.com</a:t>
            </a:r>
            <a:r>
              <a:rPr lang="en-NZ" sz="2000" dirty="0">
                <a:latin typeface="+mn-lt"/>
              </a:rPr>
              <a:t> </a:t>
            </a:r>
            <a:endParaRPr lang="en-NZ" sz="2000" dirty="0" smtClean="0">
              <a:latin typeface="+mn-lt"/>
            </a:endParaRPr>
          </a:p>
        </p:txBody>
      </p:sp>
    </p:spTree>
    <p:extLst>
      <p:ext uri="{BB962C8B-B14F-4D97-AF65-F5344CB8AC3E}">
        <p14:creationId xmlns:p14="http://schemas.microsoft.com/office/powerpoint/2010/main" val="16867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smtClean="0"/>
              <a:t>Windows 10</a:t>
            </a:r>
            <a:endParaRPr lang="en-NZ" sz="4000"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76133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pPr algn="ctr"/>
            <a:r>
              <a:rPr lang="en-US" sz="4000" dirty="0" smtClean="0"/>
              <a:t>Windows 10 AD Join</a:t>
            </a:r>
            <a:endParaRPr lang="en-NZ" sz="4000" dirty="0"/>
          </a:p>
        </p:txBody>
      </p:sp>
      <p:pic>
        <p:nvPicPr>
          <p:cNvPr id="7" name="Picture 6"/>
          <p:cNvPicPr>
            <a:picLocks noChangeAspect="1"/>
          </p:cNvPicPr>
          <p:nvPr/>
        </p:nvPicPr>
        <p:blipFill>
          <a:blip r:embed="rId2"/>
          <a:stretch>
            <a:fillRect/>
          </a:stretch>
        </p:blipFill>
        <p:spPr>
          <a:xfrm>
            <a:off x="1177677" y="4361358"/>
            <a:ext cx="8866667" cy="2276190"/>
          </a:xfrm>
          <a:prstGeom prst="rect">
            <a:avLst/>
          </a:prstGeom>
        </p:spPr>
      </p:pic>
      <p:pic>
        <p:nvPicPr>
          <p:cNvPr id="9" name="Picture 8"/>
          <p:cNvPicPr>
            <a:picLocks noChangeAspect="1"/>
          </p:cNvPicPr>
          <p:nvPr/>
        </p:nvPicPr>
        <p:blipFill>
          <a:blip r:embed="rId3"/>
          <a:stretch>
            <a:fillRect/>
          </a:stretch>
        </p:blipFill>
        <p:spPr>
          <a:xfrm>
            <a:off x="1177677" y="1409030"/>
            <a:ext cx="2857143" cy="2276190"/>
          </a:xfrm>
          <a:prstGeom prst="rect">
            <a:avLst/>
          </a:prstGeom>
        </p:spPr>
      </p:pic>
      <p:sp>
        <p:nvSpPr>
          <p:cNvPr id="10" name="Rectangle 9"/>
          <p:cNvSpPr/>
          <p:nvPr/>
        </p:nvSpPr>
        <p:spPr bwMode="auto">
          <a:xfrm>
            <a:off x="1321693" y="2921198"/>
            <a:ext cx="1728192"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506269" y="5729510"/>
            <a:ext cx="864096" cy="79208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761853" y="4865414"/>
            <a:ext cx="648072" cy="33197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7060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251730570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59142017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7" y="373062"/>
            <a:ext cx="11887200" cy="932563"/>
          </a:xfrm>
        </p:spPr>
        <p:txBody>
          <a:bodyPr/>
          <a:lstStyle/>
          <a:p>
            <a:r>
              <a:rPr lang="en-NZ" sz="5400" dirty="0" smtClean="0"/>
              <a:t>Presentation fonts/typography</a:t>
            </a:r>
            <a:endParaRPr lang="en-NZ" sz="5400" dirty="0"/>
          </a:p>
        </p:txBody>
      </p:sp>
      <p:sp>
        <p:nvSpPr>
          <p:cNvPr id="3" name="TextBox 2"/>
          <p:cNvSpPr txBox="1"/>
          <p:nvPr/>
        </p:nvSpPr>
        <p:spPr>
          <a:xfrm>
            <a:off x="279643" y="1305625"/>
            <a:ext cx="8534901" cy="5343001"/>
          </a:xfrm>
          <a:prstGeom prst="rect">
            <a:avLst/>
          </a:prstGeom>
          <a:noFill/>
        </p:spPr>
        <p:txBody>
          <a:bodyPr wrap="none" lIns="182880" tIns="146304" rIns="182880" bIns="146304" rtlCol="0">
            <a:spAutoFit/>
          </a:bodyPr>
          <a:lstStyle/>
          <a:p>
            <a:r>
              <a:rPr lang="en-US" sz="4000" dirty="0">
                <a:latin typeface="+mj-lt"/>
              </a:rPr>
              <a:t>What are the font choices and </a:t>
            </a:r>
            <a:r>
              <a:rPr lang="en-US" sz="4000" dirty="0" smtClean="0">
                <a:latin typeface="+mj-lt"/>
              </a:rPr>
              <a:t>sizes?</a:t>
            </a:r>
          </a:p>
          <a:p>
            <a:r>
              <a:rPr lang="en-US" sz="2000" dirty="0" smtClean="0"/>
              <a:t>Any </a:t>
            </a:r>
            <a:r>
              <a:rPr lang="en-US" sz="2000" dirty="0"/>
              <a:t>font size 28pt or larger should use Segoe UI </a:t>
            </a:r>
            <a:r>
              <a:rPr lang="en-US" sz="2000" dirty="0" smtClean="0"/>
              <a:t>Light</a:t>
            </a:r>
          </a:p>
          <a:p>
            <a:r>
              <a:rPr lang="en-US" sz="2000" dirty="0" smtClean="0"/>
              <a:t>Any </a:t>
            </a:r>
            <a:r>
              <a:rPr lang="en-US" sz="2000" dirty="0"/>
              <a:t>type that is less than 28pt should use Segoe </a:t>
            </a:r>
            <a:r>
              <a:rPr lang="en-US" sz="2000" dirty="0" smtClean="0"/>
              <a:t>UI</a:t>
            </a:r>
          </a:p>
          <a:p>
            <a:r>
              <a:rPr lang="en-US" sz="2000" dirty="0" smtClean="0"/>
              <a:t>On </a:t>
            </a:r>
            <a:r>
              <a:rPr lang="en-US" sz="2000" dirty="0"/>
              <a:t>one slide, try to use a maximum of 3 font </a:t>
            </a:r>
            <a:r>
              <a:rPr lang="en-US" sz="2000" dirty="0" smtClean="0"/>
              <a:t>sizes</a:t>
            </a:r>
          </a:p>
          <a:p>
            <a:endParaRPr lang="en-US" sz="2000" dirty="0" smtClean="0"/>
          </a:p>
          <a:p>
            <a:r>
              <a:rPr lang="en-US" sz="4000" dirty="0">
                <a:latin typeface="+mj-lt"/>
              </a:rPr>
              <a:t>Where to </a:t>
            </a:r>
            <a:r>
              <a:rPr lang="en-US" sz="4000" dirty="0" smtClean="0">
                <a:latin typeface="+mj-lt"/>
              </a:rPr>
              <a:t>start</a:t>
            </a:r>
          </a:p>
          <a:p>
            <a:r>
              <a:rPr lang="en-US" dirty="0" smtClean="0"/>
              <a:t>Control </a:t>
            </a:r>
            <a:r>
              <a:rPr lang="en-US" dirty="0"/>
              <a:t>focus by using scale versus </a:t>
            </a:r>
            <a:r>
              <a:rPr lang="en-US" dirty="0" smtClean="0"/>
              <a:t>bullets</a:t>
            </a:r>
          </a:p>
          <a:p>
            <a:r>
              <a:rPr lang="en-US" dirty="0" smtClean="0"/>
              <a:t>Use </a:t>
            </a:r>
            <a:r>
              <a:rPr lang="en-US" dirty="0"/>
              <a:t>color to draw focus when </a:t>
            </a:r>
            <a:r>
              <a:rPr lang="en-US" dirty="0" smtClean="0"/>
              <a:t>necessary</a:t>
            </a:r>
          </a:p>
          <a:p>
            <a:r>
              <a:rPr lang="en-US" dirty="0" smtClean="0"/>
              <a:t>Start </a:t>
            </a:r>
            <a:r>
              <a:rPr lang="en-US" dirty="0"/>
              <a:t>with main topic at 40pt and subtopics at </a:t>
            </a:r>
            <a:r>
              <a:rPr lang="en-US" dirty="0" smtClean="0"/>
              <a:t>20pt</a:t>
            </a:r>
          </a:p>
          <a:p>
            <a:endParaRPr lang="en-US" dirty="0"/>
          </a:p>
          <a:p>
            <a:r>
              <a:rPr lang="en-US" sz="4000" dirty="0">
                <a:latin typeface="+mj-lt"/>
              </a:rPr>
              <a:t>Title/sentence casing and </a:t>
            </a:r>
            <a:r>
              <a:rPr lang="en-US" sz="4000" dirty="0" smtClean="0">
                <a:latin typeface="+mj-lt"/>
              </a:rPr>
              <a:t>periods</a:t>
            </a:r>
          </a:p>
          <a:p>
            <a:r>
              <a:rPr lang="en-US" dirty="0" smtClean="0"/>
              <a:t>Title </a:t>
            </a:r>
            <a:r>
              <a:rPr lang="en-US" dirty="0"/>
              <a:t>text should be “sentence case” </a:t>
            </a:r>
            <a:endParaRPr lang="en-US" dirty="0" smtClean="0"/>
          </a:p>
          <a:p>
            <a:r>
              <a:rPr lang="en-US" dirty="0" smtClean="0"/>
              <a:t>All </a:t>
            </a:r>
            <a:r>
              <a:rPr lang="en-US" dirty="0"/>
              <a:t>supporting slide text should be sentence case except for names and products</a:t>
            </a:r>
          </a:p>
          <a:p>
            <a:endParaRPr lang="en-NZ"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57114562"/>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Preferred text layout (no bullets)</a:t>
            </a:r>
            <a:endParaRPr lang="en-NZ" sz="5400" dirty="0"/>
          </a:p>
        </p:txBody>
      </p:sp>
      <p:sp>
        <p:nvSpPr>
          <p:cNvPr id="3" name="TextBox 2"/>
          <p:cNvSpPr txBox="1"/>
          <p:nvPr/>
        </p:nvSpPr>
        <p:spPr>
          <a:xfrm>
            <a:off x="279643" y="1305625"/>
            <a:ext cx="5212004" cy="3804118"/>
          </a:xfrm>
          <a:prstGeom prst="rect">
            <a:avLst/>
          </a:prstGeom>
          <a:noFill/>
        </p:spPr>
        <p:txBody>
          <a:bodyPr wrap="none" lIns="182880" tIns="146304" rIns="182880" bIns="146304" rtlCol="0">
            <a:spAutoFit/>
          </a:bodyPr>
          <a:lstStyle/>
          <a:p>
            <a:r>
              <a:rPr lang="en-US" sz="4000" dirty="0">
                <a:latin typeface="+mj-lt"/>
              </a:rPr>
              <a:t>Main topic 1: size </a:t>
            </a:r>
            <a:r>
              <a:rPr lang="en-US" sz="4000" dirty="0" smtClean="0">
                <a:latin typeface="+mj-lt"/>
              </a:rPr>
              <a:t>40pt</a:t>
            </a:r>
          </a:p>
          <a:p>
            <a:r>
              <a:rPr lang="en-US" dirty="0" smtClean="0"/>
              <a:t>Size </a:t>
            </a:r>
            <a:r>
              <a:rPr lang="en-US" dirty="0"/>
              <a:t>20pt for the </a:t>
            </a:r>
            <a:r>
              <a:rPr lang="en-US" dirty="0" smtClean="0"/>
              <a:t>subtopics</a:t>
            </a:r>
          </a:p>
          <a:p>
            <a:r>
              <a:rPr lang="en-US" dirty="0" smtClean="0"/>
              <a:t>Size </a:t>
            </a:r>
            <a:r>
              <a:rPr lang="en-US" dirty="0"/>
              <a:t>20pt for the subtopics</a:t>
            </a:r>
          </a:p>
          <a:p>
            <a:r>
              <a:rPr lang="en-US" sz="4000" dirty="0">
                <a:latin typeface="+mj-lt"/>
              </a:rPr>
              <a:t>Main topic 2: size </a:t>
            </a:r>
            <a:r>
              <a:rPr lang="en-US" sz="4000" dirty="0" smtClean="0">
                <a:latin typeface="+mj-lt"/>
              </a:rPr>
              <a:t>40pt</a:t>
            </a:r>
          </a:p>
          <a:p>
            <a:r>
              <a:rPr lang="en-US" dirty="0" smtClean="0"/>
              <a:t>Size </a:t>
            </a:r>
            <a:r>
              <a:rPr lang="en-US" dirty="0"/>
              <a:t>20pt for the </a:t>
            </a:r>
            <a:r>
              <a:rPr lang="en-US" dirty="0" smtClean="0"/>
              <a:t>subtopics</a:t>
            </a:r>
          </a:p>
          <a:p>
            <a:r>
              <a:rPr lang="en-US" dirty="0" smtClean="0"/>
              <a:t>Size </a:t>
            </a:r>
            <a:r>
              <a:rPr lang="en-US" dirty="0"/>
              <a:t>20pt for the subtopics</a:t>
            </a:r>
          </a:p>
          <a:p>
            <a:r>
              <a:rPr lang="en-US" sz="4000" dirty="0">
                <a:latin typeface="+mj-lt"/>
              </a:rPr>
              <a:t>Main topic 3: size </a:t>
            </a:r>
            <a:r>
              <a:rPr lang="en-US" sz="4000" dirty="0" smtClean="0">
                <a:latin typeface="+mj-lt"/>
              </a:rPr>
              <a:t>40pt</a:t>
            </a:r>
          </a:p>
          <a:p>
            <a:r>
              <a:rPr lang="en-US" dirty="0" smtClean="0"/>
              <a:t>Size </a:t>
            </a:r>
            <a:r>
              <a:rPr lang="en-US" dirty="0"/>
              <a:t>20pt for the </a:t>
            </a:r>
            <a:r>
              <a:rPr lang="en-US" dirty="0" smtClean="0"/>
              <a:t>subtopics</a:t>
            </a:r>
          </a:p>
          <a:p>
            <a:r>
              <a:rPr lang="en-US" dirty="0" smtClean="0"/>
              <a:t>Size </a:t>
            </a:r>
            <a:r>
              <a:rPr lang="en-US" dirty="0"/>
              <a:t>20pt for the subtopics</a:t>
            </a:r>
          </a:p>
        </p:txBody>
      </p:sp>
    </p:spTree>
    <p:extLst>
      <p:ext uri="{BB962C8B-B14F-4D97-AF65-F5344CB8AC3E}">
        <p14:creationId xmlns:p14="http://schemas.microsoft.com/office/powerpoint/2010/main" val="50338620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312737" y="2887662"/>
            <a:ext cx="1638300" cy="2286000"/>
          </a:xfrm>
          <a:prstGeom prst="rect">
            <a:avLst/>
          </a:prstGeom>
        </p:spPr>
      </p:pic>
      <p:sp>
        <p:nvSpPr>
          <p:cNvPr id="3" name="Rectangle 3"/>
          <p:cNvSpPr/>
          <p:nvPr/>
        </p:nvSpPr>
        <p:spPr bwMode="auto">
          <a:xfrm>
            <a:off x="3630747" y="4254353"/>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a:solidFill>
              <a:schemeClr val="tx1">
                <a:alpha val="27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61410" y="4393096"/>
            <a:ext cx="1206527" cy="120604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3</a:t>
            </a:r>
          </a:p>
        </p:txBody>
      </p:sp>
      <p:sp>
        <p:nvSpPr>
          <p:cNvPr id="5" name="Rectangle 4"/>
          <p:cNvSpPr/>
          <p:nvPr/>
        </p:nvSpPr>
        <p:spPr bwMode="auto">
          <a:xfrm>
            <a:off x="5056434" y="4393096"/>
            <a:ext cx="1206527" cy="120604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2</a:t>
            </a:r>
          </a:p>
        </p:txBody>
      </p:sp>
      <p:sp>
        <p:nvSpPr>
          <p:cNvPr id="6" name="Rectangle 5"/>
          <p:cNvSpPr/>
          <p:nvPr/>
        </p:nvSpPr>
        <p:spPr bwMode="auto">
          <a:xfrm>
            <a:off x="3751458" y="4393096"/>
            <a:ext cx="1206527" cy="120604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1</a:t>
            </a:r>
          </a:p>
        </p:txBody>
      </p:sp>
      <p:sp>
        <p:nvSpPr>
          <p:cNvPr id="7" name="Rectangle 6"/>
          <p:cNvSpPr/>
          <p:nvPr/>
        </p:nvSpPr>
        <p:spPr bwMode="auto">
          <a:xfrm>
            <a:off x="9736779" y="4528438"/>
            <a:ext cx="935733" cy="935357"/>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6</a:t>
            </a:r>
          </a:p>
        </p:txBody>
      </p:sp>
      <p:sp>
        <p:nvSpPr>
          <p:cNvPr id="8" name="Rectangle 7"/>
          <p:cNvSpPr/>
          <p:nvPr/>
        </p:nvSpPr>
        <p:spPr bwMode="auto">
          <a:xfrm>
            <a:off x="8705220" y="4528438"/>
            <a:ext cx="935733" cy="935357"/>
          </a:xfrm>
          <a:prstGeom prst="rect">
            <a:avLst/>
          </a:prstGeom>
          <a:solidFill>
            <a:srgbClr val="7FBA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chemeClr val="bg1"/>
                    </a:gs>
                    <a:gs pos="100000">
                      <a:schemeClr val="bg1"/>
                    </a:gs>
                  </a:gsLst>
                  <a:lin ang="5400000" scaled="0"/>
                </a:gradFill>
              </a:rPr>
              <a:t>Accent 5</a:t>
            </a:r>
          </a:p>
        </p:txBody>
      </p:sp>
      <p:sp>
        <p:nvSpPr>
          <p:cNvPr id="9" name="Rectangle 8"/>
          <p:cNvSpPr/>
          <p:nvPr/>
        </p:nvSpPr>
        <p:spPr bwMode="auto">
          <a:xfrm>
            <a:off x="7666388" y="4528438"/>
            <a:ext cx="935733" cy="93535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chemeClr val="bg1"/>
                    </a:gs>
                    <a:gs pos="100000">
                      <a:schemeClr val="bg1"/>
                    </a:gs>
                  </a:gsLst>
                  <a:lin ang="5400000" scaled="0"/>
                </a:gradFill>
              </a:rPr>
              <a:t>Accent 4</a:t>
            </a:r>
          </a:p>
        </p:txBody>
      </p:sp>
      <p:sp>
        <p:nvSpPr>
          <p:cNvPr id="10" name="Rectangle 9"/>
          <p:cNvSpPr/>
          <p:nvPr/>
        </p:nvSpPr>
        <p:spPr bwMode="auto">
          <a:xfrm>
            <a:off x="2322664" y="4393096"/>
            <a:ext cx="1206527" cy="120604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400" dirty="0">
                <a:gradFill>
                  <a:gsLst>
                    <a:gs pos="0">
                      <a:schemeClr val="bg1"/>
                    </a:gs>
                    <a:gs pos="100000">
                      <a:schemeClr val="bg1"/>
                    </a:gs>
                  </a:gsLst>
                  <a:lin ang="5400000" scaled="0"/>
                </a:gradFill>
              </a:rPr>
              <a:t>Text</a:t>
            </a:r>
          </a:p>
          <a:p>
            <a:pPr algn="ctr" defTabSz="932472" fontAlgn="base">
              <a:spcBef>
                <a:spcPct val="0"/>
              </a:spcBef>
              <a:spcAft>
                <a:spcPct val="0"/>
              </a:spcAft>
            </a:pPr>
            <a:r>
              <a:rPr lang="en-US" sz="1400" dirty="0" smtClean="0">
                <a:gradFill>
                  <a:gsLst>
                    <a:gs pos="0">
                      <a:schemeClr val="bg1"/>
                    </a:gs>
                    <a:gs pos="100000">
                      <a:schemeClr val="bg1"/>
                    </a:gs>
                  </a:gsLst>
                  <a:lin ang="5400000" scaled="0"/>
                </a:gradFill>
              </a:rPr>
              <a:t>Light 2</a:t>
            </a:r>
            <a:endParaRPr lang="en-US" sz="1400" dirty="0">
              <a:gradFill>
                <a:gsLst>
                  <a:gs pos="0">
                    <a:schemeClr val="bg1"/>
                  </a:gs>
                  <a:gs pos="100000">
                    <a:schemeClr val="bg1"/>
                  </a:gs>
                </a:gsLst>
                <a:lin ang="5400000" scaled="0"/>
              </a:gradFill>
            </a:endParaRPr>
          </a:p>
        </p:txBody>
      </p:sp>
      <p:sp>
        <p:nvSpPr>
          <p:cNvPr id="11" name="TextBox 10"/>
          <p:cNvSpPr txBox="1"/>
          <p:nvPr/>
        </p:nvSpPr>
        <p:spPr>
          <a:xfrm>
            <a:off x="3757856" y="3737150"/>
            <a:ext cx="7060545" cy="313904"/>
          </a:xfrm>
          <a:prstGeom prst="rect">
            <a:avLst/>
          </a:prstGeom>
          <a:noFill/>
        </p:spPr>
        <p:txBody>
          <a:bodyPr wrap="square" lIns="0" tIns="0" rIns="0" bIns="0" rtlCol="0">
            <a:spAutoFit/>
          </a:bodyPr>
          <a:lstStyle/>
          <a:p>
            <a:pPr algn="ctr"/>
            <a:r>
              <a:rPr lang="en-US" sz="2000" dirty="0">
                <a:solidFill>
                  <a:schemeClr val="tx2"/>
                </a:solidFill>
              </a:rPr>
              <a:t>Accent colors 1-6 – (6 Theme Colors to the far right)</a:t>
            </a:r>
          </a:p>
        </p:txBody>
      </p:sp>
      <p:grpSp>
        <p:nvGrpSpPr>
          <p:cNvPr id="12" name="Group 11"/>
          <p:cNvGrpSpPr/>
          <p:nvPr/>
        </p:nvGrpSpPr>
        <p:grpSpPr>
          <a:xfrm>
            <a:off x="3751456" y="3819883"/>
            <a:ext cx="6921056" cy="455867"/>
            <a:chOff x="5099206" y="3872901"/>
            <a:chExt cx="6165897" cy="363048"/>
          </a:xfrm>
        </p:grpSpPr>
        <p:cxnSp>
          <p:nvCxnSpPr>
            <p:cNvPr id="13" name="Straight Connector 12"/>
            <p:cNvCxnSpPr/>
            <p:nvPr/>
          </p:nvCxnSpPr>
          <p:spPr>
            <a:xfrm>
              <a:off x="5104785" y="4099191"/>
              <a:ext cx="6154739" cy="0"/>
            </a:xfrm>
            <a:prstGeom prst="line">
              <a:avLst/>
            </a:pr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cxnSp>
        <p:cxnSp>
          <p:nvCxnSpPr>
            <p:cNvPr id="14" name="Straight Connector 13"/>
            <p:cNvCxnSpPr/>
            <p:nvPr/>
          </p:nvCxnSpPr>
          <p:spPr>
            <a:xfrm>
              <a:off x="5099206" y="3872901"/>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65103" y="3872902"/>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 Placeholder 2"/>
          <p:cNvSpPr txBox="1">
            <a:spLocks/>
          </p:cNvSpPr>
          <p:nvPr/>
        </p:nvSpPr>
        <p:spPr>
          <a:xfrm>
            <a:off x="3751456" y="5843402"/>
            <a:ext cx="3816481" cy="762786"/>
          </a:xfrm>
          <a:prstGeom prst="rect">
            <a:avLst/>
          </a:prstGeom>
        </p:spPr>
        <p:txBody>
          <a:bodyPr vert="horz" wrap="square" lIns="182880" tIns="0" rIns="18288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solidFill>
                <a:latin typeface="+mn-lt"/>
              </a:rPr>
              <a:t>Use </a:t>
            </a:r>
            <a:r>
              <a:rPr lang="en-US" sz="1800" b="1" dirty="0">
                <a:solidFill>
                  <a:schemeClr val="tx2"/>
                </a:solidFill>
                <a:latin typeface="+mn-lt"/>
              </a:rPr>
              <a:t>Accent 1</a:t>
            </a:r>
            <a:r>
              <a:rPr lang="en-US" sz="1800" dirty="0">
                <a:solidFill>
                  <a:schemeClr val="tx2"/>
                </a:solidFill>
                <a:latin typeface="+mn-lt"/>
              </a:rPr>
              <a:t> as the main accent color. Use </a:t>
            </a:r>
            <a:r>
              <a:rPr lang="en-US" sz="1800" b="1" dirty="0">
                <a:solidFill>
                  <a:schemeClr val="tx2"/>
                </a:solidFill>
                <a:latin typeface="+mn-lt"/>
              </a:rPr>
              <a:t>Accent 2</a:t>
            </a:r>
            <a:r>
              <a:rPr lang="en-US" sz="1800" dirty="0">
                <a:solidFill>
                  <a:schemeClr val="tx2"/>
                </a:solidFill>
                <a:latin typeface="+mn-lt"/>
              </a:rPr>
              <a:t> and </a:t>
            </a:r>
            <a:r>
              <a:rPr lang="en-US" sz="1800" b="1" dirty="0">
                <a:solidFill>
                  <a:schemeClr val="tx2"/>
                </a:solidFill>
                <a:latin typeface="+mn-lt"/>
              </a:rPr>
              <a:t>Accent 3</a:t>
            </a:r>
            <a:r>
              <a:rPr lang="en-US" sz="1800" dirty="0">
                <a:solidFill>
                  <a:schemeClr val="tx2"/>
                </a:solidFill>
                <a:latin typeface="+mn-lt"/>
              </a:rPr>
              <a:t> when additional colors are needed. </a:t>
            </a:r>
          </a:p>
        </p:txBody>
      </p:sp>
      <p:sp>
        <p:nvSpPr>
          <p:cNvPr id="17" name="Rectangle 16"/>
          <p:cNvSpPr/>
          <p:nvPr/>
        </p:nvSpPr>
        <p:spPr bwMode="auto">
          <a:xfrm>
            <a:off x="960437" y="3073456"/>
            <a:ext cx="973993" cy="20578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 Placeholder 2"/>
          <p:cNvSpPr txBox="1">
            <a:spLocks/>
          </p:cNvSpPr>
          <p:nvPr/>
        </p:nvSpPr>
        <p:spPr>
          <a:xfrm>
            <a:off x="7823759" y="5742276"/>
            <a:ext cx="3006124" cy="4431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pc="0" dirty="0">
                <a:solidFill>
                  <a:schemeClr val="tx2"/>
                </a:solidFill>
                <a:latin typeface="+mn-lt"/>
              </a:rPr>
              <a:t>Use </a:t>
            </a:r>
            <a:r>
              <a:rPr lang="en-US" sz="1600" b="1" spc="0" dirty="0">
                <a:solidFill>
                  <a:schemeClr val="tx2"/>
                </a:solidFill>
                <a:latin typeface="+mn-lt"/>
              </a:rPr>
              <a:t>Accents 4-6 </a:t>
            </a:r>
            <a:r>
              <a:rPr lang="en-US" sz="1600" spc="0" dirty="0">
                <a:solidFill>
                  <a:schemeClr val="tx2"/>
                </a:solidFill>
                <a:latin typeface="+mn-lt"/>
              </a:rPr>
              <a:t>sparingly – only when more colors are </a:t>
            </a:r>
            <a:r>
              <a:rPr lang="en-US" sz="1600" spc="0" dirty="0" smtClean="0">
                <a:solidFill>
                  <a:schemeClr val="tx2"/>
                </a:solidFill>
                <a:latin typeface="+mn-lt"/>
              </a:rPr>
              <a:t>necessary</a:t>
            </a:r>
            <a:endParaRPr lang="en-US" sz="1600" spc="0" dirty="0">
              <a:solidFill>
                <a:schemeClr val="tx2"/>
              </a:solidFill>
              <a:latin typeface="+mn-lt"/>
            </a:endParaRPr>
          </a:p>
        </p:txBody>
      </p:sp>
      <p:cxnSp>
        <p:nvCxnSpPr>
          <p:cNvPr id="22" name="Straight Arrow Connector 21"/>
          <p:cNvCxnSpPr/>
          <p:nvPr/>
        </p:nvCxnSpPr>
        <p:spPr>
          <a:xfrm>
            <a:off x="867076" y="2493048"/>
            <a:ext cx="0" cy="414394"/>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67076" y="2843555"/>
            <a:ext cx="2063831" cy="1872907"/>
            <a:chOff x="994929" y="2294478"/>
            <a:chExt cx="1883885" cy="1836350"/>
          </a:xfrm>
        </p:grpSpPr>
        <p:cxnSp>
          <p:nvCxnSpPr>
            <p:cNvPr id="19" name="Straight Connector 18"/>
            <p:cNvCxnSpPr/>
            <p:nvPr/>
          </p:nvCxnSpPr>
          <p:spPr>
            <a:xfrm>
              <a:off x="2878814" y="2294478"/>
              <a:ext cx="0" cy="1836350"/>
            </a:xfrm>
            <a:prstGeom prst="line">
              <a:avLst/>
            </a:prstGeom>
            <a:noFill/>
            <a:ln>
              <a:solidFill>
                <a:srgbClr val="C00000"/>
              </a:solidFill>
              <a:headEnd type="none" w="med" len="med"/>
              <a:tailEnd type="oval" w="med" len="med"/>
            </a:ln>
            <a:effectLst/>
          </p:spPr>
          <p:style>
            <a:lnRef idx="1">
              <a:schemeClr val="accent2"/>
            </a:lnRef>
            <a:fillRef idx="3">
              <a:schemeClr val="accent2"/>
            </a:fillRef>
            <a:effectRef idx="2">
              <a:schemeClr val="accent2"/>
            </a:effectRef>
            <a:fontRef idx="minor">
              <a:schemeClr val="lt1"/>
            </a:fontRef>
          </p:style>
        </p:cxnSp>
        <p:sp>
          <p:nvSpPr>
            <p:cNvPr id="20" name="Freeform 19"/>
            <p:cNvSpPr/>
            <p:nvPr/>
          </p:nvSpPr>
          <p:spPr bwMode="auto">
            <a:xfrm>
              <a:off x="994929" y="2294478"/>
              <a:ext cx="1883885" cy="264405"/>
            </a:xfrm>
            <a:custGeom>
              <a:avLst/>
              <a:gdLst>
                <a:gd name="connsiteX0" fmla="*/ 0 w 1883885"/>
                <a:gd name="connsiteY0" fmla="*/ 264405 h 264405"/>
                <a:gd name="connsiteX1" fmla="*/ 0 w 1883885"/>
                <a:gd name="connsiteY1" fmla="*/ 0 h 264405"/>
                <a:gd name="connsiteX2" fmla="*/ 1883885 w 1883885"/>
                <a:gd name="connsiteY2" fmla="*/ 0 h 264405"/>
              </a:gdLst>
              <a:ahLst/>
              <a:cxnLst>
                <a:cxn ang="0">
                  <a:pos x="connsiteX0" y="connsiteY0"/>
                </a:cxn>
                <a:cxn ang="0">
                  <a:pos x="connsiteX1" y="connsiteY1"/>
                </a:cxn>
                <a:cxn ang="0">
                  <a:pos x="connsiteX2" y="connsiteY2"/>
                </a:cxn>
              </a:cxnLst>
              <a:rect l="l" t="t" r="r" b="b"/>
              <a:pathLst>
                <a:path w="1883885" h="264405">
                  <a:moveTo>
                    <a:pt x="0" y="264405"/>
                  </a:moveTo>
                  <a:lnTo>
                    <a:pt x="0" y="0"/>
                  </a:lnTo>
                  <a:lnTo>
                    <a:pt x="1883885" y="0"/>
                  </a:lnTo>
                </a:path>
              </a:pathLst>
            </a:cu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4" name="Title 1"/>
          <p:cNvSpPr txBox="1">
            <a:spLocks/>
          </p:cNvSpPr>
          <p:nvPr/>
        </p:nvSpPr>
        <p:spPr>
          <a:xfrm>
            <a:off x="274320" y="296897"/>
            <a:ext cx="11889564" cy="917575"/>
          </a:xfrm>
          <a:prstGeom prst="rect">
            <a:avLst/>
          </a:prstGeom>
        </p:spPr>
        <p:txBody>
          <a:bodyPr/>
          <a:lst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NZ" dirty="0" smtClean="0">
                <a:solidFill>
                  <a:schemeClr val="tx2"/>
                </a:solidFill>
              </a:rPr>
              <a:t>Slide palette info</a:t>
            </a:r>
            <a:endParaRPr lang="en-NZ" dirty="0">
              <a:solidFill>
                <a:schemeClr val="tx2"/>
              </a:solidFill>
            </a:endParaRPr>
          </a:p>
        </p:txBody>
      </p:sp>
      <p:sp>
        <p:nvSpPr>
          <p:cNvPr id="25" name="TextBox 24"/>
          <p:cNvSpPr txBox="1"/>
          <p:nvPr/>
        </p:nvSpPr>
        <p:spPr>
          <a:xfrm>
            <a:off x="2937306" y="2725616"/>
            <a:ext cx="8862008" cy="565027"/>
          </a:xfrm>
          <a:prstGeom prst="rect">
            <a:avLst/>
          </a:prstGeom>
          <a:noFill/>
        </p:spPr>
        <p:txBody>
          <a:bodyPr wrap="square" lIns="182880" tIns="0" rIns="182880" bIns="0" rtlCol="0">
            <a:spAutoFit/>
          </a:bodyPr>
          <a:lstStyle/>
          <a:p>
            <a:r>
              <a:rPr lang="en-US" dirty="0" smtClean="0">
                <a:solidFill>
                  <a:schemeClr val="tx2"/>
                </a:solidFill>
              </a:rPr>
              <a:t>Select the 4</a:t>
            </a:r>
            <a:r>
              <a:rPr lang="en-US" baseline="30000" dirty="0" smtClean="0">
                <a:solidFill>
                  <a:schemeClr val="tx2"/>
                </a:solidFill>
              </a:rPr>
              <a:t>th</a:t>
            </a:r>
            <a:r>
              <a:rPr lang="en-US" dirty="0" smtClean="0">
                <a:solidFill>
                  <a:schemeClr val="tx2"/>
                </a:solidFill>
              </a:rPr>
              <a:t> color from the left for subheads and 1</a:t>
            </a:r>
            <a:r>
              <a:rPr lang="en-US" baseline="30000" dirty="0" smtClean="0">
                <a:solidFill>
                  <a:schemeClr val="tx2"/>
                </a:solidFill>
              </a:rPr>
              <a:t>st</a:t>
            </a:r>
            <a:r>
              <a:rPr lang="en-US" dirty="0" smtClean="0">
                <a:solidFill>
                  <a:schemeClr val="tx2"/>
                </a:solidFill>
              </a:rPr>
              <a:t> level non-bulleted text color, or wherever “color” text is preferred over the default black/white text</a:t>
            </a:r>
          </a:p>
        </p:txBody>
      </p:sp>
      <p:sp>
        <p:nvSpPr>
          <p:cNvPr id="26" name="Text Placeholder 2"/>
          <p:cNvSpPr txBox="1">
            <a:spLocks/>
          </p:cNvSpPr>
          <p:nvPr/>
        </p:nvSpPr>
        <p:spPr>
          <a:xfrm>
            <a:off x="274638" y="1227844"/>
            <a:ext cx="11887200" cy="1209562"/>
          </a:xfrm>
          <a:prstGeom prst="rect">
            <a:avLst/>
          </a:prstGeom>
        </p:spPr>
        <p:txBody>
          <a:bodyPr vert="horz" wrap="square" lIns="182880" tIns="146304" rIns="182880" bIns="146304"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2"/>
                </a:solidFill>
              </a:rPr>
              <a:t>The PowerPoint palette for this template has been built for you and is shown below. Avoid using too many colors in your presentation. </a:t>
            </a:r>
          </a:p>
        </p:txBody>
      </p:sp>
      <p:sp>
        <p:nvSpPr>
          <p:cNvPr id="28" name="Rectangle 27"/>
          <p:cNvSpPr/>
          <p:nvPr/>
        </p:nvSpPr>
        <p:spPr bwMode="auto">
          <a:xfrm>
            <a:off x="820590" y="3113224"/>
            <a:ext cx="108425" cy="109476"/>
          </a:xfrm>
          <a:prstGeom prst="rect">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52793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21054801"/>
              </p:ext>
            </p:extLst>
          </p:nvPr>
        </p:nvGraphicFramePr>
        <p:xfrm>
          <a:off x="2072746" y="954826"/>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NZ" sz="4000" dirty="0" smtClean="0"/>
              <a:t>Won’t be covering</a:t>
            </a:r>
            <a:endParaRPr lang="en-NZ" sz="4000" dirty="0"/>
          </a:p>
        </p:txBody>
      </p:sp>
    </p:spTree>
    <p:extLst>
      <p:ext uri="{BB962C8B-B14F-4D97-AF65-F5344CB8AC3E}">
        <p14:creationId xmlns:p14="http://schemas.microsoft.com/office/powerpoint/2010/main" val="392585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74320" y="296897"/>
            <a:ext cx="11889564" cy="932563"/>
          </a:xfrm>
        </p:spPr>
        <p:txBody>
          <a:bodyPr/>
          <a:lstStyle/>
          <a:p>
            <a:r>
              <a:rPr lang="en-US" sz="5400" dirty="0"/>
              <a:t>Chart Example</a:t>
            </a:r>
          </a:p>
        </p:txBody>
      </p:sp>
      <p:graphicFrame>
        <p:nvGraphicFramePr>
          <p:cNvPr id="6" name="Chart 5"/>
          <p:cNvGraphicFramePr/>
          <p:nvPr>
            <p:extLst>
              <p:ext uri="{D42A27DB-BD31-4B8C-83A1-F6EECF244321}">
                <p14:modId xmlns:p14="http://schemas.microsoft.com/office/powerpoint/2010/main" val="4157655617"/>
              </p:ext>
            </p:extLst>
          </p:nvPr>
        </p:nvGraphicFramePr>
        <p:xfrm>
          <a:off x="274320" y="1211263"/>
          <a:ext cx="10058718" cy="5483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21224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Text Placeholder 2"/>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383696574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4630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2996508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15445128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310139352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11243735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Tree>
    <p:extLst>
      <p:ext uri="{BB962C8B-B14F-4D97-AF65-F5344CB8AC3E}">
        <p14:creationId xmlns:p14="http://schemas.microsoft.com/office/powerpoint/2010/main" val="608072162"/>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109913" y="2758599"/>
            <a:ext cx="6216650" cy="1477328"/>
          </a:xfrm>
          <a:prstGeom prst="rect">
            <a:avLst/>
          </a:prstGeom>
        </p:spPr>
        <p:txBody>
          <a:bodyPr>
            <a:spAutoFit/>
          </a:bodyPr>
          <a:lstStyle/>
          <a:p>
            <a:r>
              <a:rPr lang="en-NZ" dirty="0">
                <a:solidFill>
                  <a:srgbClr val="FFFFFF"/>
                </a:solidFill>
              </a:rPr>
              <a:t>https://identity-test.datacomcc.com/Account/SignIn?ReturnUrl=/issue/wsfed?wa=wsignin1.0&amp;wtrealm=http://dslfimad.dslfim.local/adfs/services/trust&amp;wctx=00cacd9f-0aae-434a-b057-f1bfc0d5f1f3&amp;wct=2014-08-12T20:31:58Z</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11163"/>
            <a:ext cx="9248775" cy="6172200"/>
          </a:xfrm>
          <a:prstGeom prst="rect">
            <a:avLst/>
          </a:prstGeom>
          <a:solidFill>
            <a:schemeClr val="accent3"/>
          </a:solidFill>
          <a:ln>
            <a:noFill/>
          </a:ln>
          <a:extLst/>
        </p:spPr>
      </p:pic>
    </p:spTree>
    <p:extLst>
      <p:ext uri="{BB962C8B-B14F-4D97-AF65-F5344CB8AC3E}">
        <p14:creationId xmlns:p14="http://schemas.microsoft.com/office/powerpoint/2010/main" val="3079087826"/>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75869"/>
          </a:xfrm>
        </p:spPr>
        <p:txBody>
          <a:bodyPr/>
          <a:lstStyle/>
          <a:p>
            <a:r>
              <a:rPr lang="en-NZ" b="1" dirty="0"/>
              <a:t>For cloud authentication, Azure Active Directory has you covered</a:t>
            </a:r>
            <a:endParaRPr lang="en-NZ" dirty="0"/>
          </a:p>
        </p:txBody>
      </p:sp>
    </p:spTree>
    <p:extLst>
      <p:ext uri="{BB962C8B-B14F-4D97-AF65-F5344CB8AC3E}">
        <p14:creationId xmlns:p14="http://schemas.microsoft.com/office/powerpoint/2010/main" val="35977899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p:cNvSpPr/>
          <p:nvPr/>
        </p:nvSpPr>
        <p:spPr bwMode="auto">
          <a:xfrm>
            <a:off x="4930283"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4080" dirty="0">
                <a:solidFill>
                  <a:srgbClr val="FFFFFF"/>
                </a:solidFill>
                <a:latin typeface="Segoe UI Light"/>
              </a:rPr>
              <a:t>1 Trillion</a:t>
            </a:r>
          </a:p>
          <a:p>
            <a:pPr defTabSz="685701" fontAlgn="base">
              <a:spcBef>
                <a:spcPct val="0"/>
              </a:spcBef>
              <a:spcAft>
                <a:spcPct val="0"/>
              </a:spcAft>
            </a:pPr>
            <a:r>
              <a:rPr lang="en-US" dirty="0" smtClean="0">
                <a:solidFill>
                  <a:srgbClr val="FFFFFF"/>
                </a:solidFill>
                <a:latin typeface="Segoe UI Light"/>
              </a:rPr>
              <a:t>Azure </a:t>
            </a:r>
            <a:r>
              <a:rPr lang="en-US" dirty="0">
                <a:solidFill>
                  <a:srgbClr val="FFFFFF"/>
                </a:solidFill>
                <a:latin typeface="Segoe UI Light"/>
              </a:rPr>
              <a:t>AD authentications since the release of the service</a:t>
            </a:r>
            <a:endParaRPr lang="en-US" sz="1600" i="1" dirty="0">
              <a:solidFill>
                <a:srgbClr val="FFFFFF"/>
              </a:solidFill>
              <a:latin typeface="Segoe UI Light"/>
            </a:endParaRPr>
          </a:p>
        </p:txBody>
      </p:sp>
      <p:sp>
        <p:nvSpPr>
          <p:cNvPr id="31" name="Rectangle 30"/>
          <p:cNvSpPr/>
          <p:nvPr/>
        </p:nvSpPr>
        <p:spPr bwMode="auto">
          <a:xfrm>
            <a:off x="7043485" y="3602428"/>
            <a:ext cx="2108166" cy="2102605"/>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72322" fontAlgn="base">
              <a:spcBef>
                <a:spcPct val="0"/>
              </a:spcBef>
              <a:spcAft>
                <a:spcPct val="0"/>
              </a:spcAft>
            </a:pPr>
            <a:r>
              <a:rPr lang="en-US" sz="4000" dirty="0" smtClean="0">
                <a:solidFill>
                  <a:srgbClr val="FFFFFF"/>
                </a:solidFill>
                <a:latin typeface="Segoe UI Light"/>
              </a:rPr>
              <a:t>50 M</a:t>
            </a:r>
            <a:br>
              <a:rPr lang="en-US" sz="4000" dirty="0" smtClean="0">
                <a:solidFill>
                  <a:srgbClr val="FFFFFF"/>
                </a:solidFill>
                <a:latin typeface="Segoe UI Light"/>
              </a:rPr>
            </a:br>
            <a:r>
              <a:rPr lang="en-US" dirty="0" smtClean="0">
                <a:solidFill>
                  <a:srgbClr val="FFFFFF"/>
                </a:solidFill>
                <a:latin typeface="Segoe UI Light"/>
              </a:rPr>
              <a:t>Office 365 users active every month</a:t>
            </a:r>
            <a:endParaRPr lang="en-US" sz="800" dirty="0">
              <a:solidFill>
                <a:srgbClr val="FFFFFF"/>
              </a:solidFill>
            </a:endParaRPr>
          </a:p>
        </p:txBody>
      </p:sp>
      <p:sp>
        <p:nvSpPr>
          <p:cNvPr id="32" name="Rectangle 31"/>
          <p:cNvSpPr/>
          <p:nvPr/>
        </p:nvSpPr>
        <p:spPr bwMode="auto">
          <a:xfrm>
            <a:off x="9151651"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3672" spc="-102" dirty="0">
                <a:solidFill>
                  <a:srgbClr val="FFFFFF"/>
                </a:solidFill>
                <a:latin typeface="Segoe UI Light"/>
              </a:rPr>
              <a:t>&gt;1 </a:t>
            </a:r>
            <a:r>
              <a:rPr lang="en-US" sz="3672" spc="-102" dirty="0" smtClean="0">
                <a:solidFill>
                  <a:srgbClr val="FFFFFF"/>
                </a:solidFill>
                <a:latin typeface="Segoe UI Light"/>
              </a:rPr>
              <a:t>Billion </a:t>
            </a:r>
            <a:r>
              <a:rPr lang="en-US" sz="2000" spc="-102" dirty="0">
                <a:solidFill>
                  <a:srgbClr val="FFFFFF"/>
                </a:solidFill>
                <a:latin typeface="Segoe UI Light"/>
              </a:rPr>
              <a:t>authentications every day on Azure AD</a:t>
            </a:r>
            <a:endParaRPr lang="en-US" sz="2000" dirty="0">
              <a:solidFill>
                <a:srgbClr val="FFFFFF"/>
              </a:solidFill>
            </a:endParaRPr>
          </a:p>
        </p:txBody>
      </p:sp>
      <p:sp>
        <p:nvSpPr>
          <p:cNvPr id="21" name="Rectangle 20"/>
          <p:cNvSpPr/>
          <p:nvPr/>
        </p:nvSpPr>
        <p:spPr bwMode="auto">
          <a:xfrm>
            <a:off x="915165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72322" fontAlgn="base">
              <a:spcBef>
                <a:spcPct val="0"/>
              </a:spcBef>
              <a:spcAft>
                <a:spcPct val="0"/>
              </a:spcAft>
            </a:pPr>
            <a:r>
              <a:rPr lang="en-US" dirty="0">
                <a:solidFill>
                  <a:srgbClr val="FFFFFF"/>
                </a:solidFill>
                <a:latin typeface="Segoe UI Light"/>
              </a:rPr>
              <a:t>More than </a:t>
            </a:r>
          </a:p>
          <a:p>
            <a:pPr defTabSz="672322" fontAlgn="base">
              <a:spcBef>
                <a:spcPct val="0"/>
              </a:spcBef>
              <a:spcAft>
                <a:spcPct val="0"/>
              </a:spcAft>
            </a:pPr>
            <a:r>
              <a:rPr lang="en-US" sz="4000" dirty="0">
                <a:solidFill>
                  <a:srgbClr val="FFFFFF"/>
                </a:solidFill>
                <a:latin typeface="Segoe UI Light"/>
              </a:rPr>
              <a:t>500 M</a:t>
            </a:r>
            <a:r>
              <a:rPr lang="en-US" sz="1400" dirty="0">
                <a:solidFill>
                  <a:srgbClr val="FFFFFF"/>
                </a:solidFill>
                <a:latin typeface="Segoe UI Light"/>
              </a:rPr>
              <a:t> </a:t>
            </a:r>
            <a:r>
              <a:rPr lang="en-US" dirty="0">
                <a:solidFill>
                  <a:srgbClr val="FFFFFF"/>
                </a:solidFill>
                <a:latin typeface="Segoe UI Light"/>
              </a:rPr>
              <a:t>objects hosted on Azure Active Directory</a:t>
            </a:r>
            <a:endParaRPr lang="en-US" sz="1400" dirty="0">
              <a:solidFill>
                <a:srgbClr val="FFFFFF"/>
              </a:solidFill>
              <a:latin typeface="Segoe UI Light"/>
            </a:endParaRPr>
          </a:p>
        </p:txBody>
      </p:sp>
      <p:grpSp>
        <p:nvGrpSpPr>
          <p:cNvPr id="86" name="Group 85"/>
          <p:cNvGrpSpPr/>
          <p:nvPr/>
        </p:nvGrpSpPr>
        <p:grpSpPr>
          <a:xfrm>
            <a:off x="7043485" y="1287462"/>
            <a:ext cx="2108166" cy="2148507"/>
            <a:chOff x="6955020" y="1339219"/>
            <a:chExt cx="2067310" cy="2106870"/>
          </a:xfrm>
        </p:grpSpPr>
        <p:sp>
          <p:nvSpPr>
            <p:cNvPr id="15" name="Rectangle 14"/>
            <p:cNvSpPr/>
            <p:nvPr/>
          </p:nvSpPr>
          <p:spPr bwMode="auto">
            <a:xfrm>
              <a:off x="6955020" y="1339219"/>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1836" dirty="0">
                  <a:solidFill>
                    <a:srgbClr val="FFFFFF"/>
                  </a:solidFill>
                  <a:latin typeface="Segoe UI Light"/>
                </a:rPr>
                <a:t>Azure AD manages identity data for  </a:t>
              </a:r>
            </a:p>
            <a:p>
              <a:pPr defTabSz="685701" fontAlgn="base">
                <a:spcBef>
                  <a:spcPct val="0"/>
                </a:spcBef>
                <a:spcAft>
                  <a:spcPct val="0"/>
                </a:spcAft>
              </a:pPr>
              <a:r>
                <a:rPr lang="en-US" sz="3264" dirty="0" smtClean="0">
                  <a:solidFill>
                    <a:srgbClr val="FFFFFF"/>
                  </a:solidFill>
                  <a:latin typeface="Segoe UI Light"/>
                </a:rPr>
                <a:t>&gt;5 M </a:t>
              </a:r>
              <a:r>
                <a:rPr lang="en-US" sz="1836" dirty="0">
                  <a:solidFill>
                    <a:srgbClr val="FFFFFF"/>
                  </a:solidFill>
                  <a:latin typeface="Segoe UI Light"/>
                </a:rPr>
                <a:t>organizations</a:t>
              </a:r>
              <a:r>
                <a:rPr lang="en-US" sz="1428" dirty="0">
                  <a:solidFill>
                    <a:srgbClr val="FFFFFF"/>
                  </a:solidFill>
                  <a:latin typeface="Segoe UI Light"/>
                </a:rPr>
                <a:t> </a:t>
              </a:r>
            </a:p>
          </p:txBody>
        </p:sp>
        <p:sp>
          <p:nvSpPr>
            <p:cNvPr id="72" name="Rectangle 71"/>
            <p:cNvSpPr/>
            <p:nvPr/>
          </p:nvSpPr>
          <p:spPr>
            <a:xfrm>
              <a:off x="6972797" y="3212466"/>
              <a:ext cx="1897750" cy="233623"/>
            </a:xfrm>
            <a:prstGeom prst="rect">
              <a:avLst/>
            </a:prstGeom>
          </p:spPr>
          <p:txBody>
            <a:bodyPr wrap="square">
              <a:spAutoFit/>
            </a:bodyPr>
            <a:lstStyle/>
            <a:p>
              <a:pPr defTabSz="685701" fontAlgn="base">
                <a:spcBef>
                  <a:spcPts val="306"/>
                </a:spcBef>
                <a:spcAft>
                  <a:spcPct val="0"/>
                </a:spcAft>
              </a:pPr>
              <a:endParaRPr lang="en-US" sz="918" dirty="0">
                <a:solidFill>
                  <a:srgbClr val="FFFFFF">
                    <a:alpha val="60000"/>
                  </a:srgbClr>
                </a:solidFill>
              </a:endParaRPr>
            </a:p>
          </p:txBody>
        </p:sp>
      </p:grpSp>
      <p:sp>
        <p:nvSpPr>
          <p:cNvPr id="12" name="Rectangle 11"/>
          <p:cNvSpPr/>
          <p:nvPr/>
        </p:nvSpPr>
        <p:spPr bwMode="auto">
          <a:xfrm>
            <a:off x="493532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r>
              <a:rPr lang="en-US" sz="4080" dirty="0">
                <a:solidFill>
                  <a:srgbClr val="FFFFFF"/>
                </a:solidFill>
                <a:latin typeface="Segoe UI Light"/>
              </a:rPr>
              <a:t>86% </a:t>
            </a:r>
          </a:p>
          <a:p>
            <a:pPr defTabSz="685701" fontAlgn="base">
              <a:spcBef>
                <a:spcPct val="0"/>
              </a:spcBef>
              <a:spcAft>
                <a:spcPct val="0"/>
              </a:spcAft>
            </a:pPr>
            <a:r>
              <a:rPr lang="en-US" sz="1400" dirty="0">
                <a:solidFill>
                  <a:srgbClr val="FFFFFF"/>
                </a:solidFill>
                <a:latin typeface="Segoe UI Light"/>
              </a:rPr>
              <a:t>of Fortune 500 companies on Microsoft Cloud (Azure, O365, CRM Online and PowerBI</a:t>
            </a:r>
            <a:r>
              <a:rPr lang="en-US" sz="1400" dirty="0" smtClean="0">
                <a:solidFill>
                  <a:srgbClr val="FFFFFF"/>
                </a:solidFill>
                <a:latin typeface="Calibri" panose="020F0502020204030204"/>
              </a:rPr>
              <a:t>)</a:t>
            </a:r>
          </a:p>
          <a:p>
            <a:pPr defTabSz="685701" fontAlgn="base">
              <a:spcBef>
                <a:spcPct val="0"/>
              </a:spcBef>
              <a:spcAft>
                <a:spcPct val="0"/>
              </a:spcAft>
            </a:pPr>
            <a:endParaRPr lang="en-US" sz="1071" dirty="0">
              <a:solidFill>
                <a:srgbClr val="FFFFFF"/>
              </a:solidFill>
            </a:endParaRPr>
          </a:p>
        </p:txBody>
      </p:sp>
      <p:sp>
        <p:nvSpPr>
          <p:cNvPr id="62" name="Rectangle 61"/>
          <p:cNvSpPr/>
          <p:nvPr/>
        </p:nvSpPr>
        <p:spPr>
          <a:xfrm>
            <a:off x="391453" y="6319031"/>
            <a:ext cx="1906694" cy="54974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srgbClr val="FFFFFF"/>
              </a:solidFill>
            </a:endParaRPr>
          </a:p>
        </p:txBody>
      </p:sp>
      <p:grpSp>
        <p:nvGrpSpPr>
          <p:cNvPr id="69" name="Group 68"/>
          <p:cNvGrpSpPr/>
          <p:nvPr/>
        </p:nvGrpSpPr>
        <p:grpSpPr>
          <a:xfrm>
            <a:off x="-372876" y="6484857"/>
            <a:ext cx="6108009" cy="1272434"/>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56" name="Rectangle 55"/>
          <p:cNvSpPr/>
          <p:nvPr/>
        </p:nvSpPr>
        <p:spPr bwMode="auto">
          <a:xfrm>
            <a:off x="488876" y="5774611"/>
            <a:ext cx="2322383" cy="1219421"/>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3312" y="5985028"/>
            <a:ext cx="618133" cy="1009002"/>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Azure AD by the Numbers</a:t>
            </a:r>
            <a:endParaRPr lang="en-US" sz="4896" dirty="0"/>
          </a:p>
        </p:txBody>
      </p:sp>
      <p:grpSp>
        <p:nvGrpSpPr>
          <p:cNvPr id="36" name="Group 35"/>
          <p:cNvGrpSpPr/>
          <p:nvPr/>
        </p:nvGrpSpPr>
        <p:grpSpPr>
          <a:xfrm>
            <a:off x="1765" y="6072514"/>
            <a:ext cx="1067747" cy="926495"/>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grpSp>
        <p:nvGrpSpPr>
          <p:cNvPr id="43" name="Group 42"/>
          <p:cNvGrpSpPr/>
          <p:nvPr/>
        </p:nvGrpSpPr>
        <p:grpSpPr>
          <a:xfrm>
            <a:off x="1108160" y="5399017"/>
            <a:ext cx="1225708" cy="1599993"/>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pic>
        <p:nvPicPr>
          <p:cNvPr id="76" name="Picture 75"/>
          <p:cNvPicPr>
            <a:picLocks noChangeAspect="1"/>
          </p:cNvPicPr>
          <p:nvPr/>
        </p:nvPicPr>
        <p:blipFill>
          <a:blip r:embed="rId3"/>
          <a:stretch>
            <a:fillRect/>
          </a:stretch>
        </p:blipFill>
        <p:spPr>
          <a:xfrm>
            <a:off x="357947" y="1387752"/>
            <a:ext cx="2706146" cy="1820725"/>
          </a:xfrm>
          <a:prstGeom prst="rect">
            <a:avLst/>
          </a:prstGeom>
        </p:spPr>
      </p:pic>
      <p:pic>
        <p:nvPicPr>
          <p:cNvPr id="77" name="Picture 76"/>
          <p:cNvPicPr>
            <a:picLocks noChangeAspect="1"/>
          </p:cNvPicPr>
          <p:nvPr/>
        </p:nvPicPr>
        <p:blipFill>
          <a:blip r:embed="rId3"/>
          <a:stretch>
            <a:fillRect/>
          </a:stretch>
        </p:blipFill>
        <p:spPr>
          <a:xfrm>
            <a:off x="642925" y="1582664"/>
            <a:ext cx="2706146" cy="1820725"/>
          </a:xfrm>
          <a:prstGeom prst="rect">
            <a:avLst/>
          </a:prstGeom>
        </p:spPr>
      </p:pic>
      <p:pic>
        <p:nvPicPr>
          <p:cNvPr id="78" name="Picture 77"/>
          <p:cNvPicPr>
            <a:picLocks noChangeAspect="1"/>
          </p:cNvPicPr>
          <p:nvPr/>
        </p:nvPicPr>
        <p:blipFill>
          <a:blip r:embed="rId4"/>
          <a:stretch>
            <a:fillRect/>
          </a:stretch>
        </p:blipFill>
        <p:spPr>
          <a:xfrm>
            <a:off x="1536144" y="2208061"/>
            <a:ext cx="919705" cy="919705"/>
          </a:xfrm>
          <a:prstGeom prst="rect">
            <a:avLst/>
          </a:prstGeom>
        </p:spPr>
      </p:pic>
      <p:sp>
        <p:nvSpPr>
          <p:cNvPr id="2" name="TextBox 1"/>
          <p:cNvSpPr txBox="1"/>
          <p:nvPr/>
        </p:nvSpPr>
        <p:spPr>
          <a:xfrm>
            <a:off x="4720521" y="5870859"/>
            <a:ext cx="675409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Every Office 365 and Microsoft Azure customer</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uses Azure Active directory</a:t>
            </a:r>
          </a:p>
        </p:txBody>
      </p:sp>
    </p:spTree>
    <p:extLst>
      <p:ext uri="{BB962C8B-B14F-4D97-AF65-F5344CB8AC3E}">
        <p14:creationId xmlns:p14="http://schemas.microsoft.com/office/powerpoint/2010/main" val="4189926514"/>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Resources</a:t>
            </a:r>
            <a:endParaRPr lang="en-NZ" sz="4000" dirty="0"/>
          </a:p>
        </p:txBody>
      </p:sp>
      <p:sp>
        <p:nvSpPr>
          <p:cNvPr id="4" name="Text Placeholder 3"/>
          <p:cNvSpPr>
            <a:spLocks noGrp="1"/>
          </p:cNvSpPr>
          <p:nvPr>
            <p:ph type="body" sz="quarter" idx="10"/>
          </p:nvPr>
        </p:nvSpPr>
        <p:spPr>
          <a:xfrm>
            <a:off x="289852" y="1386836"/>
            <a:ext cx="11887200" cy="5607689"/>
          </a:xfrm>
        </p:spPr>
        <p:txBody>
          <a:bodyPr/>
          <a:lstStyle/>
          <a:p>
            <a:r>
              <a:rPr lang="en-NZ" sz="2000" dirty="0" smtClean="0">
                <a:latin typeface="+mn-lt"/>
              </a:rPr>
              <a:t>Azure </a:t>
            </a:r>
            <a:r>
              <a:rPr lang="en-NZ" sz="2000" dirty="0">
                <a:latin typeface="+mn-lt"/>
              </a:rPr>
              <a:t>blog - </a:t>
            </a:r>
            <a:r>
              <a:rPr lang="en-NZ" sz="2000" b="1" u="sng" dirty="0" smtClean="0">
                <a:latin typeface="+mn-lt"/>
              </a:rPr>
              <a:t>http://azure.microsoft.com/blog/</a:t>
            </a:r>
          </a:p>
          <a:p>
            <a:endParaRPr lang="en-NZ" sz="2000" dirty="0" smtClean="0">
              <a:latin typeface="+mn-lt"/>
            </a:endParaRPr>
          </a:p>
          <a:p>
            <a:r>
              <a:rPr lang="en-NZ" sz="2000" dirty="0" smtClean="0">
                <a:latin typeface="+mn-lt"/>
              </a:rPr>
              <a:t>Ask Premier Field Engineering </a:t>
            </a:r>
            <a:r>
              <a:rPr lang="en-NZ" sz="2000" dirty="0">
                <a:solidFill>
                  <a:schemeClr val="tx1"/>
                </a:solidFill>
                <a:latin typeface="+mn-lt"/>
              </a:rPr>
              <a:t>- </a:t>
            </a:r>
            <a:r>
              <a:rPr lang="en-NZ" sz="2000" b="1" u="sng" dirty="0" smtClean="0">
                <a:latin typeface="+mn-lt"/>
              </a:rPr>
              <a:t>http</a:t>
            </a:r>
            <a:r>
              <a:rPr lang="en-NZ" sz="2000" b="1" u="sng" dirty="0">
                <a:latin typeface="+mn-lt"/>
              </a:rPr>
              <a:t>://</a:t>
            </a:r>
            <a:r>
              <a:rPr lang="en-NZ" sz="2000" b="1" u="sng" dirty="0" smtClean="0">
                <a:latin typeface="+mn-lt"/>
              </a:rPr>
              <a:t>blogs.technet.com/b/askpfeplat/ </a:t>
            </a:r>
          </a:p>
          <a:p>
            <a:endParaRPr lang="en-NZ" sz="2000" dirty="0">
              <a:latin typeface="+mn-lt"/>
            </a:endParaRPr>
          </a:p>
          <a:p>
            <a:r>
              <a:rPr lang="en-NZ" sz="2000" dirty="0">
                <a:latin typeface="+mn-lt"/>
              </a:rPr>
              <a:t>Active Directory Team blog - </a:t>
            </a:r>
            <a:r>
              <a:rPr lang="en-NZ" sz="2000" b="1" u="sng" dirty="0">
                <a:latin typeface="+mn-lt"/>
              </a:rPr>
              <a:t>http://blogs.technet.com/b/ad/ </a:t>
            </a:r>
            <a:endParaRPr lang="en-NZ" sz="2000" b="1" u="sng" dirty="0" smtClean="0">
              <a:latin typeface="+mn-lt"/>
            </a:endParaRPr>
          </a:p>
          <a:p>
            <a:endParaRPr lang="en-NZ" sz="2000" b="1" u="sng" dirty="0">
              <a:latin typeface="+mn-lt"/>
            </a:endParaRPr>
          </a:p>
          <a:p>
            <a:r>
              <a:rPr lang="en-NZ" sz="2000" dirty="0">
                <a:latin typeface="+mn-lt"/>
              </a:rPr>
              <a:t>Active Directory </a:t>
            </a:r>
            <a:r>
              <a:rPr lang="en-NZ" sz="2000" dirty="0" smtClean="0">
                <a:latin typeface="+mn-lt"/>
              </a:rPr>
              <a:t>Passport plug-in -</a:t>
            </a:r>
            <a:r>
              <a:rPr lang="en-NZ" sz="2000" dirty="0" smtClean="0">
                <a:solidFill>
                  <a:schemeClr val="tx1"/>
                </a:solidFill>
              </a:rPr>
              <a:t> </a:t>
            </a:r>
            <a:r>
              <a:rPr lang="en-NZ" sz="2000" b="1" u="sng" dirty="0" smtClean="0">
                <a:solidFill>
                  <a:schemeClr val="tx1"/>
                </a:solidFill>
                <a:latin typeface="+mn-lt"/>
              </a:rPr>
              <a:t>https://github.com/AzureAD/passport-azure-ad/</a:t>
            </a:r>
          </a:p>
          <a:p>
            <a:endParaRPr lang="en-NZ" sz="2000" u="sng" dirty="0">
              <a:latin typeface="+mn-lt"/>
            </a:endParaRPr>
          </a:p>
          <a:p>
            <a:r>
              <a:rPr lang="en-NZ" sz="2000" dirty="0" smtClean="0">
                <a:latin typeface="+mn-lt"/>
              </a:rPr>
              <a:t>Microsoft Azure Active Directory Samples and Documentation - </a:t>
            </a:r>
            <a:r>
              <a:rPr lang="en-NZ" sz="2000" b="1" u="sng" dirty="0" smtClean="0">
                <a:latin typeface="+mn-lt"/>
              </a:rPr>
              <a:t>https</a:t>
            </a:r>
            <a:r>
              <a:rPr lang="en-NZ" sz="2000" b="1" u="sng" dirty="0">
                <a:latin typeface="+mn-lt"/>
              </a:rPr>
              <a:t>://</a:t>
            </a:r>
            <a:r>
              <a:rPr lang="en-NZ" sz="2000" b="1" u="sng" dirty="0" smtClean="0">
                <a:latin typeface="+mn-lt"/>
              </a:rPr>
              <a:t>github.com/AzureADSamples/</a:t>
            </a:r>
            <a:endParaRPr lang="en-NZ" sz="2400" b="1" u="sng" dirty="0">
              <a:latin typeface="+mn-lt"/>
            </a:endParaRPr>
          </a:p>
          <a:p>
            <a:endParaRPr lang="en-NZ" sz="2000" dirty="0">
              <a:latin typeface="+mn-lt"/>
            </a:endParaRPr>
          </a:p>
          <a:p>
            <a:r>
              <a:rPr lang="en-NZ" sz="2000" dirty="0" smtClean="0">
                <a:latin typeface="+mn-lt"/>
              </a:rPr>
              <a:t>Cloud Identity Infographic - </a:t>
            </a:r>
            <a:r>
              <a:rPr lang="en-NZ" sz="2000" b="1" u="sng" dirty="0">
                <a:latin typeface="+mn-lt"/>
              </a:rPr>
              <a:t>http://azure.microsoft.com/en-us/documentation/infographics/cloud-identity-and-access</a:t>
            </a:r>
            <a:r>
              <a:rPr lang="en-NZ" sz="2400" b="1" u="sng" dirty="0" smtClean="0">
                <a:latin typeface="+mn-lt"/>
              </a:rPr>
              <a:t>/</a:t>
            </a:r>
          </a:p>
          <a:p>
            <a:endParaRPr lang="en-NZ" sz="2400" b="1" u="sng" dirty="0" smtClean="0">
              <a:latin typeface="+mn-lt"/>
            </a:endParaRPr>
          </a:p>
          <a:p>
            <a:r>
              <a:rPr lang="en-NZ" sz="2000" dirty="0" smtClean="0">
                <a:latin typeface="+mn-lt"/>
              </a:rPr>
              <a:t>Graph Explorer</a:t>
            </a:r>
            <a:r>
              <a:rPr lang="en-NZ" sz="2000" b="1" dirty="0" smtClean="0">
                <a:latin typeface="+mn-lt"/>
              </a:rPr>
              <a:t> </a:t>
            </a:r>
            <a:r>
              <a:rPr lang="en-NZ" sz="2000" dirty="0" smtClean="0">
                <a:latin typeface="+mn-lt"/>
              </a:rPr>
              <a:t>-</a:t>
            </a:r>
            <a:r>
              <a:rPr lang="en-NZ" sz="2000" b="1" dirty="0" smtClean="0">
                <a:latin typeface="+mn-lt"/>
              </a:rPr>
              <a:t> </a:t>
            </a:r>
            <a:r>
              <a:rPr lang="en-NZ" sz="2000" b="1" u="sng" dirty="0" smtClean="0">
                <a:latin typeface="+mn-lt"/>
              </a:rPr>
              <a:t>https</a:t>
            </a:r>
            <a:r>
              <a:rPr lang="en-NZ" sz="2000" b="1" u="sng" dirty="0">
                <a:latin typeface="+mn-lt"/>
              </a:rPr>
              <a:t>://</a:t>
            </a:r>
            <a:r>
              <a:rPr lang="en-NZ" sz="2000" b="1" u="sng" dirty="0" smtClean="0">
                <a:latin typeface="+mn-lt"/>
              </a:rPr>
              <a:t>graphexplorer.cloudapp.net/</a:t>
            </a:r>
          </a:p>
          <a:p>
            <a:endParaRPr lang="en-NZ" sz="2400" u="sng" dirty="0" smtClean="0">
              <a:latin typeface="+mn-lt"/>
            </a:endParaRPr>
          </a:p>
        </p:txBody>
      </p:sp>
    </p:spTree>
    <p:extLst>
      <p:ext uri="{BB962C8B-B14F-4D97-AF65-F5344CB8AC3E}">
        <p14:creationId xmlns:p14="http://schemas.microsoft.com/office/powerpoint/2010/main" val="4969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3" y="576749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2040" i="1" dirty="0">
              <a:solidFill>
                <a:srgbClr val="000000"/>
              </a:solidFill>
              <a:latin typeface="Segoe UI Light"/>
            </a:endParaRPr>
          </a:p>
        </p:txBody>
      </p:sp>
      <p:sp>
        <p:nvSpPr>
          <p:cNvPr id="3" name="Rectangle 2"/>
          <p:cNvSpPr/>
          <p:nvPr/>
        </p:nvSpPr>
        <p:spPr>
          <a:xfrm>
            <a:off x="1231377" y="27437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48" dirty="0" smtClean="0">
                <a:solidFill>
                  <a:srgbClr val="000000"/>
                </a:solidFill>
                <a:latin typeface="Segoe UI Light"/>
                <a:cs typeface="Segoe UI" panose="020B0502040204020203" pitchFamily="34" charset="0"/>
              </a:rPr>
              <a:t>O365 and Azure </a:t>
            </a:r>
            <a:r>
              <a:rPr lang="en-US" sz="2448" dirty="0">
                <a:solidFill>
                  <a:srgbClr val="000000"/>
                </a:solidFill>
                <a:latin typeface="Segoe UI Light"/>
                <a:cs typeface="Segoe UI" panose="020B0502040204020203" pitchFamily="34" charset="0"/>
              </a:rPr>
              <a:t>Active </a:t>
            </a:r>
            <a:r>
              <a:rPr lang="en-US" sz="2448" dirty="0" smtClean="0">
                <a:solidFill>
                  <a:srgbClr val="000000"/>
                </a:solidFill>
                <a:latin typeface="Segoe UI Light"/>
                <a:cs typeface="Segoe UI" panose="020B0502040204020203" pitchFamily="34" charset="0"/>
              </a:rPr>
              <a:t>Directory Premium </a:t>
            </a:r>
            <a:r>
              <a:rPr lang="en-US" sz="1600" dirty="0" smtClean="0">
                <a:solidFill>
                  <a:srgbClr val="000000"/>
                </a:solidFill>
                <a:latin typeface="Segoe UI" panose="020B0502040204020203" pitchFamily="34" charset="0"/>
                <a:cs typeface="Segoe UI" panose="020B0502040204020203" pitchFamily="34" charset="0"/>
              </a:rPr>
              <a:t>M315</a:t>
            </a:r>
            <a:r>
              <a:rPr lang="en-US" sz="2448" dirty="0" smtClean="0">
                <a:solidFill>
                  <a:srgbClr val="000000"/>
                </a:solidFill>
                <a:latin typeface="Segoe UI Light"/>
                <a:cs typeface="Segoe UI" panose="020B0502040204020203" pitchFamily="34" charset="0"/>
              </a:rPr>
              <a:t> - </a:t>
            </a:r>
            <a:r>
              <a:rPr lang="en-NZ" sz="1600" dirty="0">
                <a:solidFill>
                  <a:schemeClr val="tx1"/>
                </a:solidFill>
              </a:rPr>
              <a:t>Wed </a:t>
            </a:r>
            <a:r>
              <a:rPr lang="en-NZ" sz="1600" dirty="0" smtClean="0">
                <a:solidFill>
                  <a:schemeClr val="tx1"/>
                </a:solidFill>
              </a:rPr>
              <a:t>10:40 </a:t>
            </a:r>
            <a:r>
              <a:rPr lang="en-NZ" sz="1600" dirty="0">
                <a:solidFill>
                  <a:schemeClr val="tx1"/>
                </a:solidFill>
              </a:rPr>
              <a:t>AM Ballroom 2 </a:t>
            </a:r>
          </a:p>
          <a:p>
            <a:pPr defTabSz="932597">
              <a:defRPr/>
            </a:pPr>
            <a:endParaRPr lang="en-US" sz="1632" dirty="0">
              <a:solidFill>
                <a:srgbClr val="000000"/>
              </a:solidFill>
              <a:cs typeface="Segoe UI" panose="020B0502040204020203" pitchFamily="34" charset="0"/>
            </a:endParaRPr>
          </a:p>
        </p:txBody>
      </p:sp>
      <p:sp>
        <p:nvSpPr>
          <p:cNvPr id="7" name="Rectangle 6"/>
          <p:cNvSpPr/>
          <p:nvPr/>
        </p:nvSpPr>
        <p:spPr>
          <a:xfrm>
            <a:off x="6609574" y="3694217"/>
            <a:ext cx="4188187"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endParaRPr lang="en-US" sz="1632" dirty="0">
              <a:solidFill>
                <a:srgbClr val="000000"/>
              </a:solidFill>
              <a:cs typeface="Segoe UI" panose="020B0502040204020203" pitchFamily="34" charset="0"/>
            </a:endParaRPr>
          </a:p>
        </p:txBody>
      </p:sp>
      <p:sp>
        <p:nvSpPr>
          <p:cNvPr id="5" name="Rectangle 4"/>
          <p:cNvSpPr/>
          <p:nvPr/>
        </p:nvSpPr>
        <p:spPr>
          <a:xfrm>
            <a:off x="1192997" y="4939081"/>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Identity Management in O365</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M362 - </a:t>
            </a:r>
            <a:r>
              <a:rPr lang="en-NZ" sz="1600" dirty="0">
                <a:solidFill>
                  <a:schemeClr val="tx1"/>
                </a:solidFill>
              </a:rPr>
              <a:t>Thu </a:t>
            </a:r>
            <a:r>
              <a:rPr lang="en-NZ" sz="1600" dirty="0" smtClean="0">
                <a:solidFill>
                  <a:schemeClr val="tx1"/>
                </a:solidFill>
              </a:rPr>
              <a:t>4:30 </a:t>
            </a:r>
            <a:r>
              <a:rPr lang="en-NZ" sz="1600" dirty="0">
                <a:solidFill>
                  <a:schemeClr val="tx1"/>
                </a:solidFill>
              </a:rPr>
              <a:t>PM New Zealand 1</a:t>
            </a:r>
            <a:endParaRPr lang="en-US" sz="1632" dirty="0">
              <a:solidFill>
                <a:schemeClr val="tx1"/>
              </a:solidFill>
              <a:latin typeface="Segoe UI Light"/>
              <a:cs typeface="Segoe UI" panose="020B0502040204020203" pitchFamily="34" charset="0"/>
            </a:endParaRPr>
          </a:p>
        </p:txBody>
      </p:sp>
      <p:sp>
        <p:nvSpPr>
          <p:cNvPr id="9" name="Rectangle 8"/>
          <p:cNvSpPr/>
          <p:nvPr/>
        </p:nvSpPr>
        <p:spPr>
          <a:xfrm>
            <a:off x="6781418" y="2780751"/>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2" name="TextBox 11"/>
          <p:cNvSpPr txBox="1"/>
          <p:nvPr/>
        </p:nvSpPr>
        <p:spPr>
          <a:xfrm>
            <a:off x="428415" y="2827778"/>
            <a:ext cx="562633"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3" name="TextBox 12"/>
          <p:cNvSpPr txBox="1"/>
          <p:nvPr/>
        </p:nvSpPr>
        <p:spPr>
          <a:xfrm>
            <a:off x="397626" y="3845492"/>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2" name="Rectangle 51"/>
          <p:cNvSpPr/>
          <p:nvPr/>
        </p:nvSpPr>
        <p:spPr>
          <a:xfrm>
            <a:off x="1231377" y="3928984"/>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Enabling AAD to Embrace Windows 10</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M326 - </a:t>
            </a:r>
            <a:r>
              <a:rPr lang="en-NZ" sz="1600" dirty="0">
                <a:solidFill>
                  <a:schemeClr val="tx1"/>
                </a:solidFill>
              </a:rPr>
              <a:t>Wed </a:t>
            </a:r>
            <a:r>
              <a:rPr lang="en-NZ" sz="1600" dirty="0" smtClean="0">
                <a:solidFill>
                  <a:schemeClr val="tx1"/>
                </a:solidFill>
              </a:rPr>
              <a:t>3:10 </a:t>
            </a:r>
            <a:r>
              <a:rPr lang="en-NZ" sz="1600" dirty="0">
                <a:solidFill>
                  <a:schemeClr val="tx1"/>
                </a:solidFill>
              </a:rPr>
              <a:t>PM New Zealand </a:t>
            </a:r>
            <a:r>
              <a:rPr lang="en-NZ" sz="1600" dirty="0" smtClean="0">
                <a:solidFill>
                  <a:schemeClr val="tx1"/>
                </a:solidFill>
              </a:rPr>
              <a:t>1</a:t>
            </a:r>
            <a:endParaRPr lang="en-US" sz="1632" dirty="0">
              <a:solidFill>
                <a:schemeClr val="tx1"/>
              </a:solidFill>
              <a:latin typeface="Segoe UI Light"/>
              <a:cs typeface="Segoe UI" panose="020B0502040204020203" pitchFamily="34" charset="0"/>
            </a:endParaRPr>
          </a:p>
        </p:txBody>
      </p:sp>
      <p:sp>
        <p:nvSpPr>
          <p:cNvPr id="54" name="TextBox 53"/>
          <p:cNvSpPr txBox="1"/>
          <p:nvPr/>
        </p:nvSpPr>
        <p:spPr>
          <a:xfrm>
            <a:off x="441524" y="4808661"/>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NZ-Template.potx" id="{B82A6423-87EC-4156-AD48-16AF7B4E7DD9}" vid="{E026FF60-C496-4169-B733-22AC8D34ACE3}"/>
    </a:ext>
  </a:extLst>
</a:theme>
</file>

<file path=ppt/theme/theme3.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4.xml><?xml version="1.0" encoding="utf-8"?>
<a:theme xmlns:a="http://schemas.openxmlformats.org/drawingml/2006/main" name="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NZ 2014 Speaker Template" id="{044B6FEA-56E4-4E8B-9BCD-6311EC72246D}" vid="{87C9114E-3786-4691-A70F-B539433E20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2383</Words>
  <Application>Microsoft Office PowerPoint</Application>
  <PresentationFormat>Custom</PresentationFormat>
  <Paragraphs>426</Paragraphs>
  <Slides>94</Slides>
  <Notes>14</Notes>
  <HiddenSlides>29</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94</vt:i4>
      </vt:variant>
    </vt:vector>
  </HeadingPairs>
  <TitlesOfParts>
    <vt:vector size="107" baseType="lpstr">
      <vt:lpstr>ＭＳ Ｐゴシック</vt:lpstr>
      <vt:lpstr>Arial</vt:lpstr>
      <vt:lpstr>Avenir LT Pro 45 Book</vt:lpstr>
      <vt:lpstr>Calibri</vt:lpstr>
      <vt:lpstr>Consolas</vt:lpstr>
      <vt:lpstr>Segoe UI</vt:lpstr>
      <vt:lpstr>Segoe UI Light</vt:lpstr>
      <vt:lpstr>Segoe UI Semibold</vt:lpstr>
      <vt:lpstr>Wingdings</vt:lpstr>
      <vt:lpstr>5-30610_Microsoft_Ignite_Keynote_Template</vt:lpstr>
      <vt:lpstr>TechEd_NZ_2013_Template</vt:lpstr>
      <vt:lpstr>5-30629_Build_Template_DARK BLUE</vt:lpstr>
      <vt:lpstr>1_TechEd_NZ_2013_Template</vt:lpstr>
      <vt:lpstr>Deadlines &amp; Resources</vt:lpstr>
      <vt:lpstr>Scrub Checklist</vt:lpstr>
      <vt:lpstr>PowerPoint Presentation</vt:lpstr>
      <vt:lpstr>101 ways to authenticate with Azure Active Directory </vt:lpstr>
      <vt:lpstr>PowerPoint Presentation</vt:lpstr>
      <vt:lpstr>For cloud authentication, Azure Active Directory has you covered</vt:lpstr>
      <vt:lpstr>Overview</vt:lpstr>
      <vt:lpstr>Won’t be covering</vt:lpstr>
      <vt:lpstr>Azure AD by the Numbers</vt:lpstr>
      <vt:lpstr>The Protocols</vt:lpstr>
      <vt:lpstr>Protocols</vt:lpstr>
      <vt:lpstr>PowerPoint Presentation</vt:lpstr>
      <vt:lpstr>PowerPoint Presentation</vt:lpstr>
      <vt:lpstr>PowerPoint Presentation</vt:lpstr>
      <vt:lpstr>WS Federation</vt:lpstr>
      <vt:lpstr>WS Federation</vt:lpstr>
      <vt:lpstr>WS Federation</vt:lpstr>
      <vt:lpstr>WS Federation</vt:lpstr>
      <vt:lpstr>WS Federation</vt:lpstr>
      <vt:lpstr>SAML token attributes</vt:lpstr>
      <vt:lpstr>SAML token attributes</vt:lpstr>
      <vt:lpstr>SAML-P</vt:lpstr>
      <vt:lpstr>SAML-P</vt:lpstr>
      <vt:lpstr>SAML-P</vt:lpstr>
      <vt:lpstr>SAML-P</vt:lpstr>
      <vt:lpstr>SAML-P</vt:lpstr>
      <vt:lpstr>OAuth2</vt:lpstr>
      <vt:lpstr>OAuth2</vt:lpstr>
      <vt:lpstr>OAuth2</vt:lpstr>
      <vt:lpstr>OAuth2</vt:lpstr>
      <vt:lpstr>OAuth2</vt:lpstr>
      <vt:lpstr>Manipulate AAD using API</vt:lpstr>
      <vt:lpstr>OAuth2</vt:lpstr>
      <vt:lpstr>OAuth2</vt:lpstr>
      <vt:lpstr>OAuth2</vt:lpstr>
      <vt:lpstr>OAuth2 token</vt:lpstr>
      <vt:lpstr>Use cases</vt:lpstr>
      <vt:lpstr>Authentication scenarios</vt:lpstr>
      <vt:lpstr>Authentication scenarios</vt:lpstr>
      <vt:lpstr>VS “Change Authentication”</vt:lpstr>
      <vt:lpstr>Demo - Lap around VS “Change Authentication” </vt:lpstr>
      <vt:lpstr>PowerPoint Presentation</vt:lpstr>
      <vt:lpstr>PowerPoint Presentation</vt:lpstr>
      <vt:lpstr>PowerPoint Presentation</vt:lpstr>
      <vt:lpstr>Demo - Lap around AAD Applications</vt:lpstr>
      <vt:lpstr>OWIN OpenID Connect</vt:lpstr>
      <vt:lpstr>Demo - OWIN – OpenID Connect / WS Federation</vt:lpstr>
      <vt:lpstr>Demo - OWIN – WS Federation</vt:lpstr>
      <vt:lpstr>Demo – WIF - WS Federation</vt:lpstr>
      <vt:lpstr>Open Web Interface for .NET (OWIN) (Identity) vs Windows Identity Foundation (WIF)</vt:lpstr>
      <vt:lpstr>PowerPoint Presentation</vt:lpstr>
      <vt:lpstr>PowerPoint Presentation</vt:lpstr>
      <vt:lpstr>Active Directory Authentication Library (ADAL)</vt:lpstr>
      <vt:lpstr>ADAL Mission statement</vt:lpstr>
      <vt:lpstr>PowerPoint Presentation</vt:lpstr>
      <vt:lpstr>Active Directory Authentication Library</vt:lpstr>
      <vt:lpstr>Active Directory Authentication Library</vt:lpstr>
      <vt:lpstr>Demo – Graph API via ADAL with Groups</vt:lpstr>
      <vt:lpstr>Social</vt:lpstr>
      <vt:lpstr>PowerPoint Presentation</vt:lpstr>
      <vt:lpstr>PowerPoint Presentation</vt:lpstr>
      <vt:lpstr>Azure AD as an IDP</vt:lpstr>
      <vt:lpstr>PowerPoint Presentation</vt:lpstr>
      <vt:lpstr>Demo – Azure AD WS Federation</vt:lpstr>
      <vt:lpstr>PowerPoint Presentation</vt:lpstr>
      <vt:lpstr>Demo – Lap around AAD external applications and the Access Panel</vt:lpstr>
      <vt:lpstr>Demo – AAD SAML-P 2.0 Federation</vt:lpstr>
      <vt:lpstr>PowerPoint Presentation</vt:lpstr>
      <vt:lpstr>Azure AD Passport.js</vt:lpstr>
      <vt:lpstr>PowerPoint Presentation</vt:lpstr>
      <vt:lpstr>Converged Microsoft Account and AAD Programming Model</vt:lpstr>
      <vt:lpstr>Converged Microsoft Account and Azure Active Directory Programming Model</vt:lpstr>
      <vt:lpstr>Windows 10</vt:lpstr>
      <vt:lpstr>Windows 10 AD Join</vt:lpstr>
      <vt:lpstr>PowerPoint Presentation</vt:lpstr>
      <vt:lpstr>PowerPoint Presentation</vt:lpstr>
      <vt:lpstr>Presentation fonts/typography</vt:lpstr>
      <vt:lpstr>Preferred text layout (no bullets)</vt:lpstr>
      <vt:lpstr>PowerPoint Presentation</vt:lpstr>
      <vt:lpstr>Chart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cloud authentication, Azure Active Directory has you covered</vt:lpstr>
      <vt:lpstr>Resources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2015-08-31T20:00:28Z</dcterms:modified>
</cp:coreProperties>
</file>