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29" r:id="rId1"/>
    <p:sldMasterId id="2147484342" r:id="rId2"/>
    <p:sldMasterId id="2147484370" r:id="rId3"/>
  </p:sldMasterIdLst>
  <p:notesMasterIdLst>
    <p:notesMasterId r:id="rId94"/>
  </p:notesMasterIdLst>
  <p:handoutMasterIdLst>
    <p:handoutMasterId r:id="rId95"/>
  </p:handoutMasterIdLst>
  <p:sldIdLst>
    <p:sldId id="1408" r:id="rId4"/>
    <p:sldId id="1411" r:id="rId5"/>
    <p:sldId id="1465" r:id="rId6"/>
    <p:sldId id="1412" r:id="rId7"/>
    <p:sldId id="1494" r:id="rId8"/>
    <p:sldId id="1414" r:id="rId9"/>
    <p:sldId id="1455" r:id="rId10"/>
    <p:sldId id="1454" r:id="rId11"/>
    <p:sldId id="1495" r:id="rId12"/>
    <p:sldId id="1497" r:id="rId13"/>
    <p:sldId id="1498" r:id="rId14"/>
    <p:sldId id="1499" r:id="rId15"/>
    <p:sldId id="1500" r:id="rId16"/>
    <p:sldId id="1501" r:id="rId17"/>
    <p:sldId id="1514" r:id="rId18"/>
    <p:sldId id="1515" r:id="rId19"/>
    <p:sldId id="1467" r:id="rId20"/>
    <p:sldId id="1529" r:id="rId21"/>
    <p:sldId id="1530" r:id="rId22"/>
    <p:sldId id="1531" r:id="rId23"/>
    <p:sldId id="1532" r:id="rId24"/>
    <p:sldId id="1528" r:id="rId25"/>
    <p:sldId id="1477" r:id="rId26"/>
    <p:sldId id="1419" r:id="rId27"/>
    <p:sldId id="1510" r:id="rId28"/>
    <p:sldId id="1516" r:id="rId29"/>
    <p:sldId id="1517" r:id="rId30"/>
    <p:sldId id="1518" r:id="rId31"/>
    <p:sldId id="1519" r:id="rId32"/>
    <p:sldId id="1520" r:id="rId33"/>
    <p:sldId id="1521" r:id="rId34"/>
    <p:sldId id="1512" r:id="rId35"/>
    <p:sldId id="1490" r:id="rId36"/>
    <p:sldId id="1429" r:id="rId37"/>
    <p:sldId id="1430" r:id="rId38"/>
    <p:sldId id="1476" r:id="rId39"/>
    <p:sldId id="1431" r:id="rId40"/>
    <p:sldId id="1482" r:id="rId41"/>
    <p:sldId id="1513" r:id="rId42"/>
    <p:sldId id="1483" r:id="rId43"/>
    <p:sldId id="1432" r:id="rId44"/>
    <p:sldId id="1433" r:id="rId45"/>
    <p:sldId id="1434" r:id="rId46"/>
    <p:sldId id="1439" r:id="rId47"/>
    <p:sldId id="1541" r:id="rId48"/>
    <p:sldId id="1441" r:id="rId49"/>
    <p:sldId id="1442" r:id="rId50"/>
    <p:sldId id="1543" r:id="rId51"/>
    <p:sldId id="1544" r:id="rId52"/>
    <p:sldId id="1545" r:id="rId53"/>
    <p:sldId id="1546" r:id="rId54"/>
    <p:sldId id="1547" r:id="rId55"/>
    <p:sldId id="1548" r:id="rId56"/>
    <p:sldId id="1443" r:id="rId57"/>
    <p:sldId id="1542" r:id="rId58"/>
    <p:sldId id="1436" r:id="rId59"/>
    <p:sldId id="1435" r:id="rId60"/>
    <p:sldId id="1491" r:id="rId61"/>
    <p:sldId id="1485" r:id="rId62"/>
    <p:sldId id="1551" r:id="rId63"/>
    <p:sldId id="1552" r:id="rId64"/>
    <p:sldId id="1486" r:id="rId65"/>
    <p:sldId id="1540" r:id="rId66"/>
    <p:sldId id="1437" r:id="rId67"/>
    <p:sldId id="1438" r:id="rId68"/>
    <p:sldId id="1446" r:id="rId69"/>
    <p:sldId id="1538" r:id="rId70"/>
    <p:sldId id="1533" r:id="rId71"/>
    <p:sldId id="1534" r:id="rId72"/>
    <p:sldId id="1535" r:id="rId73"/>
    <p:sldId id="1536" r:id="rId74"/>
    <p:sldId id="1537" r:id="rId75"/>
    <p:sldId id="1549" r:id="rId76"/>
    <p:sldId id="1522" r:id="rId77"/>
    <p:sldId id="1449" r:id="rId78"/>
    <p:sldId id="1539" r:id="rId79"/>
    <p:sldId id="1450" r:id="rId80"/>
    <p:sldId id="1318" r:id="rId81"/>
    <p:sldId id="1553" r:id="rId82"/>
    <p:sldId id="1554" r:id="rId83"/>
    <p:sldId id="1550" r:id="rId84"/>
    <p:sldId id="1372" r:id="rId85"/>
    <p:sldId id="1527" r:id="rId86"/>
    <p:sldId id="1452" r:id="rId87"/>
    <p:sldId id="1453" r:id="rId88"/>
    <p:sldId id="1320" r:id="rId89"/>
    <p:sldId id="1525" r:id="rId90"/>
    <p:sldId id="1365" r:id="rId91"/>
    <p:sldId id="1405" r:id="rId92"/>
    <p:sldId id="1326" r:id="rId93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gnite 2016 Template Light" id="{A073DAE3-B461-442F-A3D3-6642BD875E45}">
          <p14:sldIdLst>
            <p14:sldId id="1408"/>
            <p14:sldId id="1411"/>
            <p14:sldId id="1465"/>
            <p14:sldId id="1412"/>
            <p14:sldId id="1494"/>
            <p14:sldId id="1414"/>
            <p14:sldId id="1455"/>
            <p14:sldId id="1454"/>
            <p14:sldId id="1495"/>
            <p14:sldId id="1497"/>
            <p14:sldId id="1498"/>
            <p14:sldId id="1499"/>
            <p14:sldId id="1500"/>
            <p14:sldId id="1501"/>
            <p14:sldId id="1514"/>
            <p14:sldId id="1515"/>
            <p14:sldId id="1467"/>
            <p14:sldId id="1529"/>
            <p14:sldId id="1530"/>
            <p14:sldId id="1531"/>
            <p14:sldId id="1532"/>
            <p14:sldId id="1528"/>
            <p14:sldId id="1477"/>
            <p14:sldId id="1419"/>
            <p14:sldId id="1510"/>
            <p14:sldId id="1516"/>
            <p14:sldId id="1517"/>
            <p14:sldId id="1518"/>
            <p14:sldId id="1519"/>
            <p14:sldId id="1520"/>
            <p14:sldId id="1521"/>
            <p14:sldId id="1512"/>
            <p14:sldId id="1490"/>
            <p14:sldId id="1429"/>
            <p14:sldId id="1430"/>
            <p14:sldId id="1476"/>
            <p14:sldId id="1431"/>
            <p14:sldId id="1482"/>
            <p14:sldId id="1513"/>
            <p14:sldId id="1483"/>
            <p14:sldId id="1432"/>
            <p14:sldId id="1433"/>
            <p14:sldId id="1434"/>
            <p14:sldId id="1439"/>
            <p14:sldId id="1541"/>
            <p14:sldId id="1441"/>
            <p14:sldId id="1442"/>
            <p14:sldId id="1543"/>
            <p14:sldId id="1544"/>
            <p14:sldId id="1545"/>
            <p14:sldId id="1546"/>
            <p14:sldId id="1547"/>
            <p14:sldId id="1548"/>
            <p14:sldId id="1443"/>
            <p14:sldId id="1542"/>
            <p14:sldId id="1436"/>
            <p14:sldId id="1435"/>
            <p14:sldId id="1491"/>
            <p14:sldId id="1485"/>
            <p14:sldId id="1551"/>
            <p14:sldId id="1552"/>
            <p14:sldId id="1486"/>
            <p14:sldId id="1540"/>
            <p14:sldId id="1437"/>
            <p14:sldId id="1438"/>
            <p14:sldId id="1446"/>
            <p14:sldId id="1538"/>
            <p14:sldId id="1533"/>
            <p14:sldId id="1534"/>
            <p14:sldId id="1535"/>
            <p14:sldId id="1536"/>
            <p14:sldId id="1537"/>
            <p14:sldId id="1549"/>
            <p14:sldId id="1522"/>
            <p14:sldId id="1449"/>
            <p14:sldId id="1539"/>
            <p14:sldId id="1450"/>
            <p14:sldId id="1318"/>
            <p14:sldId id="1553"/>
            <p14:sldId id="1554"/>
            <p14:sldId id="1550"/>
            <p14:sldId id="1372"/>
            <p14:sldId id="1527"/>
            <p14:sldId id="1452"/>
            <p14:sldId id="1453"/>
            <p14:sldId id="1320"/>
            <p14:sldId id="1525"/>
            <p14:sldId id="1365"/>
            <p14:sldId id="1405"/>
            <p14:sldId id="1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3">
          <p15:clr>
            <a:srgbClr val="A4A3A4"/>
          </p15:clr>
        </p15:guide>
        <p15:guide id="2" pos="39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CF2"/>
    <a:srgbClr val="505050"/>
    <a:srgbClr val="D2D2D2"/>
    <a:srgbClr val="D83B01"/>
    <a:srgbClr val="FFB900"/>
    <a:srgbClr val="292929"/>
    <a:srgbClr val="BAD80A"/>
    <a:srgbClr val="A80000"/>
    <a:srgbClr val="5C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0" autoAdjust="0"/>
    <p:restoredTop sz="96215" autoAdjust="0"/>
  </p:normalViewPr>
  <p:slideViewPr>
    <p:cSldViewPr>
      <p:cViewPr varScale="1">
        <p:scale>
          <a:sx n="62" d="100"/>
          <a:sy n="62" d="100"/>
        </p:scale>
        <p:origin x="916" y="56"/>
      </p:cViewPr>
      <p:guideLst>
        <p:guide orient="horz" pos="2203"/>
        <p:guide pos="39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73" d="100"/>
          <a:sy n="73" d="100"/>
        </p:scale>
        <p:origin x="3174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Ignite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9/21/2016 8:33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Ignite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8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90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63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02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7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73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4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35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8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51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67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Microsoft Ignite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38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54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Microsoft Ignite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47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41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96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53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54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7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023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739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EA2B2ED8-C573-45EF-BF68-CEC19505703A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fld id="{8B263312-38AA-4E1E-B2B5-0F8F122B24FE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16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EA2B2ED8-C573-45EF-BF68-CEC19505703A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fld id="{8B263312-38AA-4E1E-B2B5-0F8F122B24FE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224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67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9/21/2016 8:33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86149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67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6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90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Microsoft Ignite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9/21/2016 8:33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3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Walk_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31019803"/>
              </p:ext>
            </p:extLst>
          </p:nvPr>
        </p:nvGraphicFramePr>
        <p:xfrm>
          <a:off x="0" y="0"/>
          <a:ext cx="12435839" cy="599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435839" cy="599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5589" y="6233566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41573" y="1913086"/>
            <a:ext cx="8568952" cy="12649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7000" dirty="0">
                <a:solidFill>
                  <a:schemeClr val="bg1"/>
                </a:solidFill>
                <a:latin typeface="+mn-lt"/>
              </a:rPr>
              <a:t>Microsoft Ignite</a:t>
            </a:r>
            <a:r>
              <a:rPr lang="en-NZ" sz="7000" baseline="0" dirty="0">
                <a:solidFill>
                  <a:schemeClr val="bg1"/>
                </a:solidFill>
                <a:latin typeface="+mn-lt"/>
              </a:rPr>
              <a:t> NZ</a:t>
            </a:r>
            <a:endParaRPr lang="en-NZ" sz="7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1573" y="2921198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10" y="-234182"/>
            <a:ext cx="12405065" cy="22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40786856"/>
              </p:ext>
            </p:extLst>
          </p:nvPr>
        </p:nvGraphicFramePr>
        <p:xfrm>
          <a:off x="636" y="0"/>
          <a:ext cx="12435839" cy="608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" y="0"/>
                        <a:ext cx="12435839" cy="608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597" y="6285063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87481" y="182554"/>
            <a:ext cx="11672947" cy="2119277"/>
          </a:xfrm>
          <a:noFill/>
        </p:spPr>
        <p:txBody>
          <a:bodyPr lIns="146304" tIns="91440" rIns="146304" bIns="91440" anchor="t" anchorCtr="0"/>
          <a:lstStyle>
            <a:lvl1pPr>
              <a:defRPr sz="6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003" y="3497262"/>
            <a:ext cx="7640499" cy="829612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287481" y="2506609"/>
            <a:ext cx="7382067" cy="888264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5663" y="6483350"/>
            <a:ext cx="2797175" cy="371475"/>
          </a:xfrm>
          <a:prstGeom prst="rect">
            <a:avLst/>
          </a:prstGeom>
        </p:spPr>
        <p:txBody>
          <a:bodyPr/>
          <a:lstStyle/>
          <a:p>
            <a:fld id="{0626A314-07C3-4D18-A5FC-2D5811D0A94B}" type="datetimeFigureOut">
              <a:rPr lang="en-NZ" smtClean="0"/>
              <a:t>21/09/2016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9563" y="6483350"/>
            <a:ext cx="4197350" cy="37147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83638" y="6483350"/>
            <a:ext cx="2797175" cy="371475"/>
          </a:xfrm>
          <a:prstGeom prst="rect">
            <a:avLst/>
          </a:prstGeom>
        </p:spPr>
        <p:txBody>
          <a:bodyPr/>
          <a:lstStyle/>
          <a:p>
            <a:fld id="{FB0C7228-8968-4EAD-A859-852F0E05042B}" type="slidenum">
              <a:rPr lang="en-NZ" smtClean="0"/>
              <a:t>‹#›</a:t>
            </a:fld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62" y="1"/>
            <a:ext cx="12496800" cy="700246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gray">
          <a:xfrm>
            <a:off x="-30162" y="6537325"/>
            <a:ext cx="12496800" cy="465138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37" y="6678217"/>
            <a:ext cx="822951" cy="175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07" y="2875069"/>
            <a:ext cx="4261830" cy="27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77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Colo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  <a:solidFill>
            <a:srgbClr val="5C2D91"/>
          </a:solidFill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784565"/>
            <a:ext cx="9143936" cy="1524001"/>
          </a:xfrm>
          <a:solidFill>
            <a:srgbClr val="0078D7"/>
          </a:solidFill>
        </p:spPr>
        <p:txBody>
          <a:bodyPr lIns="146304" tIns="91440" rIns="146304" bIns="91440" anchor="t" anchorCtr="0"/>
          <a:lstStyle>
            <a:lvl1pPr>
              <a:defRPr sz="5399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4309889"/>
            <a:ext cx="7315137" cy="635173"/>
          </a:xfrm>
          <a:solidFill>
            <a:schemeClr val="accent2"/>
          </a:solidFill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2" y="6678217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12430" y="4317198"/>
            <a:ext cx="1806208" cy="627864"/>
          </a:xfrm>
          <a:solidFill>
            <a:schemeClr val="accent3"/>
          </a:solidFill>
        </p:spPr>
        <p:txBody>
          <a:bodyPr/>
          <a:lstStyle>
            <a:lvl1pPr marL="0" indent="0" algn="ctr">
              <a:buFontTx/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ABC101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343899"/>
            <a:ext cx="4733925" cy="13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4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1467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6419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7021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26141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6996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5928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17144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7099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6831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4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01926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3907861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9008447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0590301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80638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92591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669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8961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00326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28951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1136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173661"/>
            <a:ext cx="12436475" cy="1820863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6294438" y="6123709"/>
            <a:ext cx="5867384" cy="7263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© 2015 Microsoft Corporation. All rights reserved.</a:t>
            </a:r>
          </a:p>
          <a:p>
            <a:pPr algn="r"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Microsoft, Windows and other product names are or may be registered trademarks and/or trademarks in the U.S. and/or other countries.</a:t>
            </a:r>
          </a:p>
          <a:p>
            <a:pPr algn="r"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MICROSOFT MAKES NO WARRANTIES, EXPRESS, IMPLIED OR STATUTORY, AS TO THE INFORMATION IN THIS PRESENTATION.</a:t>
            </a:r>
          </a:p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5750695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39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9804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5663" y="6483350"/>
            <a:ext cx="2797175" cy="371475"/>
          </a:xfrm>
          <a:prstGeom prst="rect">
            <a:avLst/>
          </a:prstGeom>
        </p:spPr>
        <p:txBody>
          <a:bodyPr/>
          <a:lstStyle/>
          <a:p>
            <a:fld id="{0626A314-07C3-4D18-A5FC-2D5811D0A94B}" type="datetimeFigureOut">
              <a:rPr lang="en-NZ" smtClean="0"/>
              <a:t>21/09/2016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9563" y="6483350"/>
            <a:ext cx="4197350" cy="37147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83638" y="6483350"/>
            <a:ext cx="2797175" cy="371475"/>
          </a:xfrm>
          <a:prstGeom prst="rect">
            <a:avLst/>
          </a:prstGeom>
        </p:spPr>
        <p:txBody>
          <a:bodyPr/>
          <a:lstStyle/>
          <a:p>
            <a:fld id="{FB0C7228-8968-4EAD-A859-852F0E05042B}" type="slidenum">
              <a:rPr lang="en-NZ" smtClean="0"/>
              <a:t>‹#›</a:t>
            </a:fld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62" y="1"/>
            <a:ext cx="12496800" cy="700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7233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5783263"/>
            <a:ext cx="9142098" cy="902608"/>
          </a:xfrm>
          <a:noFill/>
        </p:spPr>
        <p:txBody>
          <a:bodyPr lIns="146304" tIns="109728" rIns="146304" bIns="109728" anchor="b">
            <a:no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118871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29837" y="6126162"/>
            <a:ext cx="1849602" cy="3948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702" y="307621"/>
            <a:ext cx="3656013" cy="572464"/>
          </a:xfrm>
        </p:spPr>
        <p:txBody>
          <a:bodyPr lIns="182880" tIns="146304" rIns="182880" bIns="146304"/>
          <a:lstStyle>
            <a:lvl1pPr marL="0" indent="0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 Here</a:t>
            </a:r>
          </a:p>
        </p:txBody>
      </p:sp>
    </p:spTree>
    <p:extLst>
      <p:ext uri="{BB962C8B-B14F-4D97-AF65-F5344CB8AC3E}">
        <p14:creationId xmlns:p14="http://schemas.microsoft.com/office/powerpoint/2010/main" val="37472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5783263"/>
            <a:ext cx="9142098" cy="902608"/>
          </a:xfrm>
          <a:noFill/>
        </p:spPr>
        <p:txBody>
          <a:bodyPr lIns="146304" tIns="109728" rIns="146304" bIns="109728" anchor="b">
            <a:no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118871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Freeform 3"/>
          <p:cNvSpPr>
            <a:spLocks noChangeAspect="1" noEditPoints="1"/>
          </p:cNvSpPr>
          <p:nvPr userDrawn="1"/>
        </p:nvSpPr>
        <p:spPr bwMode="black">
          <a:xfrm>
            <a:off x="10332993" y="6103269"/>
            <a:ext cx="1639861" cy="411480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702" y="307621"/>
            <a:ext cx="3656013" cy="572464"/>
          </a:xfrm>
        </p:spPr>
        <p:txBody>
          <a:bodyPr lIns="182880" tIns="146304" rIns="182880" bIns="146304"/>
          <a:lstStyle>
            <a:lvl1pPr marL="0" indent="0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 Here</a:t>
            </a:r>
          </a:p>
        </p:txBody>
      </p:sp>
    </p:spTree>
    <p:extLst>
      <p:ext uri="{BB962C8B-B14F-4D97-AF65-F5344CB8AC3E}">
        <p14:creationId xmlns:p14="http://schemas.microsoft.com/office/powerpoint/2010/main" val="3067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228302"/>
          </a:xfrm>
        </p:spPr>
        <p:txBody>
          <a:bodyPr>
            <a:spAutoFit/>
          </a:bodyPr>
          <a:lstStyle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82791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83628" y="1668463"/>
            <a:ext cx="8778210" cy="5029200"/>
          </a:xfrm>
        </p:spPr>
        <p:txBody>
          <a:bodyPr wrap="square">
            <a:noAutofit/>
          </a:bodyPr>
          <a:lstStyle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3148" y="1668463"/>
            <a:ext cx="2743200" cy="50292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1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95465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8" y="2125663"/>
            <a:ext cx="10058399" cy="1828800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940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83148" y="1668463"/>
            <a:ext cx="2743200" cy="5029200"/>
          </a:xfrm>
        </p:spPr>
        <p:txBody>
          <a:bodyPr>
            <a:noAutofit/>
          </a:bodyPr>
          <a:lstStyle>
            <a:lvl1pPr marL="342900" indent="-342900">
              <a:buNone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1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77775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hape &amp;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wrap="square" lIns="182880" tIns="146304" rIns="182880" bIns="146304" anchor="ctr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632"/>
              </a:spcAft>
              <a:buNone/>
              <a:defRPr lang="en-US" sz="3600" kern="1200" dirty="0" smtClean="0">
                <a:gradFill>
                  <a:gsLst>
                    <a:gs pos="28302">
                      <a:schemeClr val="tx1">
                        <a:lumMod val="75000"/>
                        <a:lumOff val="25000"/>
                      </a:schemeClr>
                    </a:gs>
                    <a:gs pos="67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5pPr>
          </a:lstStyle>
          <a:p>
            <a:pPr marL="0" lvl="0" indent="0" algn="l" defTabSz="914166" rtl="0" eaLnBrk="1" latinLnBrk="0" hangingPunct="1">
              <a:spcBef>
                <a:spcPct val="200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1537563"/>
            <a:ext cx="3931941" cy="3919398"/>
          </a:xfrm>
          <a:custGeom>
            <a:avLst/>
            <a:gdLst>
              <a:gd name="connsiteX0" fmla="*/ 0 w 2431552"/>
              <a:gd name="connsiteY0" fmla="*/ 0 h 576072"/>
              <a:gd name="connsiteX1" fmla="*/ 2431552 w 2431552"/>
              <a:gd name="connsiteY1" fmla="*/ 0 h 576072"/>
              <a:gd name="connsiteX2" fmla="*/ 2431552 w 2431552"/>
              <a:gd name="connsiteY2" fmla="*/ 576072 h 576072"/>
              <a:gd name="connsiteX3" fmla="*/ 0 w 2431552"/>
              <a:gd name="connsiteY3" fmla="*/ 576072 h 576072"/>
              <a:gd name="connsiteX4" fmla="*/ 0 w 2431552"/>
              <a:gd name="connsiteY4" fmla="*/ 0 h 576072"/>
              <a:gd name="connsiteX0" fmla="*/ 0 w 2610228"/>
              <a:gd name="connsiteY0" fmla="*/ 704193 h 1280265"/>
              <a:gd name="connsiteX1" fmla="*/ 2610228 w 2610228"/>
              <a:gd name="connsiteY1" fmla="*/ 0 h 1280265"/>
              <a:gd name="connsiteX2" fmla="*/ 2431552 w 2610228"/>
              <a:gd name="connsiteY2" fmla="*/ 1280265 h 1280265"/>
              <a:gd name="connsiteX3" fmla="*/ 0 w 2610228"/>
              <a:gd name="connsiteY3" fmla="*/ 1280265 h 1280265"/>
              <a:gd name="connsiteX4" fmla="*/ 0 w 2610228"/>
              <a:gd name="connsiteY4" fmla="*/ 704193 h 1280265"/>
              <a:gd name="connsiteX0" fmla="*/ 0 w 2620739"/>
              <a:gd name="connsiteY0" fmla="*/ 704193 h 2037009"/>
              <a:gd name="connsiteX1" fmla="*/ 2610228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620739"/>
              <a:gd name="connsiteY0" fmla="*/ 483476 h 1816292"/>
              <a:gd name="connsiteX1" fmla="*/ 2389511 w 2620739"/>
              <a:gd name="connsiteY1" fmla="*/ 0 h 1816292"/>
              <a:gd name="connsiteX2" fmla="*/ 2620739 w 2620739"/>
              <a:gd name="connsiteY2" fmla="*/ 1816292 h 1816292"/>
              <a:gd name="connsiteX3" fmla="*/ 0 w 2620739"/>
              <a:gd name="connsiteY3" fmla="*/ 1059548 h 1816292"/>
              <a:gd name="connsiteX4" fmla="*/ 0 w 2620739"/>
              <a:gd name="connsiteY4" fmla="*/ 483476 h 1816292"/>
              <a:gd name="connsiteX0" fmla="*/ 0 w 2620739"/>
              <a:gd name="connsiteY0" fmla="*/ 704193 h 2037009"/>
              <a:gd name="connsiteX1" fmla="*/ 2589207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862477"/>
              <a:gd name="connsiteY0" fmla="*/ 0 h 2425892"/>
              <a:gd name="connsiteX1" fmla="*/ 2830945 w 2862477"/>
              <a:gd name="connsiteY1" fmla="*/ 388883 h 2425892"/>
              <a:gd name="connsiteX2" fmla="*/ 2862477 w 2862477"/>
              <a:gd name="connsiteY2" fmla="*/ 2425892 h 2425892"/>
              <a:gd name="connsiteX3" fmla="*/ 241738 w 2862477"/>
              <a:gd name="connsiteY3" fmla="*/ 1669148 h 2425892"/>
              <a:gd name="connsiteX4" fmla="*/ 0 w 2862477"/>
              <a:gd name="connsiteY4" fmla="*/ 0 h 2425892"/>
              <a:gd name="connsiteX0" fmla="*/ 0 w 2862477"/>
              <a:gd name="connsiteY0" fmla="*/ 0 h 2804265"/>
              <a:gd name="connsiteX1" fmla="*/ 2830945 w 2862477"/>
              <a:gd name="connsiteY1" fmla="*/ 388883 h 2804265"/>
              <a:gd name="connsiteX2" fmla="*/ 2862477 w 2862477"/>
              <a:gd name="connsiteY2" fmla="*/ 2425892 h 2804265"/>
              <a:gd name="connsiteX3" fmla="*/ 21021 w 2862477"/>
              <a:gd name="connsiteY3" fmla="*/ 2804265 h 2804265"/>
              <a:gd name="connsiteX4" fmla="*/ 0 w 2862477"/>
              <a:gd name="connsiteY4" fmla="*/ 0 h 2804265"/>
              <a:gd name="connsiteX0" fmla="*/ 0 w 2967580"/>
              <a:gd name="connsiteY0" fmla="*/ 0 h 2961920"/>
              <a:gd name="connsiteX1" fmla="*/ 2936048 w 2967580"/>
              <a:gd name="connsiteY1" fmla="*/ 546538 h 2961920"/>
              <a:gd name="connsiteX2" fmla="*/ 2967580 w 2967580"/>
              <a:gd name="connsiteY2" fmla="*/ 2583547 h 2961920"/>
              <a:gd name="connsiteX3" fmla="*/ 126124 w 2967580"/>
              <a:gd name="connsiteY3" fmla="*/ 2961920 h 2961920"/>
              <a:gd name="connsiteX4" fmla="*/ 0 w 2967580"/>
              <a:gd name="connsiteY4" fmla="*/ 0 h 2961920"/>
              <a:gd name="connsiteX0" fmla="*/ 10511 w 2841456"/>
              <a:gd name="connsiteY0" fmla="*/ 0 h 2814775"/>
              <a:gd name="connsiteX1" fmla="*/ 2809924 w 2841456"/>
              <a:gd name="connsiteY1" fmla="*/ 399393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10511 w 2845941"/>
              <a:gd name="connsiteY0" fmla="*/ 0 h 2814775"/>
              <a:gd name="connsiteX1" fmla="*/ 2842437 w 2845941"/>
              <a:gd name="connsiteY1" fmla="*/ 415742 h 2814775"/>
              <a:gd name="connsiteX2" fmla="*/ 2841456 w 2845941"/>
              <a:gd name="connsiteY2" fmla="*/ 2436402 h 2814775"/>
              <a:gd name="connsiteX3" fmla="*/ 0 w 2845941"/>
              <a:gd name="connsiteY3" fmla="*/ 2814775 h 2814775"/>
              <a:gd name="connsiteX4" fmla="*/ 10511 w 2845941"/>
              <a:gd name="connsiteY4" fmla="*/ 0 h 2814775"/>
              <a:gd name="connsiteX0" fmla="*/ 10511 w 2841456"/>
              <a:gd name="connsiteY0" fmla="*/ 0 h 2814775"/>
              <a:gd name="connsiteX1" fmla="*/ 2834309 w 2841456"/>
              <a:gd name="connsiteY1" fmla="*/ 391219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3504 w 2834449"/>
              <a:gd name="connsiteY0" fmla="*/ 0 h 2847473"/>
              <a:gd name="connsiteX1" fmla="*/ 2827302 w 2834449"/>
              <a:gd name="connsiteY1" fmla="*/ 391219 h 2847473"/>
              <a:gd name="connsiteX2" fmla="*/ 2834449 w 2834449"/>
              <a:gd name="connsiteY2" fmla="*/ 2436402 h 2847473"/>
              <a:gd name="connsiteX3" fmla="*/ 1122 w 2834449"/>
              <a:gd name="connsiteY3" fmla="*/ 2847473 h 2847473"/>
              <a:gd name="connsiteX4" fmla="*/ 3504 w 2834449"/>
              <a:gd name="connsiteY4" fmla="*/ 0 h 284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449" h="2847473">
                <a:moveTo>
                  <a:pt x="3504" y="0"/>
                </a:moveTo>
                <a:lnTo>
                  <a:pt x="2827302" y="391219"/>
                </a:lnTo>
                <a:cubicBezTo>
                  <a:pt x="2830806" y="1070222"/>
                  <a:pt x="2830945" y="1757399"/>
                  <a:pt x="2834449" y="2436402"/>
                </a:cubicBezTo>
                <a:lnTo>
                  <a:pt x="1122" y="2847473"/>
                </a:lnTo>
                <a:cubicBezTo>
                  <a:pt x="4626" y="1909215"/>
                  <a:pt x="0" y="938258"/>
                  <a:pt x="3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182880" tIns="146304" rIns="182880" bIns="146304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5000"/>
              </a:lnSpc>
              <a:defRPr lang="en-US" sz="4000" kern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ＭＳ Ｐゴシック" charset="0"/>
                <a:cs typeface="Segoe UI Light"/>
              </a:defRPr>
            </a:lvl1pPr>
          </a:lstStyle>
          <a:p>
            <a:pPr marL="0" lvl="0" indent="0" algn="l" defTabSz="1243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62083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hape &amp; Color Background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vert="horz" wrap="square" lIns="182880" tIns="146304" rIns="182880" bIns="146304" rtlCol="0" anchor="ctr">
            <a:noAutofit/>
          </a:bodyPr>
          <a:lstStyle>
            <a:lvl1pPr marL="0" indent="0">
              <a:buNone/>
              <a:defRPr lang="en-US" sz="3600" kern="1200" dirty="0" smtClean="0">
                <a:gradFill>
                  <a:gsLst>
                    <a:gs pos="8491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166" rtl="0" eaLnBrk="1" latinLnBrk="0" hangingPunct="1">
              <a:spcBef>
                <a:spcPct val="20000"/>
              </a:spcBef>
              <a:spcAft>
                <a:spcPts val="1632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74641" y="296864"/>
            <a:ext cx="11887199" cy="914400"/>
          </a:xfrm>
        </p:spPr>
        <p:txBody>
          <a:bodyPr vert="horz" lIns="182880" tIns="146304" rIns="182880" bIns="146304" rtlCol="0" anchor="t">
            <a:noAutofit/>
          </a:bodyPr>
          <a:lstStyle>
            <a:lvl1pPr marL="0" indent="0"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1537564"/>
            <a:ext cx="3931941" cy="3919398"/>
          </a:xfrm>
          <a:custGeom>
            <a:avLst/>
            <a:gdLst>
              <a:gd name="connsiteX0" fmla="*/ 0 w 2431552"/>
              <a:gd name="connsiteY0" fmla="*/ 0 h 576072"/>
              <a:gd name="connsiteX1" fmla="*/ 2431552 w 2431552"/>
              <a:gd name="connsiteY1" fmla="*/ 0 h 576072"/>
              <a:gd name="connsiteX2" fmla="*/ 2431552 w 2431552"/>
              <a:gd name="connsiteY2" fmla="*/ 576072 h 576072"/>
              <a:gd name="connsiteX3" fmla="*/ 0 w 2431552"/>
              <a:gd name="connsiteY3" fmla="*/ 576072 h 576072"/>
              <a:gd name="connsiteX4" fmla="*/ 0 w 2431552"/>
              <a:gd name="connsiteY4" fmla="*/ 0 h 576072"/>
              <a:gd name="connsiteX0" fmla="*/ 0 w 2610228"/>
              <a:gd name="connsiteY0" fmla="*/ 704193 h 1280265"/>
              <a:gd name="connsiteX1" fmla="*/ 2610228 w 2610228"/>
              <a:gd name="connsiteY1" fmla="*/ 0 h 1280265"/>
              <a:gd name="connsiteX2" fmla="*/ 2431552 w 2610228"/>
              <a:gd name="connsiteY2" fmla="*/ 1280265 h 1280265"/>
              <a:gd name="connsiteX3" fmla="*/ 0 w 2610228"/>
              <a:gd name="connsiteY3" fmla="*/ 1280265 h 1280265"/>
              <a:gd name="connsiteX4" fmla="*/ 0 w 2610228"/>
              <a:gd name="connsiteY4" fmla="*/ 704193 h 1280265"/>
              <a:gd name="connsiteX0" fmla="*/ 0 w 2620739"/>
              <a:gd name="connsiteY0" fmla="*/ 704193 h 2037009"/>
              <a:gd name="connsiteX1" fmla="*/ 2610228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620739"/>
              <a:gd name="connsiteY0" fmla="*/ 483476 h 1816292"/>
              <a:gd name="connsiteX1" fmla="*/ 2389511 w 2620739"/>
              <a:gd name="connsiteY1" fmla="*/ 0 h 1816292"/>
              <a:gd name="connsiteX2" fmla="*/ 2620739 w 2620739"/>
              <a:gd name="connsiteY2" fmla="*/ 1816292 h 1816292"/>
              <a:gd name="connsiteX3" fmla="*/ 0 w 2620739"/>
              <a:gd name="connsiteY3" fmla="*/ 1059548 h 1816292"/>
              <a:gd name="connsiteX4" fmla="*/ 0 w 2620739"/>
              <a:gd name="connsiteY4" fmla="*/ 483476 h 1816292"/>
              <a:gd name="connsiteX0" fmla="*/ 0 w 2620739"/>
              <a:gd name="connsiteY0" fmla="*/ 704193 h 2037009"/>
              <a:gd name="connsiteX1" fmla="*/ 2589207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862477"/>
              <a:gd name="connsiteY0" fmla="*/ 0 h 2425892"/>
              <a:gd name="connsiteX1" fmla="*/ 2830945 w 2862477"/>
              <a:gd name="connsiteY1" fmla="*/ 388883 h 2425892"/>
              <a:gd name="connsiteX2" fmla="*/ 2862477 w 2862477"/>
              <a:gd name="connsiteY2" fmla="*/ 2425892 h 2425892"/>
              <a:gd name="connsiteX3" fmla="*/ 241738 w 2862477"/>
              <a:gd name="connsiteY3" fmla="*/ 1669148 h 2425892"/>
              <a:gd name="connsiteX4" fmla="*/ 0 w 2862477"/>
              <a:gd name="connsiteY4" fmla="*/ 0 h 2425892"/>
              <a:gd name="connsiteX0" fmla="*/ 0 w 2862477"/>
              <a:gd name="connsiteY0" fmla="*/ 0 h 2804265"/>
              <a:gd name="connsiteX1" fmla="*/ 2830945 w 2862477"/>
              <a:gd name="connsiteY1" fmla="*/ 388883 h 2804265"/>
              <a:gd name="connsiteX2" fmla="*/ 2862477 w 2862477"/>
              <a:gd name="connsiteY2" fmla="*/ 2425892 h 2804265"/>
              <a:gd name="connsiteX3" fmla="*/ 21021 w 2862477"/>
              <a:gd name="connsiteY3" fmla="*/ 2804265 h 2804265"/>
              <a:gd name="connsiteX4" fmla="*/ 0 w 2862477"/>
              <a:gd name="connsiteY4" fmla="*/ 0 h 2804265"/>
              <a:gd name="connsiteX0" fmla="*/ 0 w 2967580"/>
              <a:gd name="connsiteY0" fmla="*/ 0 h 2961920"/>
              <a:gd name="connsiteX1" fmla="*/ 2936048 w 2967580"/>
              <a:gd name="connsiteY1" fmla="*/ 546538 h 2961920"/>
              <a:gd name="connsiteX2" fmla="*/ 2967580 w 2967580"/>
              <a:gd name="connsiteY2" fmla="*/ 2583547 h 2961920"/>
              <a:gd name="connsiteX3" fmla="*/ 126124 w 2967580"/>
              <a:gd name="connsiteY3" fmla="*/ 2961920 h 2961920"/>
              <a:gd name="connsiteX4" fmla="*/ 0 w 2967580"/>
              <a:gd name="connsiteY4" fmla="*/ 0 h 2961920"/>
              <a:gd name="connsiteX0" fmla="*/ 10511 w 2841456"/>
              <a:gd name="connsiteY0" fmla="*/ 0 h 2814775"/>
              <a:gd name="connsiteX1" fmla="*/ 2809924 w 2841456"/>
              <a:gd name="connsiteY1" fmla="*/ 399393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10511 w 2845941"/>
              <a:gd name="connsiteY0" fmla="*/ 0 h 2814775"/>
              <a:gd name="connsiteX1" fmla="*/ 2842437 w 2845941"/>
              <a:gd name="connsiteY1" fmla="*/ 415742 h 2814775"/>
              <a:gd name="connsiteX2" fmla="*/ 2841456 w 2845941"/>
              <a:gd name="connsiteY2" fmla="*/ 2436402 h 2814775"/>
              <a:gd name="connsiteX3" fmla="*/ 0 w 2845941"/>
              <a:gd name="connsiteY3" fmla="*/ 2814775 h 2814775"/>
              <a:gd name="connsiteX4" fmla="*/ 10511 w 2845941"/>
              <a:gd name="connsiteY4" fmla="*/ 0 h 2814775"/>
              <a:gd name="connsiteX0" fmla="*/ 10511 w 2841456"/>
              <a:gd name="connsiteY0" fmla="*/ 0 h 2814775"/>
              <a:gd name="connsiteX1" fmla="*/ 2834309 w 2841456"/>
              <a:gd name="connsiteY1" fmla="*/ 391219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3504 w 2834449"/>
              <a:gd name="connsiteY0" fmla="*/ 0 h 2847473"/>
              <a:gd name="connsiteX1" fmla="*/ 2827302 w 2834449"/>
              <a:gd name="connsiteY1" fmla="*/ 391219 h 2847473"/>
              <a:gd name="connsiteX2" fmla="*/ 2834449 w 2834449"/>
              <a:gd name="connsiteY2" fmla="*/ 2436402 h 2847473"/>
              <a:gd name="connsiteX3" fmla="*/ 1122 w 2834449"/>
              <a:gd name="connsiteY3" fmla="*/ 2847473 h 2847473"/>
              <a:gd name="connsiteX4" fmla="*/ 3504 w 2834449"/>
              <a:gd name="connsiteY4" fmla="*/ 0 h 284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449" h="2847473">
                <a:moveTo>
                  <a:pt x="3504" y="0"/>
                </a:moveTo>
                <a:lnTo>
                  <a:pt x="2827302" y="391219"/>
                </a:lnTo>
                <a:cubicBezTo>
                  <a:pt x="2830806" y="1070222"/>
                  <a:pt x="2830945" y="1757399"/>
                  <a:pt x="2834449" y="2436402"/>
                </a:cubicBezTo>
                <a:lnTo>
                  <a:pt x="1122" y="2847473"/>
                </a:lnTo>
                <a:cubicBezTo>
                  <a:pt x="4626" y="1909215"/>
                  <a:pt x="0" y="938258"/>
                  <a:pt x="3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182880" tIns="146304" rIns="182880" bIns="146304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5000"/>
              </a:lnSpc>
              <a:defRPr lang="en-US" sz="4000" kern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ＭＳ Ｐゴシック" charset="0"/>
                <a:cs typeface="Segoe UI Light"/>
              </a:defRPr>
            </a:lvl1pPr>
          </a:lstStyle>
          <a:p>
            <a:pPr marL="0" lvl="0" indent="0" algn="l" defTabSz="1243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710898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hape &amp; Color Background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vert="horz" wrap="square" lIns="182880" tIns="146304" rIns="182880" bIns="146304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600" kern="1200" dirty="0" smtClean="0">
                <a:gradFill>
                  <a:gsLst>
                    <a:gs pos="1299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166" rtl="0" eaLnBrk="1" latinLnBrk="0" hangingPunct="1">
              <a:spcBef>
                <a:spcPct val="200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274638" y="1535875"/>
            <a:ext cx="3931920" cy="39227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" h="10000">
                <a:moveTo>
                  <a:pt x="9" y="0"/>
                </a:moveTo>
                <a:lnTo>
                  <a:pt x="10057" y="1452"/>
                </a:lnTo>
                <a:cubicBezTo>
                  <a:pt x="10063" y="3834"/>
                  <a:pt x="10048" y="6197"/>
                  <a:pt x="10054" y="8579"/>
                </a:cubicBezTo>
                <a:lnTo>
                  <a:pt x="0" y="10000"/>
                </a:lnTo>
                <a:cubicBezTo>
                  <a:pt x="6" y="6667"/>
                  <a:pt x="3" y="3333"/>
                  <a:pt x="9" y="0"/>
                </a:cubicBezTo>
                <a:close/>
              </a:path>
            </a:pathLst>
          </a:custGeom>
        </p:spPr>
        <p:txBody>
          <a:bodyPr lIns="182880" tIns="146304" rIns="182880" bIns="146304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none" lIns="182880" tIns="146304" rIns="182880" bIns="14630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504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534779"/>
          </a:xfrm>
        </p:spPr>
        <p:txBody>
          <a:bodyPr>
            <a:spAutoFit/>
          </a:bodyPr>
          <a:lstStyle>
            <a:lvl1pPr>
              <a:defRPr lang="en-US" sz="2400" kern="120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onsolas" pitchFamily="49" charset="0"/>
                <a:ea typeface="+mn-ea"/>
                <a:cs typeface="Consolas" pitchFamily="49" charset="0"/>
              </a:defRPr>
            </a:lvl1pPr>
            <a:lvl2pPr marL="584200" indent="-241300">
              <a:defRPr lang="en-US" sz="2400" kern="120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onsolas" pitchFamily="49" charset="0"/>
                <a:ea typeface="+mn-ea"/>
                <a:cs typeface="Consolas" pitchFamily="49" charset="0"/>
              </a:defRPr>
            </a:lvl2pPr>
            <a:lvl3pPr marL="571441" indent="-342900">
              <a:defRPr lang="en-US" sz="2400" kern="120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onsolas" pitchFamily="49" charset="0"/>
                <a:ea typeface="+mn-ea"/>
                <a:cs typeface="Consolas" pitchFamily="49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0" lvl="0" indent="0" algn="l" defTabSz="914166" rtl="0" eaLnBrk="1" latinLnBrk="0" hangingPunct="1">
              <a:spcBef>
                <a:spcPct val="20000"/>
              </a:spcBef>
              <a:spcAft>
                <a:spcPts val="816"/>
              </a:spcAft>
              <a:buFont typeface="Arial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166" rtl="0" eaLnBrk="1" latinLnBrk="0" hangingPunct="1">
              <a:spcBef>
                <a:spcPct val="20000"/>
              </a:spcBef>
              <a:spcAft>
                <a:spcPts val="816"/>
              </a:spcAft>
              <a:buFont typeface="Arial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166" rtl="0" eaLnBrk="1" latinLnBrk="0" hangingPunct="1">
              <a:spcBef>
                <a:spcPct val="20000"/>
              </a:spcBef>
              <a:spcAft>
                <a:spcPts val="816"/>
              </a:spcAft>
              <a:buFont typeface="Arial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799360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52038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 userDrawn="1"/>
        </p:nvSpPr>
        <p:spPr bwMode="black">
          <a:xfrm>
            <a:off x="2137568" y="2473325"/>
            <a:ext cx="8161338" cy="2047875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rgbClr val="32323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29837" y="6126162"/>
            <a:ext cx="1849602" cy="394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66109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0"/>
                </a:gradFill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2" y="3147122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4096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Shapes &amp;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274638" y="2307518"/>
            <a:ext cx="1563194" cy="32329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7951"/>
              <a:gd name="connsiteX1" fmla="*/ 10057 w 10057"/>
              <a:gd name="connsiteY1" fmla="*/ 1452 h 7951"/>
              <a:gd name="connsiteX2" fmla="*/ 10054 w 10057"/>
              <a:gd name="connsiteY2" fmla="*/ 5606 h 7951"/>
              <a:gd name="connsiteX3" fmla="*/ 0 w 10057"/>
              <a:gd name="connsiteY3" fmla="*/ 7951 h 7951"/>
              <a:gd name="connsiteX4" fmla="*/ 9 w 10057"/>
              <a:gd name="connsiteY4" fmla="*/ 0 h 7951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97 w 10000"/>
              <a:gd name="connsiteY2" fmla="*/ 705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2854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" y="0"/>
                </a:moveTo>
                <a:lnTo>
                  <a:pt x="10000" y="2854"/>
                </a:lnTo>
                <a:cubicBezTo>
                  <a:pt x="9998" y="7335"/>
                  <a:pt x="9970" y="2648"/>
                  <a:pt x="9969" y="7131"/>
                </a:cubicBezTo>
                <a:cubicBezTo>
                  <a:pt x="9964" y="7082"/>
                  <a:pt x="-38" y="10005"/>
                  <a:pt x="0" y="10000"/>
                </a:cubicBezTo>
                <a:cubicBezTo>
                  <a:pt x="6" y="5808"/>
                  <a:pt x="3" y="4192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 marL="0" marR="0" indent="0" algn="l" defTabSz="124326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venir LT Pro 45 Book" charset="0"/>
              <a:buNone/>
              <a:tabLst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4745014" y="2301239"/>
            <a:ext cx="3232905" cy="324554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" h="10000">
                <a:moveTo>
                  <a:pt x="9" y="0"/>
                </a:moveTo>
                <a:lnTo>
                  <a:pt x="10057" y="1452"/>
                </a:lnTo>
                <a:cubicBezTo>
                  <a:pt x="10063" y="3834"/>
                  <a:pt x="10048" y="6197"/>
                  <a:pt x="10054" y="8579"/>
                </a:cubicBezTo>
                <a:lnTo>
                  <a:pt x="0" y="10000"/>
                </a:lnTo>
                <a:cubicBezTo>
                  <a:pt x="6" y="6667"/>
                  <a:pt x="3" y="3333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8258122" y="2302035"/>
            <a:ext cx="3903716" cy="324396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47"/>
              <a:gd name="connsiteY0" fmla="*/ 0 h 10000"/>
              <a:gd name="connsiteX1" fmla="*/ 10046 w 10047"/>
              <a:gd name="connsiteY1" fmla="*/ 693 h 10000"/>
              <a:gd name="connsiteX2" fmla="*/ 10043 w 10047"/>
              <a:gd name="connsiteY2" fmla="*/ 9284 h 10000"/>
              <a:gd name="connsiteX3" fmla="*/ 0 w 10047"/>
              <a:gd name="connsiteY3" fmla="*/ 10000 h 10000"/>
              <a:gd name="connsiteX4" fmla="*/ 9 w 10047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7" h="10000">
                <a:moveTo>
                  <a:pt x="9" y="0"/>
                </a:moveTo>
                <a:cubicBezTo>
                  <a:pt x="-9" y="5"/>
                  <a:pt x="5027" y="346"/>
                  <a:pt x="10046" y="693"/>
                </a:cubicBezTo>
                <a:cubicBezTo>
                  <a:pt x="10052" y="3075"/>
                  <a:pt x="10037" y="6902"/>
                  <a:pt x="10043" y="9284"/>
                </a:cubicBezTo>
                <a:lnTo>
                  <a:pt x="0" y="10000"/>
                </a:lnTo>
                <a:cubicBezTo>
                  <a:pt x="6" y="6667"/>
                  <a:pt x="4" y="5000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2118039" y="2301050"/>
            <a:ext cx="2346769" cy="324592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7951"/>
              <a:gd name="connsiteX1" fmla="*/ 10057 w 10057"/>
              <a:gd name="connsiteY1" fmla="*/ 1452 h 7951"/>
              <a:gd name="connsiteX2" fmla="*/ 10054 w 10057"/>
              <a:gd name="connsiteY2" fmla="*/ 5606 h 7951"/>
              <a:gd name="connsiteX3" fmla="*/ 0 w 10057"/>
              <a:gd name="connsiteY3" fmla="*/ 7951 h 7951"/>
              <a:gd name="connsiteX4" fmla="*/ 9 w 10057"/>
              <a:gd name="connsiteY4" fmla="*/ 0 h 7951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97 w 10000"/>
              <a:gd name="connsiteY2" fmla="*/ 705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2854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5000"/>
              <a:gd name="connsiteY0" fmla="*/ 0 h 10000"/>
              <a:gd name="connsiteX1" fmla="*/ 15000 w 15000"/>
              <a:gd name="connsiteY1" fmla="*/ 2173 h 10000"/>
              <a:gd name="connsiteX2" fmla="*/ 9969 w 15000"/>
              <a:gd name="connsiteY2" fmla="*/ 7131 h 10000"/>
              <a:gd name="connsiteX3" fmla="*/ 0 w 15000"/>
              <a:gd name="connsiteY3" fmla="*/ 10000 h 10000"/>
              <a:gd name="connsiteX4" fmla="*/ 9 w 15000"/>
              <a:gd name="connsiteY4" fmla="*/ 0 h 10000"/>
              <a:gd name="connsiteX0" fmla="*/ 9 w 15024"/>
              <a:gd name="connsiteY0" fmla="*/ 0 h 10000"/>
              <a:gd name="connsiteX1" fmla="*/ 15000 w 15024"/>
              <a:gd name="connsiteY1" fmla="*/ 2173 h 10000"/>
              <a:gd name="connsiteX2" fmla="*/ 15024 w 15024"/>
              <a:gd name="connsiteY2" fmla="*/ 7919 h 10000"/>
              <a:gd name="connsiteX3" fmla="*/ 0 w 15024"/>
              <a:gd name="connsiteY3" fmla="*/ 10000 h 10000"/>
              <a:gd name="connsiteX4" fmla="*/ 9 w 15024"/>
              <a:gd name="connsiteY4" fmla="*/ 0 h 10000"/>
              <a:gd name="connsiteX0" fmla="*/ 9 w 15024"/>
              <a:gd name="connsiteY0" fmla="*/ 0 h 10000"/>
              <a:gd name="connsiteX1" fmla="*/ 15000 w 15024"/>
              <a:gd name="connsiteY1" fmla="*/ 2173 h 10000"/>
              <a:gd name="connsiteX2" fmla="*/ 15024 w 15024"/>
              <a:gd name="connsiteY2" fmla="*/ 7906 h 10000"/>
              <a:gd name="connsiteX3" fmla="*/ 0 w 15024"/>
              <a:gd name="connsiteY3" fmla="*/ 10000 h 10000"/>
              <a:gd name="connsiteX4" fmla="*/ 9 w 15024"/>
              <a:gd name="connsiteY4" fmla="*/ 0 h 10000"/>
              <a:gd name="connsiteX0" fmla="*/ 1 w 15016"/>
              <a:gd name="connsiteY0" fmla="*/ 0 h 10053"/>
              <a:gd name="connsiteX1" fmla="*/ 14992 w 15016"/>
              <a:gd name="connsiteY1" fmla="*/ 2173 h 10053"/>
              <a:gd name="connsiteX2" fmla="*/ 15016 w 15016"/>
              <a:gd name="connsiteY2" fmla="*/ 7906 h 10053"/>
              <a:gd name="connsiteX3" fmla="*/ 20 w 15016"/>
              <a:gd name="connsiteY3" fmla="*/ 10053 h 10053"/>
              <a:gd name="connsiteX4" fmla="*/ 1 w 15016"/>
              <a:gd name="connsiteY4" fmla="*/ 0 h 10053"/>
              <a:gd name="connsiteX0" fmla="*/ 9 w 15024"/>
              <a:gd name="connsiteY0" fmla="*/ 0 h 10040"/>
              <a:gd name="connsiteX1" fmla="*/ 15000 w 15024"/>
              <a:gd name="connsiteY1" fmla="*/ 2173 h 10040"/>
              <a:gd name="connsiteX2" fmla="*/ 15024 w 15024"/>
              <a:gd name="connsiteY2" fmla="*/ 7906 h 10040"/>
              <a:gd name="connsiteX3" fmla="*/ 0 w 15024"/>
              <a:gd name="connsiteY3" fmla="*/ 10040 h 10040"/>
              <a:gd name="connsiteX4" fmla="*/ 9 w 15024"/>
              <a:gd name="connsiteY4" fmla="*/ 0 h 10040"/>
              <a:gd name="connsiteX0" fmla="*/ 9 w 15139"/>
              <a:gd name="connsiteY0" fmla="*/ 0 h 10040"/>
              <a:gd name="connsiteX1" fmla="*/ 15139 w 15139"/>
              <a:gd name="connsiteY1" fmla="*/ 2200 h 10040"/>
              <a:gd name="connsiteX2" fmla="*/ 15024 w 15139"/>
              <a:gd name="connsiteY2" fmla="*/ 7906 h 10040"/>
              <a:gd name="connsiteX3" fmla="*/ 0 w 15139"/>
              <a:gd name="connsiteY3" fmla="*/ 10040 h 10040"/>
              <a:gd name="connsiteX4" fmla="*/ 9 w 15139"/>
              <a:gd name="connsiteY4" fmla="*/ 0 h 10040"/>
              <a:gd name="connsiteX0" fmla="*/ 9 w 15139"/>
              <a:gd name="connsiteY0" fmla="*/ 0 h 10040"/>
              <a:gd name="connsiteX1" fmla="*/ 15139 w 15139"/>
              <a:gd name="connsiteY1" fmla="*/ 2200 h 10040"/>
              <a:gd name="connsiteX2" fmla="*/ 15024 w 15139"/>
              <a:gd name="connsiteY2" fmla="*/ 7906 h 10040"/>
              <a:gd name="connsiteX3" fmla="*/ 0 w 15139"/>
              <a:gd name="connsiteY3" fmla="*/ 10040 h 10040"/>
              <a:gd name="connsiteX4" fmla="*/ 9 w 15139"/>
              <a:gd name="connsiteY4" fmla="*/ 0 h 10040"/>
              <a:gd name="connsiteX0" fmla="*/ 9 w 15139"/>
              <a:gd name="connsiteY0" fmla="*/ 0 h 10040"/>
              <a:gd name="connsiteX1" fmla="*/ 15139 w 15139"/>
              <a:gd name="connsiteY1" fmla="*/ 2200 h 10040"/>
              <a:gd name="connsiteX2" fmla="*/ 15024 w 15139"/>
              <a:gd name="connsiteY2" fmla="*/ 7906 h 10040"/>
              <a:gd name="connsiteX3" fmla="*/ 0 w 15139"/>
              <a:gd name="connsiteY3" fmla="*/ 10040 h 10040"/>
              <a:gd name="connsiteX4" fmla="*/ 9 w 15139"/>
              <a:gd name="connsiteY4" fmla="*/ 0 h 10040"/>
              <a:gd name="connsiteX0" fmla="*/ 9 w 15148"/>
              <a:gd name="connsiteY0" fmla="*/ 0 h 10040"/>
              <a:gd name="connsiteX1" fmla="*/ 15139 w 15148"/>
              <a:gd name="connsiteY1" fmla="*/ 2200 h 10040"/>
              <a:gd name="connsiteX2" fmla="*/ 15135 w 15148"/>
              <a:gd name="connsiteY2" fmla="*/ 7906 h 10040"/>
              <a:gd name="connsiteX3" fmla="*/ 0 w 15148"/>
              <a:gd name="connsiteY3" fmla="*/ 10040 h 10040"/>
              <a:gd name="connsiteX4" fmla="*/ 9 w 15148"/>
              <a:gd name="connsiteY4" fmla="*/ 0 h 10040"/>
              <a:gd name="connsiteX0" fmla="*/ 9 w 15143"/>
              <a:gd name="connsiteY0" fmla="*/ 0 h 10040"/>
              <a:gd name="connsiteX1" fmla="*/ 15111 w 15143"/>
              <a:gd name="connsiteY1" fmla="*/ 2240 h 10040"/>
              <a:gd name="connsiteX2" fmla="*/ 15135 w 15143"/>
              <a:gd name="connsiteY2" fmla="*/ 7906 h 10040"/>
              <a:gd name="connsiteX3" fmla="*/ 0 w 15143"/>
              <a:gd name="connsiteY3" fmla="*/ 10040 h 10040"/>
              <a:gd name="connsiteX4" fmla="*/ 9 w 15143"/>
              <a:gd name="connsiteY4" fmla="*/ 0 h 10040"/>
              <a:gd name="connsiteX0" fmla="*/ 9 w 15141"/>
              <a:gd name="connsiteY0" fmla="*/ 0 h 10040"/>
              <a:gd name="connsiteX1" fmla="*/ 15083 w 15141"/>
              <a:gd name="connsiteY1" fmla="*/ 2187 h 10040"/>
              <a:gd name="connsiteX2" fmla="*/ 15135 w 15141"/>
              <a:gd name="connsiteY2" fmla="*/ 7906 h 10040"/>
              <a:gd name="connsiteX3" fmla="*/ 0 w 15141"/>
              <a:gd name="connsiteY3" fmla="*/ 10040 h 10040"/>
              <a:gd name="connsiteX4" fmla="*/ 9 w 15141"/>
              <a:gd name="connsiteY4" fmla="*/ 0 h 10040"/>
              <a:gd name="connsiteX0" fmla="*/ 9 w 15083"/>
              <a:gd name="connsiteY0" fmla="*/ 0 h 10040"/>
              <a:gd name="connsiteX1" fmla="*/ 15083 w 15083"/>
              <a:gd name="connsiteY1" fmla="*/ 2187 h 10040"/>
              <a:gd name="connsiteX2" fmla="*/ 15052 w 15083"/>
              <a:gd name="connsiteY2" fmla="*/ 7906 h 10040"/>
              <a:gd name="connsiteX3" fmla="*/ 0 w 15083"/>
              <a:gd name="connsiteY3" fmla="*/ 10040 h 10040"/>
              <a:gd name="connsiteX4" fmla="*/ 9 w 15083"/>
              <a:gd name="connsiteY4" fmla="*/ 0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3" h="10040">
                <a:moveTo>
                  <a:pt x="9" y="0"/>
                </a:moveTo>
                <a:lnTo>
                  <a:pt x="15083" y="2187"/>
                </a:lnTo>
                <a:cubicBezTo>
                  <a:pt x="15081" y="2167"/>
                  <a:pt x="15081" y="7843"/>
                  <a:pt x="15052" y="7906"/>
                </a:cubicBezTo>
                <a:cubicBezTo>
                  <a:pt x="15047" y="7857"/>
                  <a:pt x="-38" y="10045"/>
                  <a:pt x="0" y="10040"/>
                </a:cubicBezTo>
                <a:cubicBezTo>
                  <a:pt x="6" y="5848"/>
                  <a:pt x="3" y="4192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 marL="0" marR="0" indent="0" algn="l" defTabSz="124326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venir LT Pro 45 Book" charset="0"/>
              <a:buNone/>
              <a:tabLst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07576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72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0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29140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436475" cy="699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5605" y="785805"/>
            <a:ext cx="10998508" cy="341954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975" spc="-122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897" y="4290624"/>
            <a:ext cx="9413246" cy="1678686"/>
          </a:xfrm>
        </p:spPr>
        <p:txBody>
          <a:bodyPr>
            <a:normAutofit/>
          </a:bodyPr>
          <a:lstStyle>
            <a:lvl1pPr marL="0" indent="0" algn="l">
              <a:buNone/>
              <a:defRPr sz="3264">
                <a:solidFill>
                  <a:schemeClr val="bg1"/>
                </a:solidFill>
                <a:latin typeface="+mj-lt"/>
              </a:defRPr>
            </a:lvl1pPr>
            <a:lvl2pPr marL="466298" indent="0" algn="ctr">
              <a:buNone/>
              <a:defRPr sz="2856"/>
            </a:lvl2pPr>
            <a:lvl3pPr marL="932597" indent="0" algn="ctr">
              <a:buNone/>
              <a:defRPr sz="2448"/>
            </a:lvl3pPr>
            <a:lvl4pPr marL="1398895" indent="0" algn="ctr">
              <a:buNone/>
              <a:defRPr sz="2040"/>
            </a:lvl4pPr>
            <a:lvl5pPr marL="1865193" indent="0" algn="ctr">
              <a:buNone/>
              <a:defRPr sz="2040"/>
            </a:lvl5pPr>
            <a:lvl6pPr marL="2331491" indent="0" algn="ctr">
              <a:buNone/>
              <a:defRPr sz="2040"/>
            </a:lvl6pPr>
            <a:lvl7pPr marL="2797790" indent="0" algn="ctr">
              <a:buNone/>
              <a:defRPr sz="2040"/>
            </a:lvl7pPr>
            <a:lvl8pPr marL="3264088" indent="0" algn="ctr">
              <a:buNone/>
              <a:defRPr sz="2040"/>
            </a:lvl8pPr>
            <a:lvl9pPr marL="3730386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9552" y="6540102"/>
            <a:ext cx="4197310" cy="2331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83C0046-3368-4DD4-96D6-CD0FF2C1233E}" type="datetimeFigureOut">
              <a:rPr lang="en-IN" smtClean="0"/>
              <a:pPr/>
              <a:t>21-09-2016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99552" y="6685184"/>
            <a:ext cx="5130046" cy="2331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939661" y="5993397"/>
            <a:ext cx="2984754" cy="1424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F6B3001-8C1E-45A3-9010-27210849299D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1265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224" y="2081087"/>
            <a:ext cx="4756952" cy="737801"/>
          </a:xfrm>
        </p:spPr>
        <p:txBody>
          <a:bodyPr anchor="ctr">
            <a:normAutofit/>
          </a:bodyPr>
          <a:lstStyle>
            <a:lvl1pPr marL="0" indent="0">
              <a:buNone/>
              <a:defRPr sz="2244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224" y="2807891"/>
            <a:ext cx="4756952" cy="1732205"/>
          </a:xfrm>
        </p:spPr>
        <p:txBody>
          <a:bodyPr/>
          <a:lstStyle>
            <a:lvl1pPr>
              <a:defRPr sz="2448"/>
            </a:lvl1pPr>
            <a:lvl2pPr>
              <a:defRPr sz="2040"/>
            </a:lvl2pPr>
            <a:lvl3pPr>
              <a:defRPr sz="1836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8073" y="2079015"/>
            <a:ext cx="4756952" cy="736757"/>
          </a:xfrm>
        </p:spPr>
        <p:txBody>
          <a:bodyPr anchor="ctr">
            <a:normAutofit/>
          </a:bodyPr>
          <a:lstStyle>
            <a:lvl1pPr marL="0" indent="0">
              <a:buNone/>
              <a:defRPr sz="2244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8073" y="2805755"/>
            <a:ext cx="4756952" cy="1732205"/>
          </a:xfrm>
        </p:spPr>
        <p:txBody>
          <a:bodyPr/>
          <a:lstStyle>
            <a:lvl1pPr>
              <a:defRPr sz="2448"/>
            </a:lvl1pPr>
            <a:lvl2pPr>
              <a:defRPr sz="2040"/>
            </a:lvl2pPr>
            <a:lvl3pPr>
              <a:defRPr sz="1836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9552" y="6540102"/>
            <a:ext cx="4197310" cy="233151"/>
          </a:xfrm>
          <a:prstGeom prst="rect">
            <a:avLst/>
          </a:prstGeom>
        </p:spPr>
        <p:txBody>
          <a:bodyPr/>
          <a:lstStyle/>
          <a:p>
            <a:fld id="{683C0046-3368-4DD4-96D6-CD0FF2C1233E}" type="datetimeFigureOut">
              <a:rPr lang="en-IN" smtClean="0">
                <a:solidFill>
                  <a:srgbClr val="404040"/>
                </a:solidFill>
              </a:rPr>
              <a:pPr/>
              <a:t>21-09-2016</a:t>
            </a:fld>
            <a:endParaRPr lang="en-IN" dirty="0">
              <a:solidFill>
                <a:srgbClr val="4040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99552" y="6685184"/>
            <a:ext cx="5130046" cy="233151"/>
          </a:xfrm>
          <a:prstGeom prst="rect">
            <a:avLst/>
          </a:prstGeom>
        </p:spPr>
        <p:txBody>
          <a:bodyPr/>
          <a:lstStyle/>
          <a:p>
            <a:endParaRPr lang="en-IN" dirty="0">
              <a:solidFill>
                <a:srgbClr val="4040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939661" y="5993397"/>
            <a:ext cx="2984754" cy="1424850"/>
          </a:xfrm>
          <a:prstGeom prst="rect">
            <a:avLst/>
          </a:prstGeom>
        </p:spPr>
        <p:txBody>
          <a:bodyPr/>
          <a:lstStyle/>
          <a:p>
            <a:fld id="{1F6B3001-8C1E-45A3-9010-27210849299D}" type="slidenum">
              <a:rPr lang="en-IN" smtClean="0">
                <a:solidFill>
                  <a:srgbClr val="404040"/>
                </a:solidFill>
              </a:rPr>
              <a:pPr/>
              <a:t>‹#›</a:t>
            </a:fld>
            <a:endParaRPr lang="en-IN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0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224" y="2037912"/>
            <a:ext cx="4756952" cy="1732205"/>
          </a:xfrm>
        </p:spPr>
        <p:txBody>
          <a:bodyPr/>
          <a:lstStyle>
            <a:lvl1pPr>
              <a:defRPr sz="2448"/>
            </a:lvl1pPr>
            <a:lvl2pPr>
              <a:defRPr sz="2040"/>
            </a:lvl2pPr>
            <a:lvl3pPr>
              <a:defRPr sz="1836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1870" y="2037912"/>
            <a:ext cx="4756952" cy="1732205"/>
          </a:xfrm>
        </p:spPr>
        <p:txBody>
          <a:bodyPr/>
          <a:lstStyle>
            <a:lvl1pPr>
              <a:defRPr sz="2448"/>
            </a:lvl1pPr>
            <a:lvl2pPr>
              <a:defRPr sz="2040"/>
            </a:lvl2pPr>
            <a:lvl3pPr>
              <a:defRPr sz="1836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9552" y="6540102"/>
            <a:ext cx="4197310" cy="233151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FigureOut">
              <a:rPr lang="en-US" dirty="0">
                <a:solidFill>
                  <a:srgbClr val="404040"/>
                </a:solidFill>
              </a:rPr>
              <a:pPr/>
              <a:t>9/21/2016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99552" y="6685184"/>
            <a:ext cx="5130046" cy="233151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39661" y="5993397"/>
            <a:ext cx="2984754" cy="1424850"/>
          </a:xfrm>
          <a:prstGeom prst="rect">
            <a:avLst/>
          </a:prstGeom>
        </p:spPr>
        <p:txBody>
          <a:bodyPr/>
          <a:lstStyle/>
          <a:p>
            <a:pPr defTabSz="466298"/>
            <a:fld id="{D57F1E4F-1CFF-5643-939E-217C01CDF565}" type="slidenum">
              <a:rPr lang="en-US" smtClean="0">
                <a:gradFill>
                  <a:gsLst>
                    <a:gs pos="0">
                      <a:srgbClr val="0071BC"/>
                    </a:gs>
                    <a:gs pos="100000">
                      <a:srgbClr val="0071BC">
                        <a:lumMod val="75000"/>
                      </a:srgbClr>
                    </a:gs>
                  </a:gsLst>
                  <a:lin ang="5400000" scaled="0"/>
                </a:gradFill>
              </a:rPr>
              <a:pPr defTabSz="466298"/>
              <a:t>‹#›</a:t>
            </a:fld>
            <a:endParaRPr lang="en-US" dirty="0">
              <a:gradFill>
                <a:gsLst>
                  <a:gs pos="0">
                    <a:srgbClr val="0071BC"/>
                  </a:gs>
                  <a:gs pos="100000">
                    <a:srgbClr val="0071BC">
                      <a:lumMod val="75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359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331" r:id="rId12"/>
    <p:sldLayoutId id="2147484249" r:id="rId13"/>
    <p:sldLayoutId id="2147484301" r:id="rId14"/>
    <p:sldLayoutId id="2147484251" r:id="rId15"/>
    <p:sldLayoutId id="2147484252" r:id="rId16"/>
    <p:sldLayoutId id="2147484254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59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  <p:sldLayoutId id="2147484364" r:id="rId22"/>
    <p:sldLayoutId id="2147484365" r:id="rId23"/>
    <p:sldLayoutId id="2147484366" r:id="rId24"/>
    <p:sldLayoutId id="2147484367" r:id="rId25"/>
    <p:sldLayoutId id="2147484368" r:id="rId26"/>
    <p:sldLayoutId id="2147484369" r:id="rId27"/>
  </p:sldLayoutIdLst>
  <p:transition>
    <p:fade/>
  </p:transition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0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  <p:sldLayoutId id="2147484383" r:id="rId13"/>
    <p:sldLayoutId id="2147484384" r:id="rId14"/>
    <p:sldLayoutId id="2147484385" r:id="rId15"/>
    <p:sldLayoutId id="2147484386" r:id="rId16"/>
    <p:sldLayoutId id="2147484388" r:id="rId17"/>
    <p:sldLayoutId id="2147484389" r:id="rId18"/>
    <p:sldLayoutId id="2147484390" r:id="rId19"/>
    <p:sldLayoutId id="2147484391" r:id="rId20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44.emf"/><Relationship Id="rId10" Type="http://schemas.openxmlformats.org/officeDocument/2006/relationships/image" Target="../media/image30.png"/><Relationship Id="rId4" Type="http://schemas.openxmlformats.org/officeDocument/2006/relationships/image" Target="../media/image43.pn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39.png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39.png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39.png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msignite.nz/my-ignite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33" y="1974535"/>
            <a:ext cx="9143936" cy="1828786"/>
          </a:xfrm>
        </p:spPr>
        <p:txBody>
          <a:bodyPr/>
          <a:lstStyle/>
          <a:p>
            <a:r>
              <a:rPr lang="en-NZ" sz="8000" dirty="0">
                <a:latin typeface="+mn-lt"/>
              </a:rPr>
              <a:t>Microsoft Ignite NZ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500" y="3083633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224"/>
            <a:ext cx="12436475" cy="22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13" y="1985094"/>
            <a:ext cx="2232248" cy="2232248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4639" y="5006974"/>
            <a:ext cx="11889564" cy="627864"/>
          </a:xfrm>
        </p:spPr>
        <p:txBody>
          <a:bodyPr/>
          <a:lstStyle/>
          <a:p>
            <a:pPr marL="0" indent="0" algn="ctr">
              <a:buNone/>
            </a:pPr>
            <a:r>
              <a:rPr lang="en-NZ" sz="3200" dirty="0">
                <a:solidFill>
                  <a:schemeClr val="tx1"/>
                </a:solidFill>
              </a:rPr>
              <a:t>Self-registration</a:t>
            </a:r>
          </a:p>
        </p:txBody>
      </p:sp>
    </p:spTree>
    <p:extLst>
      <p:ext uri="{BB962C8B-B14F-4D97-AF65-F5344CB8AC3E}">
        <p14:creationId xmlns:p14="http://schemas.microsoft.com/office/powerpoint/2010/main" val="41834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532" y="1913086"/>
            <a:ext cx="1861410" cy="2310567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4639" y="5006974"/>
            <a:ext cx="11889564" cy="627864"/>
          </a:xfrm>
        </p:spPr>
        <p:txBody>
          <a:bodyPr/>
          <a:lstStyle/>
          <a:p>
            <a:pPr marL="0" indent="0" algn="ctr">
              <a:buNone/>
            </a:pPr>
            <a:r>
              <a:rPr lang="en-NZ" sz="3200" dirty="0">
                <a:solidFill>
                  <a:schemeClr val="tx1"/>
                </a:solidFill>
              </a:rPr>
              <a:t>Self Service Password Reset</a:t>
            </a:r>
          </a:p>
        </p:txBody>
      </p:sp>
    </p:spTree>
    <p:extLst>
      <p:ext uri="{BB962C8B-B14F-4D97-AF65-F5344CB8AC3E}">
        <p14:creationId xmlns:p14="http://schemas.microsoft.com/office/powerpoint/2010/main" val="17422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336" y="1913086"/>
            <a:ext cx="2673803" cy="2673803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4639" y="5006974"/>
            <a:ext cx="11889564" cy="627864"/>
          </a:xfrm>
        </p:spPr>
        <p:txBody>
          <a:bodyPr/>
          <a:lstStyle/>
          <a:p>
            <a:pPr marL="0" indent="0" algn="ctr">
              <a:buNone/>
            </a:pPr>
            <a:r>
              <a:rPr lang="en-NZ" sz="3200" dirty="0">
                <a:solidFill>
                  <a:schemeClr val="tx1"/>
                </a:solidFill>
              </a:rPr>
              <a:t>Local Account</a:t>
            </a:r>
          </a:p>
        </p:txBody>
      </p:sp>
    </p:spTree>
    <p:extLst>
      <p:ext uri="{BB962C8B-B14F-4D97-AF65-F5344CB8AC3E}">
        <p14:creationId xmlns:p14="http://schemas.microsoft.com/office/powerpoint/2010/main" val="8685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4639" y="5006974"/>
            <a:ext cx="11889564" cy="627864"/>
          </a:xfrm>
        </p:spPr>
        <p:txBody>
          <a:bodyPr/>
          <a:lstStyle/>
          <a:p>
            <a:pPr marL="0" indent="0" algn="ctr">
              <a:buNone/>
            </a:pPr>
            <a:r>
              <a:rPr lang="en-NZ" sz="3200" dirty="0">
                <a:solidFill>
                  <a:schemeClr val="tx1"/>
                </a:solidFill>
              </a:rPr>
              <a:t>Use Social Account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25748" y="2561158"/>
            <a:ext cx="8784978" cy="1656186"/>
            <a:chOff x="1609725" y="2849189"/>
            <a:chExt cx="8784978" cy="16561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8517" y="2849189"/>
              <a:ext cx="1656186" cy="165618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1923" y="2849189"/>
              <a:ext cx="1656186" cy="165618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9725" y="2849189"/>
              <a:ext cx="1656186" cy="16561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4121" y="2849189"/>
              <a:ext cx="1656186" cy="1656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6319" y="2849189"/>
              <a:ext cx="1656186" cy="1656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56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150" y="1409030"/>
            <a:ext cx="3048175" cy="3048175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4639" y="5006974"/>
            <a:ext cx="11889564" cy="627864"/>
          </a:xfrm>
        </p:spPr>
        <p:txBody>
          <a:bodyPr/>
          <a:lstStyle/>
          <a:p>
            <a:pPr marL="0" indent="0" algn="ctr">
              <a:buNone/>
            </a:pPr>
            <a:r>
              <a:rPr lang="en-NZ" sz="3200" dirty="0">
                <a:solidFill>
                  <a:schemeClr val="tx1"/>
                </a:solidFill>
              </a:rPr>
              <a:t>Scale Out-of-Box</a:t>
            </a:r>
          </a:p>
        </p:txBody>
      </p:sp>
    </p:spTree>
    <p:extLst>
      <p:ext uri="{BB962C8B-B14F-4D97-AF65-F5344CB8AC3E}">
        <p14:creationId xmlns:p14="http://schemas.microsoft.com/office/powerpoint/2010/main" val="7481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 txBox="1">
            <a:spLocks/>
          </p:cNvSpPr>
          <p:nvPr/>
        </p:nvSpPr>
        <p:spPr>
          <a:xfrm>
            <a:off x="5642173" y="2644086"/>
            <a:ext cx="5688632" cy="2808312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071" lvl="1" indent="0">
              <a:buNone/>
            </a:pPr>
            <a:r>
              <a:rPr lang="en-NZ" sz="3200" dirty="0">
                <a:solidFill>
                  <a:schemeClr val="tx1"/>
                </a:solidFill>
                <a:latin typeface="+mj-lt"/>
              </a:rPr>
              <a:t>Your identity system has to be available 24/7</a:t>
            </a:r>
          </a:p>
          <a:p>
            <a:pPr marL="466371" lvl="1" indent="0">
              <a:buNone/>
            </a:pPr>
            <a:endParaRPr lang="en-NZ" sz="3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09725" y="2129110"/>
            <a:ext cx="2376264" cy="2798170"/>
            <a:chOff x="1609725" y="2129110"/>
            <a:chExt cx="2376264" cy="2798170"/>
          </a:xfrm>
        </p:grpSpPr>
        <p:sp>
          <p:nvSpPr>
            <p:cNvPr id="6" name="TextBox 5"/>
            <p:cNvSpPr txBox="1"/>
            <p:nvPr/>
          </p:nvSpPr>
          <p:spPr>
            <a:xfrm>
              <a:off x="1897757" y="4048242"/>
              <a:ext cx="1904093" cy="879038"/>
            </a:xfrm>
            <a:prstGeom prst="flowChartOffpageConnector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High Availability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9725" y="2129110"/>
              <a:ext cx="2376264" cy="2014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76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99257" y="2364831"/>
            <a:ext cx="1904093" cy="2671847"/>
            <a:chOff x="1899257" y="2928589"/>
            <a:chExt cx="1904093" cy="26718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0901" y="2928589"/>
              <a:ext cx="1760804" cy="17608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99257" y="4721398"/>
              <a:ext cx="1904093" cy="879038"/>
            </a:xfrm>
            <a:prstGeom prst="flowChartOffpageConnector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defRPr/>
              </a:pPr>
              <a:r>
                <a:rPr lang="en-US" sz="2000" b="1" kern="0" cap="all" dirty="0">
                  <a:solidFill>
                    <a:srgbClr val="FFFFFF"/>
                  </a:solidFill>
                </a:rPr>
                <a:t>Secure and Reliable</a:t>
              </a:r>
              <a:endParaRPr kumimoji="0" lang="en-US" sz="20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Text Placeholder 5"/>
          <p:cNvSpPr txBox="1">
            <a:spLocks/>
          </p:cNvSpPr>
          <p:nvPr/>
        </p:nvSpPr>
        <p:spPr>
          <a:xfrm>
            <a:off x="5570165" y="1743597"/>
            <a:ext cx="5688632" cy="3507330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071" lvl="1" indent="0">
              <a:buNone/>
            </a:pPr>
            <a:r>
              <a:rPr lang="en-NZ" sz="3200" dirty="0">
                <a:solidFill>
                  <a:schemeClr val="tx1"/>
                </a:solidFill>
                <a:latin typeface="+mj-lt"/>
              </a:rPr>
              <a:t>If you have a list of names and passwords in your app, you’re a target</a:t>
            </a:r>
          </a:p>
          <a:p>
            <a:pPr marL="225071" lvl="1" indent="0">
              <a:buNone/>
            </a:pPr>
            <a:endParaRPr lang="en-NZ" sz="3200" dirty="0">
              <a:solidFill>
                <a:schemeClr val="tx1"/>
              </a:solidFill>
              <a:latin typeface="+mj-lt"/>
            </a:endParaRPr>
          </a:p>
          <a:p>
            <a:pPr marL="225071" lvl="1" indent="0">
              <a:buNone/>
            </a:pPr>
            <a:r>
              <a:rPr lang="en-NZ" sz="3200" dirty="0">
                <a:solidFill>
                  <a:schemeClr val="tx1"/>
                </a:solidFill>
                <a:latin typeface="+mj-lt"/>
              </a:rPr>
              <a:t>Many people use the same username and password with multiple apps</a:t>
            </a:r>
          </a:p>
        </p:txBody>
      </p:sp>
    </p:spTree>
    <p:extLst>
      <p:ext uri="{BB962C8B-B14F-4D97-AF65-F5344CB8AC3E}">
        <p14:creationId xmlns:p14="http://schemas.microsoft.com/office/powerpoint/2010/main" val="25085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3065214"/>
            <a:ext cx="12436475" cy="917575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Roll your own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51037" y="1625054"/>
            <a:ext cx="1905000" cy="1907903"/>
            <a:chOff x="1951037" y="1697062"/>
            <a:chExt cx="1905000" cy="1907903"/>
          </a:xfrm>
          <a:solidFill>
            <a:schemeClr val="tx1">
              <a:lumMod val="50000"/>
            </a:schemeClr>
          </a:solidFill>
        </p:grpSpPr>
        <p:grpSp>
          <p:nvGrpSpPr>
            <p:cNvPr id="7" name="Group 6"/>
            <p:cNvGrpSpPr/>
            <p:nvPr/>
          </p:nvGrpSpPr>
          <p:grpSpPr>
            <a:xfrm>
              <a:off x="1951037" y="1697062"/>
              <a:ext cx="1905000" cy="1907903"/>
              <a:chOff x="4184521" y="2881809"/>
              <a:chExt cx="2636775" cy="2640794"/>
            </a:xfrm>
            <a:grpFill/>
          </p:grpSpPr>
          <p:sp>
            <p:nvSpPr>
              <p:cNvPr id="8" name="Rectangle 7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85148" y="4940699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Code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9019" y="2129110"/>
              <a:ext cx="809037" cy="80903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4184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51037" y="1625054"/>
            <a:ext cx="1905000" cy="1907903"/>
            <a:chOff x="1951037" y="1697062"/>
            <a:chExt cx="1905000" cy="1907903"/>
          </a:xfrm>
          <a:solidFill>
            <a:schemeClr val="tx1">
              <a:lumMod val="50000"/>
            </a:schemeClr>
          </a:solidFill>
        </p:grpSpPr>
        <p:grpSp>
          <p:nvGrpSpPr>
            <p:cNvPr id="7" name="Group 6"/>
            <p:cNvGrpSpPr/>
            <p:nvPr/>
          </p:nvGrpSpPr>
          <p:grpSpPr>
            <a:xfrm>
              <a:off x="1951037" y="1697062"/>
              <a:ext cx="1905000" cy="1907903"/>
              <a:chOff x="4184521" y="2881809"/>
              <a:chExt cx="2636775" cy="2640794"/>
            </a:xfrm>
            <a:grpFill/>
          </p:grpSpPr>
          <p:sp>
            <p:nvSpPr>
              <p:cNvPr id="8" name="Rectangle 7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85148" y="4940699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Code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9019" y="2129110"/>
              <a:ext cx="809037" cy="809037"/>
            </a:xfrm>
            <a:prstGeom prst="rect">
              <a:avLst/>
            </a:prstGeom>
            <a:grpFill/>
          </p:spPr>
        </p:pic>
      </p:grpSp>
      <p:grpSp>
        <p:nvGrpSpPr>
          <p:cNvPr id="15" name="Group 14"/>
          <p:cNvGrpSpPr/>
          <p:nvPr/>
        </p:nvGrpSpPr>
        <p:grpSpPr>
          <a:xfrm>
            <a:off x="4021504" y="1625054"/>
            <a:ext cx="1905000" cy="1906274"/>
            <a:chOff x="4021504" y="1697062"/>
            <a:chExt cx="1905000" cy="1906274"/>
          </a:xfrm>
          <a:solidFill>
            <a:schemeClr val="tx1">
              <a:lumMod val="50000"/>
            </a:schemeClr>
          </a:solidFill>
        </p:grpSpPr>
        <p:grpSp>
          <p:nvGrpSpPr>
            <p:cNvPr id="25" name="Group 24"/>
            <p:cNvGrpSpPr/>
            <p:nvPr/>
          </p:nvGrpSpPr>
          <p:grpSpPr>
            <a:xfrm>
              <a:off x="4021504" y="1697062"/>
              <a:ext cx="1905000" cy="1906274"/>
              <a:chOff x="4184521" y="2881809"/>
              <a:chExt cx="2636775" cy="2638539"/>
            </a:xfrm>
            <a:grpFill/>
          </p:grpSpPr>
          <p:sp>
            <p:nvSpPr>
              <p:cNvPr id="26" name="Rectangle 25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85148" y="4938444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Registration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121" y="2057102"/>
              <a:ext cx="739766" cy="89168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40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14" y="472926"/>
            <a:ext cx="11672947" cy="2119277"/>
          </a:xfrm>
        </p:spPr>
        <p:txBody>
          <a:bodyPr/>
          <a:lstStyle/>
          <a:p>
            <a:r>
              <a:rPr lang="en-NZ" dirty="0"/>
              <a:t>A lap around Azure Active Directory Business to Consumer (B2C)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003" y="3497262"/>
            <a:ext cx="7640499" cy="2376264"/>
          </a:xfrm>
        </p:spPr>
        <p:txBody>
          <a:bodyPr/>
          <a:lstStyle/>
          <a:p>
            <a:r>
              <a:rPr lang="en-NZ" dirty="0"/>
              <a:t>Rory Braybrook</a:t>
            </a:r>
          </a:p>
          <a:p>
            <a:r>
              <a:rPr lang="en-NZ" dirty="0"/>
              <a:t>Girisha Arora</a:t>
            </a:r>
          </a:p>
          <a:p>
            <a:endParaRPr lang="en-NZ" dirty="0"/>
          </a:p>
          <a:p>
            <a:r>
              <a:rPr lang="en-NZ" dirty="0"/>
              <a:t>@rbrayb</a:t>
            </a:r>
          </a:p>
          <a:p>
            <a:r>
              <a:rPr lang="en-NZ" dirty="0"/>
              <a:t>@GirishaArora</a:t>
            </a:r>
          </a:p>
          <a:p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Z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8300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49676" y="1625054"/>
            <a:ext cx="1905000" cy="1907903"/>
            <a:chOff x="1951037" y="1697062"/>
            <a:chExt cx="1905000" cy="1907903"/>
          </a:xfrm>
          <a:solidFill>
            <a:schemeClr val="tx1">
              <a:lumMod val="50000"/>
            </a:schemeClr>
          </a:solidFill>
        </p:grpSpPr>
        <p:grpSp>
          <p:nvGrpSpPr>
            <p:cNvPr id="7" name="Group 6"/>
            <p:cNvGrpSpPr/>
            <p:nvPr/>
          </p:nvGrpSpPr>
          <p:grpSpPr>
            <a:xfrm>
              <a:off x="1951037" y="1697062"/>
              <a:ext cx="1905000" cy="1907903"/>
              <a:chOff x="4184521" y="2881809"/>
              <a:chExt cx="2636775" cy="2640794"/>
            </a:xfrm>
            <a:grpFill/>
          </p:grpSpPr>
          <p:sp>
            <p:nvSpPr>
              <p:cNvPr id="8" name="Rectangle 7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85148" y="4940699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Code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9019" y="2129110"/>
              <a:ext cx="809037" cy="809037"/>
            </a:xfrm>
            <a:prstGeom prst="rect">
              <a:avLst/>
            </a:prstGeom>
            <a:grpFill/>
          </p:spPr>
        </p:pic>
      </p:grpSp>
      <p:grpSp>
        <p:nvGrpSpPr>
          <p:cNvPr id="15" name="Group 14"/>
          <p:cNvGrpSpPr/>
          <p:nvPr/>
        </p:nvGrpSpPr>
        <p:grpSpPr>
          <a:xfrm>
            <a:off x="4021504" y="1625054"/>
            <a:ext cx="1905000" cy="1906274"/>
            <a:chOff x="4021504" y="1697062"/>
            <a:chExt cx="1905000" cy="1906274"/>
          </a:xfrm>
          <a:solidFill>
            <a:schemeClr val="tx1">
              <a:lumMod val="50000"/>
            </a:schemeClr>
          </a:solidFill>
        </p:grpSpPr>
        <p:grpSp>
          <p:nvGrpSpPr>
            <p:cNvPr id="25" name="Group 24"/>
            <p:cNvGrpSpPr/>
            <p:nvPr/>
          </p:nvGrpSpPr>
          <p:grpSpPr>
            <a:xfrm>
              <a:off x="4021504" y="1697062"/>
              <a:ext cx="1905000" cy="1906274"/>
              <a:chOff x="4184521" y="2881809"/>
              <a:chExt cx="2636775" cy="2638539"/>
            </a:xfrm>
            <a:grpFill/>
          </p:grpSpPr>
          <p:sp>
            <p:nvSpPr>
              <p:cNvPr id="26" name="Rectangle 25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85148" y="4938444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Registration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121" y="2057102"/>
              <a:ext cx="739766" cy="891682"/>
            </a:xfrm>
            <a:prstGeom prst="rect">
              <a:avLst/>
            </a:prstGeom>
            <a:grpFill/>
          </p:spPr>
        </p:pic>
      </p:grpSp>
      <p:grpSp>
        <p:nvGrpSpPr>
          <p:cNvPr id="16" name="Group 15"/>
          <p:cNvGrpSpPr/>
          <p:nvPr/>
        </p:nvGrpSpPr>
        <p:grpSpPr>
          <a:xfrm>
            <a:off x="6091971" y="1625054"/>
            <a:ext cx="1905000" cy="1912530"/>
            <a:chOff x="6091971" y="1692435"/>
            <a:chExt cx="1905000" cy="1912530"/>
          </a:xfrm>
          <a:solidFill>
            <a:schemeClr val="tx1">
              <a:lumMod val="50000"/>
            </a:schemeClr>
          </a:solidFill>
        </p:grpSpPr>
        <p:grpSp>
          <p:nvGrpSpPr>
            <p:cNvPr id="28" name="Group 27"/>
            <p:cNvGrpSpPr/>
            <p:nvPr/>
          </p:nvGrpSpPr>
          <p:grpSpPr>
            <a:xfrm>
              <a:off x="6091971" y="1692435"/>
              <a:ext cx="1905000" cy="1912530"/>
              <a:chOff x="4184521" y="2881809"/>
              <a:chExt cx="2636775" cy="2647199"/>
            </a:xfrm>
            <a:grpFill/>
          </p:grpSpPr>
          <p:sp>
            <p:nvSpPr>
              <p:cNvPr id="29" name="Rectangle 28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185776" y="4947104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Social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7353" y="1985094"/>
              <a:ext cx="904116" cy="102007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792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51037" y="1625054"/>
            <a:ext cx="1905000" cy="1907903"/>
            <a:chOff x="1951037" y="1697062"/>
            <a:chExt cx="1905000" cy="1907903"/>
          </a:xfrm>
        </p:grpSpPr>
        <p:grpSp>
          <p:nvGrpSpPr>
            <p:cNvPr id="7" name="Group 6"/>
            <p:cNvGrpSpPr/>
            <p:nvPr/>
          </p:nvGrpSpPr>
          <p:grpSpPr>
            <a:xfrm>
              <a:off x="1951037" y="1697062"/>
              <a:ext cx="1905000" cy="1907903"/>
              <a:chOff x="4184521" y="2881809"/>
              <a:chExt cx="2636775" cy="2640794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85148" y="4940699"/>
                <a:ext cx="2635520" cy="581904"/>
              </a:xfrm>
              <a:prstGeom prst="flowChartOffpageConnec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Code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9019" y="2129110"/>
              <a:ext cx="809037" cy="80903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021504" y="1625054"/>
            <a:ext cx="1905000" cy="1906274"/>
            <a:chOff x="4021504" y="1697062"/>
            <a:chExt cx="1905000" cy="1906274"/>
          </a:xfrm>
          <a:solidFill>
            <a:schemeClr val="tx1">
              <a:lumMod val="50000"/>
            </a:schemeClr>
          </a:solidFill>
        </p:grpSpPr>
        <p:grpSp>
          <p:nvGrpSpPr>
            <p:cNvPr id="25" name="Group 24"/>
            <p:cNvGrpSpPr/>
            <p:nvPr/>
          </p:nvGrpSpPr>
          <p:grpSpPr>
            <a:xfrm>
              <a:off x="4021504" y="1697062"/>
              <a:ext cx="1905000" cy="1906274"/>
              <a:chOff x="4184521" y="2881809"/>
              <a:chExt cx="2636775" cy="2638539"/>
            </a:xfrm>
            <a:grpFill/>
          </p:grpSpPr>
          <p:sp>
            <p:nvSpPr>
              <p:cNvPr id="26" name="Rectangle 25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85148" y="4938444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Registration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121" y="2057102"/>
              <a:ext cx="739766" cy="891682"/>
            </a:xfrm>
            <a:prstGeom prst="rect">
              <a:avLst/>
            </a:prstGeom>
            <a:grpFill/>
          </p:spPr>
        </p:pic>
      </p:grpSp>
      <p:grpSp>
        <p:nvGrpSpPr>
          <p:cNvPr id="16" name="Group 15"/>
          <p:cNvGrpSpPr/>
          <p:nvPr/>
        </p:nvGrpSpPr>
        <p:grpSpPr>
          <a:xfrm>
            <a:off x="6091971" y="1625054"/>
            <a:ext cx="1905000" cy="1912530"/>
            <a:chOff x="6091971" y="1692435"/>
            <a:chExt cx="1905000" cy="1912530"/>
          </a:xfrm>
          <a:solidFill>
            <a:schemeClr val="tx1">
              <a:lumMod val="50000"/>
            </a:schemeClr>
          </a:solidFill>
        </p:grpSpPr>
        <p:grpSp>
          <p:nvGrpSpPr>
            <p:cNvPr id="28" name="Group 27"/>
            <p:cNvGrpSpPr/>
            <p:nvPr/>
          </p:nvGrpSpPr>
          <p:grpSpPr>
            <a:xfrm>
              <a:off x="6091971" y="1692435"/>
              <a:ext cx="1905000" cy="1912530"/>
              <a:chOff x="4184521" y="2881809"/>
              <a:chExt cx="2636775" cy="2647199"/>
            </a:xfrm>
            <a:grpFill/>
          </p:grpSpPr>
          <p:sp>
            <p:nvSpPr>
              <p:cNvPr id="29" name="Rectangle 28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185776" y="4947104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Social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7353" y="1985094"/>
              <a:ext cx="904116" cy="1020074"/>
            </a:xfrm>
            <a:prstGeom prst="rect">
              <a:avLst/>
            </a:prstGeom>
            <a:grpFill/>
          </p:spPr>
        </p:pic>
      </p:grpSp>
      <p:grpSp>
        <p:nvGrpSpPr>
          <p:cNvPr id="17" name="Group 16"/>
          <p:cNvGrpSpPr/>
          <p:nvPr/>
        </p:nvGrpSpPr>
        <p:grpSpPr>
          <a:xfrm>
            <a:off x="8162438" y="1625054"/>
            <a:ext cx="1905000" cy="1905000"/>
            <a:chOff x="8162438" y="1692436"/>
            <a:chExt cx="1905000" cy="1905000"/>
          </a:xfrm>
          <a:solidFill>
            <a:schemeClr val="tx1">
              <a:lumMod val="50000"/>
            </a:schemeClr>
          </a:solidFill>
        </p:grpSpPr>
        <p:grpSp>
          <p:nvGrpSpPr>
            <p:cNvPr id="31" name="Group 30"/>
            <p:cNvGrpSpPr/>
            <p:nvPr/>
          </p:nvGrpSpPr>
          <p:grpSpPr>
            <a:xfrm>
              <a:off x="8162438" y="1692436"/>
              <a:ext cx="1905000" cy="1905000"/>
              <a:chOff x="4184521" y="2881809"/>
              <a:chExt cx="2636775" cy="2636775"/>
            </a:xfrm>
            <a:grpFill/>
          </p:grpSpPr>
          <p:sp>
            <p:nvSpPr>
              <p:cNvPr id="32" name="Rectangle 31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185775" y="4936679"/>
                <a:ext cx="2635520" cy="581904"/>
              </a:xfrm>
              <a:prstGeom prst="flowChartOffpageConnector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MFA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289" y="2057102"/>
              <a:ext cx="937324" cy="913891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80898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51037" y="1625054"/>
            <a:ext cx="1905000" cy="1907903"/>
            <a:chOff x="1951037" y="1697062"/>
            <a:chExt cx="1905000" cy="1907903"/>
          </a:xfrm>
        </p:grpSpPr>
        <p:grpSp>
          <p:nvGrpSpPr>
            <p:cNvPr id="7" name="Group 6"/>
            <p:cNvGrpSpPr/>
            <p:nvPr/>
          </p:nvGrpSpPr>
          <p:grpSpPr>
            <a:xfrm>
              <a:off x="1951037" y="1697062"/>
              <a:ext cx="1905000" cy="1907903"/>
              <a:chOff x="4184521" y="2881809"/>
              <a:chExt cx="2636775" cy="2640794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85148" y="4940699"/>
                <a:ext cx="2635520" cy="581904"/>
              </a:xfrm>
              <a:prstGeom prst="flowChartOffpageConnec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Code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9019" y="2129110"/>
              <a:ext cx="809037" cy="80903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021504" y="1625054"/>
            <a:ext cx="1905000" cy="1906274"/>
            <a:chOff x="4021504" y="1697062"/>
            <a:chExt cx="1905000" cy="1906274"/>
          </a:xfrm>
        </p:grpSpPr>
        <p:grpSp>
          <p:nvGrpSpPr>
            <p:cNvPr id="25" name="Group 24"/>
            <p:cNvGrpSpPr/>
            <p:nvPr/>
          </p:nvGrpSpPr>
          <p:grpSpPr>
            <a:xfrm>
              <a:off x="4021504" y="1697062"/>
              <a:ext cx="1905000" cy="1906274"/>
              <a:chOff x="4184521" y="2881809"/>
              <a:chExt cx="2636775" cy="2638539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85148" y="4938444"/>
                <a:ext cx="2635520" cy="581904"/>
              </a:xfrm>
              <a:prstGeom prst="flowChartOffpageConnec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Registration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121" y="2057102"/>
              <a:ext cx="739766" cy="89168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91971" y="1625054"/>
            <a:ext cx="1905000" cy="1912530"/>
            <a:chOff x="6091971" y="1692435"/>
            <a:chExt cx="1905000" cy="1912530"/>
          </a:xfrm>
        </p:grpSpPr>
        <p:grpSp>
          <p:nvGrpSpPr>
            <p:cNvPr id="28" name="Group 27"/>
            <p:cNvGrpSpPr/>
            <p:nvPr/>
          </p:nvGrpSpPr>
          <p:grpSpPr>
            <a:xfrm>
              <a:off x="6091971" y="1692435"/>
              <a:ext cx="1905000" cy="1912530"/>
              <a:chOff x="4184521" y="2881809"/>
              <a:chExt cx="2636775" cy="2647199"/>
            </a:xfrm>
          </p:grpSpPr>
          <p:sp>
            <p:nvSpPr>
              <p:cNvPr id="29" name="Rectangle 28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185776" y="4947104"/>
                <a:ext cx="2635520" cy="581904"/>
              </a:xfrm>
              <a:prstGeom prst="flowChartOffpageConnec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Social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7353" y="1985094"/>
              <a:ext cx="904116" cy="102007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162438" y="1625054"/>
            <a:ext cx="1905000" cy="1905000"/>
            <a:chOff x="8162438" y="1692436"/>
            <a:chExt cx="1905000" cy="1905000"/>
          </a:xfrm>
        </p:grpSpPr>
        <p:grpSp>
          <p:nvGrpSpPr>
            <p:cNvPr id="31" name="Group 30"/>
            <p:cNvGrpSpPr/>
            <p:nvPr/>
          </p:nvGrpSpPr>
          <p:grpSpPr>
            <a:xfrm>
              <a:off x="8162438" y="1692436"/>
              <a:ext cx="1905000" cy="1905000"/>
              <a:chOff x="4184521" y="2881809"/>
              <a:chExt cx="2636775" cy="2636775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4184521" y="2881809"/>
                <a:ext cx="2636775" cy="2636775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185775" y="4936679"/>
                <a:ext cx="2635520" cy="581904"/>
              </a:xfrm>
              <a:prstGeom prst="flowChartOffpageConnec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MFA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289" y="2057102"/>
              <a:ext cx="937324" cy="91389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51036" y="3713285"/>
            <a:ext cx="8116401" cy="1905000"/>
            <a:chOff x="1951036" y="3713285"/>
            <a:chExt cx="8116401" cy="1905000"/>
          </a:xfrm>
        </p:grpSpPr>
        <p:grpSp>
          <p:nvGrpSpPr>
            <p:cNvPr id="39" name="Group 38"/>
            <p:cNvGrpSpPr/>
            <p:nvPr/>
          </p:nvGrpSpPr>
          <p:grpSpPr>
            <a:xfrm>
              <a:off x="1951036" y="3713285"/>
              <a:ext cx="8116401" cy="1905000"/>
              <a:chOff x="4184520" y="2881809"/>
              <a:chExt cx="11234185" cy="2636776"/>
            </a:xfrm>
          </p:grpSpPr>
          <p:sp>
            <p:nvSpPr>
              <p:cNvPr id="41" name="Rectangle 40"/>
              <p:cNvSpPr/>
              <p:nvPr/>
            </p:nvSpPr>
            <p:spPr bwMode="auto">
              <a:xfrm>
                <a:off x="4184520" y="2881809"/>
                <a:ext cx="11234185" cy="2636775"/>
              </a:xfrm>
              <a:prstGeom prst="rect">
                <a:avLst/>
              </a:prstGeom>
              <a:solidFill>
                <a:srgbClr val="8DC64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39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0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550468" y="4936681"/>
                <a:ext cx="2635519" cy="581904"/>
              </a:xfrm>
              <a:prstGeom prst="flowChartOffpageConnec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cost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5874" y="4145334"/>
              <a:ext cx="512193" cy="876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18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6"/>
          <p:cNvSpPr txBox="1">
            <a:spLocks/>
          </p:cNvSpPr>
          <p:nvPr/>
        </p:nvSpPr>
        <p:spPr>
          <a:xfrm>
            <a:off x="4922093" y="3137222"/>
            <a:ext cx="7226349" cy="756084"/>
          </a:xfrm>
          <a:prstGeom prst="rect">
            <a:avLst/>
          </a:prstGeom>
        </p:spPr>
        <p:txBody>
          <a:bodyPr anchor="ctr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NZ" dirty="0">
                <a:solidFill>
                  <a:schemeClr val="tx1"/>
                </a:solidFill>
              </a:rPr>
              <a:t>Azure Active Directory B2C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01" y="2201118"/>
            <a:ext cx="3267616" cy="20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562053" y="0"/>
            <a:ext cx="7874422" cy="6994525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26149" y="1435159"/>
            <a:ext cx="6480720" cy="3631763"/>
          </a:xfrm>
        </p:spPr>
        <p:txBody>
          <a:bodyPr/>
          <a:lstStyle/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Officially called “B2C Basic”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 since 28</a:t>
            </a:r>
            <a:r>
              <a:rPr lang="en-US" altLang="en-US" sz="28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NZ" sz="2800" dirty="0">
                <a:solidFill>
                  <a:schemeClr val="bg1"/>
                </a:solidFill>
              </a:rPr>
              <a:t>July, 2016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 also have B2C Premium – no details to date</a:t>
            </a:r>
          </a:p>
        </p:txBody>
      </p:sp>
      <p:sp>
        <p:nvSpPr>
          <p:cNvPr id="5" name="Title 16"/>
          <p:cNvSpPr txBox="1">
            <a:spLocks/>
          </p:cNvSpPr>
          <p:nvPr/>
        </p:nvSpPr>
        <p:spPr>
          <a:xfrm>
            <a:off x="0" y="2947881"/>
            <a:ext cx="4562054" cy="1098762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NZ" dirty="0">
                <a:solidFill>
                  <a:schemeClr val="bg1"/>
                </a:solidFill>
              </a:rPr>
              <a:t>Current State</a:t>
            </a:r>
          </a:p>
        </p:txBody>
      </p:sp>
    </p:spTree>
    <p:extLst>
      <p:ext uri="{BB962C8B-B14F-4D97-AF65-F5344CB8AC3E}">
        <p14:creationId xmlns:p14="http://schemas.microsoft.com/office/powerpoint/2010/main" val="41497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6"/>
          <p:cNvSpPr txBox="1">
            <a:spLocks/>
          </p:cNvSpPr>
          <p:nvPr/>
        </p:nvSpPr>
        <p:spPr>
          <a:xfrm>
            <a:off x="0" y="3155630"/>
            <a:ext cx="4562053" cy="683264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NZ" sz="3600" b="1" dirty="0">
                <a:solidFill>
                  <a:schemeClr val="accent3"/>
                </a:solidFill>
              </a:rPr>
              <a:t>Creating a B2C tenant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053" y="0"/>
            <a:ext cx="8424936" cy="70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63" y="-15950"/>
            <a:ext cx="8368818" cy="7026423"/>
          </a:xfrm>
          <a:prstGeom prst="rect">
            <a:avLst/>
          </a:prstGeom>
        </p:spPr>
      </p:pic>
      <p:sp>
        <p:nvSpPr>
          <p:cNvPr id="6" name="Title 16"/>
          <p:cNvSpPr txBox="1">
            <a:spLocks/>
          </p:cNvSpPr>
          <p:nvPr/>
        </p:nvSpPr>
        <p:spPr>
          <a:xfrm>
            <a:off x="0" y="3155630"/>
            <a:ext cx="4562053" cy="683264"/>
          </a:xfrm>
          <a:prstGeom prst="rect">
            <a:avLst/>
          </a:prstGeom>
        </p:spPr>
        <p:txBody>
          <a:bodyPr vert="horz" wrap="square" lIns="146304" tIns="91440" rIns="146304" bIns="91440" rtlCol="0" anchor="ctr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NZ" sz="3600" b="1" dirty="0">
                <a:solidFill>
                  <a:schemeClr val="accent3"/>
                </a:solidFill>
              </a:rPr>
              <a:t>Creating a B2C tenant</a:t>
            </a:r>
          </a:p>
        </p:txBody>
      </p:sp>
    </p:spTree>
    <p:extLst>
      <p:ext uri="{BB962C8B-B14F-4D97-AF65-F5344CB8AC3E}">
        <p14:creationId xmlns:p14="http://schemas.microsoft.com/office/powerpoint/2010/main" val="27604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1600319" y="2273126"/>
            <a:ext cx="9054233" cy="1192230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YOUR APPLICATION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9240" y="289512"/>
            <a:ext cx="1165507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>
                <a:solidFill>
                  <a:schemeClr val="tx1"/>
                </a:solidFill>
                <a:latin typeface="Segoe UI Light"/>
              </a:rPr>
              <a:t>Policies</a:t>
            </a:r>
            <a:endParaRPr kumimoji="0" lang="en-NZ" sz="4800" b="0" i="0" u="none" strike="noStrike" kern="1200" cap="none" spc="-102" normalizeH="0" baseline="0" noProof="0" dirty="0">
              <a:ln w="3175"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71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1600320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SIGN-UP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600319" y="2273126"/>
            <a:ext cx="9054233" cy="1192230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YOUR APPLICATION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9240" y="289512"/>
            <a:ext cx="1165507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>
                <a:solidFill>
                  <a:schemeClr val="tx1"/>
                </a:solidFill>
                <a:latin typeface="Segoe UI Light"/>
              </a:rPr>
              <a:t>Policies</a:t>
            </a:r>
            <a:endParaRPr kumimoji="0" lang="en-NZ" sz="4800" b="0" i="0" u="none" strike="noStrike" kern="1200" cap="none" spc="-102" normalizeH="0" baseline="0" noProof="0" dirty="0">
              <a:ln w="3175"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1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1600320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SIGN-UP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438875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SIGN-IN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600319" y="2273126"/>
            <a:ext cx="9054233" cy="1192230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YOUR APPLICATION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9240" y="289512"/>
            <a:ext cx="1165507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>
                <a:solidFill>
                  <a:schemeClr val="tx1"/>
                </a:solidFill>
                <a:latin typeface="Segoe UI Light"/>
              </a:rPr>
              <a:t>Policies</a:t>
            </a:r>
            <a:endParaRPr kumimoji="0" lang="en-NZ" sz="4800" b="0" i="0" u="none" strike="noStrike" kern="1200" cap="none" spc="-102" normalizeH="0" baseline="0" noProof="0" dirty="0">
              <a:ln w="3175"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3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1600320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SIGN-UP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438875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SIGN-IN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277430" y="3641278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solidFill>
                  <a:schemeClr val="tx1"/>
                </a:solidFill>
              </a:rPr>
              <a:t>SIGN-IN  &amp;  SIGN-UP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600319" y="2273126"/>
            <a:ext cx="9054233" cy="1192230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YOUR APPLICATION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9240" y="289512"/>
            <a:ext cx="1165507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>
                <a:solidFill>
                  <a:schemeClr val="tx1"/>
                </a:solidFill>
                <a:latin typeface="Segoe UI Light"/>
              </a:rPr>
              <a:t>Policies</a:t>
            </a:r>
            <a:endParaRPr kumimoji="0" lang="en-NZ" sz="4800" b="0" i="0" u="none" strike="noStrike" kern="1200" cap="none" spc="-102" normalizeH="0" baseline="0" noProof="0" dirty="0">
              <a:ln w="3175"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1600320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SIGN-UP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438875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SIGN-IN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277430" y="3641278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solidFill>
                  <a:schemeClr val="tx1"/>
                </a:solidFill>
              </a:rPr>
              <a:t>SIGN-IN  &amp;  SIGN-UP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7115985" y="3641278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PROFILE  EDITING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600319" y="2273126"/>
            <a:ext cx="9054233" cy="1192230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YOUR APPLICATION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9240" y="289512"/>
            <a:ext cx="1165507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>
                <a:solidFill>
                  <a:schemeClr val="tx1"/>
                </a:solidFill>
                <a:latin typeface="Segoe UI Light"/>
              </a:rPr>
              <a:t>Policies</a:t>
            </a:r>
            <a:endParaRPr kumimoji="0" lang="en-NZ" sz="4800" b="0" i="0" u="none" strike="noStrike" kern="1200" cap="none" spc="-102" normalizeH="0" baseline="0" noProof="0" dirty="0">
              <a:ln w="3175"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1600320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SIGN-UP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438875" y="3645132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SIGN-IN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277430" y="3641278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solidFill>
                  <a:schemeClr val="tx1"/>
                </a:solidFill>
              </a:rPr>
              <a:t>SIGN-IN  &amp;  SIGN-UP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7115985" y="3641278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PROFILE  EDITING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8954541" y="3641278"/>
            <a:ext cx="1700011" cy="2304257"/>
          </a:xfrm>
          <a:prstGeom prst="rect">
            <a:avLst/>
          </a:prstGeom>
          <a:solidFill>
            <a:srgbClr val="26262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PASSWORD RESET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600319" y="2273126"/>
            <a:ext cx="9054233" cy="1192230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1600" b="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YOUR APPLICATION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69240" y="289512"/>
            <a:ext cx="1165507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>
                <a:solidFill>
                  <a:schemeClr val="tx1"/>
                </a:solidFill>
                <a:latin typeface="Segoe UI Light"/>
              </a:rPr>
              <a:t>Policies</a:t>
            </a:r>
            <a:endParaRPr kumimoji="0" lang="en-NZ" sz="4800" b="0" i="0" u="none" strike="noStrike" kern="1200" cap="none" spc="-102" normalizeH="0" baseline="0" noProof="0" dirty="0">
              <a:ln w="3175">
                <a:noFill/>
              </a:ln>
              <a:solidFill>
                <a:schemeClr val="tx1"/>
              </a:soli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042" y="1420401"/>
            <a:ext cx="7017483" cy="5263112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-16768" y="5703546"/>
            <a:ext cx="12436475" cy="917575"/>
          </a:xfrm>
        </p:spPr>
        <p:txBody>
          <a:bodyPr/>
          <a:lstStyle/>
          <a:p>
            <a:pPr algn="ctr"/>
            <a:r>
              <a:rPr lang="en-NZ" b="1" dirty="0">
                <a:solidFill>
                  <a:schemeClr val="bg1"/>
                </a:solidFill>
              </a:rPr>
              <a:t>Map Policies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59" y="1826119"/>
            <a:ext cx="1632408" cy="16324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72063" y="4361358"/>
            <a:ext cx="1800200" cy="492443"/>
          </a:xfrm>
        </p:spPr>
        <p:txBody>
          <a:bodyPr/>
          <a:lstStyle/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Applications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049341" y="4361358"/>
            <a:ext cx="2304256" cy="49244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Identity Providers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9693546" y="4361358"/>
            <a:ext cx="2016224" cy="49244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Attributes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00" y="1420401"/>
            <a:ext cx="831300" cy="8313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362427" y="2489150"/>
            <a:ext cx="3800026" cy="720080"/>
            <a:chOff x="1609725" y="2849189"/>
            <a:chExt cx="8784978" cy="165618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38517" y="2849189"/>
              <a:ext cx="1656186" cy="165618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1923" y="2849189"/>
              <a:ext cx="1656186" cy="16561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9725" y="2849189"/>
              <a:ext cx="1656186" cy="16561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4121" y="2849189"/>
              <a:ext cx="1656186" cy="165618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56318" y="2849189"/>
              <a:ext cx="1656186" cy="1656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5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NZ" sz="4800" dirty="0"/>
              <a:t>OIDC / OAuth 2.0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784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chemeClr val="bg2"/>
                </a:solidFill>
              </a:rPr>
              <a:t>Extended OAuth 2.0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5667705"/>
          </a:xfrm>
        </p:spPr>
        <p:txBody>
          <a:bodyPr/>
          <a:lstStyle/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GET https://login.microsoftonline.com/x.onmicrosoft.com/oauth2/</a:t>
            </a:r>
            <a:r>
              <a:rPr lang="en-US" alt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v2.0</a:t>
            </a:r>
            <a:r>
              <a:rPr lang="en-US" altLang="en-US" sz="3200" dirty="0">
                <a:solidFill>
                  <a:schemeClr val="tx1"/>
                </a:solidFill>
              </a:rPr>
              <a:t>/authorize</a:t>
            </a:r>
          </a:p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?</a:t>
            </a:r>
            <a:r>
              <a:rPr lang="en-US" alt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p=b2c_1_sign-in-email</a:t>
            </a:r>
          </a:p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&amp;client_id=6b6…d1e6f9f2</a:t>
            </a:r>
          </a:p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&amp;redirect_uri=https://localhost:123456</a:t>
            </a:r>
            <a:endParaRPr lang="en-US" altLang="en-US" sz="3200" dirty="0"/>
          </a:p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&amp;response_mode=form_post</a:t>
            </a:r>
          </a:p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&amp;response_type=id_token</a:t>
            </a:r>
          </a:p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&amp;scope=openid</a:t>
            </a:r>
          </a:p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200" dirty="0">
                <a:solidFill>
                  <a:schemeClr val="tx1"/>
                </a:solidFill>
              </a:rPr>
              <a:t>&amp;…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7003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078" cy="89966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 level policy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configuration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5295" y="2699531"/>
            <a:ext cx="2200235" cy="1505041"/>
            <a:chOff x="635295" y="2267423"/>
            <a:chExt cx="2200235" cy="1505041"/>
          </a:xfrm>
        </p:grpSpPr>
        <p:sp>
          <p:nvSpPr>
            <p:cNvPr id="7" name="TextBox 6"/>
            <p:cNvSpPr txBox="1"/>
            <p:nvPr/>
          </p:nvSpPr>
          <p:spPr>
            <a:xfrm>
              <a:off x="635295" y="3495465"/>
              <a:ext cx="2200235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defTabSz="89591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 sz="1667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defRPr>
              </a:lvl1pPr>
            </a:lstStyle>
            <a:p>
              <a:r>
                <a:rPr lang="en-US" sz="2000" dirty="0">
                  <a:solidFill>
                    <a:schemeClr val="bg1"/>
                  </a:solidFill>
                </a:rPr>
                <a:t>App1 Application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94030" y="2267423"/>
              <a:ext cx="1482764" cy="1073452"/>
              <a:chOff x="2146305" y="552450"/>
              <a:chExt cx="7896221" cy="57531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6305" y="552450"/>
                <a:ext cx="7896221" cy="57531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 bwMode="auto">
              <a:xfrm>
                <a:off x="2271255" y="1651098"/>
                <a:ext cx="7659331" cy="4484231"/>
              </a:xfrm>
              <a:prstGeom prst="rect">
                <a:avLst/>
              </a:prstGeom>
              <a:solidFill>
                <a:srgbClr val="7FBA00"/>
              </a:solidFill>
              <a:ln w="9525" cap="flat" cmpd="sng" algn="ctr">
                <a:solidFill>
                  <a:srgbClr val="7FBA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91423" tIns="45711" rIns="91423" bIns="4571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392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chemeClr val="bg1"/>
                  </a:solidFill>
                  <a:latin typeface="Segoe UI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3080" y="2625606"/>
              <a:ext cx="487433" cy="487433"/>
            </a:xfrm>
            <a:prstGeom prst="rect">
              <a:avLst/>
            </a:prstGeom>
          </p:spPr>
        </p:pic>
      </p:grpSp>
      <p:cxnSp>
        <p:nvCxnSpPr>
          <p:cNvPr id="12" name="Elbow Connector 58"/>
          <p:cNvCxnSpPr>
            <a:stCxn id="10" idx="3"/>
            <a:endCxn id="37" idx="1"/>
          </p:cNvCxnSpPr>
          <p:nvPr/>
        </p:nvCxnSpPr>
        <p:spPr>
          <a:xfrm flipV="1">
            <a:off x="2476794" y="1605920"/>
            <a:ext cx="3420037" cy="1630337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rgbClr val="7FBA00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13" name="Elbow Connector 59"/>
          <p:cNvCxnSpPr>
            <a:stCxn id="10" idx="3"/>
            <a:endCxn id="32" idx="1"/>
          </p:cNvCxnSpPr>
          <p:nvPr/>
        </p:nvCxnSpPr>
        <p:spPr>
          <a:xfrm>
            <a:off x="2476794" y="3236257"/>
            <a:ext cx="3420037" cy="346201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rgbClr val="7FBA00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14" name="Elbow Connector 60"/>
          <p:cNvCxnSpPr>
            <a:stCxn id="10" idx="3"/>
            <a:endCxn id="34" idx="1"/>
          </p:cNvCxnSpPr>
          <p:nvPr/>
        </p:nvCxnSpPr>
        <p:spPr>
          <a:xfrm>
            <a:off x="2476794" y="3236257"/>
            <a:ext cx="3420037" cy="1786991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rgbClr val="7FBA00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755990" y="2538232"/>
            <a:ext cx="796283" cy="139486"/>
          </a:xfrm>
          <a:prstGeom prst="rect">
            <a:avLst/>
          </a:prstGeom>
          <a:noFill/>
        </p:spPr>
        <p:txBody>
          <a:bodyPr wrap="square" lIns="0" tIns="182880" rIns="0" bIns="0" rtlCol="0" anchor="b">
            <a:noAutofit/>
          </a:bodyPr>
          <a:lstStyle/>
          <a:p>
            <a:pPr algn="ctr" defTabSz="91413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0000"/>
              <a:defRPr/>
            </a:pPr>
            <a:r>
              <a:rPr lang="en-US" sz="2353" kern="0" dirty="0">
                <a:solidFill>
                  <a:schemeClr val="bg2"/>
                </a:solidFill>
              </a:rPr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5990" y="3969734"/>
            <a:ext cx="796283" cy="137432"/>
          </a:xfrm>
          <a:prstGeom prst="rect">
            <a:avLst/>
          </a:prstGeom>
          <a:noFill/>
        </p:spPr>
        <p:txBody>
          <a:bodyPr wrap="square" lIns="0" tIns="182880" rIns="0" bIns="0" rtlCol="0" anchor="b">
            <a:noAutofit/>
          </a:bodyPr>
          <a:lstStyle/>
          <a:p>
            <a:pPr algn="ctr" defTabSz="91413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0000"/>
              <a:defRPr/>
            </a:pPr>
            <a:r>
              <a:rPr lang="en-US" sz="2353" kern="0" dirty="0">
                <a:solidFill>
                  <a:schemeClr val="bg2"/>
                </a:solidFill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5990" y="5399182"/>
            <a:ext cx="796283" cy="137432"/>
          </a:xfrm>
          <a:prstGeom prst="rect">
            <a:avLst/>
          </a:prstGeom>
          <a:noFill/>
        </p:spPr>
        <p:txBody>
          <a:bodyPr wrap="square" lIns="0" tIns="182880" rIns="0" bIns="0" rtlCol="0" anchor="b">
            <a:noAutofit/>
          </a:bodyPr>
          <a:lstStyle/>
          <a:p>
            <a:pPr algn="ctr" defTabSz="91413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0000"/>
              <a:defRPr/>
            </a:pPr>
            <a:r>
              <a:rPr lang="en-US" sz="2353" kern="0" dirty="0">
                <a:solidFill>
                  <a:schemeClr val="bg2"/>
                </a:solidFill>
              </a:rPr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0045" y="2931982"/>
            <a:ext cx="114300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As needed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90045" y="4361430"/>
            <a:ext cx="114300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As needed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0045" y="5790876"/>
            <a:ext cx="114300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As needed</a:t>
            </a:r>
          </a:p>
        </p:txBody>
      </p:sp>
      <p:cxnSp>
        <p:nvCxnSpPr>
          <p:cNvPr id="21" name="Elbow Connector 61"/>
          <p:cNvCxnSpPr>
            <a:stCxn id="29" idx="1"/>
            <a:endCxn id="36" idx="3"/>
          </p:cNvCxnSpPr>
          <p:nvPr/>
        </p:nvCxnSpPr>
        <p:spPr>
          <a:xfrm rot="10800000">
            <a:off x="8594501" y="2160750"/>
            <a:ext cx="1208722" cy="1078652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rgbClr val="FFB900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22" name="Elbow Connector 62"/>
          <p:cNvCxnSpPr>
            <a:stCxn id="29" idx="1"/>
            <a:endCxn id="32" idx="3"/>
          </p:cNvCxnSpPr>
          <p:nvPr/>
        </p:nvCxnSpPr>
        <p:spPr>
          <a:xfrm rot="10800000" flipV="1">
            <a:off x="8594501" y="3239402"/>
            <a:ext cx="1208722" cy="343056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rgbClr val="FFB900"/>
            </a:solidFill>
            <a:prstDash val="sysDot"/>
            <a:headEnd type="triangle" w="med" len="med"/>
            <a:tailEnd type="none" w="med" len="med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9625568" y="2699531"/>
            <a:ext cx="1849253" cy="1472205"/>
            <a:chOff x="11656381" y="4455071"/>
            <a:chExt cx="1849253" cy="1472205"/>
          </a:xfrm>
        </p:grpSpPr>
        <p:grpSp>
          <p:nvGrpSpPr>
            <p:cNvPr id="24" name="Group 23"/>
            <p:cNvGrpSpPr/>
            <p:nvPr/>
          </p:nvGrpSpPr>
          <p:grpSpPr>
            <a:xfrm>
              <a:off x="11834036" y="4455071"/>
              <a:ext cx="1393591" cy="1079742"/>
              <a:chOff x="5633504" y="3707933"/>
              <a:chExt cx="866164" cy="631077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633504" y="3707933"/>
                <a:ext cx="866164" cy="631077"/>
                <a:chOff x="2146300" y="552450"/>
                <a:chExt cx="7896225" cy="5753100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6300" y="552450"/>
                  <a:ext cx="7896225" cy="57531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0" name="Rectangle 29"/>
                <p:cNvSpPr/>
                <p:nvPr/>
              </p:nvSpPr>
              <p:spPr bwMode="auto">
                <a:xfrm>
                  <a:off x="2271251" y="1651097"/>
                  <a:ext cx="7659329" cy="4484232"/>
                </a:xfrm>
                <a:prstGeom prst="rect">
                  <a:avLst/>
                </a:prstGeom>
                <a:solidFill>
                  <a:srgbClr val="FFB900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23" tIns="45711" rIns="91423" bIns="45711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392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kern="0" dirty="0">
                    <a:solidFill>
                      <a:schemeClr val="bg1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 bwMode="auto">
              <a:xfrm>
                <a:off x="5659490" y="3789650"/>
                <a:ext cx="840178" cy="49189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91423" tIns="45711" rIns="91423" bIns="4571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392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chemeClr val="bg1"/>
                  </a:solidFill>
                  <a:latin typeface="Segoe UI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87115" y="4836854"/>
              <a:ext cx="487433" cy="487433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11656381" y="5650277"/>
              <a:ext cx="1849253" cy="2769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defTabSz="89591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 sz="1667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defRPr>
              </a:lvl1pPr>
            </a:lstStyle>
            <a:p>
              <a:r>
                <a:rPr lang="en-US" sz="2000" dirty="0">
                  <a:solidFill>
                    <a:schemeClr val="bg1"/>
                  </a:solidFill>
                </a:rPr>
                <a:t>App2 Application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630" y="511615"/>
            <a:ext cx="828541" cy="828535"/>
          </a:xfrm>
          <a:prstGeom prst="rect">
            <a:avLst/>
          </a:prstGeom>
          <a:effectLst/>
        </p:spPr>
      </p:pic>
      <p:sp>
        <p:nvSpPr>
          <p:cNvPr id="32" name="Rectangle 31"/>
          <p:cNvSpPr/>
          <p:nvPr/>
        </p:nvSpPr>
        <p:spPr bwMode="auto">
          <a:xfrm>
            <a:off x="5896831" y="3417142"/>
            <a:ext cx="2697670" cy="330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642" tIns="143407" rIns="179259" bIns="143407" rtlCol="0" anchor="ctr">
            <a:noAutofit/>
          </a:bodyPr>
          <a:lstStyle/>
          <a:p>
            <a:pPr defTabSz="913330">
              <a:spcAft>
                <a:spcPts val="588"/>
              </a:spcAft>
            </a:pP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SignIn-1 policy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5896831" y="4293998"/>
            <a:ext cx="2697670" cy="319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642" tIns="143407" rIns="179259" bIns="143407" rtlCol="0" anchor="ctr">
            <a:noAutofit/>
          </a:bodyPr>
          <a:lstStyle/>
          <a:p>
            <a:pPr defTabSz="913330">
              <a:spcAft>
                <a:spcPts val="588"/>
              </a:spcAft>
            </a:pP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SignIn</a:t>
            </a:r>
            <a:r>
              <a:rPr lang="en-US" sz="1600" i="1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-m</a:t>
            </a: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policy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5896831" y="4846589"/>
            <a:ext cx="2697670" cy="353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642" tIns="143407" rIns="179259" bIns="143407" rtlCol="0" anchor="ctr">
            <a:noAutofit/>
          </a:bodyPr>
          <a:lstStyle/>
          <a:p>
            <a:pPr defTabSz="913330">
              <a:spcAft>
                <a:spcPts val="588"/>
              </a:spcAft>
            </a:pP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ProfileEditing-1 policy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5896831" y="2864550"/>
            <a:ext cx="2697670" cy="341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642" tIns="143407" rIns="179259" bIns="143407" rtlCol="0" anchor="ctr">
            <a:noAutofit/>
          </a:bodyPr>
          <a:lstStyle/>
          <a:p>
            <a:pPr defTabSz="913330">
              <a:spcAft>
                <a:spcPts val="588"/>
              </a:spcAft>
            </a:pP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SignUp</a:t>
            </a:r>
            <a:r>
              <a:rPr lang="en-US" sz="1600" i="1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-n</a:t>
            </a: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policy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5896831" y="1987694"/>
            <a:ext cx="2697670" cy="346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642" tIns="143407" rIns="179259" bIns="143407" rtlCol="0" anchor="ctr">
            <a:noAutofit/>
          </a:bodyPr>
          <a:lstStyle/>
          <a:p>
            <a:pPr defTabSz="913330">
              <a:spcAft>
                <a:spcPts val="588"/>
              </a:spcAft>
            </a:pP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SignUp-2 policy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5896831" y="1435102"/>
            <a:ext cx="2697670" cy="341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642" tIns="143407" rIns="179259" bIns="143407" rtlCol="0" anchor="ctr">
            <a:noAutofit/>
          </a:bodyPr>
          <a:lstStyle/>
          <a:p>
            <a:pPr defTabSz="913330">
              <a:spcAft>
                <a:spcPts val="588"/>
              </a:spcAft>
            </a:pP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SignUp-1 policy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5896831" y="5723444"/>
            <a:ext cx="2697670" cy="339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642" tIns="143407" rIns="179259" bIns="143407" rtlCol="0" anchor="ctr">
            <a:noAutofit/>
          </a:bodyPr>
          <a:lstStyle/>
          <a:p>
            <a:pPr defTabSz="913330">
              <a:spcAft>
                <a:spcPts val="588"/>
              </a:spcAft>
            </a:pP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ProfileEditing</a:t>
            </a:r>
            <a:r>
              <a:rPr lang="en-US" sz="1600" i="1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-p</a:t>
            </a:r>
            <a:r>
              <a:rPr lang="en-US" sz="16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policy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667124" y="4104532"/>
            <a:ext cx="327672" cy="327671"/>
            <a:chOff x="5132664" y="4057642"/>
            <a:chExt cx="327672" cy="327671"/>
          </a:xfrm>
        </p:grpSpPr>
        <p:sp>
          <p:nvSpPr>
            <p:cNvPr id="40" name="Oval 39"/>
            <p:cNvSpPr/>
            <p:nvPr/>
          </p:nvSpPr>
          <p:spPr bwMode="auto">
            <a:xfrm>
              <a:off x="5132664" y="4057642"/>
              <a:ext cx="327672" cy="327671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609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 spc="-49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41" name="Freeform 13"/>
            <p:cNvSpPr>
              <a:spLocks noEditPoints="1"/>
            </p:cNvSpPr>
            <p:nvPr/>
          </p:nvSpPr>
          <p:spPr bwMode="auto">
            <a:xfrm>
              <a:off x="5132818" y="4057642"/>
              <a:ext cx="327518" cy="327671"/>
            </a:xfrm>
            <a:custGeom>
              <a:avLst/>
              <a:gdLst>
                <a:gd name="T0" fmla="*/ 905 w 1811"/>
                <a:gd name="T1" fmla="*/ 0 h 1812"/>
                <a:gd name="T2" fmla="*/ 0 w 1811"/>
                <a:gd name="T3" fmla="*/ 906 h 1812"/>
                <a:gd name="T4" fmla="*/ 905 w 1811"/>
                <a:gd name="T5" fmla="*/ 1812 h 1812"/>
                <a:gd name="T6" fmla="*/ 1811 w 1811"/>
                <a:gd name="T7" fmla="*/ 906 h 1812"/>
                <a:gd name="T8" fmla="*/ 905 w 1811"/>
                <a:gd name="T9" fmla="*/ 0 h 1812"/>
                <a:gd name="T10" fmla="*/ 1412 w 1811"/>
                <a:gd name="T11" fmla="*/ 1034 h 1812"/>
                <a:gd name="T12" fmla="*/ 1034 w 1811"/>
                <a:gd name="T13" fmla="*/ 1034 h 1812"/>
                <a:gd name="T14" fmla="*/ 1034 w 1811"/>
                <a:gd name="T15" fmla="*/ 1412 h 1812"/>
                <a:gd name="T16" fmla="*/ 784 w 1811"/>
                <a:gd name="T17" fmla="*/ 1412 h 1812"/>
                <a:gd name="T18" fmla="*/ 784 w 1811"/>
                <a:gd name="T19" fmla="*/ 1034 h 1812"/>
                <a:gd name="T20" fmla="*/ 406 w 1811"/>
                <a:gd name="T21" fmla="*/ 1034 h 1812"/>
                <a:gd name="T22" fmla="*/ 406 w 1811"/>
                <a:gd name="T23" fmla="*/ 785 h 1812"/>
                <a:gd name="T24" fmla="*/ 784 w 1811"/>
                <a:gd name="T25" fmla="*/ 785 h 1812"/>
                <a:gd name="T26" fmla="*/ 784 w 1811"/>
                <a:gd name="T27" fmla="*/ 407 h 1812"/>
                <a:gd name="T28" fmla="*/ 1034 w 1811"/>
                <a:gd name="T29" fmla="*/ 407 h 1812"/>
                <a:gd name="T30" fmla="*/ 1034 w 1811"/>
                <a:gd name="T31" fmla="*/ 785 h 1812"/>
                <a:gd name="T32" fmla="*/ 1412 w 1811"/>
                <a:gd name="T33" fmla="*/ 785 h 1812"/>
                <a:gd name="T34" fmla="*/ 1412 w 1811"/>
                <a:gd name="T35" fmla="*/ 1034 h 1812"/>
                <a:gd name="T36" fmla="*/ 1412 w 1811"/>
                <a:gd name="T37" fmla="*/ 1034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1" h="1812">
                  <a:moveTo>
                    <a:pt x="905" y="0"/>
                  </a:moveTo>
                  <a:cubicBezTo>
                    <a:pt x="406" y="0"/>
                    <a:pt x="0" y="407"/>
                    <a:pt x="0" y="906"/>
                  </a:cubicBezTo>
                  <a:cubicBezTo>
                    <a:pt x="0" y="1405"/>
                    <a:pt x="406" y="1812"/>
                    <a:pt x="905" y="1812"/>
                  </a:cubicBezTo>
                  <a:cubicBezTo>
                    <a:pt x="1405" y="1812"/>
                    <a:pt x="1811" y="1405"/>
                    <a:pt x="1811" y="906"/>
                  </a:cubicBezTo>
                  <a:cubicBezTo>
                    <a:pt x="1811" y="407"/>
                    <a:pt x="1405" y="0"/>
                    <a:pt x="905" y="0"/>
                  </a:cubicBezTo>
                  <a:close/>
                  <a:moveTo>
                    <a:pt x="1412" y="1034"/>
                  </a:moveTo>
                  <a:cubicBezTo>
                    <a:pt x="1034" y="1034"/>
                    <a:pt x="1034" y="1034"/>
                    <a:pt x="1034" y="1034"/>
                  </a:cubicBezTo>
                  <a:cubicBezTo>
                    <a:pt x="1034" y="1412"/>
                    <a:pt x="1034" y="1412"/>
                    <a:pt x="1034" y="1412"/>
                  </a:cubicBezTo>
                  <a:cubicBezTo>
                    <a:pt x="784" y="1412"/>
                    <a:pt x="784" y="1412"/>
                    <a:pt x="784" y="1412"/>
                  </a:cubicBezTo>
                  <a:cubicBezTo>
                    <a:pt x="784" y="1034"/>
                    <a:pt x="784" y="1034"/>
                    <a:pt x="784" y="1034"/>
                  </a:cubicBezTo>
                  <a:cubicBezTo>
                    <a:pt x="406" y="1034"/>
                    <a:pt x="406" y="1034"/>
                    <a:pt x="406" y="1034"/>
                  </a:cubicBezTo>
                  <a:cubicBezTo>
                    <a:pt x="406" y="785"/>
                    <a:pt x="406" y="785"/>
                    <a:pt x="406" y="785"/>
                  </a:cubicBezTo>
                  <a:cubicBezTo>
                    <a:pt x="784" y="785"/>
                    <a:pt x="784" y="785"/>
                    <a:pt x="784" y="785"/>
                  </a:cubicBezTo>
                  <a:cubicBezTo>
                    <a:pt x="784" y="407"/>
                    <a:pt x="784" y="407"/>
                    <a:pt x="784" y="407"/>
                  </a:cubicBezTo>
                  <a:cubicBezTo>
                    <a:pt x="1034" y="407"/>
                    <a:pt x="1034" y="407"/>
                    <a:pt x="1034" y="407"/>
                  </a:cubicBezTo>
                  <a:cubicBezTo>
                    <a:pt x="1034" y="785"/>
                    <a:pt x="1034" y="785"/>
                    <a:pt x="1034" y="785"/>
                  </a:cubicBezTo>
                  <a:cubicBezTo>
                    <a:pt x="1412" y="785"/>
                    <a:pt x="1412" y="785"/>
                    <a:pt x="1412" y="785"/>
                  </a:cubicBezTo>
                  <a:cubicBezTo>
                    <a:pt x="1412" y="1034"/>
                    <a:pt x="1412" y="1034"/>
                    <a:pt x="1412" y="1034"/>
                  </a:cubicBezTo>
                  <a:cubicBezTo>
                    <a:pt x="1412" y="1034"/>
                    <a:pt x="1412" y="1034"/>
                    <a:pt x="1412" y="10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defTabSz="914133">
                <a:defRPr/>
              </a:pPr>
              <a:endParaRPr lang="en-US" sz="1765" kern="0" dirty="0">
                <a:solidFill>
                  <a:srgbClr val="50505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67124" y="5536304"/>
            <a:ext cx="327672" cy="327671"/>
            <a:chOff x="5132664" y="4057642"/>
            <a:chExt cx="327672" cy="327671"/>
          </a:xfrm>
        </p:grpSpPr>
        <p:sp>
          <p:nvSpPr>
            <p:cNvPr id="43" name="Oval 42"/>
            <p:cNvSpPr/>
            <p:nvPr/>
          </p:nvSpPr>
          <p:spPr bwMode="auto">
            <a:xfrm>
              <a:off x="5132664" y="4057642"/>
              <a:ext cx="327672" cy="327671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609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 spc="-49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44" name="Freeform 13"/>
            <p:cNvSpPr>
              <a:spLocks noEditPoints="1"/>
            </p:cNvSpPr>
            <p:nvPr/>
          </p:nvSpPr>
          <p:spPr bwMode="auto">
            <a:xfrm>
              <a:off x="5132818" y="4057642"/>
              <a:ext cx="327518" cy="327671"/>
            </a:xfrm>
            <a:custGeom>
              <a:avLst/>
              <a:gdLst>
                <a:gd name="T0" fmla="*/ 905 w 1811"/>
                <a:gd name="T1" fmla="*/ 0 h 1812"/>
                <a:gd name="T2" fmla="*/ 0 w 1811"/>
                <a:gd name="T3" fmla="*/ 906 h 1812"/>
                <a:gd name="T4" fmla="*/ 905 w 1811"/>
                <a:gd name="T5" fmla="*/ 1812 h 1812"/>
                <a:gd name="T6" fmla="*/ 1811 w 1811"/>
                <a:gd name="T7" fmla="*/ 906 h 1812"/>
                <a:gd name="T8" fmla="*/ 905 w 1811"/>
                <a:gd name="T9" fmla="*/ 0 h 1812"/>
                <a:gd name="T10" fmla="*/ 1412 w 1811"/>
                <a:gd name="T11" fmla="*/ 1034 h 1812"/>
                <a:gd name="T12" fmla="*/ 1034 w 1811"/>
                <a:gd name="T13" fmla="*/ 1034 h 1812"/>
                <a:gd name="T14" fmla="*/ 1034 w 1811"/>
                <a:gd name="T15" fmla="*/ 1412 h 1812"/>
                <a:gd name="T16" fmla="*/ 784 w 1811"/>
                <a:gd name="T17" fmla="*/ 1412 h 1812"/>
                <a:gd name="T18" fmla="*/ 784 w 1811"/>
                <a:gd name="T19" fmla="*/ 1034 h 1812"/>
                <a:gd name="T20" fmla="*/ 406 w 1811"/>
                <a:gd name="T21" fmla="*/ 1034 h 1812"/>
                <a:gd name="T22" fmla="*/ 406 w 1811"/>
                <a:gd name="T23" fmla="*/ 785 h 1812"/>
                <a:gd name="T24" fmla="*/ 784 w 1811"/>
                <a:gd name="T25" fmla="*/ 785 h 1812"/>
                <a:gd name="T26" fmla="*/ 784 w 1811"/>
                <a:gd name="T27" fmla="*/ 407 h 1812"/>
                <a:gd name="T28" fmla="*/ 1034 w 1811"/>
                <a:gd name="T29" fmla="*/ 407 h 1812"/>
                <a:gd name="T30" fmla="*/ 1034 w 1811"/>
                <a:gd name="T31" fmla="*/ 785 h 1812"/>
                <a:gd name="T32" fmla="*/ 1412 w 1811"/>
                <a:gd name="T33" fmla="*/ 785 h 1812"/>
                <a:gd name="T34" fmla="*/ 1412 w 1811"/>
                <a:gd name="T35" fmla="*/ 1034 h 1812"/>
                <a:gd name="T36" fmla="*/ 1412 w 1811"/>
                <a:gd name="T37" fmla="*/ 1034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1" h="1812">
                  <a:moveTo>
                    <a:pt x="905" y="0"/>
                  </a:moveTo>
                  <a:cubicBezTo>
                    <a:pt x="406" y="0"/>
                    <a:pt x="0" y="407"/>
                    <a:pt x="0" y="906"/>
                  </a:cubicBezTo>
                  <a:cubicBezTo>
                    <a:pt x="0" y="1405"/>
                    <a:pt x="406" y="1812"/>
                    <a:pt x="905" y="1812"/>
                  </a:cubicBezTo>
                  <a:cubicBezTo>
                    <a:pt x="1405" y="1812"/>
                    <a:pt x="1811" y="1405"/>
                    <a:pt x="1811" y="906"/>
                  </a:cubicBezTo>
                  <a:cubicBezTo>
                    <a:pt x="1811" y="407"/>
                    <a:pt x="1405" y="0"/>
                    <a:pt x="905" y="0"/>
                  </a:cubicBezTo>
                  <a:close/>
                  <a:moveTo>
                    <a:pt x="1412" y="1034"/>
                  </a:moveTo>
                  <a:cubicBezTo>
                    <a:pt x="1034" y="1034"/>
                    <a:pt x="1034" y="1034"/>
                    <a:pt x="1034" y="1034"/>
                  </a:cubicBezTo>
                  <a:cubicBezTo>
                    <a:pt x="1034" y="1412"/>
                    <a:pt x="1034" y="1412"/>
                    <a:pt x="1034" y="1412"/>
                  </a:cubicBezTo>
                  <a:cubicBezTo>
                    <a:pt x="784" y="1412"/>
                    <a:pt x="784" y="1412"/>
                    <a:pt x="784" y="1412"/>
                  </a:cubicBezTo>
                  <a:cubicBezTo>
                    <a:pt x="784" y="1034"/>
                    <a:pt x="784" y="1034"/>
                    <a:pt x="784" y="1034"/>
                  </a:cubicBezTo>
                  <a:cubicBezTo>
                    <a:pt x="406" y="1034"/>
                    <a:pt x="406" y="1034"/>
                    <a:pt x="406" y="1034"/>
                  </a:cubicBezTo>
                  <a:cubicBezTo>
                    <a:pt x="406" y="785"/>
                    <a:pt x="406" y="785"/>
                    <a:pt x="406" y="785"/>
                  </a:cubicBezTo>
                  <a:cubicBezTo>
                    <a:pt x="784" y="785"/>
                    <a:pt x="784" y="785"/>
                    <a:pt x="784" y="785"/>
                  </a:cubicBezTo>
                  <a:cubicBezTo>
                    <a:pt x="784" y="407"/>
                    <a:pt x="784" y="407"/>
                    <a:pt x="784" y="407"/>
                  </a:cubicBezTo>
                  <a:cubicBezTo>
                    <a:pt x="1034" y="407"/>
                    <a:pt x="1034" y="407"/>
                    <a:pt x="1034" y="407"/>
                  </a:cubicBezTo>
                  <a:cubicBezTo>
                    <a:pt x="1034" y="785"/>
                    <a:pt x="1034" y="785"/>
                    <a:pt x="1034" y="785"/>
                  </a:cubicBezTo>
                  <a:cubicBezTo>
                    <a:pt x="1412" y="785"/>
                    <a:pt x="1412" y="785"/>
                    <a:pt x="1412" y="785"/>
                  </a:cubicBezTo>
                  <a:cubicBezTo>
                    <a:pt x="1412" y="1034"/>
                    <a:pt x="1412" y="1034"/>
                    <a:pt x="1412" y="1034"/>
                  </a:cubicBezTo>
                  <a:cubicBezTo>
                    <a:pt x="1412" y="1034"/>
                    <a:pt x="1412" y="1034"/>
                    <a:pt x="1412" y="10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defTabSz="914133">
                <a:defRPr/>
              </a:pPr>
              <a:endParaRPr lang="en-US" sz="1765" kern="0" dirty="0">
                <a:solidFill>
                  <a:srgbClr val="50505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667124" y="2679772"/>
            <a:ext cx="327672" cy="327671"/>
            <a:chOff x="5132664" y="4057642"/>
            <a:chExt cx="327672" cy="327671"/>
          </a:xfrm>
        </p:grpSpPr>
        <p:sp>
          <p:nvSpPr>
            <p:cNvPr id="46" name="Oval 45"/>
            <p:cNvSpPr/>
            <p:nvPr/>
          </p:nvSpPr>
          <p:spPr bwMode="auto">
            <a:xfrm>
              <a:off x="5132664" y="4057642"/>
              <a:ext cx="327672" cy="327671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609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61" kern="0" spc="-49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47" name="Freeform 13"/>
            <p:cNvSpPr>
              <a:spLocks noEditPoints="1"/>
            </p:cNvSpPr>
            <p:nvPr/>
          </p:nvSpPr>
          <p:spPr bwMode="auto">
            <a:xfrm>
              <a:off x="5132818" y="4057642"/>
              <a:ext cx="327518" cy="327671"/>
            </a:xfrm>
            <a:custGeom>
              <a:avLst/>
              <a:gdLst>
                <a:gd name="T0" fmla="*/ 905 w 1811"/>
                <a:gd name="T1" fmla="*/ 0 h 1812"/>
                <a:gd name="T2" fmla="*/ 0 w 1811"/>
                <a:gd name="T3" fmla="*/ 906 h 1812"/>
                <a:gd name="T4" fmla="*/ 905 w 1811"/>
                <a:gd name="T5" fmla="*/ 1812 h 1812"/>
                <a:gd name="T6" fmla="*/ 1811 w 1811"/>
                <a:gd name="T7" fmla="*/ 906 h 1812"/>
                <a:gd name="T8" fmla="*/ 905 w 1811"/>
                <a:gd name="T9" fmla="*/ 0 h 1812"/>
                <a:gd name="T10" fmla="*/ 1412 w 1811"/>
                <a:gd name="T11" fmla="*/ 1034 h 1812"/>
                <a:gd name="T12" fmla="*/ 1034 w 1811"/>
                <a:gd name="T13" fmla="*/ 1034 h 1812"/>
                <a:gd name="T14" fmla="*/ 1034 w 1811"/>
                <a:gd name="T15" fmla="*/ 1412 h 1812"/>
                <a:gd name="T16" fmla="*/ 784 w 1811"/>
                <a:gd name="T17" fmla="*/ 1412 h 1812"/>
                <a:gd name="T18" fmla="*/ 784 w 1811"/>
                <a:gd name="T19" fmla="*/ 1034 h 1812"/>
                <a:gd name="T20" fmla="*/ 406 w 1811"/>
                <a:gd name="T21" fmla="*/ 1034 h 1812"/>
                <a:gd name="T22" fmla="*/ 406 w 1811"/>
                <a:gd name="T23" fmla="*/ 785 h 1812"/>
                <a:gd name="T24" fmla="*/ 784 w 1811"/>
                <a:gd name="T25" fmla="*/ 785 h 1812"/>
                <a:gd name="T26" fmla="*/ 784 w 1811"/>
                <a:gd name="T27" fmla="*/ 407 h 1812"/>
                <a:gd name="T28" fmla="*/ 1034 w 1811"/>
                <a:gd name="T29" fmla="*/ 407 h 1812"/>
                <a:gd name="T30" fmla="*/ 1034 w 1811"/>
                <a:gd name="T31" fmla="*/ 785 h 1812"/>
                <a:gd name="T32" fmla="*/ 1412 w 1811"/>
                <a:gd name="T33" fmla="*/ 785 h 1812"/>
                <a:gd name="T34" fmla="*/ 1412 w 1811"/>
                <a:gd name="T35" fmla="*/ 1034 h 1812"/>
                <a:gd name="T36" fmla="*/ 1412 w 1811"/>
                <a:gd name="T37" fmla="*/ 1034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1" h="1812">
                  <a:moveTo>
                    <a:pt x="905" y="0"/>
                  </a:moveTo>
                  <a:cubicBezTo>
                    <a:pt x="406" y="0"/>
                    <a:pt x="0" y="407"/>
                    <a:pt x="0" y="906"/>
                  </a:cubicBezTo>
                  <a:cubicBezTo>
                    <a:pt x="0" y="1405"/>
                    <a:pt x="406" y="1812"/>
                    <a:pt x="905" y="1812"/>
                  </a:cubicBezTo>
                  <a:cubicBezTo>
                    <a:pt x="1405" y="1812"/>
                    <a:pt x="1811" y="1405"/>
                    <a:pt x="1811" y="906"/>
                  </a:cubicBezTo>
                  <a:cubicBezTo>
                    <a:pt x="1811" y="407"/>
                    <a:pt x="1405" y="0"/>
                    <a:pt x="905" y="0"/>
                  </a:cubicBezTo>
                  <a:close/>
                  <a:moveTo>
                    <a:pt x="1412" y="1034"/>
                  </a:moveTo>
                  <a:cubicBezTo>
                    <a:pt x="1034" y="1034"/>
                    <a:pt x="1034" y="1034"/>
                    <a:pt x="1034" y="1034"/>
                  </a:cubicBezTo>
                  <a:cubicBezTo>
                    <a:pt x="1034" y="1412"/>
                    <a:pt x="1034" y="1412"/>
                    <a:pt x="1034" y="1412"/>
                  </a:cubicBezTo>
                  <a:cubicBezTo>
                    <a:pt x="784" y="1412"/>
                    <a:pt x="784" y="1412"/>
                    <a:pt x="784" y="1412"/>
                  </a:cubicBezTo>
                  <a:cubicBezTo>
                    <a:pt x="784" y="1034"/>
                    <a:pt x="784" y="1034"/>
                    <a:pt x="784" y="1034"/>
                  </a:cubicBezTo>
                  <a:cubicBezTo>
                    <a:pt x="406" y="1034"/>
                    <a:pt x="406" y="1034"/>
                    <a:pt x="406" y="1034"/>
                  </a:cubicBezTo>
                  <a:cubicBezTo>
                    <a:pt x="406" y="785"/>
                    <a:pt x="406" y="785"/>
                    <a:pt x="406" y="785"/>
                  </a:cubicBezTo>
                  <a:cubicBezTo>
                    <a:pt x="784" y="785"/>
                    <a:pt x="784" y="785"/>
                    <a:pt x="784" y="785"/>
                  </a:cubicBezTo>
                  <a:cubicBezTo>
                    <a:pt x="784" y="407"/>
                    <a:pt x="784" y="407"/>
                    <a:pt x="784" y="407"/>
                  </a:cubicBezTo>
                  <a:cubicBezTo>
                    <a:pt x="1034" y="407"/>
                    <a:pt x="1034" y="407"/>
                    <a:pt x="1034" y="407"/>
                  </a:cubicBezTo>
                  <a:cubicBezTo>
                    <a:pt x="1034" y="785"/>
                    <a:pt x="1034" y="785"/>
                    <a:pt x="1034" y="785"/>
                  </a:cubicBezTo>
                  <a:cubicBezTo>
                    <a:pt x="1412" y="785"/>
                    <a:pt x="1412" y="785"/>
                    <a:pt x="1412" y="785"/>
                  </a:cubicBezTo>
                  <a:cubicBezTo>
                    <a:pt x="1412" y="1034"/>
                    <a:pt x="1412" y="1034"/>
                    <a:pt x="1412" y="1034"/>
                  </a:cubicBezTo>
                  <a:cubicBezTo>
                    <a:pt x="1412" y="1034"/>
                    <a:pt x="1412" y="1034"/>
                    <a:pt x="1412" y="10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defTabSz="914133">
                <a:defRPr/>
              </a:pPr>
              <a:endParaRPr lang="en-US" sz="1765" kern="0" dirty="0">
                <a:solidFill>
                  <a:srgbClr val="50505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069220" y="5763048"/>
            <a:ext cx="453273" cy="286552"/>
            <a:chOff x="7634334" y="1436504"/>
            <a:chExt cx="549696" cy="347509"/>
          </a:xfrm>
          <a:solidFill>
            <a:schemeClr val="tx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7786676" y="1635181"/>
              <a:ext cx="148130" cy="148832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6"/>
            <p:cNvSpPr>
              <a:spLocks noEditPoints="1"/>
            </p:cNvSpPr>
            <p:nvPr/>
          </p:nvSpPr>
          <p:spPr bwMode="auto">
            <a:xfrm>
              <a:off x="7634334" y="1619034"/>
              <a:ext cx="155150" cy="157257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7"/>
            <p:cNvSpPr>
              <a:spLocks noEditPoints="1"/>
            </p:cNvSpPr>
            <p:nvPr/>
          </p:nvSpPr>
          <p:spPr bwMode="auto">
            <a:xfrm>
              <a:off x="7887068" y="1436504"/>
              <a:ext cx="296962" cy="299068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0445" y="4886194"/>
            <a:ext cx="453273" cy="286552"/>
            <a:chOff x="7634334" y="1436504"/>
            <a:chExt cx="549696" cy="347509"/>
          </a:xfrm>
          <a:solidFill>
            <a:schemeClr val="tx1"/>
          </a:solidFill>
        </p:grpSpPr>
        <p:sp>
          <p:nvSpPr>
            <p:cNvPr id="53" name="Freeform 5"/>
            <p:cNvSpPr>
              <a:spLocks noEditPoints="1"/>
            </p:cNvSpPr>
            <p:nvPr/>
          </p:nvSpPr>
          <p:spPr bwMode="auto">
            <a:xfrm>
              <a:off x="7786676" y="1635181"/>
              <a:ext cx="148130" cy="148832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7634334" y="1619034"/>
              <a:ext cx="155150" cy="157257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7"/>
            <p:cNvSpPr>
              <a:spLocks noEditPoints="1"/>
            </p:cNvSpPr>
            <p:nvPr/>
          </p:nvSpPr>
          <p:spPr bwMode="auto">
            <a:xfrm>
              <a:off x="7887068" y="1436504"/>
              <a:ext cx="296962" cy="299068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069220" y="4333602"/>
            <a:ext cx="453273" cy="286552"/>
            <a:chOff x="7634334" y="1436504"/>
            <a:chExt cx="549696" cy="347509"/>
          </a:xfrm>
          <a:solidFill>
            <a:schemeClr val="tx1"/>
          </a:solidFill>
        </p:grpSpPr>
        <p:sp>
          <p:nvSpPr>
            <p:cNvPr id="57" name="Freeform 5"/>
            <p:cNvSpPr>
              <a:spLocks noEditPoints="1"/>
            </p:cNvSpPr>
            <p:nvPr/>
          </p:nvSpPr>
          <p:spPr bwMode="auto">
            <a:xfrm>
              <a:off x="7786676" y="1635181"/>
              <a:ext cx="148130" cy="148832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6"/>
            <p:cNvSpPr>
              <a:spLocks noEditPoints="1"/>
            </p:cNvSpPr>
            <p:nvPr/>
          </p:nvSpPr>
          <p:spPr bwMode="auto">
            <a:xfrm>
              <a:off x="7634334" y="1619034"/>
              <a:ext cx="155150" cy="157257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7"/>
            <p:cNvSpPr>
              <a:spLocks noEditPoints="1"/>
            </p:cNvSpPr>
            <p:nvPr/>
          </p:nvSpPr>
          <p:spPr bwMode="auto">
            <a:xfrm>
              <a:off x="7887068" y="1436504"/>
              <a:ext cx="296962" cy="299068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069220" y="3456746"/>
            <a:ext cx="453273" cy="286552"/>
            <a:chOff x="7634334" y="1436504"/>
            <a:chExt cx="549696" cy="347509"/>
          </a:xfrm>
          <a:solidFill>
            <a:schemeClr val="tx1"/>
          </a:solidFill>
        </p:grpSpPr>
        <p:sp>
          <p:nvSpPr>
            <p:cNvPr id="61" name="Freeform 5"/>
            <p:cNvSpPr>
              <a:spLocks noEditPoints="1"/>
            </p:cNvSpPr>
            <p:nvPr/>
          </p:nvSpPr>
          <p:spPr bwMode="auto">
            <a:xfrm>
              <a:off x="7786676" y="1635181"/>
              <a:ext cx="148130" cy="148832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6"/>
            <p:cNvSpPr>
              <a:spLocks noEditPoints="1"/>
            </p:cNvSpPr>
            <p:nvPr/>
          </p:nvSpPr>
          <p:spPr bwMode="auto">
            <a:xfrm>
              <a:off x="7634334" y="1619034"/>
              <a:ext cx="155150" cy="157257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7"/>
            <p:cNvSpPr>
              <a:spLocks noEditPoints="1"/>
            </p:cNvSpPr>
            <p:nvPr/>
          </p:nvSpPr>
          <p:spPr bwMode="auto">
            <a:xfrm>
              <a:off x="7887068" y="1436504"/>
              <a:ext cx="296962" cy="299068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069220" y="2904154"/>
            <a:ext cx="453273" cy="286552"/>
            <a:chOff x="7634334" y="1436504"/>
            <a:chExt cx="549696" cy="347509"/>
          </a:xfrm>
          <a:solidFill>
            <a:schemeClr val="tx1"/>
          </a:solidFill>
        </p:grpSpPr>
        <p:sp>
          <p:nvSpPr>
            <p:cNvPr id="65" name="Freeform 5"/>
            <p:cNvSpPr>
              <a:spLocks noEditPoints="1"/>
            </p:cNvSpPr>
            <p:nvPr/>
          </p:nvSpPr>
          <p:spPr bwMode="auto">
            <a:xfrm>
              <a:off x="7786676" y="1635181"/>
              <a:ext cx="148130" cy="148832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6"/>
            <p:cNvSpPr>
              <a:spLocks noEditPoints="1"/>
            </p:cNvSpPr>
            <p:nvPr/>
          </p:nvSpPr>
          <p:spPr bwMode="auto">
            <a:xfrm>
              <a:off x="7634334" y="1619034"/>
              <a:ext cx="155150" cy="157257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7"/>
            <p:cNvSpPr>
              <a:spLocks noEditPoints="1"/>
            </p:cNvSpPr>
            <p:nvPr/>
          </p:nvSpPr>
          <p:spPr bwMode="auto">
            <a:xfrm>
              <a:off x="7887068" y="1436504"/>
              <a:ext cx="296962" cy="299068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069220" y="2027298"/>
            <a:ext cx="453273" cy="286552"/>
            <a:chOff x="7634334" y="1436504"/>
            <a:chExt cx="549696" cy="347509"/>
          </a:xfrm>
          <a:solidFill>
            <a:schemeClr val="tx1"/>
          </a:solidFill>
        </p:grpSpPr>
        <p:sp>
          <p:nvSpPr>
            <p:cNvPr id="69" name="Freeform 5"/>
            <p:cNvSpPr>
              <a:spLocks noEditPoints="1"/>
            </p:cNvSpPr>
            <p:nvPr/>
          </p:nvSpPr>
          <p:spPr bwMode="auto">
            <a:xfrm>
              <a:off x="7786676" y="1635181"/>
              <a:ext cx="148130" cy="148832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6"/>
            <p:cNvSpPr>
              <a:spLocks noEditPoints="1"/>
            </p:cNvSpPr>
            <p:nvPr/>
          </p:nvSpPr>
          <p:spPr bwMode="auto">
            <a:xfrm>
              <a:off x="7634334" y="1619034"/>
              <a:ext cx="155150" cy="157257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7"/>
            <p:cNvSpPr>
              <a:spLocks noEditPoints="1"/>
            </p:cNvSpPr>
            <p:nvPr/>
          </p:nvSpPr>
          <p:spPr bwMode="auto">
            <a:xfrm>
              <a:off x="7887068" y="1436504"/>
              <a:ext cx="296962" cy="299068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069220" y="1474706"/>
            <a:ext cx="453273" cy="286552"/>
            <a:chOff x="7634334" y="1436504"/>
            <a:chExt cx="549696" cy="347509"/>
          </a:xfrm>
          <a:solidFill>
            <a:schemeClr val="tx1"/>
          </a:solidFill>
        </p:grpSpPr>
        <p:sp>
          <p:nvSpPr>
            <p:cNvPr id="73" name="Freeform 5"/>
            <p:cNvSpPr>
              <a:spLocks noEditPoints="1"/>
            </p:cNvSpPr>
            <p:nvPr/>
          </p:nvSpPr>
          <p:spPr bwMode="auto">
            <a:xfrm>
              <a:off x="7786676" y="1635181"/>
              <a:ext cx="148130" cy="148832"/>
            </a:xfrm>
            <a:custGeom>
              <a:avLst/>
              <a:gdLst>
                <a:gd name="T0" fmla="*/ 27 w 132"/>
                <a:gd name="T1" fmla="*/ 32 h 132"/>
                <a:gd name="T2" fmla="*/ 27 w 132"/>
                <a:gd name="T3" fmla="*/ 40 h 132"/>
                <a:gd name="T4" fmla="*/ 17 w 132"/>
                <a:gd name="T5" fmla="*/ 50 h 132"/>
                <a:gd name="T6" fmla="*/ 1 w 132"/>
                <a:gd name="T7" fmla="*/ 53 h 132"/>
                <a:gd name="T8" fmla="*/ 3 w 132"/>
                <a:gd name="T9" fmla="*/ 67 h 132"/>
                <a:gd name="T10" fmla="*/ 20 w 132"/>
                <a:gd name="T11" fmla="*/ 75 h 132"/>
                <a:gd name="T12" fmla="*/ 20 w 132"/>
                <a:gd name="T13" fmla="*/ 89 h 132"/>
                <a:gd name="T14" fmla="*/ 11 w 132"/>
                <a:gd name="T15" fmla="*/ 102 h 132"/>
                <a:gd name="T16" fmla="*/ 22 w 132"/>
                <a:gd name="T17" fmla="*/ 111 h 132"/>
                <a:gd name="T18" fmla="*/ 40 w 132"/>
                <a:gd name="T19" fmla="*/ 104 h 132"/>
                <a:gd name="T20" fmla="*/ 49 w 132"/>
                <a:gd name="T21" fmla="*/ 114 h 132"/>
                <a:gd name="T22" fmla="*/ 52 w 132"/>
                <a:gd name="T23" fmla="*/ 131 h 132"/>
                <a:gd name="T24" fmla="*/ 67 w 132"/>
                <a:gd name="T25" fmla="*/ 129 h 132"/>
                <a:gd name="T26" fmla="*/ 75 w 132"/>
                <a:gd name="T27" fmla="*/ 111 h 132"/>
                <a:gd name="T28" fmla="*/ 81 w 132"/>
                <a:gd name="T29" fmla="*/ 110 h 132"/>
                <a:gd name="T30" fmla="*/ 88 w 132"/>
                <a:gd name="T31" fmla="*/ 112 h 132"/>
                <a:gd name="T32" fmla="*/ 102 w 132"/>
                <a:gd name="T33" fmla="*/ 121 h 132"/>
                <a:gd name="T34" fmla="*/ 111 w 132"/>
                <a:gd name="T35" fmla="*/ 110 h 132"/>
                <a:gd name="T36" fmla="*/ 104 w 132"/>
                <a:gd name="T37" fmla="*/ 92 h 132"/>
                <a:gd name="T38" fmla="*/ 107 w 132"/>
                <a:gd name="T39" fmla="*/ 86 h 132"/>
                <a:gd name="T40" fmla="*/ 114 w 132"/>
                <a:gd name="T41" fmla="*/ 82 h 132"/>
                <a:gd name="T42" fmla="*/ 130 w 132"/>
                <a:gd name="T43" fmla="*/ 79 h 132"/>
                <a:gd name="T44" fmla="*/ 128 w 132"/>
                <a:gd name="T45" fmla="*/ 65 h 132"/>
                <a:gd name="T46" fmla="*/ 111 w 132"/>
                <a:gd name="T47" fmla="*/ 57 h 132"/>
                <a:gd name="T48" fmla="*/ 110 w 132"/>
                <a:gd name="T49" fmla="*/ 51 h 132"/>
                <a:gd name="T50" fmla="*/ 112 w 132"/>
                <a:gd name="T51" fmla="*/ 43 h 132"/>
                <a:gd name="T52" fmla="*/ 121 w 132"/>
                <a:gd name="T53" fmla="*/ 30 h 132"/>
                <a:gd name="T54" fmla="*/ 109 w 132"/>
                <a:gd name="T55" fmla="*/ 21 h 132"/>
                <a:gd name="T56" fmla="*/ 91 w 132"/>
                <a:gd name="T57" fmla="*/ 27 h 132"/>
                <a:gd name="T58" fmla="*/ 86 w 132"/>
                <a:gd name="T59" fmla="*/ 25 h 132"/>
                <a:gd name="T60" fmla="*/ 82 w 132"/>
                <a:gd name="T61" fmla="*/ 18 h 132"/>
                <a:gd name="T62" fmla="*/ 79 w 132"/>
                <a:gd name="T63" fmla="*/ 1 h 132"/>
                <a:gd name="T64" fmla="*/ 65 w 132"/>
                <a:gd name="T65" fmla="*/ 3 h 132"/>
                <a:gd name="T66" fmla="*/ 57 w 132"/>
                <a:gd name="T67" fmla="*/ 21 h 132"/>
                <a:gd name="T68" fmla="*/ 51 w 132"/>
                <a:gd name="T69" fmla="*/ 22 h 132"/>
                <a:gd name="T70" fmla="*/ 43 w 132"/>
                <a:gd name="T71" fmla="*/ 20 h 132"/>
                <a:gd name="T72" fmla="*/ 29 w 132"/>
                <a:gd name="T73" fmla="*/ 11 h 132"/>
                <a:gd name="T74" fmla="*/ 21 w 132"/>
                <a:gd name="T75" fmla="*/ 22 h 132"/>
                <a:gd name="T76" fmla="*/ 80 w 132"/>
                <a:gd name="T77" fmla="*/ 85 h 132"/>
                <a:gd name="T78" fmla="*/ 51 w 132"/>
                <a:gd name="T79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21" y="22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9" y="36"/>
                    <a:pt x="29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2"/>
                    <a:pt x="25" y="44"/>
                    <a:pt x="24" y="46"/>
                  </a:cubicBezTo>
                  <a:cubicBezTo>
                    <a:pt x="23" y="48"/>
                    <a:pt x="21" y="50"/>
                    <a:pt x="17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9"/>
                    <a:pt x="1" y="51"/>
                    <a:pt x="1" y="5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8" y="70"/>
                    <a:pt x="20" y="72"/>
                    <a:pt x="20" y="75"/>
                  </a:cubicBezTo>
                  <a:cubicBezTo>
                    <a:pt x="21" y="77"/>
                    <a:pt x="21" y="79"/>
                    <a:pt x="22" y="82"/>
                  </a:cubicBezTo>
                  <a:cubicBezTo>
                    <a:pt x="23" y="84"/>
                    <a:pt x="23" y="86"/>
                    <a:pt x="20" y="8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0" y="98"/>
                    <a:pt x="10" y="101"/>
                    <a:pt x="11" y="10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8" y="111"/>
                    <a:pt x="20" y="112"/>
                    <a:pt x="22" y="111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2"/>
                    <a:pt x="38" y="103"/>
                    <a:pt x="40" y="104"/>
                  </a:cubicBezTo>
                  <a:cubicBezTo>
                    <a:pt x="42" y="106"/>
                    <a:pt x="44" y="107"/>
                    <a:pt x="45" y="108"/>
                  </a:cubicBezTo>
                  <a:cubicBezTo>
                    <a:pt x="48" y="108"/>
                    <a:pt x="49" y="110"/>
                    <a:pt x="49" y="114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9"/>
                    <a:pt x="51" y="130"/>
                    <a:pt x="52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4" y="132"/>
                    <a:pt x="66" y="131"/>
                    <a:pt x="67" y="129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70" y="113"/>
                    <a:pt x="72" y="112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7" y="111"/>
                    <a:pt x="79" y="110"/>
                    <a:pt x="81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09"/>
                    <a:pt x="85" y="109"/>
                    <a:pt x="88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8" y="122"/>
                    <a:pt x="101" y="122"/>
                    <a:pt x="102" y="121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4"/>
                    <a:pt x="112" y="112"/>
                    <a:pt x="111" y="110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96"/>
                    <a:pt x="103" y="94"/>
                    <a:pt x="104" y="92"/>
                  </a:cubicBezTo>
                  <a:cubicBezTo>
                    <a:pt x="104" y="92"/>
                    <a:pt x="104" y="91"/>
                    <a:pt x="104" y="91"/>
                  </a:cubicBezTo>
                  <a:cubicBezTo>
                    <a:pt x="105" y="90"/>
                    <a:pt x="106" y="88"/>
                    <a:pt x="107" y="86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08" y="84"/>
                    <a:pt x="110" y="82"/>
                    <a:pt x="114" y="82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8" y="83"/>
                    <a:pt x="130" y="81"/>
                    <a:pt x="130" y="7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68"/>
                    <a:pt x="131" y="66"/>
                    <a:pt x="128" y="65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3" y="61"/>
                    <a:pt x="112" y="59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1" y="55"/>
                    <a:pt x="110" y="53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49"/>
                    <a:pt x="109" y="46"/>
                    <a:pt x="112" y="43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2" y="34"/>
                    <a:pt x="122" y="31"/>
                    <a:pt x="121" y="3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1"/>
                    <a:pt x="112" y="20"/>
                    <a:pt x="109" y="2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0" y="26"/>
                    <a:pt x="88" y="25"/>
                    <a:pt x="86" y="25"/>
                  </a:cubicBezTo>
                  <a:cubicBezTo>
                    <a:pt x="86" y="25"/>
                    <a:pt x="86" y="24"/>
                    <a:pt x="86" y="24"/>
                  </a:cubicBezTo>
                  <a:cubicBezTo>
                    <a:pt x="84" y="23"/>
                    <a:pt x="82" y="22"/>
                    <a:pt x="82" y="1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3"/>
                    <a:pt x="80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5" y="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59" y="20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5" y="21"/>
                    <a:pt x="5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8" y="23"/>
                    <a:pt x="46" y="23"/>
                    <a:pt x="43" y="2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0"/>
                    <a:pt x="31" y="10"/>
                    <a:pt x="29" y="1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8"/>
                    <a:pt x="20" y="20"/>
                    <a:pt x="21" y="22"/>
                  </a:cubicBezTo>
                  <a:close/>
                  <a:moveTo>
                    <a:pt x="85" y="51"/>
                  </a:moveTo>
                  <a:cubicBezTo>
                    <a:pt x="93" y="62"/>
                    <a:pt x="91" y="77"/>
                    <a:pt x="80" y="85"/>
                  </a:cubicBezTo>
                  <a:cubicBezTo>
                    <a:pt x="70" y="93"/>
                    <a:pt x="55" y="91"/>
                    <a:pt x="47" y="81"/>
                  </a:cubicBezTo>
                  <a:cubicBezTo>
                    <a:pt x="38" y="70"/>
                    <a:pt x="40" y="55"/>
                    <a:pt x="51" y="47"/>
                  </a:cubicBezTo>
                  <a:cubicBezTo>
                    <a:pt x="62" y="39"/>
                    <a:pt x="77" y="41"/>
                    <a:pt x="8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6"/>
            <p:cNvSpPr>
              <a:spLocks noEditPoints="1"/>
            </p:cNvSpPr>
            <p:nvPr/>
          </p:nvSpPr>
          <p:spPr bwMode="auto">
            <a:xfrm>
              <a:off x="7634334" y="1619034"/>
              <a:ext cx="155150" cy="157257"/>
            </a:xfrm>
            <a:custGeom>
              <a:avLst/>
              <a:gdLst>
                <a:gd name="T0" fmla="*/ 136 w 138"/>
                <a:gd name="T1" fmla="*/ 83 h 139"/>
                <a:gd name="T2" fmla="*/ 126 w 138"/>
                <a:gd name="T3" fmla="*/ 72 h 139"/>
                <a:gd name="T4" fmla="*/ 136 w 138"/>
                <a:gd name="T5" fmla="*/ 61 h 139"/>
                <a:gd name="T6" fmla="*/ 127 w 138"/>
                <a:gd name="T7" fmla="*/ 53 h 139"/>
                <a:gd name="T8" fmla="*/ 124 w 138"/>
                <a:gd name="T9" fmla="*/ 44 h 139"/>
                <a:gd name="T10" fmla="*/ 126 w 138"/>
                <a:gd name="T11" fmla="*/ 32 h 139"/>
                <a:gd name="T12" fmla="*/ 111 w 138"/>
                <a:gd name="T13" fmla="*/ 31 h 139"/>
                <a:gd name="T14" fmla="*/ 111 w 138"/>
                <a:gd name="T15" fmla="*/ 16 h 139"/>
                <a:gd name="T16" fmla="*/ 98 w 138"/>
                <a:gd name="T17" fmla="*/ 17 h 139"/>
                <a:gd name="T18" fmla="*/ 90 w 138"/>
                <a:gd name="T19" fmla="*/ 13 h 139"/>
                <a:gd name="T20" fmla="*/ 82 w 138"/>
                <a:gd name="T21" fmla="*/ 3 h 139"/>
                <a:gd name="T22" fmla="*/ 72 w 138"/>
                <a:gd name="T23" fmla="*/ 13 h 139"/>
                <a:gd name="T24" fmla="*/ 61 w 138"/>
                <a:gd name="T25" fmla="*/ 2 h 139"/>
                <a:gd name="T26" fmla="*/ 52 w 138"/>
                <a:gd name="T27" fmla="*/ 11 h 139"/>
                <a:gd name="T28" fmla="*/ 44 w 138"/>
                <a:gd name="T29" fmla="*/ 15 h 139"/>
                <a:gd name="T30" fmla="*/ 31 w 138"/>
                <a:gd name="T31" fmla="*/ 13 h 139"/>
                <a:gd name="T32" fmla="*/ 31 w 138"/>
                <a:gd name="T33" fmla="*/ 27 h 139"/>
                <a:gd name="T34" fmla="*/ 15 w 138"/>
                <a:gd name="T35" fmla="*/ 28 h 139"/>
                <a:gd name="T36" fmla="*/ 16 w 138"/>
                <a:gd name="T37" fmla="*/ 40 h 139"/>
                <a:gd name="T38" fmla="*/ 12 w 138"/>
                <a:gd name="T39" fmla="*/ 49 h 139"/>
                <a:gd name="T40" fmla="*/ 2 w 138"/>
                <a:gd name="T41" fmla="*/ 56 h 139"/>
                <a:gd name="T42" fmla="*/ 12 w 138"/>
                <a:gd name="T43" fmla="*/ 67 h 139"/>
                <a:gd name="T44" fmla="*/ 1 w 138"/>
                <a:gd name="T45" fmla="*/ 78 h 139"/>
                <a:gd name="T46" fmla="*/ 11 w 138"/>
                <a:gd name="T47" fmla="*/ 86 h 139"/>
                <a:gd name="T48" fmla="*/ 14 w 138"/>
                <a:gd name="T49" fmla="*/ 95 h 139"/>
                <a:gd name="T50" fmla="*/ 12 w 138"/>
                <a:gd name="T51" fmla="*/ 107 h 139"/>
                <a:gd name="T52" fmla="*/ 27 w 138"/>
                <a:gd name="T53" fmla="*/ 108 h 139"/>
                <a:gd name="T54" fmla="*/ 27 w 138"/>
                <a:gd name="T55" fmla="*/ 123 h 139"/>
                <a:gd name="T56" fmla="*/ 40 w 138"/>
                <a:gd name="T57" fmla="*/ 123 h 139"/>
                <a:gd name="T58" fmla="*/ 48 w 138"/>
                <a:gd name="T59" fmla="*/ 126 h 139"/>
                <a:gd name="T60" fmla="*/ 56 w 138"/>
                <a:gd name="T61" fmla="*/ 136 h 139"/>
                <a:gd name="T62" fmla="*/ 66 w 138"/>
                <a:gd name="T63" fmla="*/ 127 h 139"/>
                <a:gd name="T64" fmla="*/ 77 w 138"/>
                <a:gd name="T65" fmla="*/ 137 h 139"/>
                <a:gd name="T66" fmla="*/ 86 w 138"/>
                <a:gd name="T67" fmla="*/ 128 h 139"/>
                <a:gd name="T68" fmla="*/ 94 w 138"/>
                <a:gd name="T69" fmla="*/ 125 h 139"/>
                <a:gd name="T70" fmla="*/ 107 w 138"/>
                <a:gd name="T71" fmla="*/ 126 h 139"/>
                <a:gd name="T72" fmla="*/ 107 w 138"/>
                <a:gd name="T73" fmla="*/ 112 h 139"/>
                <a:gd name="T74" fmla="*/ 123 w 138"/>
                <a:gd name="T75" fmla="*/ 111 h 139"/>
                <a:gd name="T76" fmla="*/ 122 w 138"/>
                <a:gd name="T77" fmla="*/ 99 h 139"/>
                <a:gd name="T78" fmla="*/ 126 w 138"/>
                <a:gd name="T79" fmla="*/ 91 h 139"/>
                <a:gd name="T80" fmla="*/ 81 w 138"/>
                <a:gd name="T81" fmla="*/ 68 h 139"/>
                <a:gd name="T82" fmla="*/ 57 w 138"/>
                <a:gd name="T83" fmla="*/ 72 h 139"/>
                <a:gd name="T84" fmla="*/ 81 w 138"/>
                <a:gd name="T85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" h="139">
                  <a:moveTo>
                    <a:pt x="135" y="88"/>
                  </a:moveTo>
                  <a:cubicBezTo>
                    <a:pt x="137" y="87"/>
                    <a:pt x="138" y="85"/>
                    <a:pt x="136" y="83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7" y="75"/>
                    <a:pt x="126" y="73"/>
                    <a:pt x="126" y="72"/>
                  </a:cubicBezTo>
                  <a:cubicBezTo>
                    <a:pt x="126" y="72"/>
                    <a:pt x="128" y="69"/>
                    <a:pt x="130" y="67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8" y="59"/>
                    <a:pt x="138" y="57"/>
                    <a:pt x="136" y="5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5" y="52"/>
                    <a:pt x="123" y="51"/>
                    <a:pt x="123" y="50"/>
                  </a:cubicBezTo>
                  <a:cubicBezTo>
                    <a:pt x="122" y="50"/>
                    <a:pt x="123" y="46"/>
                    <a:pt x="124" y="4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9" y="34"/>
                    <a:pt x="128" y="32"/>
                    <a:pt x="126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4" y="32"/>
                    <a:pt x="111" y="32"/>
                    <a:pt x="111" y="31"/>
                  </a:cubicBezTo>
                  <a:cubicBezTo>
                    <a:pt x="111" y="31"/>
                    <a:pt x="110" y="28"/>
                    <a:pt x="110" y="2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3"/>
                    <a:pt x="109" y="12"/>
                    <a:pt x="107" y="13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6" y="18"/>
                    <a:pt x="94" y="18"/>
                    <a:pt x="93" y="18"/>
                  </a:cubicBezTo>
                  <a:cubicBezTo>
                    <a:pt x="93" y="18"/>
                    <a:pt x="91" y="15"/>
                    <a:pt x="90" y="13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6" y="2"/>
                    <a:pt x="84" y="1"/>
                    <a:pt x="82" y="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11"/>
                    <a:pt x="72" y="13"/>
                    <a:pt x="72" y="13"/>
                  </a:cubicBezTo>
                  <a:cubicBezTo>
                    <a:pt x="71" y="13"/>
                    <a:pt x="68" y="11"/>
                    <a:pt x="66" y="9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0"/>
                    <a:pt x="57" y="0"/>
                    <a:pt x="56" y="3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4"/>
                    <a:pt x="50" y="16"/>
                    <a:pt x="50" y="16"/>
                  </a:cubicBezTo>
                  <a:cubicBezTo>
                    <a:pt x="49" y="16"/>
                    <a:pt x="46" y="16"/>
                    <a:pt x="44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1" y="10"/>
                    <a:pt x="31" y="1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5"/>
                    <a:pt x="31" y="27"/>
                    <a:pt x="31" y="27"/>
                  </a:cubicBezTo>
                  <a:cubicBezTo>
                    <a:pt x="30" y="28"/>
                    <a:pt x="27" y="29"/>
                    <a:pt x="24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1" y="29"/>
                    <a:pt x="12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3"/>
                    <a:pt x="18" y="45"/>
                    <a:pt x="17" y="45"/>
                  </a:cubicBezTo>
                  <a:cubicBezTo>
                    <a:pt x="17" y="46"/>
                    <a:pt x="15" y="48"/>
                    <a:pt x="12" y="4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4"/>
                    <a:pt x="2" y="56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1" y="64"/>
                    <a:pt x="12" y="66"/>
                    <a:pt x="12" y="67"/>
                  </a:cubicBezTo>
                  <a:cubicBezTo>
                    <a:pt x="12" y="68"/>
                    <a:pt x="10" y="70"/>
                    <a:pt x="8" y="72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80"/>
                    <a:pt x="0" y="82"/>
                    <a:pt x="2" y="83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87"/>
                    <a:pt x="15" y="89"/>
                    <a:pt x="15" y="89"/>
                  </a:cubicBezTo>
                  <a:cubicBezTo>
                    <a:pt x="16" y="90"/>
                    <a:pt x="15" y="93"/>
                    <a:pt x="14" y="9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5"/>
                    <a:pt x="10" y="107"/>
                    <a:pt x="1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4" y="107"/>
                    <a:pt x="26" y="108"/>
                    <a:pt x="27" y="108"/>
                  </a:cubicBezTo>
                  <a:cubicBezTo>
                    <a:pt x="27" y="108"/>
                    <a:pt x="28" y="112"/>
                    <a:pt x="28" y="114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7" y="126"/>
                    <a:pt x="29" y="127"/>
                    <a:pt x="31" y="126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2" y="122"/>
                    <a:pt x="44" y="121"/>
                    <a:pt x="45" y="121"/>
                  </a:cubicBezTo>
                  <a:cubicBezTo>
                    <a:pt x="45" y="121"/>
                    <a:pt x="47" y="124"/>
                    <a:pt x="48" y="126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2" y="138"/>
                    <a:pt x="54" y="138"/>
                    <a:pt x="56" y="136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4" y="128"/>
                    <a:pt x="66" y="127"/>
                    <a:pt x="66" y="127"/>
                  </a:cubicBezTo>
                  <a:cubicBezTo>
                    <a:pt x="67" y="127"/>
                    <a:pt x="70" y="128"/>
                    <a:pt x="71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9" y="139"/>
                    <a:pt x="81" y="139"/>
                    <a:pt x="82" y="136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87" y="125"/>
                    <a:pt x="88" y="123"/>
                    <a:pt x="88" y="123"/>
                  </a:cubicBezTo>
                  <a:cubicBezTo>
                    <a:pt x="89" y="123"/>
                    <a:pt x="92" y="124"/>
                    <a:pt x="94" y="125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5" y="130"/>
                    <a:pt x="107" y="129"/>
                    <a:pt x="107" y="126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5"/>
                    <a:pt x="107" y="112"/>
                    <a:pt x="107" y="112"/>
                  </a:cubicBezTo>
                  <a:cubicBezTo>
                    <a:pt x="108" y="111"/>
                    <a:pt x="111" y="110"/>
                    <a:pt x="114" y="111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5" y="112"/>
                    <a:pt x="127" y="110"/>
                    <a:pt x="126" y="107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21" y="97"/>
                    <a:pt x="120" y="94"/>
                    <a:pt x="121" y="94"/>
                  </a:cubicBezTo>
                  <a:cubicBezTo>
                    <a:pt x="121" y="93"/>
                    <a:pt x="123" y="91"/>
                    <a:pt x="126" y="91"/>
                  </a:cubicBezTo>
                  <a:lnTo>
                    <a:pt x="135" y="88"/>
                  </a:lnTo>
                  <a:close/>
                  <a:moveTo>
                    <a:pt x="81" y="68"/>
                  </a:moveTo>
                  <a:cubicBezTo>
                    <a:pt x="82" y="74"/>
                    <a:pt x="77" y="80"/>
                    <a:pt x="71" y="81"/>
                  </a:cubicBezTo>
                  <a:cubicBezTo>
                    <a:pt x="64" y="83"/>
                    <a:pt x="58" y="78"/>
                    <a:pt x="57" y="72"/>
                  </a:cubicBezTo>
                  <a:cubicBezTo>
                    <a:pt x="56" y="65"/>
                    <a:pt x="60" y="59"/>
                    <a:pt x="67" y="58"/>
                  </a:cubicBezTo>
                  <a:cubicBezTo>
                    <a:pt x="74" y="57"/>
                    <a:pt x="80" y="61"/>
                    <a:pt x="8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7"/>
            <p:cNvSpPr>
              <a:spLocks noEditPoints="1"/>
            </p:cNvSpPr>
            <p:nvPr/>
          </p:nvSpPr>
          <p:spPr bwMode="auto">
            <a:xfrm>
              <a:off x="7887068" y="1436504"/>
              <a:ext cx="296962" cy="299068"/>
            </a:xfrm>
            <a:custGeom>
              <a:avLst/>
              <a:gdLst>
                <a:gd name="T0" fmla="*/ 238 w 265"/>
                <a:gd name="T1" fmla="*/ 106 h 265"/>
                <a:gd name="T2" fmla="*/ 253 w 265"/>
                <a:gd name="T3" fmla="*/ 77 h 265"/>
                <a:gd name="T4" fmla="*/ 219 w 265"/>
                <a:gd name="T5" fmla="*/ 67 h 265"/>
                <a:gd name="T6" fmla="*/ 221 w 265"/>
                <a:gd name="T7" fmla="*/ 34 h 265"/>
                <a:gd name="T8" fmla="*/ 188 w 265"/>
                <a:gd name="T9" fmla="*/ 39 h 265"/>
                <a:gd name="T10" fmla="*/ 177 w 265"/>
                <a:gd name="T11" fmla="*/ 8 h 265"/>
                <a:gd name="T12" fmla="*/ 147 w 265"/>
                <a:gd name="T13" fmla="*/ 25 h 265"/>
                <a:gd name="T14" fmla="*/ 126 w 265"/>
                <a:gd name="T15" fmla="*/ 0 h 265"/>
                <a:gd name="T16" fmla="*/ 105 w 265"/>
                <a:gd name="T17" fmla="*/ 27 h 265"/>
                <a:gd name="T18" fmla="*/ 76 w 265"/>
                <a:gd name="T19" fmla="*/ 13 h 265"/>
                <a:gd name="T20" fmla="*/ 66 w 265"/>
                <a:gd name="T21" fmla="*/ 46 h 265"/>
                <a:gd name="T22" fmla="*/ 34 w 265"/>
                <a:gd name="T23" fmla="*/ 44 h 265"/>
                <a:gd name="T24" fmla="*/ 38 w 265"/>
                <a:gd name="T25" fmla="*/ 77 h 265"/>
                <a:gd name="T26" fmla="*/ 8 w 265"/>
                <a:gd name="T27" fmla="*/ 88 h 265"/>
                <a:gd name="T28" fmla="*/ 24 w 265"/>
                <a:gd name="T29" fmla="*/ 118 h 265"/>
                <a:gd name="T30" fmla="*/ 0 w 265"/>
                <a:gd name="T31" fmla="*/ 140 h 265"/>
                <a:gd name="T32" fmla="*/ 27 w 265"/>
                <a:gd name="T33" fmla="*/ 160 h 265"/>
                <a:gd name="T34" fmla="*/ 12 w 265"/>
                <a:gd name="T35" fmla="*/ 189 h 265"/>
                <a:gd name="T36" fmla="*/ 46 w 265"/>
                <a:gd name="T37" fmla="*/ 199 h 265"/>
                <a:gd name="T38" fmla="*/ 43 w 265"/>
                <a:gd name="T39" fmla="*/ 231 h 265"/>
                <a:gd name="T40" fmla="*/ 77 w 265"/>
                <a:gd name="T41" fmla="*/ 227 h 265"/>
                <a:gd name="T42" fmla="*/ 87 w 265"/>
                <a:gd name="T43" fmla="*/ 258 h 265"/>
                <a:gd name="T44" fmla="*/ 118 w 265"/>
                <a:gd name="T45" fmla="*/ 241 h 265"/>
                <a:gd name="T46" fmla="*/ 139 w 265"/>
                <a:gd name="T47" fmla="*/ 265 h 265"/>
                <a:gd name="T48" fmla="*/ 160 w 265"/>
                <a:gd name="T49" fmla="*/ 239 h 265"/>
                <a:gd name="T50" fmla="*/ 189 w 265"/>
                <a:gd name="T51" fmla="*/ 253 h 265"/>
                <a:gd name="T52" fmla="*/ 198 w 265"/>
                <a:gd name="T53" fmla="*/ 220 h 265"/>
                <a:gd name="T54" fmla="*/ 231 w 265"/>
                <a:gd name="T55" fmla="*/ 222 h 265"/>
                <a:gd name="T56" fmla="*/ 226 w 265"/>
                <a:gd name="T57" fmla="*/ 188 h 265"/>
                <a:gd name="T58" fmla="*/ 257 w 265"/>
                <a:gd name="T59" fmla="*/ 178 h 265"/>
                <a:gd name="T60" fmla="*/ 241 w 265"/>
                <a:gd name="T61" fmla="*/ 148 h 265"/>
                <a:gd name="T62" fmla="*/ 265 w 265"/>
                <a:gd name="T63" fmla="*/ 126 h 265"/>
                <a:gd name="T64" fmla="*/ 204 w 265"/>
                <a:gd name="T65" fmla="*/ 158 h 265"/>
                <a:gd name="T66" fmla="*/ 204 w 265"/>
                <a:gd name="T67" fmla="*/ 108 h 265"/>
                <a:gd name="T68" fmla="*/ 214 w 265"/>
                <a:gd name="T69" fmla="*/ 154 h 265"/>
                <a:gd name="T70" fmla="*/ 163 w 265"/>
                <a:gd name="T71" fmla="*/ 109 h 265"/>
                <a:gd name="T72" fmla="*/ 175 w 265"/>
                <a:gd name="T73" fmla="*/ 60 h 265"/>
                <a:gd name="T74" fmla="*/ 111 w 265"/>
                <a:gd name="T75" fmla="*/ 50 h 265"/>
                <a:gd name="T76" fmla="*/ 158 w 265"/>
                <a:gd name="T77" fmla="*/ 60 h 265"/>
                <a:gd name="T78" fmla="*/ 107 w 265"/>
                <a:gd name="T79" fmla="*/ 60 h 265"/>
                <a:gd name="T80" fmla="*/ 132 w 265"/>
                <a:gd name="T81" fmla="*/ 154 h 265"/>
                <a:gd name="T82" fmla="*/ 153 w 265"/>
                <a:gd name="T83" fmla="*/ 133 h 265"/>
                <a:gd name="T84" fmla="*/ 108 w 265"/>
                <a:gd name="T85" fmla="*/ 101 h 265"/>
                <a:gd name="T86" fmla="*/ 59 w 265"/>
                <a:gd name="T87" fmla="*/ 89 h 265"/>
                <a:gd name="T88" fmla="*/ 50 w 265"/>
                <a:gd name="T89" fmla="*/ 153 h 265"/>
                <a:gd name="T90" fmla="*/ 60 w 265"/>
                <a:gd name="T91" fmla="*/ 107 h 265"/>
                <a:gd name="T92" fmla="*/ 60 w 265"/>
                <a:gd name="T93" fmla="*/ 157 h 265"/>
                <a:gd name="T94" fmla="*/ 63 w 265"/>
                <a:gd name="T95" fmla="*/ 165 h 265"/>
                <a:gd name="T96" fmla="*/ 98 w 265"/>
                <a:gd name="T97" fmla="*/ 201 h 265"/>
                <a:gd name="T98" fmla="*/ 58 w 265"/>
                <a:gd name="T99" fmla="*/ 175 h 265"/>
                <a:gd name="T100" fmla="*/ 110 w 265"/>
                <a:gd name="T101" fmla="*/ 214 h 265"/>
                <a:gd name="T102" fmla="*/ 136 w 265"/>
                <a:gd name="T103" fmla="*/ 171 h 265"/>
                <a:gd name="T104" fmla="*/ 174 w 265"/>
                <a:gd name="T105" fmla="*/ 206 h 265"/>
                <a:gd name="T106" fmla="*/ 162 w 265"/>
                <a:gd name="T107" fmla="*/ 157 h 265"/>
                <a:gd name="T108" fmla="*/ 192 w 265"/>
                <a:gd name="T109" fmla="*/ 19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5" h="265">
                  <a:moveTo>
                    <a:pt x="260" y="121"/>
                  </a:moveTo>
                  <a:cubicBezTo>
                    <a:pt x="241" y="118"/>
                    <a:pt x="241" y="118"/>
                    <a:pt x="241" y="118"/>
                  </a:cubicBezTo>
                  <a:cubicBezTo>
                    <a:pt x="240" y="114"/>
                    <a:pt x="239" y="110"/>
                    <a:pt x="238" y="106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8" y="94"/>
                    <a:pt x="259" y="91"/>
                    <a:pt x="258" y="89"/>
                  </a:cubicBezTo>
                  <a:cubicBezTo>
                    <a:pt x="253" y="77"/>
                    <a:pt x="253" y="77"/>
                    <a:pt x="253" y="77"/>
                  </a:cubicBezTo>
                  <a:cubicBezTo>
                    <a:pt x="252" y="74"/>
                    <a:pt x="249" y="73"/>
                    <a:pt x="246" y="74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5" y="74"/>
                    <a:pt x="222" y="71"/>
                    <a:pt x="219" y="67"/>
                  </a:cubicBezTo>
                  <a:cubicBezTo>
                    <a:pt x="231" y="51"/>
                    <a:pt x="231" y="51"/>
                    <a:pt x="231" y="51"/>
                  </a:cubicBezTo>
                  <a:cubicBezTo>
                    <a:pt x="233" y="49"/>
                    <a:pt x="233" y="46"/>
                    <a:pt x="231" y="44"/>
                  </a:cubicBezTo>
                  <a:cubicBezTo>
                    <a:pt x="221" y="34"/>
                    <a:pt x="221" y="34"/>
                    <a:pt x="221" y="34"/>
                  </a:cubicBezTo>
                  <a:cubicBezTo>
                    <a:pt x="220" y="33"/>
                    <a:pt x="217" y="33"/>
                    <a:pt x="215" y="34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5" y="43"/>
                    <a:pt x="192" y="41"/>
                    <a:pt x="188" y="3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7"/>
                    <a:pt x="192" y="14"/>
                    <a:pt x="190" y="13"/>
                  </a:cubicBezTo>
                  <a:cubicBezTo>
                    <a:pt x="177" y="8"/>
                    <a:pt x="177" y="8"/>
                    <a:pt x="177" y="8"/>
                  </a:cubicBezTo>
                  <a:cubicBezTo>
                    <a:pt x="175" y="7"/>
                    <a:pt x="172" y="8"/>
                    <a:pt x="171" y="1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6" y="26"/>
                    <a:pt x="152" y="25"/>
                    <a:pt x="147" y="2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4" y="2"/>
                    <a:pt x="142" y="0"/>
                    <a:pt x="139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21" y="2"/>
                    <a:pt x="121" y="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3" y="25"/>
                    <a:pt x="109" y="26"/>
                    <a:pt x="105" y="2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8" y="8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4" y="14"/>
                    <a:pt x="72" y="16"/>
                    <a:pt x="73" y="19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4" y="41"/>
                    <a:pt x="70" y="43"/>
                    <a:pt x="66" y="46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48" y="33"/>
                    <a:pt x="45" y="33"/>
                    <a:pt x="43" y="3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6"/>
                    <a:pt x="32" y="49"/>
                    <a:pt x="33" y="51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3" y="70"/>
                    <a:pt x="41" y="74"/>
                    <a:pt x="38" y="77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6" y="72"/>
                    <a:pt x="14" y="73"/>
                    <a:pt x="13" y="75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0"/>
                    <a:pt x="8" y="93"/>
                    <a:pt x="10" y="9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6" y="109"/>
                    <a:pt x="25" y="114"/>
                    <a:pt x="24" y="118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" y="121"/>
                    <a:pt x="0" y="124"/>
                    <a:pt x="0" y="12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5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5" y="152"/>
                    <a:pt x="26" y="156"/>
                    <a:pt x="27" y="16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7" y="172"/>
                    <a:pt x="6" y="175"/>
                    <a:pt x="7" y="177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3" y="192"/>
                    <a:pt x="16" y="193"/>
                    <a:pt x="18" y="192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40" y="191"/>
                    <a:pt x="43" y="195"/>
                    <a:pt x="46" y="199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2" y="217"/>
                    <a:pt x="32" y="220"/>
                    <a:pt x="34" y="222"/>
                  </a:cubicBezTo>
                  <a:cubicBezTo>
                    <a:pt x="43" y="231"/>
                    <a:pt x="43" y="231"/>
                    <a:pt x="43" y="231"/>
                  </a:cubicBezTo>
                  <a:cubicBezTo>
                    <a:pt x="45" y="233"/>
                    <a:pt x="48" y="233"/>
                    <a:pt x="50" y="232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70" y="222"/>
                    <a:pt x="73" y="225"/>
                    <a:pt x="77" y="22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1" y="249"/>
                    <a:pt x="73" y="252"/>
                    <a:pt x="75" y="253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90" y="259"/>
                    <a:pt x="92" y="258"/>
                    <a:pt x="94" y="256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8" y="240"/>
                    <a:pt x="113" y="240"/>
                    <a:pt x="118" y="24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3"/>
                    <a:pt x="123" y="265"/>
                    <a:pt x="126" y="265"/>
                  </a:cubicBezTo>
                  <a:cubicBezTo>
                    <a:pt x="139" y="265"/>
                    <a:pt x="139" y="265"/>
                    <a:pt x="139" y="265"/>
                  </a:cubicBezTo>
                  <a:cubicBezTo>
                    <a:pt x="142" y="265"/>
                    <a:pt x="144" y="263"/>
                    <a:pt x="144" y="261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51" y="240"/>
                    <a:pt x="156" y="240"/>
                    <a:pt x="160" y="239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171" y="258"/>
                    <a:pt x="174" y="259"/>
                    <a:pt x="176" y="258"/>
                  </a:cubicBezTo>
                  <a:cubicBezTo>
                    <a:pt x="189" y="253"/>
                    <a:pt x="189" y="253"/>
                    <a:pt x="189" y="253"/>
                  </a:cubicBezTo>
                  <a:cubicBezTo>
                    <a:pt x="191" y="252"/>
                    <a:pt x="192" y="249"/>
                    <a:pt x="192" y="247"/>
                  </a:cubicBezTo>
                  <a:cubicBezTo>
                    <a:pt x="187" y="227"/>
                    <a:pt x="187" y="227"/>
                    <a:pt x="187" y="227"/>
                  </a:cubicBezTo>
                  <a:cubicBezTo>
                    <a:pt x="191" y="225"/>
                    <a:pt x="195" y="223"/>
                    <a:pt x="198" y="220"/>
                  </a:cubicBezTo>
                  <a:cubicBezTo>
                    <a:pt x="215" y="232"/>
                    <a:pt x="215" y="232"/>
                    <a:pt x="215" y="232"/>
                  </a:cubicBezTo>
                  <a:cubicBezTo>
                    <a:pt x="217" y="233"/>
                    <a:pt x="220" y="233"/>
                    <a:pt x="221" y="231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3" y="220"/>
                    <a:pt x="233" y="217"/>
                    <a:pt x="231" y="215"/>
                  </a:cubicBezTo>
                  <a:cubicBezTo>
                    <a:pt x="219" y="199"/>
                    <a:pt x="219" y="199"/>
                    <a:pt x="219" y="199"/>
                  </a:cubicBezTo>
                  <a:cubicBezTo>
                    <a:pt x="222" y="196"/>
                    <a:pt x="224" y="192"/>
                    <a:pt x="226" y="188"/>
                  </a:cubicBezTo>
                  <a:cubicBezTo>
                    <a:pt x="246" y="193"/>
                    <a:pt x="246" y="193"/>
                    <a:pt x="246" y="193"/>
                  </a:cubicBezTo>
                  <a:cubicBezTo>
                    <a:pt x="248" y="194"/>
                    <a:pt x="251" y="193"/>
                    <a:pt x="252" y="190"/>
                  </a:cubicBezTo>
                  <a:cubicBezTo>
                    <a:pt x="257" y="178"/>
                    <a:pt x="257" y="178"/>
                    <a:pt x="257" y="178"/>
                  </a:cubicBezTo>
                  <a:cubicBezTo>
                    <a:pt x="258" y="176"/>
                    <a:pt x="257" y="173"/>
                    <a:pt x="255" y="172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9" y="157"/>
                    <a:pt x="240" y="152"/>
                    <a:pt x="241" y="148"/>
                  </a:cubicBezTo>
                  <a:cubicBezTo>
                    <a:pt x="260" y="145"/>
                    <a:pt x="260" y="145"/>
                    <a:pt x="260" y="145"/>
                  </a:cubicBezTo>
                  <a:cubicBezTo>
                    <a:pt x="263" y="144"/>
                    <a:pt x="265" y="142"/>
                    <a:pt x="265" y="140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65" y="124"/>
                    <a:pt x="263" y="121"/>
                    <a:pt x="260" y="121"/>
                  </a:cubicBezTo>
                  <a:close/>
                  <a:moveTo>
                    <a:pt x="214" y="154"/>
                  </a:moveTo>
                  <a:cubicBezTo>
                    <a:pt x="213" y="159"/>
                    <a:pt x="208" y="161"/>
                    <a:pt x="204" y="15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6" y="135"/>
                    <a:pt x="166" y="131"/>
                    <a:pt x="170" y="128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8" y="105"/>
                    <a:pt x="213" y="107"/>
                    <a:pt x="214" y="112"/>
                  </a:cubicBezTo>
                  <a:cubicBezTo>
                    <a:pt x="214" y="112"/>
                    <a:pt x="217" y="122"/>
                    <a:pt x="217" y="133"/>
                  </a:cubicBezTo>
                  <a:cubicBezTo>
                    <a:pt x="217" y="143"/>
                    <a:pt x="214" y="154"/>
                    <a:pt x="214" y="154"/>
                  </a:cubicBezTo>
                  <a:close/>
                  <a:moveTo>
                    <a:pt x="205" y="90"/>
                  </a:moveTo>
                  <a:cubicBezTo>
                    <a:pt x="208" y="94"/>
                    <a:pt x="206" y="99"/>
                    <a:pt x="201" y="10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58" y="110"/>
                    <a:pt x="155" y="107"/>
                    <a:pt x="156" y="102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6" y="59"/>
                    <a:pt x="171" y="57"/>
                    <a:pt x="175" y="60"/>
                  </a:cubicBezTo>
                  <a:cubicBezTo>
                    <a:pt x="175" y="60"/>
                    <a:pt x="185" y="65"/>
                    <a:pt x="192" y="73"/>
                  </a:cubicBezTo>
                  <a:cubicBezTo>
                    <a:pt x="200" y="80"/>
                    <a:pt x="205" y="90"/>
                    <a:pt x="205" y="90"/>
                  </a:cubicBezTo>
                  <a:close/>
                  <a:moveTo>
                    <a:pt x="111" y="50"/>
                  </a:moveTo>
                  <a:cubicBezTo>
                    <a:pt x="111" y="50"/>
                    <a:pt x="122" y="47"/>
                    <a:pt x="132" y="47"/>
                  </a:cubicBezTo>
                  <a:cubicBezTo>
                    <a:pt x="143" y="47"/>
                    <a:pt x="154" y="50"/>
                    <a:pt x="154" y="50"/>
                  </a:cubicBezTo>
                  <a:cubicBezTo>
                    <a:pt x="158" y="52"/>
                    <a:pt x="160" y="56"/>
                    <a:pt x="158" y="60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4" y="98"/>
                    <a:pt x="130" y="98"/>
                    <a:pt x="128" y="94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5" y="56"/>
                    <a:pt x="106" y="52"/>
                    <a:pt x="111" y="50"/>
                  </a:cubicBezTo>
                  <a:close/>
                  <a:moveTo>
                    <a:pt x="153" y="133"/>
                  </a:moveTo>
                  <a:cubicBezTo>
                    <a:pt x="153" y="144"/>
                    <a:pt x="144" y="154"/>
                    <a:pt x="132" y="154"/>
                  </a:cubicBezTo>
                  <a:cubicBezTo>
                    <a:pt x="121" y="154"/>
                    <a:pt x="112" y="144"/>
                    <a:pt x="112" y="133"/>
                  </a:cubicBezTo>
                  <a:cubicBezTo>
                    <a:pt x="112" y="121"/>
                    <a:pt x="121" y="112"/>
                    <a:pt x="132" y="112"/>
                  </a:cubicBezTo>
                  <a:cubicBezTo>
                    <a:pt x="144" y="112"/>
                    <a:pt x="153" y="121"/>
                    <a:pt x="153" y="133"/>
                  </a:cubicBezTo>
                  <a:close/>
                  <a:moveTo>
                    <a:pt x="89" y="59"/>
                  </a:moveTo>
                  <a:cubicBezTo>
                    <a:pt x="94" y="56"/>
                    <a:pt x="98" y="58"/>
                    <a:pt x="99" y="6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9" y="106"/>
                    <a:pt x="107" y="109"/>
                    <a:pt x="102" y="108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59" y="98"/>
                    <a:pt x="57" y="93"/>
                    <a:pt x="59" y="89"/>
                  </a:cubicBezTo>
                  <a:cubicBezTo>
                    <a:pt x="59" y="89"/>
                    <a:pt x="65" y="79"/>
                    <a:pt x="72" y="72"/>
                  </a:cubicBezTo>
                  <a:cubicBezTo>
                    <a:pt x="80" y="64"/>
                    <a:pt x="89" y="59"/>
                    <a:pt x="89" y="59"/>
                  </a:cubicBezTo>
                  <a:close/>
                  <a:moveTo>
                    <a:pt x="50" y="153"/>
                  </a:moveTo>
                  <a:cubicBezTo>
                    <a:pt x="50" y="153"/>
                    <a:pt x="47" y="142"/>
                    <a:pt x="47" y="132"/>
                  </a:cubicBezTo>
                  <a:cubicBezTo>
                    <a:pt x="47" y="121"/>
                    <a:pt x="50" y="110"/>
                    <a:pt x="50" y="110"/>
                  </a:cubicBezTo>
                  <a:cubicBezTo>
                    <a:pt x="51" y="106"/>
                    <a:pt x="56" y="104"/>
                    <a:pt x="60" y="10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8" y="130"/>
                    <a:pt x="98" y="134"/>
                    <a:pt x="93" y="136"/>
                  </a:cubicBezTo>
                  <a:cubicBezTo>
                    <a:pt x="60" y="157"/>
                    <a:pt x="60" y="157"/>
                    <a:pt x="60" y="157"/>
                  </a:cubicBezTo>
                  <a:cubicBezTo>
                    <a:pt x="56" y="160"/>
                    <a:pt x="51" y="158"/>
                    <a:pt x="50" y="153"/>
                  </a:cubicBezTo>
                  <a:close/>
                  <a:moveTo>
                    <a:pt x="58" y="175"/>
                  </a:moveTo>
                  <a:cubicBezTo>
                    <a:pt x="56" y="171"/>
                    <a:pt x="58" y="166"/>
                    <a:pt x="63" y="16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6" y="155"/>
                    <a:pt x="109" y="158"/>
                    <a:pt x="108" y="162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7" y="206"/>
                    <a:pt x="93" y="207"/>
                    <a:pt x="89" y="205"/>
                  </a:cubicBezTo>
                  <a:cubicBezTo>
                    <a:pt x="89" y="205"/>
                    <a:pt x="79" y="200"/>
                    <a:pt x="71" y="192"/>
                  </a:cubicBezTo>
                  <a:cubicBezTo>
                    <a:pt x="64" y="185"/>
                    <a:pt x="58" y="175"/>
                    <a:pt x="58" y="175"/>
                  </a:cubicBezTo>
                  <a:close/>
                  <a:moveTo>
                    <a:pt x="153" y="214"/>
                  </a:moveTo>
                  <a:cubicBezTo>
                    <a:pt x="153" y="214"/>
                    <a:pt x="142" y="217"/>
                    <a:pt x="131" y="217"/>
                  </a:cubicBezTo>
                  <a:cubicBezTo>
                    <a:pt x="121" y="217"/>
                    <a:pt x="110" y="214"/>
                    <a:pt x="110" y="214"/>
                  </a:cubicBezTo>
                  <a:cubicBezTo>
                    <a:pt x="105" y="213"/>
                    <a:pt x="103" y="209"/>
                    <a:pt x="106" y="204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9" y="167"/>
                    <a:pt x="133" y="167"/>
                    <a:pt x="136" y="171"/>
                  </a:cubicBezTo>
                  <a:cubicBezTo>
                    <a:pt x="157" y="204"/>
                    <a:pt x="157" y="204"/>
                    <a:pt x="157" y="204"/>
                  </a:cubicBezTo>
                  <a:cubicBezTo>
                    <a:pt x="159" y="209"/>
                    <a:pt x="157" y="213"/>
                    <a:pt x="153" y="214"/>
                  </a:cubicBezTo>
                  <a:close/>
                  <a:moveTo>
                    <a:pt x="174" y="206"/>
                  </a:moveTo>
                  <a:cubicBezTo>
                    <a:pt x="170" y="208"/>
                    <a:pt x="166" y="206"/>
                    <a:pt x="164" y="202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54" y="158"/>
                    <a:pt x="157" y="155"/>
                    <a:pt x="162" y="157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5" y="167"/>
                    <a:pt x="207" y="171"/>
                    <a:pt x="205" y="176"/>
                  </a:cubicBezTo>
                  <a:cubicBezTo>
                    <a:pt x="205" y="176"/>
                    <a:pt x="199" y="185"/>
                    <a:pt x="192" y="193"/>
                  </a:cubicBezTo>
                  <a:cubicBezTo>
                    <a:pt x="184" y="200"/>
                    <a:pt x="174" y="206"/>
                    <a:pt x="17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96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8" y="1209973"/>
            <a:ext cx="8228299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Walk-through (with .NET core app)</a:t>
            </a:r>
          </a:p>
        </p:txBody>
      </p:sp>
    </p:spTree>
    <p:extLst>
      <p:ext uri="{BB962C8B-B14F-4D97-AF65-F5344CB8AC3E}">
        <p14:creationId xmlns:p14="http://schemas.microsoft.com/office/powerpoint/2010/main" val="23469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NZ" sz="4800" dirty="0">
                <a:solidFill>
                  <a:schemeClr val="tx1"/>
                </a:solidFill>
              </a:rPr>
              <a:t>Summary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50085" y="2129110"/>
            <a:ext cx="3240360" cy="2488202"/>
            <a:chOff x="869320" y="939612"/>
            <a:chExt cx="2190930" cy="23076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20" y="939612"/>
              <a:ext cx="221592" cy="21051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383" y="1091735"/>
              <a:ext cx="247980" cy="21555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707" y="1147019"/>
              <a:ext cx="233707" cy="20449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622" y="1147019"/>
              <a:ext cx="231306" cy="169031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2673" y="940209"/>
              <a:ext cx="537577" cy="1526023"/>
            </a:xfrm>
            <a:prstGeom prst="rect">
              <a:avLst/>
            </a:prstGeom>
          </p:spPr>
        </p:pic>
      </p:grpSp>
      <p:sp>
        <p:nvSpPr>
          <p:cNvPr id="12" name="Title 16"/>
          <p:cNvSpPr txBox="1">
            <a:spLocks/>
          </p:cNvSpPr>
          <p:nvPr/>
        </p:nvSpPr>
        <p:spPr>
          <a:xfrm>
            <a:off x="0" y="5265384"/>
            <a:ext cx="12436475" cy="824166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sz="3200" kern="0" dirty="0">
                <a:solidFill>
                  <a:schemeClr val="tx1"/>
                </a:solidFill>
                <a:ea typeface="Segoe UI" pitchFamily="34" charset="0"/>
              </a:rPr>
              <a:t>Sign up, Sign in, Password reset &amp; other policies</a:t>
            </a:r>
            <a:endParaRPr lang="en-N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1" y="2129110"/>
            <a:ext cx="11815192" cy="2428357"/>
          </a:xfrm>
        </p:spPr>
        <p:txBody>
          <a:bodyPr/>
          <a:lstStyle/>
          <a:p>
            <a:pPr algn="ctr"/>
            <a:r>
              <a:rPr lang="en-NZ" sz="5400" dirty="0">
                <a:solidFill>
                  <a:schemeClr val="tx1"/>
                </a:solidFill>
              </a:rPr>
              <a:t>Azure Active Directory B2C helps you to guard your external users in an ever evolving threat landscape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6"/>
          <p:cNvSpPr txBox="1">
            <a:spLocks/>
          </p:cNvSpPr>
          <p:nvPr/>
        </p:nvSpPr>
        <p:spPr>
          <a:xfrm>
            <a:off x="0" y="5225454"/>
            <a:ext cx="12436475" cy="648072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sz="3200" kern="0" dirty="0">
                <a:solidFill>
                  <a:schemeClr val="tx1"/>
                </a:solidFill>
                <a:ea typeface="Segoe UI" pitchFamily="34" charset="0"/>
              </a:rPr>
              <a:t>Social &amp; Local Accounts</a:t>
            </a:r>
            <a:endParaRPr lang="en-NZ" sz="3200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21" y="3852817"/>
            <a:ext cx="913417" cy="893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93" y="3869463"/>
            <a:ext cx="876705" cy="876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211" y="1120998"/>
            <a:ext cx="4633362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Easy Auth</a:t>
            </a:r>
          </a:p>
        </p:txBody>
      </p:sp>
    </p:spTree>
    <p:extLst>
      <p:ext uri="{BB962C8B-B14F-4D97-AF65-F5344CB8AC3E}">
        <p14:creationId xmlns:p14="http://schemas.microsoft.com/office/powerpoint/2010/main" val="10084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Configure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0998"/>
            <a:ext cx="12436475" cy="58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Internal tenant details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513" y="1337021"/>
            <a:ext cx="9080219" cy="53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B2C User Types</a:t>
            </a:r>
          </a:p>
        </p:txBody>
      </p:sp>
    </p:spTree>
    <p:extLst>
      <p:ext uri="{BB962C8B-B14F-4D97-AF65-F5344CB8AC3E}">
        <p14:creationId xmlns:p14="http://schemas.microsoft.com/office/powerpoint/2010/main" val="35911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49" y="-42530"/>
            <a:ext cx="8855301" cy="7037055"/>
          </a:xfrm>
          <a:prstGeom prst="rect">
            <a:avLst/>
          </a:prstGeom>
        </p:spPr>
      </p:pic>
      <p:sp>
        <p:nvSpPr>
          <p:cNvPr id="7" name="Title 16"/>
          <p:cNvSpPr>
            <a:spLocks noGrp="1"/>
          </p:cNvSpPr>
          <p:nvPr>
            <p:ph type="title"/>
          </p:nvPr>
        </p:nvSpPr>
        <p:spPr>
          <a:xfrm>
            <a:off x="16964" y="2343055"/>
            <a:ext cx="3625949" cy="2265884"/>
          </a:xfrm>
        </p:spPr>
        <p:txBody>
          <a:bodyPr/>
          <a:lstStyle/>
          <a:p>
            <a:pPr algn="ctr"/>
            <a:r>
              <a:rPr lang="en-NZ" sz="4400" dirty="0">
                <a:solidFill>
                  <a:schemeClr val="bg1"/>
                </a:solidFill>
              </a:rPr>
              <a:t>Add a user from the portal (Admin)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2084990"/>
            <a:ext cx="3625950" cy="2808312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Using Business to Business (B2B)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50" y="-10769"/>
            <a:ext cx="9654938" cy="69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2705174"/>
            <a:ext cx="3625950" cy="1401788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B2B invitation email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50" y="0"/>
            <a:ext cx="879243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" y="2561158"/>
            <a:ext cx="2401812" cy="1440160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User formats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13" y="6979"/>
            <a:ext cx="10034662" cy="6987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418037" y="1625054"/>
            <a:ext cx="3384376" cy="576064"/>
          </a:xfrm>
          <a:prstGeom prst="rect">
            <a:avLst/>
          </a:prstGeom>
          <a:noFill/>
          <a:ln w="508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716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13" y="6979"/>
            <a:ext cx="10034662" cy="6987546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" y="2561158"/>
            <a:ext cx="2401812" cy="1440160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User formats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418037" y="2201118"/>
            <a:ext cx="5112568" cy="504056"/>
          </a:xfrm>
          <a:prstGeom prst="rect">
            <a:avLst/>
          </a:prstGeom>
          <a:noFill/>
          <a:ln w="508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708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Contents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1897757" y="1913086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Overview</a:t>
            </a:r>
          </a:p>
        </p:txBody>
      </p:sp>
      <p:sp>
        <p:nvSpPr>
          <p:cNvPr id="104" name="Rectangle 103"/>
          <p:cNvSpPr/>
          <p:nvPr/>
        </p:nvSpPr>
        <p:spPr bwMode="auto">
          <a:xfrm>
            <a:off x="4130005" y="1913086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Policies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6362253" y="1913086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OAuth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8594501" y="1913086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Easy Auth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1897757" y="4145334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User Types 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4130005" y="4145334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Graph Explorer</a:t>
            </a:r>
          </a:p>
        </p:txBody>
      </p:sp>
      <p:sp>
        <p:nvSpPr>
          <p:cNvPr id="114" name="Rectangle 113"/>
          <p:cNvSpPr/>
          <p:nvPr/>
        </p:nvSpPr>
        <p:spPr bwMode="auto">
          <a:xfrm>
            <a:off x="6362253" y="4145334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Fit? </a:t>
            </a:r>
          </a:p>
        </p:txBody>
      </p:sp>
      <p:sp>
        <p:nvSpPr>
          <p:cNvPr id="115" name="Rectangle 114"/>
          <p:cNvSpPr/>
          <p:nvPr/>
        </p:nvSpPr>
        <p:spPr bwMode="auto">
          <a:xfrm>
            <a:off x="8594501" y="4145334"/>
            <a:ext cx="1966245" cy="196624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307759" rIns="186521" bIns="1492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44" dirty="0">
                <a:solidFill>
                  <a:schemeClr val="tx1"/>
                </a:solidFill>
                <a:latin typeface="Segoe UI Light"/>
                <a:ea typeface="Calibri" panose="020F0502020204030204" pitchFamily="34" charset="0"/>
                <a:cs typeface="Segoe UI Semibold" panose="020B0702040204020203" pitchFamily="34" charset="0"/>
              </a:rPr>
              <a:t>Pros/Cons </a:t>
            </a:r>
          </a:p>
        </p:txBody>
      </p:sp>
    </p:spTree>
    <p:extLst>
      <p:ext uri="{BB962C8B-B14F-4D97-AF65-F5344CB8AC3E}">
        <p14:creationId xmlns:p14="http://schemas.microsoft.com/office/powerpoint/2010/main" val="12306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13" y="6979"/>
            <a:ext cx="10034662" cy="6987546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" y="2561158"/>
            <a:ext cx="2401812" cy="1440160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User formats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418037" y="2798626"/>
            <a:ext cx="2520280" cy="504056"/>
          </a:xfrm>
          <a:prstGeom prst="rect">
            <a:avLst/>
          </a:prstGeom>
          <a:noFill/>
          <a:ln w="508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957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13" y="6979"/>
            <a:ext cx="10034662" cy="6987546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" y="2561158"/>
            <a:ext cx="2401812" cy="1440160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User formats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418037" y="3353246"/>
            <a:ext cx="5112568" cy="504056"/>
          </a:xfrm>
          <a:prstGeom prst="rect">
            <a:avLst/>
          </a:prstGeom>
          <a:noFill/>
          <a:ln w="508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13" y="6979"/>
            <a:ext cx="10034662" cy="6987546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" y="2561158"/>
            <a:ext cx="2401812" cy="1440160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User formats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418037" y="3857302"/>
            <a:ext cx="5112568" cy="504056"/>
          </a:xfrm>
          <a:prstGeom prst="rect">
            <a:avLst/>
          </a:prstGeom>
          <a:noFill/>
          <a:ln w="508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604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13" y="6979"/>
            <a:ext cx="10034662" cy="6987546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" y="2561158"/>
            <a:ext cx="2401812" cy="1440160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User formats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418037" y="4361358"/>
            <a:ext cx="3384376" cy="504056"/>
          </a:xfrm>
          <a:prstGeom prst="rect">
            <a:avLst/>
          </a:prstGeom>
          <a:noFill/>
          <a:ln w="508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User formats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1480157"/>
            <a:ext cx="11430000" cy="40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" y="1663426"/>
            <a:ext cx="2869444" cy="2625924"/>
          </a:xfrm>
        </p:spPr>
        <p:txBody>
          <a:bodyPr/>
          <a:lstStyle/>
          <a:p>
            <a:pPr algn="ctr"/>
            <a:r>
              <a:rPr lang="en-NZ" sz="4400" dirty="0">
                <a:solidFill>
                  <a:schemeClr val="bg1"/>
                </a:solidFill>
              </a:rPr>
              <a:t>Sign-up via an application to access it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499" y="0"/>
            <a:ext cx="9539976" cy="69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Graph Explorer</a:t>
            </a:r>
          </a:p>
        </p:txBody>
      </p:sp>
    </p:spTree>
    <p:extLst>
      <p:ext uri="{BB962C8B-B14F-4D97-AF65-F5344CB8AC3E}">
        <p14:creationId xmlns:p14="http://schemas.microsoft.com/office/powerpoint/2010/main" val="35797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8" y="1209973"/>
            <a:ext cx="8228299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Personalization and MFA (with .NET app)</a:t>
            </a:r>
          </a:p>
        </p:txBody>
      </p:sp>
    </p:spTree>
    <p:extLst>
      <p:ext uri="{BB962C8B-B14F-4D97-AF65-F5344CB8AC3E}">
        <p14:creationId xmlns:p14="http://schemas.microsoft.com/office/powerpoint/2010/main" val="7147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NZ" sz="4800" dirty="0">
                <a:solidFill>
                  <a:schemeClr val="tx1"/>
                </a:solidFill>
              </a:rPr>
              <a:t>Summary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6"/>
          <p:cNvSpPr txBox="1">
            <a:spLocks/>
          </p:cNvSpPr>
          <p:nvPr/>
        </p:nvSpPr>
        <p:spPr>
          <a:xfrm>
            <a:off x="97557" y="2777182"/>
            <a:ext cx="4778078" cy="72008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sz="3200" kern="0" dirty="0">
                <a:solidFill>
                  <a:schemeClr val="tx1"/>
                </a:solidFill>
                <a:ea typeface="Segoe UI" pitchFamily="34" charset="0"/>
              </a:rPr>
              <a:t>Seamless User Experience </a:t>
            </a:r>
            <a:endParaRPr lang="en-NZ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165" y="1804882"/>
            <a:ext cx="5472608" cy="5220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002213" y="2164922"/>
            <a:ext cx="3692260" cy="252028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730405" y="2308938"/>
            <a:ext cx="1879002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730405" y="2524962"/>
            <a:ext cx="1872208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730405" y="2740986"/>
            <a:ext cx="1872208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730405" y="2957010"/>
            <a:ext cx="1872208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46229" y="3173034"/>
            <a:ext cx="3456384" cy="141675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146229" y="3389058"/>
            <a:ext cx="2284404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46229" y="3605082"/>
            <a:ext cx="2284404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146229" y="3821106"/>
            <a:ext cx="2284404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46229" y="4037130"/>
            <a:ext cx="2284404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146229" y="4253154"/>
            <a:ext cx="2284404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146229" y="4469178"/>
            <a:ext cx="2284404" cy="144016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29" y="2293032"/>
            <a:ext cx="1499110" cy="8079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623" y="3394785"/>
            <a:ext cx="1067990" cy="12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8" y="1209973"/>
            <a:ext cx="8229599" cy="932563"/>
          </a:xfrm>
        </p:spPr>
        <p:txBody>
          <a:bodyPr/>
          <a:lstStyle/>
          <a:p>
            <a:r>
              <a:rPr lang="en-NZ" sz="5400" dirty="0">
                <a:solidFill>
                  <a:schemeClr val="tx1"/>
                </a:solidFill>
              </a:rPr>
              <a:t>Overview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8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915" y="1364489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915" y="1364489"/>
            <a:ext cx="1584176" cy="1584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365" y="1361531"/>
            <a:ext cx="1559667" cy="15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922" y="3779475"/>
            <a:ext cx="1400983" cy="1588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092" y="3242323"/>
            <a:ext cx="2427274" cy="2427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15" y="1364489"/>
            <a:ext cx="1584176" cy="1584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365" y="1361531"/>
            <a:ext cx="1559667" cy="15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717" y="2516050"/>
            <a:ext cx="1197236" cy="1197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661" y="2489150"/>
            <a:ext cx="1197236" cy="11972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05440" y="1120998"/>
            <a:ext cx="1748901" cy="1839934"/>
            <a:chOff x="11656380" y="4455071"/>
            <a:chExt cx="1748901" cy="1839934"/>
          </a:xfrm>
        </p:grpSpPr>
        <p:grpSp>
          <p:nvGrpSpPr>
            <p:cNvPr id="7" name="Group 6"/>
            <p:cNvGrpSpPr/>
            <p:nvPr/>
          </p:nvGrpSpPr>
          <p:grpSpPr>
            <a:xfrm>
              <a:off x="11834036" y="4455071"/>
              <a:ext cx="1393591" cy="1079742"/>
              <a:chOff x="5633504" y="3707933"/>
              <a:chExt cx="866164" cy="63107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633504" y="3707933"/>
                <a:ext cx="866164" cy="631077"/>
                <a:chOff x="2146300" y="552450"/>
                <a:chExt cx="7896225" cy="575310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6300" y="552450"/>
                  <a:ext cx="7896225" cy="57531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3" name="Rectangle 12"/>
                <p:cNvSpPr/>
                <p:nvPr/>
              </p:nvSpPr>
              <p:spPr bwMode="auto">
                <a:xfrm>
                  <a:off x="2271251" y="1651097"/>
                  <a:ext cx="7659329" cy="4484232"/>
                </a:xfrm>
                <a:prstGeom prst="rect">
                  <a:avLst/>
                </a:prstGeom>
                <a:solidFill>
                  <a:srgbClr val="FFB900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23" tIns="45711" rIns="91423" bIns="45711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392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000" kern="0" dirty="0">
                      <a:latin typeface="Segoe UI"/>
                    </a:rPr>
                    <a:t>WWW</a:t>
                  </a: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 bwMode="auto">
              <a:xfrm>
                <a:off x="5659490" y="3789650"/>
                <a:ext cx="840178" cy="49189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91423" tIns="45711" rIns="91423" bIns="4571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392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latin typeface="Segoe UI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656380" y="5741007"/>
              <a:ext cx="1748901" cy="55399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defTabSz="89591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 sz="1667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defRPr>
              </a:lvl1pPr>
            </a:lstStyle>
            <a:p>
              <a:r>
                <a:rPr lang="en-US" sz="2000" dirty="0">
                  <a:solidFill>
                    <a:schemeClr val="tx1"/>
                  </a:solidFill>
                </a:rPr>
                <a:t>CORS - aware Browser</a:t>
              </a:r>
            </a:p>
          </p:txBody>
        </p:sp>
      </p:grpSp>
      <p:cxnSp>
        <p:nvCxnSpPr>
          <p:cNvPr id="14" name="Elbow Connector 60"/>
          <p:cNvCxnSpPr>
            <a:stCxn id="3" idx="3"/>
            <a:endCxn id="12" idx="1"/>
          </p:cNvCxnSpPr>
          <p:nvPr/>
        </p:nvCxnSpPr>
        <p:spPr>
          <a:xfrm flipV="1">
            <a:off x="2734953" y="1660869"/>
            <a:ext cx="2848143" cy="1453799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tx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16" name="Elbow Connector 60"/>
          <p:cNvCxnSpPr>
            <a:stCxn id="4" idx="1"/>
            <a:endCxn id="11" idx="3"/>
          </p:cNvCxnSpPr>
          <p:nvPr/>
        </p:nvCxnSpPr>
        <p:spPr>
          <a:xfrm rot="10800000">
            <a:off x="6976687" y="1681614"/>
            <a:ext cx="3057974" cy="1406155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tx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19" name="Title 16"/>
          <p:cNvSpPr txBox="1">
            <a:spLocks/>
          </p:cNvSpPr>
          <p:nvPr/>
        </p:nvSpPr>
        <p:spPr>
          <a:xfrm>
            <a:off x="0" y="4938870"/>
            <a:ext cx="12436475" cy="70960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sz="3200" kern="0" dirty="0">
                <a:solidFill>
                  <a:schemeClr val="tx1"/>
                </a:solidFill>
                <a:ea typeface="Segoe UI" pitchFamily="34" charset="0"/>
              </a:rPr>
              <a:t>Cross Origin Resource Sharing</a:t>
            </a:r>
            <a:endParaRPr lang="en-NZ" sz="3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8828" y="3894563"/>
            <a:ext cx="1748901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CORS - aware web server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61884" y="3953311"/>
            <a:ext cx="1748901" cy="27699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Origin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996" y="3037805"/>
            <a:ext cx="960545" cy="915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661" y="3195996"/>
            <a:ext cx="675988" cy="67598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61653" y="2068135"/>
            <a:ext cx="2232248" cy="27699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http://domain-a.com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7890" y="2057102"/>
            <a:ext cx="2252955" cy="27699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http://domain-b.com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54341" y="1048990"/>
            <a:ext cx="1440160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8959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 sz="1667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CORS-site</a:t>
            </a:r>
          </a:p>
          <a:p>
            <a:r>
              <a:rPr lang="en-US" sz="2000" dirty="0">
                <a:solidFill>
                  <a:schemeClr val="tx1"/>
                </a:solidFill>
              </a:rPr>
              <a:t>XHR</a:t>
            </a:r>
          </a:p>
        </p:txBody>
      </p:sp>
    </p:spTree>
    <p:extLst>
      <p:ext uri="{BB962C8B-B14F-4D97-AF65-F5344CB8AC3E}">
        <p14:creationId xmlns:p14="http://schemas.microsoft.com/office/powerpoint/2010/main" val="729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Internal tenant details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68" y="1769069"/>
            <a:ext cx="12673409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73455" y="167248"/>
            <a:ext cx="11889564" cy="917575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JSON attributes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67" y="1048990"/>
            <a:ext cx="12673408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Where does B2C fit?</a:t>
            </a:r>
          </a:p>
        </p:txBody>
      </p:sp>
    </p:spTree>
    <p:extLst>
      <p:ext uri="{BB962C8B-B14F-4D97-AF65-F5344CB8AC3E}">
        <p14:creationId xmlns:p14="http://schemas.microsoft.com/office/powerpoint/2010/main" val="1361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Extending B2C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018442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096414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0165" y="4001078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506323" y="4674864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</p:spTree>
    <p:extLst>
      <p:ext uri="{BB962C8B-B14F-4D97-AF65-F5344CB8AC3E}">
        <p14:creationId xmlns:p14="http://schemas.microsoft.com/office/powerpoint/2010/main" val="5636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Extending B2C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018442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096414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0165" y="4001078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877" y="1481038"/>
            <a:ext cx="1512168" cy="1441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636" y="1828980"/>
            <a:ext cx="497583" cy="497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415" y="2129776"/>
            <a:ext cx="308910" cy="308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954" y="2309434"/>
            <a:ext cx="273311" cy="27331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358154" y="2634749"/>
            <a:ext cx="806414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SaaS</a:t>
            </a:r>
          </a:p>
        </p:txBody>
      </p:sp>
      <p:cxnSp>
        <p:nvCxnSpPr>
          <p:cNvPr id="65" name="Elbow Connector 60"/>
          <p:cNvCxnSpPr>
            <a:stCxn id="19" idx="1"/>
            <a:endCxn id="11" idx="0"/>
          </p:cNvCxnSpPr>
          <p:nvPr/>
        </p:nvCxnSpPr>
        <p:spPr>
          <a:xfrm rot="10800000" flipV="1">
            <a:off x="1181685" y="2201670"/>
            <a:ext cx="1796192" cy="8167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9062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Extending B2C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018442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096414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0165" y="4001078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10" y="4766348"/>
            <a:ext cx="832696" cy="83269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599998" y="5710927"/>
            <a:ext cx="2232248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Internal Application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77" y="1481038"/>
            <a:ext cx="1512168" cy="1441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36" y="1828980"/>
            <a:ext cx="497583" cy="497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15" y="2129776"/>
            <a:ext cx="308910" cy="308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954" y="2309434"/>
            <a:ext cx="273311" cy="27331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358154" y="2634749"/>
            <a:ext cx="806414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SaaS</a:t>
            </a:r>
          </a:p>
        </p:txBody>
      </p:sp>
      <p:cxnSp>
        <p:nvCxnSpPr>
          <p:cNvPr id="65" name="Elbow Connector 60"/>
          <p:cNvCxnSpPr>
            <a:stCxn id="19" idx="1"/>
            <a:endCxn id="11" idx="0"/>
          </p:cNvCxnSpPr>
          <p:nvPr/>
        </p:nvCxnSpPr>
        <p:spPr>
          <a:xfrm rot="10800000" flipV="1">
            <a:off x="1181685" y="2201670"/>
            <a:ext cx="1796192" cy="8167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70" name="Elbow Connector 60"/>
          <p:cNvCxnSpPr>
            <a:stCxn id="17" idx="1"/>
            <a:endCxn id="16" idx="2"/>
          </p:cNvCxnSpPr>
          <p:nvPr/>
        </p:nvCxnSpPr>
        <p:spPr>
          <a:xfrm rot="10800000">
            <a:off x="1272254" y="4462744"/>
            <a:ext cx="1943757" cy="719953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079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3065214"/>
            <a:ext cx="12436475" cy="917575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What’s the use case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Elbow Connector 60"/>
          <p:cNvCxnSpPr>
            <a:stCxn id="46" idx="2"/>
            <a:endCxn id="17" idx="3"/>
          </p:cNvCxnSpPr>
          <p:nvPr/>
        </p:nvCxnSpPr>
        <p:spPr>
          <a:xfrm rot="5400000">
            <a:off x="5499478" y="3009896"/>
            <a:ext cx="722028" cy="36235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6" name="Rectangle 95"/>
          <p:cNvSpPr/>
          <p:nvPr/>
        </p:nvSpPr>
        <p:spPr bwMode="auto">
          <a:xfrm>
            <a:off x="5442863" y="4674865"/>
            <a:ext cx="1195934" cy="105753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cxnSp>
        <p:nvCxnSpPr>
          <p:cNvPr id="73" name="Elbow Connector 60"/>
          <p:cNvCxnSpPr>
            <a:endCxn id="19" idx="3"/>
          </p:cNvCxnSpPr>
          <p:nvPr/>
        </p:nvCxnSpPr>
        <p:spPr>
          <a:xfrm rot="16200000" flipV="1">
            <a:off x="5680424" y="1011291"/>
            <a:ext cx="801476" cy="3182233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5" name="Rectangle 94"/>
          <p:cNvSpPr/>
          <p:nvPr/>
        </p:nvSpPr>
        <p:spPr bwMode="auto">
          <a:xfrm>
            <a:off x="5539439" y="1733568"/>
            <a:ext cx="1099358" cy="111872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Extending B2C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018442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096414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0165" y="4001078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10" y="4766348"/>
            <a:ext cx="832696" cy="83269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599998" y="5710927"/>
            <a:ext cx="2232248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Internal Application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77" y="1481038"/>
            <a:ext cx="1512168" cy="1441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36" y="1828980"/>
            <a:ext cx="497583" cy="497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15" y="2129776"/>
            <a:ext cx="308910" cy="308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954" y="2309434"/>
            <a:ext cx="273311" cy="27331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358154" y="2634749"/>
            <a:ext cx="806414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SaaS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530481" y="1761519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766455" y="3999003"/>
            <a:ext cx="181164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Identity Server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506323" y="4674864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  <p:cxnSp>
        <p:nvCxnSpPr>
          <p:cNvPr id="65" name="Elbow Connector 60"/>
          <p:cNvCxnSpPr>
            <a:stCxn id="19" idx="1"/>
            <a:endCxn id="11" idx="0"/>
          </p:cNvCxnSpPr>
          <p:nvPr/>
        </p:nvCxnSpPr>
        <p:spPr>
          <a:xfrm rot="10800000" flipV="1">
            <a:off x="1181685" y="2201670"/>
            <a:ext cx="1796192" cy="8167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70" name="Elbow Connector 60"/>
          <p:cNvCxnSpPr>
            <a:stCxn id="17" idx="1"/>
            <a:endCxn id="16" idx="2"/>
          </p:cNvCxnSpPr>
          <p:nvPr/>
        </p:nvCxnSpPr>
        <p:spPr>
          <a:xfrm rot="10800000">
            <a:off x="1272254" y="4462744"/>
            <a:ext cx="1943757" cy="719953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785" y="3017344"/>
            <a:ext cx="981212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Elbow Connector 60"/>
          <p:cNvCxnSpPr>
            <a:stCxn id="46" idx="2"/>
            <a:endCxn id="17" idx="3"/>
          </p:cNvCxnSpPr>
          <p:nvPr/>
        </p:nvCxnSpPr>
        <p:spPr>
          <a:xfrm rot="5400000">
            <a:off x="5499478" y="3009896"/>
            <a:ext cx="722028" cy="36235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6" name="Rectangle 95"/>
          <p:cNvSpPr/>
          <p:nvPr/>
        </p:nvSpPr>
        <p:spPr bwMode="auto">
          <a:xfrm>
            <a:off x="5442863" y="4674865"/>
            <a:ext cx="1195934" cy="105753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cxnSp>
        <p:nvCxnSpPr>
          <p:cNvPr id="73" name="Elbow Connector 60"/>
          <p:cNvCxnSpPr>
            <a:endCxn id="19" idx="3"/>
          </p:cNvCxnSpPr>
          <p:nvPr/>
        </p:nvCxnSpPr>
        <p:spPr>
          <a:xfrm rot="16200000" flipV="1">
            <a:off x="5680424" y="1011291"/>
            <a:ext cx="801476" cy="3182233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5" name="Rectangle 94"/>
          <p:cNvSpPr/>
          <p:nvPr/>
        </p:nvSpPr>
        <p:spPr bwMode="auto">
          <a:xfrm>
            <a:off x="5539439" y="1733568"/>
            <a:ext cx="1099358" cy="111872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Extending B2C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018442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096414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0165" y="4001078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10" y="4766348"/>
            <a:ext cx="832696" cy="83269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599998" y="5710927"/>
            <a:ext cx="2232248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Internal Application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77" y="1481038"/>
            <a:ext cx="1512168" cy="1441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36" y="1828980"/>
            <a:ext cx="497583" cy="497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15" y="2129776"/>
            <a:ext cx="308910" cy="308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954" y="2309434"/>
            <a:ext cx="273311" cy="27331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358154" y="2634749"/>
            <a:ext cx="806414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SaaS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530481" y="1761519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9694" y="2955742"/>
            <a:ext cx="1431681" cy="889845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0522713" y="3997518"/>
            <a:ext cx="1715062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Azure AD B2C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8749663" y="2811626"/>
            <a:ext cx="1343697" cy="7386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OIDC (Extended)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766455" y="3999003"/>
            <a:ext cx="181164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Identity Server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506323" y="4674864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  <p:cxnSp>
        <p:nvCxnSpPr>
          <p:cNvPr id="65" name="Elbow Connector 60"/>
          <p:cNvCxnSpPr>
            <a:stCxn id="19" idx="1"/>
            <a:endCxn id="11" idx="0"/>
          </p:cNvCxnSpPr>
          <p:nvPr/>
        </p:nvCxnSpPr>
        <p:spPr>
          <a:xfrm rot="10800000" flipV="1">
            <a:off x="1181685" y="2201670"/>
            <a:ext cx="1796192" cy="8167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70" name="Elbow Connector 60"/>
          <p:cNvCxnSpPr>
            <a:stCxn id="17" idx="1"/>
            <a:endCxn id="16" idx="2"/>
          </p:cNvCxnSpPr>
          <p:nvPr/>
        </p:nvCxnSpPr>
        <p:spPr>
          <a:xfrm rot="10800000">
            <a:off x="1272254" y="4462744"/>
            <a:ext cx="1943757" cy="719953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83" name="Elbow Connector 60"/>
          <p:cNvCxnSpPr/>
          <p:nvPr/>
        </p:nvCxnSpPr>
        <p:spPr>
          <a:xfrm rot="10800000" flipV="1">
            <a:off x="8163330" y="3482750"/>
            <a:ext cx="2500806" cy="11448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785" y="3017344"/>
            <a:ext cx="981212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Elbow Connector 60"/>
          <p:cNvCxnSpPr>
            <a:stCxn id="3" idx="0"/>
          </p:cNvCxnSpPr>
          <p:nvPr/>
        </p:nvCxnSpPr>
        <p:spPr>
          <a:xfrm rot="16200000" flipV="1">
            <a:off x="5789782" y="1699756"/>
            <a:ext cx="663274" cy="2957945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76" name="Elbow Connector 60"/>
          <p:cNvCxnSpPr>
            <a:stCxn id="46" idx="2"/>
            <a:endCxn id="17" idx="3"/>
          </p:cNvCxnSpPr>
          <p:nvPr/>
        </p:nvCxnSpPr>
        <p:spPr>
          <a:xfrm rot="5400000">
            <a:off x="5499478" y="3502918"/>
            <a:ext cx="722028" cy="36235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6" name="Rectangle 95"/>
          <p:cNvSpPr/>
          <p:nvPr/>
        </p:nvSpPr>
        <p:spPr bwMode="auto">
          <a:xfrm>
            <a:off x="5442863" y="5167887"/>
            <a:ext cx="1195934" cy="105753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cxnSp>
        <p:nvCxnSpPr>
          <p:cNvPr id="73" name="Elbow Connector 60"/>
          <p:cNvCxnSpPr>
            <a:stCxn id="39" idx="0"/>
            <a:endCxn id="11" idx="1"/>
          </p:cNvCxnSpPr>
          <p:nvPr/>
        </p:nvCxnSpPr>
        <p:spPr>
          <a:xfrm rot="16200000" flipH="1" flipV="1">
            <a:off x="5934256" y="-1695741"/>
            <a:ext cx="316775" cy="10605783"/>
          </a:xfrm>
          <a:prstGeom prst="bentConnector4">
            <a:avLst>
              <a:gd name="adj1" fmla="val -592423"/>
              <a:gd name="adj2" fmla="val 102155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5" name="Rectangle 94"/>
          <p:cNvSpPr/>
          <p:nvPr/>
        </p:nvSpPr>
        <p:spPr bwMode="auto">
          <a:xfrm>
            <a:off x="5539439" y="2226590"/>
            <a:ext cx="1099358" cy="111872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Extending B2C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511464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589436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0165" y="4494100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10" y="5259370"/>
            <a:ext cx="832696" cy="83269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599998" y="6203949"/>
            <a:ext cx="2232248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Internal Application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77" y="1913086"/>
            <a:ext cx="1512168" cy="1441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36" y="2322002"/>
            <a:ext cx="497583" cy="497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15" y="2622798"/>
            <a:ext cx="308910" cy="308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954" y="2802456"/>
            <a:ext cx="273311" cy="27331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358154" y="3127771"/>
            <a:ext cx="806414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SaaS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530481" y="2265575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9694" y="3448764"/>
            <a:ext cx="1431681" cy="889845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0522713" y="4490540"/>
            <a:ext cx="1715062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Azure AD B2C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8749663" y="3304648"/>
            <a:ext cx="1343697" cy="7386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OIDC (Extended)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766455" y="4492025"/>
            <a:ext cx="181164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Identity Server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506323" y="5167886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  <p:cxnSp>
        <p:nvCxnSpPr>
          <p:cNvPr id="65" name="Elbow Connector 60"/>
          <p:cNvCxnSpPr>
            <a:endCxn id="11" idx="0"/>
          </p:cNvCxnSpPr>
          <p:nvPr/>
        </p:nvCxnSpPr>
        <p:spPr>
          <a:xfrm rot="10800000" flipV="1">
            <a:off x="1181685" y="2694692"/>
            <a:ext cx="1796192" cy="8167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70" name="Elbow Connector 60"/>
          <p:cNvCxnSpPr>
            <a:stCxn id="17" idx="1"/>
            <a:endCxn id="16" idx="2"/>
          </p:cNvCxnSpPr>
          <p:nvPr/>
        </p:nvCxnSpPr>
        <p:spPr>
          <a:xfrm rot="10800000">
            <a:off x="1272254" y="4955766"/>
            <a:ext cx="1943757" cy="719953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83" name="Elbow Connector 60"/>
          <p:cNvCxnSpPr/>
          <p:nvPr/>
        </p:nvCxnSpPr>
        <p:spPr>
          <a:xfrm rot="10800000" flipV="1">
            <a:off x="8163330" y="3975772"/>
            <a:ext cx="2500806" cy="11448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785" y="3510366"/>
            <a:ext cx="981212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Elbow Connector 60"/>
          <p:cNvCxnSpPr>
            <a:stCxn id="39" idx="1"/>
            <a:endCxn id="3" idx="3"/>
          </p:cNvCxnSpPr>
          <p:nvPr/>
        </p:nvCxnSpPr>
        <p:spPr>
          <a:xfrm rot="10800000" flipV="1">
            <a:off x="8945450" y="3223004"/>
            <a:ext cx="1638150" cy="2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36" name="Elbow Connector 60"/>
          <p:cNvCxnSpPr>
            <a:stCxn id="3" idx="1"/>
            <a:endCxn id="14" idx="3"/>
          </p:cNvCxnSpPr>
          <p:nvPr/>
        </p:nvCxnSpPr>
        <p:spPr>
          <a:xfrm rot="10800000" flipV="1">
            <a:off x="4781358" y="3223005"/>
            <a:ext cx="3182881" cy="48421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6" name="Rectangle 95"/>
          <p:cNvSpPr/>
          <p:nvPr/>
        </p:nvSpPr>
        <p:spPr bwMode="auto">
          <a:xfrm>
            <a:off x="5886399" y="2765581"/>
            <a:ext cx="1195934" cy="105753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Extending B2C with SharePoint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018442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096414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0165" y="4104167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600" y="2778081"/>
            <a:ext cx="1431681" cy="889845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0441909" y="4119649"/>
            <a:ext cx="1715062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Azure AD B2C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210187" y="2408749"/>
            <a:ext cx="1108675" cy="7386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Open ID connect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7477013" y="4118530"/>
            <a:ext cx="1955662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Identity Server 3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860228" y="2963515"/>
            <a:ext cx="1222105" cy="7386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1.1</a:t>
            </a:r>
          </a:p>
        </p:txBody>
      </p:sp>
      <p:cxnSp>
        <p:nvCxnSpPr>
          <p:cNvPr id="83" name="Elbow Connector 60"/>
          <p:cNvCxnSpPr>
            <a:stCxn id="14" idx="1"/>
            <a:endCxn id="11" idx="3"/>
          </p:cNvCxnSpPr>
          <p:nvPr/>
        </p:nvCxnSpPr>
        <p:spPr>
          <a:xfrm rot="10800000" flipV="1">
            <a:off x="1573617" y="3271427"/>
            <a:ext cx="1880262" cy="1090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238" y="2732400"/>
            <a:ext cx="981212" cy="981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879" y="2607688"/>
            <a:ext cx="1327478" cy="1327478"/>
          </a:xfrm>
          <a:prstGeom prst="rect">
            <a:avLst/>
          </a:prstGeom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3260087" y="4104167"/>
            <a:ext cx="1715062" cy="7386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SharePoint on-</a:t>
            </a:r>
            <a:r>
              <a:rPr lang="en-NZ" sz="2000" dirty="0" err="1">
                <a:solidFill>
                  <a:schemeClr val="bg1"/>
                </a:solidFill>
              </a:rPr>
              <a:t>prem</a:t>
            </a:r>
            <a:r>
              <a:rPr lang="en-NZ" sz="2000" dirty="0">
                <a:solidFill>
                  <a:schemeClr val="bg1"/>
                </a:solidFill>
              </a:rPr>
              <a:t> / IaaS</a:t>
            </a:r>
          </a:p>
        </p:txBody>
      </p:sp>
    </p:spTree>
    <p:extLst>
      <p:ext uri="{BB962C8B-B14F-4D97-AF65-F5344CB8AC3E}">
        <p14:creationId xmlns:p14="http://schemas.microsoft.com/office/powerpoint/2010/main" val="348244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Elbow Connector 60"/>
          <p:cNvCxnSpPr>
            <a:stCxn id="3" idx="1"/>
            <a:endCxn id="33" idx="3"/>
          </p:cNvCxnSpPr>
          <p:nvPr/>
        </p:nvCxnSpPr>
        <p:spPr>
          <a:xfrm rot="10800000">
            <a:off x="5975314" y="3480649"/>
            <a:ext cx="2683081" cy="1059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76" name="Elbow Connector 60"/>
          <p:cNvCxnSpPr>
            <a:stCxn id="31" idx="2"/>
            <a:endCxn id="17" idx="3"/>
          </p:cNvCxnSpPr>
          <p:nvPr/>
        </p:nvCxnSpPr>
        <p:spPr>
          <a:xfrm rot="5400000">
            <a:off x="3866006" y="3504089"/>
            <a:ext cx="727019" cy="2630195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96" name="Rectangle 95"/>
          <p:cNvSpPr/>
          <p:nvPr/>
        </p:nvSpPr>
        <p:spPr bwMode="auto">
          <a:xfrm>
            <a:off x="6650285" y="2921199"/>
            <a:ext cx="1195934" cy="105753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cxnSp>
        <p:nvCxnSpPr>
          <p:cNvPr id="73" name="Elbow Connector 60"/>
          <p:cNvCxnSpPr>
            <a:stCxn id="33" idx="0"/>
            <a:endCxn id="19" idx="3"/>
          </p:cNvCxnSpPr>
          <p:nvPr/>
        </p:nvCxnSpPr>
        <p:spPr>
          <a:xfrm rot="16200000" flipV="1">
            <a:off x="4089134" y="1594469"/>
            <a:ext cx="788372" cy="2002774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1" y="244772"/>
            <a:ext cx="12424663" cy="849463"/>
          </a:xfrm>
        </p:spPr>
        <p:txBody>
          <a:bodyPr/>
          <a:lstStyle/>
          <a:p>
            <a:pPr algn="ctr"/>
            <a:r>
              <a:rPr lang="en-NZ" sz="4800" dirty="0">
                <a:solidFill>
                  <a:schemeClr val="bg1"/>
                </a:solidFill>
              </a:rPr>
              <a:t>ADFS 4.0?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58306" y="3018442"/>
            <a:ext cx="1038741" cy="827145"/>
            <a:chOff x="2461" y="1683"/>
            <a:chExt cx="648" cy="516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61" y="2097"/>
              <a:ext cx="648" cy="102"/>
            </a:xfrm>
            <a:custGeom>
              <a:avLst/>
              <a:gdLst>
                <a:gd name="T0" fmla="*/ 648 w 648"/>
                <a:gd name="T1" fmla="*/ 102 h 102"/>
                <a:gd name="T2" fmla="*/ 0 w 648"/>
                <a:gd name="T3" fmla="*/ 102 h 102"/>
                <a:gd name="T4" fmla="*/ 82 w 648"/>
                <a:gd name="T5" fmla="*/ 0 h 102"/>
                <a:gd name="T6" fmla="*/ 571 w 648"/>
                <a:gd name="T7" fmla="*/ 0 h 102"/>
                <a:gd name="T8" fmla="*/ 648 w 64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102">
                  <a:moveTo>
                    <a:pt x="648" y="102"/>
                  </a:moveTo>
                  <a:lnTo>
                    <a:pt x="0" y="102"/>
                  </a:lnTo>
                  <a:lnTo>
                    <a:pt x="82" y="0"/>
                  </a:lnTo>
                  <a:lnTo>
                    <a:pt x="571" y="0"/>
                  </a:lnTo>
                  <a:lnTo>
                    <a:pt x="648" y="10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30" y="1972"/>
              <a:ext cx="114" cy="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flipV="1">
              <a:off x="2661" y="2022"/>
              <a:ext cx="257" cy="2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43" y="1683"/>
              <a:ext cx="489" cy="31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824736" y="3096414"/>
            <a:ext cx="705879" cy="35002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0325" y="3971339"/>
            <a:ext cx="158417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External User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21" y="4766348"/>
            <a:ext cx="832696" cy="83269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465709" y="5710927"/>
            <a:ext cx="2232248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Internal Application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765" y="1481038"/>
            <a:ext cx="1512168" cy="1441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026" y="1828980"/>
            <a:ext cx="497583" cy="497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805" y="2129776"/>
            <a:ext cx="308910" cy="308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344" y="2309434"/>
            <a:ext cx="273311" cy="27331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2393544" y="2634749"/>
            <a:ext cx="806414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Saas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733" y="3036446"/>
            <a:ext cx="1431681" cy="889845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0522713" y="3997518"/>
            <a:ext cx="1715062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Azure AD B2C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627068" y="2489150"/>
            <a:ext cx="1343697" cy="7386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OIDC (Extended)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367031" y="4072256"/>
            <a:ext cx="1811646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Identity Server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6728616" y="3158069"/>
            <a:ext cx="1195934" cy="7386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</a:t>
            </a:r>
          </a:p>
        </p:txBody>
      </p:sp>
      <p:cxnSp>
        <p:nvCxnSpPr>
          <p:cNvPr id="65" name="Elbow Connector 60"/>
          <p:cNvCxnSpPr>
            <a:stCxn id="19" idx="1"/>
            <a:endCxn id="11" idx="0"/>
          </p:cNvCxnSpPr>
          <p:nvPr/>
        </p:nvCxnSpPr>
        <p:spPr>
          <a:xfrm rot="10800000" flipV="1">
            <a:off x="1181685" y="2201670"/>
            <a:ext cx="788080" cy="81677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70" name="Elbow Connector 60"/>
          <p:cNvCxnSpPr>
            <a:stCxn id="17" idx="1"/>
            <a:endCxn id="16" idx="2"/>
          </p:cNvCxnSpPr>
          <p:nvPr/>
        </p:nvCxnSpPr>
        <p:spPr>
          <a:xfrm rot="10800000">
            <a:off x="1172413" y="4433004"/>
            <a:ext cx="909308" cy="749692"/>
          </a:xfrm>
          <a:prstGeom prst="bentConnector2">
            <a:avLst/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cxnSp>
        <p:nvCxnSpPr>
          <p:cNvPr id="83" name="Elbow Connector 60"/>
          <p:cNvCxnSpPr>
            <a:stCxn id="39" idx="1"/>
            <a:endCxn id="3" idx="3"/>
          </p:cNvCxnSpPr>
          <p:nvPr/>
        </p:nvCxnSpPr>
        <p:spPr>
          <a:xfrm rot="10800000" flipV="1">
            <a:off x="9639607" y="3481369"/>
            <a:ext cx="1043127" cy="338"/>
          </a:xfrm>
          <a:prstGeom prst="bentConnector3">
            <a:avLst>
              <a:gd name="adj1" fmla="val 50000"/>
            </a:avLst>
          </a:prstGeom>
          <a:noFill/>
          <a:ln w="38100" cap="rnd" cmpd="sng" algn="ctr">
            <a:solidFill>
              <a:schemeClr val="bg2"/>
            </a:solidFill>
            <a:prstDash val="sysDot"/>
            <a:headEnd type="triangl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394" y="2991101"/>
            <a:ext cx="981212" cy="981212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4994101" y="3994012"/>
            <a:ext cx="1101022" cy="461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>
                <a:solidFill>
                  <a:schemeClr val="bg1"/>
                </a:solidFill>
              </a:rPr>
              <a:t>ADFS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101" y="2990042"/>
            <a:ext cx="981212" cy="98121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 bwMode="auto">
          <a:xfrm>
            <a:off x="4066955" y="1514446"/>
            <a:ext cx="1099358" cy="111872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057997" y="1553046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778923" y="4577383"/>
            <a:ext cx="1099358" cy="111872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769965" y="4649390"/>
            <a:ext cx="1440160" cy="1015663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NZ" sz="2000" dirty="0"/>
              <a:t>WS-Fed / SAML / OIDC</a:t>
            </a:r>
          </a:p>
        </p:txBody>
      </p:sp>
    </p:spTree>
    <p:extLst>
      <p:ext uri="{BB962C8B-B14F-4D97-AF65-F5344CB8AC3E}">
        <p14:creationId xmlns:p14="http://schemas.microsoft.com/office/powerpoint/2010/main" val="27597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Pricing</a:t>
            </a:r>
          </a:p>
        </p:txBody>
      </p:sp>
    </p:spTree>
    <p:extLst>
      <p:ext uri="{BB962C8B-B14F-4D97-AF65-F5344CB8AC3E}">
        <p14:creationId xmlns:p14="http://schemas.microsoft.com/office/powerpoint/2010/main" val="2532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21693" y="1120998"/>
            <a:ext cx="2448272" cy="108146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Stored User / 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Month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994101" y="1120998"/>
            <a:ext cx="2448272" cy="1078780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Authentications/ Month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666509" y="1120998"/>
            <a:ext cx="2448272" cy="1078780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Multi-Factor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Authentication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321693" y="2199778"/>
            <a:ext cx="2448272" cy="129882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800" dirty="0">
                <a:solidFill>
                  <a:schemeClr val="bg1"/>
                </a:solidFill>
              </a:rPr>
              <a:t>Free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000" dirty="0">
                <a:solidFill>
                  <a:schemeClr val="bg1"/>
                </a:solidFill>
              </a:rPr>
              <a:t>First 50,000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994101" y="2199778"/>
            <a:ext cx="2448272" cy="1298823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800" dirty="0">
                <a:solidFill>
                  <a:schemeClr val="bg1"/>
                </a:solidFill>
              </a:rPr>
              <a:t>Free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000" dirty="0">
                <a:solidFill>
                  <a:schemeClr val="bg1"/>
                </a:solidFill>
              </a:rPr>
              <a:t>First 50,000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8666509" y="2199779"/>
            <a:ext cx="2448272" cy="1298822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800" dirty="0">
                <a:solidFill>
                  <a:schemeClr val="bg1"/>
                </a:solidFill>
              </a:rPr>
              <a:t>$ 0.0448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000" dirty="0">
                <a:solidFill>
                  <a:schemeClr val="bg1"/>
                </a:solidFill>
              </a:rPr>
              <a:t>Per 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000" dirty="0">
                <a:solidFill>
                  <a:schemeClr val="bg1"/>
                </a:solidFill>
              </a:rPr>
              <a:t>Authentication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3581" y="5585492"/>
            <a:ext cx="119533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For the first 100,000 users, this is NZ$82 / month plus NZ$209 / month = </a:t>
            </a:r>
            <a:r>
              <a:rPr kumimoji="0" lang="en-NZ" altLang="en-US" sz="20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NZ$291 / month</a:t>
            </a:r>
            <a:endParaRPr kumimoji="0" lang="en-NZ" altLang="en-U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For subsequent slots of 100,000 users, this is NZ$164 / month plus NZ$418 / month = </a:t>
            </a:r>
            <a:r>
              <a:rPr kumimoji="0" lang="en-NZ" altLang="en-US" sz="20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NZ$582 / month</a:t>
            </a:r>
            <a:endParaRPr kumimoji="0" lang="en-NZ" altLang="en-US" sz="2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21693" y="3498601"/>
            <a:ext cx="2448272" cy="1294805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800" dirty="0">
                <a:solidFill>
                  <a:schemeClr val="bg1"/>
                </a:solidFill>
              </a:rPr>
              <a:t>$ 0.00164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000" dirty="0">
                <a:solidFill>
                  <a:schemeClr val="bg1"/>
                </a:solidFill>
              </a:rPr>
              <a:t>Next 950,000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994101" y="3498601"/>
            <a:ext cx="2448272" cy="1294805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800" dirty="0">
                <a:solidFill>
                  <a:schemeClr val="bg1"/>
                </a:solidFill>
              </a:rPr>
              <a:t>$ 0.00418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NZ" sz="2000" dirty="0">
                <a:solidFill>
                  <a:schemeClr val="bg1"/>
                </a:solidFill>
              </a:rPr>
              <a:t>Next 950,000</a:t>
            </a:r>
          </a:p>
        </p:txBody>
      </p:sp>
    </p:spTree>
    <p:extLst>
      <p:ext uri="{BB962C8B-B14F-4D97-AF65-F5344CB8AC3E}">
        <p14:creationId xmlns:p14="http://schemas.microsoft.com/office/powerpoint/2010/main" val="5556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7633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1465709" y="167263"/>
            <a:ext cx="4429124" cy="6660000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146304" rIns="182880" bIns="146304" rtlCol="0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NZ" sz="6000" dirty="0">
                <a:solidFill>
                  <a:schemeClr val="bg1"/>
                </a:solidFill>
                <a:latin typeface="+mj-lt"/>
              </a:rPr>
              <a:t>Pros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External user capability OOTB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Minimum help desk involvement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Page look and feel can be customised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Customised reset password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Don’t have to roll your own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(security!)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SSO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6218237" y="167263"/>
            <a:ext cx="4680520" cy="6660000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tIns="146304" rIns="182880" bIns="146304" rtlCol="0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NZ" sz="6000" dirty="0">
                <a:solidFill>
                  <a:schemeClr val="bg1"/>
                </a:solidFill>
                <a:latin typeface="+mj-lt"/>
              </a:rPr>
              <a:t>Cons</a:t>
            </a:r>
          </a:p>
          <a:p>
            <a:r>
              <a:rPr lang="en-NZ" sz="2400" dirty="0">
                <a:solidFill>
                  <a:schemeClr val="bg1"/>
                </a:solidFill>
              </a:rPr>
              <a:t>No WS-Fed / SAML 2.0 support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</a:rPr>
              <a:t>No SaaS integration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r>
              <a:rPr lang="en-NZ" sz="2400" dirty="0">
                <a:solidFill>
                  <a:schemeClr val="bg1"/>
                </a:solidFill>
              </a:rPr>
              <a:t>Not a “normal” AAD tenant</a:t>
            </a:r>
          </a:p>
          <a:p>
            <a:endParaRPr lang="en-NZ" sz="2400" dirty="0">
              <a:solidFill>
                <a:schemeClr val="bg1"/>
              </a:solidFill>
            </a:endParaRPr>
          </a:p>
          <a:p>
            <a:endParaRPr lang="en-NZ" sz="2400" dirty="0">
              <a:solidFill>
                <a:schemeClr val="bg1"/>
              </a:solidFill>
            </a:endParaRPr>
          </a:p>
          <a:p>
            <a:r>
              <a:rPr lang="en-NZ" sz="2400" dirty="0">
                <a:solidFill>
                  <a:schemeClr val="bg1"/>
                </a:solidFill>
              </a:rPr>
              <a:t>Extended OAuth2 </a:t>
            </a:r>
          </a:p>
          <a:p>
            <a:endParaRPr lang="en-NZ" sz="2400" dirty="0">
              <a:solidFill>
                <a:schemeClr val="bg1"/>
              </a:solidFill>
            </a:endParaRPr>
          </a:p>
          <a:p>
            <a:r>
              <a:rPr lang="en-NZ" sz="2400" dirty="0">
                <a:solidFill>
                  <a:schemeClr val="bg1"/>
                </a:solidFill>
              </a:rPr>
              <a:t>No AD Connect  </a:t>
            </a:r>
          </a:p>
          <a:p>
            <a:endParaRPr lang="en-NZ" sz="2400" dirty="0">
              <a:solidFill>
                <a:schemeClr val="bg1"/>
              </a:solidFill>
            </a:endParaRPr>
          </a:p>
          <a:p>
            <a:endParaRPr lang="en-NZ" sz="2400" dirty="0">
              <a:solidFill>
                <a:schemeClr val="bg1"/>
              </a:solidFill>
            </a:endParaRPr>
          </a:p>
          <a:p>
            <a:r>
              <a:rPr lang="en-NZ" sz="2400" dirty="0">
                <a:solidFill>
                  <a:schemeClr val="bg1"/>
                </a:solidFill>
              </a:rPr>
              <a:t>Can’t add other social providers</a:t>
            </a:r>
          </a:p>
        </p:txBody>
      </p:sp>
    </p:spTree>
    <p:extLst>
      <p:ext uri="{BB962C8B-B14F-4D97-AF65-F5344CB8AC3E}">
        <p14:creationId xmlns:p14="http://schemas.microsoft.com/office/powerpoint/2010/main" val="36958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913981" y="-3543"/>
            <a:ext cx="8522494" cy="7015074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2831859"/>
            <a:ext cx="3913981" cy="917575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Pros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250792" y="544934"/>
            <a:ext cx="7848872" cy="583236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  <a:latin typeface="+mn-lt"/>
              </a:rPr>
              <a:t>External user capability OOTB</a:t>
            </a:r>
          </a:p>
          <a:p>
            <a:pPr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  <a:latin typeface="+mn-lt"/>
              </a:rPr>
              <a:t>Minimum help desk involvement </a:t>
            </a:r>
          </a:p>
          <a:p>
            <a:pPr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  <a:latin typeface="+mn-lt"/>
              </a:rPr>
              <a:t>Self-service password reset</a:t>
            </a:r>
          </a:p>
          <a:p>
            <a:pPr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  <a:latin typeface="+mn-lt"/>
              </a:rPr>
              <a:t>Page look and feel can be customised</a:t>
            </a:r>
          </a:p>
          <a:p>
            <a:pPr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  <a:latin typeface="+mn-lt"/>
              </a:rPr>
              <a:t>Don’t have to roll your own</a:t>
            </a:r>
          </a:p>
          <a:p>
            <a:pPr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  <a:latin typeface="+mn-lt"/>
              </a:rPr>
              <a:t>(security!)</a:t>
            </a:r>
          </a:p>
          <a:p>
            <a:pPr>
              <a:spcAft>
                <a:spcPts val="600"/>
              </a:spcAft>
            </a:pPr>
            <a:endParaRPr lang="en-NZ" sz="2400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NZ" sz="2400" dirty="0">
                <a:solidFill>
                  <a:schemeClr val="bg1"/>
                </a:solidFill>
                <a:latin typeface="+mn-lt"/>
              </a:rPr>
              <a:t>SSO</a:t>
            </a:r>
          </a:p>
        </p:txBody>
      </p:sp>
    </p:spTree>
    <p:extLst>
      <p:ext uri="{BB962C8B-B14F-4D97-AF65-F5344CB8AC3E}">
        <p14:creationId xmlns:p14="http://schemas.microsoft.com/office/powerpoint/2010/main" val="22652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507" y="0"/>
            <a:ext cx="13025463" cy="6994525"/>
          </a:xfrm>
          <a:prstGeom prst="rect">
            <a:avLst/>
          </a:prstGeom>
        </p:spPr>
      </p:pic>
      <p:sp>
        <p:nvSpPr>
          <p:cNvPr id="5" name="Title 16"/>
          <p:cNvSpPr>
            <a:spLocks noGrp="1"/>
          </p:cNvSpPr>
          <p:nvPr>
            <p:ph type="title"/>
          </p:nvPr>
        </p:nvSpPr>
        <p:spPr>
          <a:xfrm>
            <a:off x="313581" y="760958"/>
            <a:ext cx="11889564" cy="738664"/>
          </a:xfrm>
        </p:spPr>
        <p:txBody>
          <a:bodyPr/>
          <a:lstStyle/>
          <a:p>
            <a:pPr algn="ctr"/>
            <a:r>
              <a:rPr lang="en-NZ" sz="4000" dirty="0">
                <a:solidFill>
                  <a:schemeClr val="tx1"/>
                </a:solidFill>
                <a:latin typeface="+mn-lt"/>
              </a:rPr>
              <a:t>Basketball Store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24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913981" y="0"/>
            <a:ext cx="8522494" cy="7015074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2831859"/>
            <a:ext cx="3913981" cy="917575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Cons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250792" y="539123"/>
            <a:ext cx="7848872" cy="5503045"/>
          </a:xfrm>
        </p:spPr>
        <p:txBody>
          <a:bodyPr/>
          <a:lstStyle/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No WS-Fed / SAML 2.0 support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No SaaS integration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Not a “normal” AAD tenant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Extended OAuth2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No AAD Connect 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Can’t add other social providers</a:t>
            </a:r>
          </a:p>
        </p:txBody>
      </p:sp>
    </p:spTree>
    <p:extLst>
      <p:ext uri="{BB962C8B-B14F-4D97-AF65-F5344CB8AC3E}">
        <p14:creationId xmlns:p14="http://schemas.microsoft.com/office/powerpoint/2010/main" val="26125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913981" y="-20549"/>
            <a:ext cx="8522494" cy="7015074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2831859"/>
            <a:ext cx="3913981" cy="917575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Remember!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250792" y="1203921"/>
            <a:ext cx="7848872" cy="4173450"/>
          </a:xfrm>
        </p:spPr>
        <p:txBody>
          <a:bodyPr/>
          <a:lstStyle/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You can add users from other tenants for admin purposes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BUT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The best way to think about B2C is that </a:t>
            </a:r>
            <a:r>
              <a:rPr lang="en-NZ" sz="2400" b="1" dirty="0">
                <a:solidFill>
                  <a:srgbClr val="C00000"/>
                </a:solidFill>
              </a:rPr>
              <a:t>only those users that signed up</a:t>
            </a:r>
            <a:r>
              <a:rPr lang="en-NZ" sz="2400" b="1" dirty="0">
                <a:solidFill>
                  <a:schemeClr val="accent5"/>
                </a:solidFill>
              </a:rPr>
              <a:t> </a:t>
            </a:r>
            <a:r>
              <a:rPr lang="en-NZ" sz="2400" dirty="0">
                <a:solidFill>
                  <a:schemeClr val="bg1"/>
                </a:solidFill>
              </a:rPr>
              <a:t>using B2C in the first place are the ones that </a:t>
            </a:r>
            <a:r>
              <a:rPr lang="en-NZ" sz="2400" b="1" dirty="0">
                <a:solidFill>
                  <a:srgbClr val="C00000"/>
                </a:solidFill>
              </a:rPr>
              <a:t>can sign in to an application </a:t>
            </a:r>
            <a:r>
              <a:rPr lang="en-NZ" sz="2400" dirty="0">
                <a:solidFill>
                  <a:schemeClr val="bg1"/>
                </a:solidFill>
              </a:rPr>
              <a:t>using it.</a:t>
            </a: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Remember!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1573" y="2201118"/>
            <a:ext cx="11887200" cy="2179058"/>
          </a:xfrm>
        </p:spPr>
        <p:txBody>
          <a:bodyPr/>
          <a:lstStyle/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You can add users from other tenants for admin purposes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BUT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NZ" sz="2400" dirty="0">
              <a:solidFill>
                <a:schemeClr val="bg1"/>
              </a:solidFill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400" dirty="0">
                <a:solidFill>
                  <a:schemeClr val="bg1"/>
                </a:solidFill>
              </a:rPr>
              <a:t>The best way to think about B2C is that </a:t>
            </a:r>
            <a:r>
              <a:rPr lang="en-NZ" sz="2400" b="1" dirty="0">
                <a:solidFill>
                  <a:schemeClr val="accent5"/>
                </a:solidFill>
              </a:rPr>
              <a:t>only those users that signed up </a:t>
            </a:r>
            <a:r>
              <a:rPr lang="en-NZ" sz="2400" dirty="0">
                <a:solidFill>
                  <a:schemeClr val="bg1"/>
                </a:solidFill>
              </a:rPr>
              <a:t>using B2C in the first place are the ones that </a:t>
            </a:r>
            <a:r>
              <a:rPr lang="en-NZ" sz="2400" b="1" dirty="0">
                <a:solidFill>
                  <a:schemeClr val="accent5"/>
                </a:solidFill>
              </a:rPr>
              <a:t>can sign in to an application </a:t>
            </a:r>
            <a:r>
              <a:rPr lang="en-NZ" sz="2400" dirty="0">
                <a:solidFill>
                  <a:schemeClr val="bg1"/>
                </a:solidFill>
              </a:rPr>
              <a:t>using it.</a:t>
            </a: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customers.microsoft.com/Assets/2517d5ff-22f0-e411-80f0-c4346bac0abc/Real%20Madrid%20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1" y="-8915"/>
            <a:ext cx="12468176" cy="701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714181" y="339900"/>
            <a:ext cx="6399892" cy="6396717"/>
          </a:xfrm>
          <a:prstGeom prst="rect">
            <a:avLst/>
          </a:prstGeom>
          <a:solidFill>
            <a:schemeClr val="accent2">
              <a:alpha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002213" y="3032256"/>
            <a:ext cx="3585654" cy="914270"/>
          </a:xfrm>
          <a:prstGeom prst="rect">
            <a:avLst/>
          </a:prstGeom>
        </p:spPr>
        <p:txBody>
          <a:bodyPr lIns="274281" tIns="146283" rIns="182854" bIns="146283" anchor="t" anchorCtr="0"/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399" b="1" dirty="0">
                <a:solidFill>
                  <a:schemeClr val="bg1"/>
                </a:solidFill>
              </a:rPr>
              <a:t>RAFAEL DE LOS SANTOS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399" dirty="0">
                <a:solidFill>
                  <a:schemeClr val="bg1"/>
                </a:solidFill>
              </a:rPr>
              <a:t>HEAD OF DIGITAL</a:t>
            </a:r>
            <a:br>
              <a:rPr lang="en-US" sz="1399" dirty="0">
                <a:solidFill>
                  <a:schemeClr val="bg1"/>
                </a:solidFill>
              </a:rPr>
            </a:br>
            <a:r>
              <a:rPr lang="en-US" sz="1399" dirty="0">
                <a:solidFill>
                  <a:schemeClr val="bg1"/>
                </a:solidFill>
              </a:rPr>
              <a:t>REAL MADRID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394214" y="4073326"/>
            <a:ext cx="5039825" cy="2423065"/>
          </a:xfrm>
          <a:prstGeom prst="rect">
            <a:avLst/>
          </a:prstGeom>
        </p:spPr>
        <p:txBody>
          <a:bodyPr lIns="91427" tIns="45713" rIns="91427" bIns="45713" anchor="t" anchorCtr="0"/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34" indent="-342834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Light"/>
              </a:rPr>
              <a:t>Provided a seamless experience across mobile applications on any platform</a:t>
            </a:r>
          </a:p>
          <a:p>
            <a:pPr marL="342834" indent="-342834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Light"/>
              </a:rPr>
              <a:t>Built a fully customized login page without custom code</a:t>
            </a:r>
          </a:p>
          <a:p>
            <a:pPr marL="342834" indent="-342834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Light"/>
              </a:rPr>
              <a:t>Alleviated concerns about security, data breaches, and scalability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34813" y="472926"/>
            <a:ext cx="6158626" cy="2456015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45" indent="-45711" defTabSz="932597">
              <a:lnSpc>
                <a:spcPct val="90000"/>
              </a:lnSpc>
              <a:spcBef>
                <a:spcPts val="2448"/>
              </a:spcBef>
            </a:pPr>
            <a:r>
              <a:rPr lang="en-US" sz="2600" dirty="0">
                <a:gradFill>
                  <a:gsLst>
                    <a:gs pos="67257">
                      <a:srgbClr val="FFFFFF"/>
                    </a:gs>
                    <a:gs pos="37000">
                      <a:srgbClr val="FFFFFF"/>
                    </a:gs>
                  </a:gsLst>
                  <a:lin ang="5400000" scaled="0"/>
                </a:gradFill>
                <a:latin typeface="Segoe UI Light"/>
              </a:rPr>
              <a:t>“Azure Active Directory B2C helps us bring the stadium closer to our </a:t>
            </a:r>
            <a:r>
              <a:rPr lang="en-US" sz="2600" b="1" dirty="0">
                <a:solidFill>
                  <a:schemeClr val="accent5"/>
                </a:solidFill>
                <a:latin typeface="Segoe UI Light"/>
              </a:rPr>
              <a:t>450 million</a:t>
            </a:r>
            <a:r>
              <a:rPr lang="en-US" sz="2600" b="1" dirty="0">
                <a:gradFill>
                  <a:gsLst>
                    <a:gs pos="67257">
                      <a:srgbClr val="FFFFFF"/>
                    </a:gs>
                    <a:gs pos="37000">
                      <a:srgbClr val="FFFFFF"/>
                    </a:gs>
                  </a:gsLst>
                  <a:lin ang="5400000" scaled="0"/>
                </a:gradFill>
                <a:latin typeface="Segoe UI Light"/>
              </a:rPr>
              <a:t> </a:t>
            </a:r>
            <a:r>
              <a:rPr lang="en-US" sz="2600" dirty="0">
                <a:gradFill>
                  <a:gsLst>
                    <a:gs pos="67257">
                      <a:srgbClr val="FFFFFF"/>
                    </a:gs>
                    <a:gs pos="37000">
                      <a:srgbClr val="FFFFFF"/>
                    </a:gs>
                  </a:gsLst>
                  <a:lin ang="5400000" scaled="0"/>
                </a:gradFill>
                <a:latin typeface="Segoe UI Light"/>
              </a:rPr>
              <a:t>fans around the globe with simplified registration and login through social accounts, like Facebook, or traditional username/passwords login.”</a:t>
            </a:r>
          </a:p>
        </p:txBody>
      </p:sp>
    </p:spTree>
    <p:extLst>
      <p:ext uri="{BB962C8B-B14F-4D97-AF65-F5344CB8AC3E}">
        <p14:creationId xmlns:p14="http://schemas.microsoft.com/office/powerpoint/2010/main" val="30983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It’s a wrap</a:t>
            </a:r>
          </a:p>
        </p:txBody>
      </p:sp>
    </p:spTree>
    <p:extLst>
      <p:ext uri="{BB962C8B-B14F-4D97-AF65-F5344CB8AC3E}">
        <p14:creationId xmlns:p14="http://schemas.microsoft.com/office/powerpoint/2010/main" val="15754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1" y="2129110"/>
            <a:ext cx="11815192" cy="2428357"/>
          </a:xfrm>
        </p:spPr>
        <p:txBody>
          <a:bodyPr/>
          <a:lstStyle/>
          <a:p>
            <a:pPr algn="ctr"/>
            <a:r>
              <a:rPr lang="en-NZ" sz="5400" dirty="0">
                <a:solidFill>
                  <a:schemeClr val="tx1"/>
                </a:solidFill>
              </a:rPr>
              <a:t>Azure Active Directory B2C helps you to guard your external users in an ever evolving threat landscape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7" y="1233358"/>
            <a:ext cx="11887200" cy="5432256"/>
          </a:xfrm>
        </p:spPr>
        <p:txBody>
          <a:bodyPr/>
          <a:lstStyle/>
          <a:p>
            <a:pPr lvl="1"/>
            <a:r>
              <a:rPr lang="en-NZ" sz="2200" dirty="0">
                <a:solidFill>
                  <a:schemeClr val="bg1"/>
                </a:solidFill>
              </a:rPr>
              <a:t>Azure AD B2C - </a:t>
            </a:r>
            <a:r>
              <a:rPr lang="en-NZ" sz="2200" u="sng" dirty="0">
                <a:solidFill>
                  <a:schemeClr val="bg1"/>
                </a:solidFill>
              </a:rPr>
              <a:t>https://azure.microsoft.com/en-us/documentation/services/active-directory-b2c/</a:t>
            </a:r>
          </a:p>
          <a:p>
            <a:pPr lvl="1"/>
            <a:endParaRPr lang="en-NZ" sz="2200" dirty="0">
              <a:solidFill>
                <a:schemeClr val="bg1"/>
              </a:solidFill>
            </a:endParaRPr>
          </a:p>
          <a:p>
            <a:pPr lvl="1"/>
            <a:r>
              <a:rPr lang="en-NZ" sz="2200" dirty="0">
                <a:solidFill>
                  <a:schemeClr val="bg1"/>
                </a:solidFill>
              </a:rPr>
              <a:t>Azure AD B2C limitations - </a:t>
            </a:r>
            <a:r>
              <a:rPr lang="en-NZ" sz="2200" u="sng" dirty="0">
                <a:solidFill>
                  <a:schemeClr val="bg1"/>
                </a:solidFill>
              </a:rPr>
              <a:t>https://azure.microsoft.com/en-us/documentation/articles/active-directory-b2c-limitations/</a:t>
            </a:r>
            <a:endParaRPr lang="en-NZ" sz="2200" dirty="0">
              <a:solidFill>
                <a:schemeClr val="bg1"/>
              </a:solidFill>
            </a:endParaRPr>
          </a:p>
          <a:p>
            <a:pPr lvl="1"/>
            <a:endParaRPr lang="en-NZ" sz="2200" dirty="0">
              <a:solidFill>
                <a:schemeClr val="bg1"/>
              </a:solidFill>
            </a:endParaRPr>
          </a:p>
          <a:p>
            <a:pPr lvl="1"/>
            <a:r>
              <a:rPr lang="en-NZ" sz="2200" dirty="0">
                <a:solidFill>
                  <a:schemeClr val="bg1"/>
                </a:solidFill>
              </a:rPr>
              <a:t>NET Web App sample - </a:t>
            </a:r>
            <a:r>
              <a:rPr lang="en-NZ" sz="2200" u="sng" dirty="0">
                <a:solidFill>
                  <a:schemeClr val="bg1"/>
                </a:solidFill>
              </a:rPr>
              <a:t>https://azure.microsoft.com/en-us/documentation/articles/active-directory-b2c-devquickstarts-web-dotnet/ </a:t>
            </a:r>
          </a:p>
          <a:p>
            <a:pPr lvl="1"/>
            <a:endParaRPr lang="en-NZ" sz="2200" u="sng" dirty="0">
              <a:solidFill>
                <a:schemeClr val="bg1"/>
              </a:solidFill>
            </a:endParaRPr>
          </a:p>
          <a:p>
            <a:pPr lvl="1"/>
            <a:r>
              <a:rPr lang="en-NZ" sz="2200" dirty="0">
                <a:solidFill>
                  <a:schemeClr val="bg1"/>
                </a:solidFill>
              </a:rPr>
              <a:t>Easy </a:t>
            </a:r>
            <a:r>
              <a:rPr lang="en-NZ" sz="2200" dirty="0" err="1">
                <a:solidFill>
                  <a:schemeClr val="bg1"/>
                </a:solidFill>
              </a:rPr>
              <a:t>Auth</a:t>
            </a:r>
            <a:r>
              <a:rPr lang="en-NZ" sz="2200" dirty="0">
                <a:solidFill>
                  <a:schemeClr val="bg1"/>
                </a:solidFill>
              </a:rPr>
              <a:t> - </a:t>
            </a:r>
            <a:r>
              <a:rPr lang="en-NZ" sz="2200" u="sng" dirty="0">
                <a:solidFill>
                  <a:schemeClr val="bg1"/>
                </a:solidFill>
              </a:rPr>
              <a:t>https://cgillum.tech/2016/05/27/app-service-auth-and-azure-ad-b2c/</a:t>
            </a:r>
          </a:p>
          <a:p>
            <a:pPr lvl="1"/>
            <a:endParaRPr lang="en-NZ" sz="2200" dirty="0">
              <a:solidFill>
                <a:schemeClr val="bg1"/>
              </a:solidFill>
            </a:endParaRPr>
          </a:p>
          <a:p>
            <a:pPr lvl="1"/>
            <a:r>
              <a:rPr lang="en-NZ" sz="2200" dirty="0">
                <a:solidFill>
                  <a:schemeClr val="bg1"/>
                </a:solidFill>
              </a:rPr>
              <a:t>Graph Explorer - </a:t>
            </a:r>
            <a:r>
              <a:rPr lang="en-NZ" sz="2200" u="sng" dirty="0">
                <a:solidFill>
                  <a:schemeClr val="bg1"/>
                </a:solidFill>
              </a:rPr>
              <a:t>https://graphexplorer.cloudapp.net/  </a:t>
            </a:r>
            <a:endParaRPr lang="en-NZ" sz="2200" dirty="0">
              <a:solidFill>
                <a:schemeClr val="bg1"/>
              </a:solidFill>
            </a:endParaRPr>
          </a:p>
          <a:p>
            <a:pPr lvl="1"/>
            <a:r>
              <a:rPr lang="en-NZ" sz="2200" dirty="0">
                <a:solidFill>
                  <a:schemeClr val="bg1"/>
                </a:solidFill>
              </a:rPr>
              <a:t>.Graph Explorer (new) - </a:t>
            </a:r>
            <a:r>
              <a:rPr lang="en-NZ" sz="2200" u="sng" dirty="0">
                <a:solidFill>
                  <a:schemeClr val="bg1"/>
                </a:solidFill>
              </a:rPr>
              <a:t>https://graph.microsoft.io/en-us/graph-explorer#</a:t>
            </a:r>
            <a:br>
              <a:rPr lang="en-NZ" sz="2200" u="sng" dirty="0">
                <a:solidFill>
                  <a:schemeClr val="bg1"/>
                </a:solidFill>
              </a:rPr>
            </a:br>
            <a:endParaRPr lang="en-NZ" sz="2200" u="sng" dirty="0">
              <a:solidFill>
                <a:schemeClr val="bg1"/>
              </a:solidFill>
            </a:endParaRPr>
          </a:p>
          <a:p>
            <a:pPr lvl="1"/>
            <a:r>
              <a:rPr lang="en-NZ" sz="2200" dirty="0">
                <a:solidFill>
                  <a:schemeClr val="bg1"/>
                </a:solidFill>
              </a:rPr>
              <a:t>SharePoint: </a:t>
            </a:r>
            <a:r>
              <a:rPr lang="en-NZ" sz="2200" u="sng" dirty="0">
                <a:solidFill>
                  <a:schemeClr val="bg1"/>
                </a:solidFill>
              </a:rPr>
              <a:t>https://oren.codes/2016/09/08/connecting-sharepoint-to-azure-ad-b2c/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415"/>
            <a:ext cx="12436475" cy="917575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2"/>
                </a:solidFill>
              </a:rPr>
              <a:t>Resources</a:t>
            </a:r>
            <a:endParaRPr lang="en-US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5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1573" y="1120998"/>
            <a:ext cx="11887200" cy="1329595"/>
          </a:xfrm>
        </p:spPr>
        <p:txBody>
          <a:bodyPr/>
          <a:lstStyle/>
          <a:p>
            <a:pPr marL="342900" lvl="1" indent="0">
              <a:buNone/>
            </a:pPr>
            <a:endParaRPr lang="en-NZ" u="sng" dirty="0">
              <a:solidFill>
                <a:schemeClr val="bg1"/>
              </a:solidFill>
            </a:endParaRPr>
          </a:p>
          <a:p>
            <a:pPr lvl="1"/>
            <a:r>
              <a:rPr lang="en-NZ" dirty="0">
                <a:solidFill>
                  <a:schemeClr val="bg1"/>
                </a:solidFill>
              </a:rPr>
              <a:t>Icon - https://icons8.com/</a:t>
            </a:r>
          </a:p>
          <a:p>
            <a:pPr lvl="1"/>
            <a:r>
              <a:rPr lang="en-NZ" dirty="0">
                <a:solidFill>
                  <a:schemeClr val="bg1"/>
                </a:solidFill>
              </a:rPr>
              <a:t>https://thenounproject.com/</a:t>
            </a:r>
            <a:endParaRPr lang="en-NZ" sz="2800" b="1" u="sng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Acknowledgement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73" y="832966"/>
            <a:ext cx="11887200" cy="849463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The end</a:t>
            </a:r>
          </a:p>
        </p:txBody>
      </p:sp>
      <p:sp>
        <p:nvSpPr>
          <p:cNvPr id="3" name="Text Placeholder 2"/>
          <p:cNvSpPr>
            <a:spLocks noGrp="1"/>
          </p:cNvSpPr>
          <p:nvPr/>
        </p:nvSpPr>
        <p:spPr>
          <a:xfrm>
            <a:off x="313581" y="4721398"/>
            <a:ext cx="10058401" cy="1829593"/>
          </a:xfrm>
          <a:prstGeom prst="rect">
            <a:avLst/>
          </a:prstGeom>
          <a:noFill/>
        </p:spPr>
        <p:txBody>
          <a:bodyPr vert="horz" wrap="square" lIns="182880" tIns="146304" rIns="182880" bIns="146304" rtlCol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600" kern="1200" spc="0" baseline="0">
                <a:gradFill>
                  <a:gsLst>
                    <a:gs pos="5833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tx1"/>
                </a:solidFill>
              </a:rPr>
              <a:t>But feel free to ask questions</a:t>
            </a:r>
          </a:p>
        </p:txBody>
      </p:sp>
    </p:spTree>
    <p:extLst>
      <p:ext uri="{BB962C8B-B14F-4D97-AF65-F5344CB8AC3E}">
        <p14:creationId xmlns:p14="http://schemas.microsoft.com/office/powerpoint/2010/main" val="36907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186156" y="4001318"/>
            <a:ext cx="6858000" cy="151426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From your PC or Tablet visit My Ignite at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hlinkClick r:id="rId3"/>
              </a:rPr>
              <a:t>http://msignite.nz/my-ignite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 </a:t>
            </a: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66109" y="295274"/>
            <a:ext cx="7098094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Please evaluate this session for the chance to instantly win great prizes like Surface Pro 4 and the brand new Xbox One S!</a:t>
            </a:r>
          </a:p>
          <a:p>
            <a:pPr>
              <a:lnSpc>
                <a:spcPct val="80000"/>
              </a:lnSpc>
            </a:pPr>
            <a:endParaRPr sz="40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Your feedback is important to us!</a:t>
            </a:r>
            <a:endParaRPr sz="36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2"/>
            <a:ext cx="4925696" cy="69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4639" y="5006974"/>
            <a:ext cx="11889564" cy="627864"/>
          </a:xfrm>
        </p:spPr>
        <p:txBody>
          <a:bodyPr/>
          <a:lstStyle/>
          <a:p>
            <a:pPr marL="0" indent="0" algn="ctr">
              <a:buNone/>
            </a:pPr>
            <a:r>
              <a:rPr lang="en-NZ" sz="3200" dirty="0">
                <a:solidFill>
                  <a:schemeClr val="tx1"/>
                </a:solidFill>
              </a:rPr>
              <a:t>External Users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93351" y="2657403"/>
            <a:ext cx="6449772" cy="1584055"/>
            <a:chOff x="2416625" y="2304722"/>
            <a:chExt cx="6449772" cy="15840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4489" y="2321904"/>
              <a:ext cx="1542757" cy="154275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5188" y="2496509"/>
              <a:ext cx="1381709" cy="13817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6625" y="2438855"/>
              <a:ext cx="1449922" cy="14499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6458" y="2304722"/>
              <a:ext cx="1559939" cy="1559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6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 [Read-Only]" id="{28841E4C-3918-4368-B735-2FEE76A3D5D1}" vid="{2645CAE1-4F94-464F-93A7-E31E48A0E182}"/>
    </a:ext>
  </a:extLst>
</a:theme>
</file>

<file path=ppt/theme/theme2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_v02.potx" id="{DA6A3121-A306-4E81-BF43-CBCE095D8B76}" vid="{C3266B5A-74AF-44F8-8FA8-F258E4A695D4}"/>
    </a:ext>
  </a:extLst>
</a:theme>
</file>

<file path=ppt/theme/theme3.xml><?xml version="1.0" encoding="utf-8"?>
<a:theme xmlns:a="http://schemas.openxmlformats.org/drawingml/2006/main" name="1_5-30629_Build_Template_WHITE">
  <a:themeElements>
    <a:clrScheme name="Build 2015">
      <a:dk1>
        <a:srgbClr val="404040"/>
      </a:dk1>
      <a:lt1>
        <a:srgbClr val="FFFFFF"/>
      </a:lt1>
      <a:dk2>
        <a:srgbClr val="00188F"/>
      </a:dk2>
      <a:lt2>
        <a:srgbClr val="FFFFFF"/>
      </a:lt2>
      <a:accent1>
        <a:srgbClr val="00188F"/>
      </a:accent1>
      <a:accent2>
        <a:srgbClr val="00BCF2"/>
      </a:accent2>
      <a:accent3>
        <a:srgbClr val="B4A0FF"/>
      </a:accent3>
      <a:accent4>
        <a:srgbClr val="BAD80A"/>
      </a:accent4>
      <a:accent5>
        <a:srgbClr val="FF8C00"/>
      </a:accent5>
      <a:accent6>
        <a:srgbClr val="00B294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lIns="91440" tIns="91440" rIns="34294" bIns="34294" anchor="b" anchorCtr="0"/>
      <a:lstStyle>
        <a:defPPr defTabSz="932406">
          <a:defRPr sz="8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uild_2015_Template.potx" id="{7B5DF659-5422-4FE0-B774-F31BE53950C5}" vid="{E3F4DD5B-E91A-4E2E-A066-DD68F9821E3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Microsoft_Ignite_2016_16x9_Template_draft</Template>
  <TotalTime>0</TotalTime>
  <Words>2419</Words>
  <Application>Microsoft Office PowerPoint</Application>
  <PresentationFormat>Custom</PresentationFormat>
  <Paragraphs>474</Paragraphs>
  <Slides>90</Slides>
  <Notes>46</Notes>
  <HiddenSlides>9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4" baseType="lpstr">
      <vt:lpstr>ＭＳ Ｐゴシック</vt:lpstr>
      <vt:lpstr>Arial</vt:lpstr>
      <vt:lpstr>Avenir LT Pro 45 Book</vt:lpstr>
      <vt:lpstr>Calibri</vt:lpstr>
      <vt:lpstr>Consolas</vt:lpstr>
      <vt:lpstr>Segoe UI</vt:lpstr>
      <vt:lpstr>Segoe UI Light</vt:lpstr>
      <vt:lpstr>Segoe UI Semibold</vt:lpstr>
      <vt:lpstr>Times New Roman</vt:lpstr>
      <vt:lpstr>Wingdings</vt:lpstr>
      <vt:lpstr>5-50002_Ignite_Breakout_Template</vt:lpstr>
      <vt:lpstr>5-30610_Microsoft_Ignite_Keynote_Template</vt:lpstr>
      <vt:lpstr>1_5-30629_Build_Template_WHITE</vt:lpstr>
      <vt:lpstr>Image</vt:lpstr>
      <vt:lpstr>Microsoft Ignite NZ</vt:lpstr>
      <vt:lpstr>A lap around Azure Active Directory Business to Consumer (B2C)</vt:lpstr>
      <vt:lpstr>PowerPoint Presentation</vt:lpstr>
      <vt:lpstr>Azure Active Directory B2C helps you to guard your external users in an ever evolving threat landscape</vt:lpstr>
      <vt:lpstr>Contents</vt:lpstr>
      <vt:lpstr>Overview</vt:lpstr>
      <vt:lpstr>What’s the use case</vt:lpstr>
      <vt:lpstr>Basketball Store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Roll your 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 Policies</vt:lpstr>
      <vt:lpstr>OIDC / OAuth 2.0</vt:lpstr>
      <vt:lpstr>Extended OAuth 2.0</vt:lpstr>
      <vt:lpstr>App level policy  configuration</vt:lpstr>
      <vt:lpstr>Demo</vt:lpstr>
      <vt:lpstr>Summary</vt:lpstr>
      <vt:lpstr>PowerPoint Presentation</vt:lpstr>
      <vt:lpstr>PowerPoint Presentation</vt:lpstr>
      <vt:lpstr>Easy Auth</vt:lpstr>
      <vt:lpstr>Configure</vt:lpstr>
      <vt:lpstr>Internal tenant details</vt:lpstr>
      <vt:lpstr>B2C User Types</vt:lpstr>
      <vt:lpstr>Add a user from the portal (Admin)</vt:lpstr>
      <vt:lpstr>Using Business to Business (B2B)</vt:lpstr>
      <vt:lpstr>B2B invitation email</vt:lpstr>
      <vt:lpstr>User formats</vt:lpstr>
      <vt:lpstr>User formats</vt:lpstr>
      <vt:lpstr>User formats</vt:lpstr>
      <vt:lpstr>User formats</vt:lpstr>
      <vt:lpstr>User formats</vt:lpstr>
      <vt:lpstr>User formats</vt:lpstr>
      <vt:lpstr>User formats</vt:lpstr>
      <vt:lpstr>Sign-up via an application to access it</vt:lpstr>
      <vt:lpstr>Graph Explorer</vt:lpstr>
      <vt:lpstr>Demo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Internal tenant details</vt:lpstr>
      <vt:lpstr>JSON attributes</vt:lpstr>
      <vt:lpstr>Where does B2C fit?</vt:lpstr>
      <vt:lpstr>Extending B2C</vt:lpstr>
      <vt:lpstr>Extending B2C</vt:lpstr>
      <vt:lpstr>Extending B2C</vt:lpstr>
      <vt:lpstr>Extending B2C</vt:lpstr>
      <vt:lpstr>Extending B2C</vt:lpstr>
      <vt:lpstr>Extending B2C</vt:lpstr>
      <vt:lpstr>Extending B2C with SharePoint</vt:lpstr>
      <vt:lpstr>ADFS 4.0?</vt:lpstr>
      <vt:lpstr>Pricing</vt:lpstr>
      <vt:lpstr>PowerPoint Presentation</vt:lpstr>
      <vt:lpstr>Summary</vt:lpstr>
      <vt:lpstr>PowerPoint Presentation</vt:lpstr>
      <vt:lpstr>Pros</vt:lpstr>
      <vt:lpstr>Cons</vt:lpstr>
      <vt:lpstr>Remember!</vt:lpstr>
      <vt:lpstr>Remember!</vt:lpstr>
      <vt:lpstr>PowerPoint Presentation</vt:lpstr>
      <vt:lpstr>It’s a wrap</vt:lpstr>
      <vt:lpstr>Azure Active Directory B2C helps you to guard your external users in an ever evolving threat landscape</vt:lpstr>
      <vt:lpstr>Resources</vt:lpstr>
      <vt:lpstr>Acknowledgement </vt:lpstr>
      <vt:lpstr>The end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2016-07-14T12:34:12Z</dcterms:created>
  <dcterms:modified xsi:type="dcterms:W3CDTF">2016-09-21T08:44:21Z</dcterms:modified>
  <cp:category/>
</cp:coreProperties>
</file>