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4"/>
  </p:notesMasterIdLst>
  <p:handoutMasterIdLst>
    <p:handoutMasterId r:id="rId35"/>
  </p:handoutMasterIdLst>
  <p:sldIdLst>
    <p:sldId id="314" r:id="rId5"/>
    <p:sldId id="341" r:id="rId6"/>
    <p:sldId id="342" r:id="rId7"/>
    <p:sldId id="320" r:id="rId8"/>
    <p:sldId id="327" r:id="rId9"/>
    <p:sldId id="329" r:id="rId10"/>
    <p:sldId id="331" r:id="rId11"/>
    <p:sldId id="328" r:id="rId12"/>
    <p:sldId id="344" r:id="rId13"/>
    <p:sldId id="351" r:id="rId14"/>
    <p:sldId id="343" r:id="rId15"/>
    <p:sldId id="345" r:id="rId16"/>
    <p:sldId id="335" r:id="rId17"/>
    <p:sldId id="350" r:id="rId18"/>
    <p:sldId id="337" r:id="rId19"/>
    <p:sldId id="347" r:id="rId20"/>
    <p:sldId id="336" r:id="rId21"/>
    <p:sldId id="338" r:id="rId22"/>
    <p:sldId id="334" r:id="rId23"/>
    <p:sldId id="348" r:id="rId24"/>
    <p:sldId id="349" r:id="rId25"/>
    <p:sldId id="352" r:id="rId26"/>
    <p:sldId id="353" r:id="rId27"/>
    <p:sldId id="332" r:id="rId28"/>
    <p:sldId id="354" r:id="rId29"/>
    <p:sldId id="318" r:id="rId30"/>
    <p:sldId id="333" r:id="rId31"/>
    <p:sldId id="346" r:id="rId32"/>
    <p:sldId id="34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8" autoAdjust="0"/>
  </p:normalViewPr>
  <p:slideViewPr>
    <p:cSldViewPr snapToGrid="0">
      <p:cViewPr varScale="1">
        <p:scale>
          <a:sx n="71" d="100"/>
          <a:sy n="71" d="100"/>
        </p:scale>
        <p:origin x="1138" y="283"/>
      </p:cViewPr>
      <p:guideLst>
        <p:guide orient="horz" pos="3360"/>
        <p:guide pos="3840"/>
      </p:guideLst>
    </p:cSldViewPr>
  </p:slideViewPr>
  <p:outlineViewPr>
    <p:cViewPr>
      <p:scale>
        <a:sx n="33" d="100"/>
        <a:sy n="33" d="100"/>
      </p:scale>
      <p:origin x="0" y="-126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37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6D432-6459-3DD8-6C6D-7C4B5B184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8D3436-8C21-07EF-C5A4-CB0624DD48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0E9884-1364-7084-6A55-B09642C75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5C0BC-D5C6-B0BE-7BDC-CC9C6225A5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535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F2A1A-37BD-5ADE-EC41-81AB5BA15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B57ED2-5E74-31BD-F382-22DA9E4693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1F2C9F-AAFC-5703-7C65-1C85FAA97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52108-6AA9-1E7E-F8E9-D1F7348A7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434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AD78B-6CC6-D799-98D8-D73B1D8BF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50AA07-6541-1358-5D8F-7BD0942521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ABA3FB-019A-E73F-9DBD-25D1590BB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81660-6BF1-3CF9-9F06-BE28B0FF7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046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C83BF-832E-7F25-0934-139D451B1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20DAA9-67F2-996F-9ECD-FC0A2BA8C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C9C723-A9B9-0673-76FB-6053BF4C85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3805C-57B8-F2D9-57BE-208A7D6D7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993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3C912-323A-377F-031D-08F82052A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B034DC-5515-E2A2-6E01-7FE599B1F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DC59F4-C9F5-6C52-E1CA-287744F68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6F74E-D2FD-E845-5093-265BE5ABE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100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A15F1-884B-5969-365F-09C64D011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261238-D4BA-982D-96DC-4902A7436B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36086E-4FD6-20C9-EF22-064BB5E073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8F3F6-65EE-0A6C-1958-0A05E484F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900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D9A34-4B2E-B4BE-1D1B-52D0C5F6C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CCB3AD-6311-F00C-3F62-9C69AC2E96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B8FC60-6A11-28A5-38DD-5EECD9C2E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962BD-D8D2-FF88-B2BC-003CC1FB30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182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B9486-0758-5834-EA14-4F4844F7C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E5D934-58AC-7563-04F2-A304C7B482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C9DC63-817C-2583-314E-5FB92CD3E2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E3EE0-B9C2-A9D4-B927-B9E169EE44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15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22CEB-EBE3-3E1D-28E6-27DB7D984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0DC4FC-4DD3-479B-3680-9CBECDA20B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4BBA26-A8F9-C347-4FB2-F1A75836B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31BEB-2685-EEA3-05C8-C84DCF16F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139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71FF0-85A3-A931-A8F5-01DEA6B20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3BFEAE-C51F-90E8-064A-94A37464B6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A51D23-21B9-C2AA-A89F-EE1A535F8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F3477-1AC0-BABA-C4DA-0D922CE68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641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59E66-EFD7-C106-FEB9-F4140170B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6515F5-61C0-6990-7C10-6A3455F34F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B88C2C-3941-6243-E73D-E8B2D5694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C9586-01C0-BB93-7981-91AB0B964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345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E87EB-3E97-09D5-DC6D-31E699AD8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7FC8E3-64EC-9962-E1E1-2918C5492C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2F3402-C2A6-D782-20E0-DABB36574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8BFCF-6EDC-1AC5-6E72-7CEA674E63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03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CD4ED-213C-730F-BA80-0B15F5453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8D3A75-277A-3E5A-CFDE-10BBF14E67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C0739B-9856-E4A9-B003-442DE23AEE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5E2F5-5CE6-757E-46A2-86705C9F40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690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B8ED5-7ED5-3EC7-6F52-90E8DCEF7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26F2DE-9FCA-D424-15FE-D53CAC23CA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FA1E2A-D743-FB11-4895-2621A1D40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FDFC0-92FB-1E05-499A-C1691A5D1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723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D9CAF-2C61-1585-DCEF-6299518D2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783369-EEF3-54AB-980B-4A7B1627C8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CD15F4-A502-E5D6-7273-E940120B8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865AD-E722-D358-9876-1A6840F418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6865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F6339-5539-3EE1-35D3-FE821CC18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6E2500-A322-D724-16BC-9C6861383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82C2C1-48CE-DB42-9B8D-5B9726807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D7FE9-65D5-040B-89EF-D7DA47F8BF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0286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6B1D5-C955-AAB7-A94A-DF3EAFC78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92D77-14FD-49FA-7D34-C60D7A8FAB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1BA244-F290-4115-6D1D-2C4BA086B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E7695-0089-EA6A-2E39-0F89C4A662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978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420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25F4D-CEFD-96FD-7740-145CDE6BB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28B15D-4361-2077-373A-F14E2E87A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79613D-5268-B533-2728-6D7171C5B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04A3A-E620-0B4C-CB3F-0E86543110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6437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473D9-9C0D-C60A-A7FC-187409E40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4983AD-12D2-7B78-64C6-B5C5A75850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D922CB-F003-AE45-04A9-E8FC117F97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DE5DE-A0A4-6E48-6EAF-4F28803269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0876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0E4F8-2F5A-BB22-6E75-9DF19FB02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70A65B-2DD5-1978-F65B-7103DFF316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69DF63-ECE6-F9EE-C9D1-68CD681DD1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29938-3502-B8A2-FED3-02CA16296F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973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5C3A7-2DCA-6F1C-D35C-12873EAD2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E6BA44-E8AE-AA11-6D07-10DE46FF78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3BDF7F-6080-BF5A-1831-E8ECF11B4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2C5C4-6AC3-56DB-8869-BA47CE6948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08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26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66D24-6022-7C05-92B8-557055E34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2CEC10-5EA8-D3F1-36B6-DF58011059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52549B-85DD-8404-B007-AB518951D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4A12B-ABAE-4A0C-6EFF-859D862965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228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3C06D-6575-6FAE-C585-50384C52E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61A91E-19AF-9B53-AAF8-6AC127A30B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ACDDD8-FD4D-B79C-155E-FB4EAD5BA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84456-5519-EE39-88C0-EEC2A856EE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790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C67E2-F5DA-AADA-E2E8-5C98B93D1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EC903D-226F-165F-0919-971AA9727B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12A49E-CE8E-7BCA-302C-65115832D4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8678-8AE8-4A77-B39F-3A552C7C2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28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4543B-E79C-E345-7EAC-579770C27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10A542-DA51-69C4-4DD7-DF99786216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6A7A6E-50D1-6368-9E79-127646C9F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FD88B-7D3C-999C-840E-42E88A19EA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298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E7A61-C4A1-26CC-6AEF-917392681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31DB4F-5268-32F9-B972-21D8DCE052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6989B9-1848-303B-717B-2F152F2C4B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79C7B-3661-20E6-458F-B740424CEC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74996-9779-1D0F-B5C6-7FE85FFF1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773681"/>
            <a:ext cx="5674360" cy="3200400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6B97173-A601-1D66-1651-4FE0D76A0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54" t="1728"/>
          <a:stretch/>
        </p:blipFill>
        <p:spPr>
          <a:xfrm>
            <a:off x="-1" y="0"/>
            <a:ext cx="8264995" cy="5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E5D17C7-3503-7305-8191-20863B738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824" b="26760"/>
          <a:stretch/>
        </p:blipFill>
        <p:spPr>
          <a:xfrm>
            <a:off x="9229725" y="1835240"/>
            <a:ext cx="2962275" cy="50227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76E1AE6-3E01-1CBD-CAEC-11056D00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3413" y="1835240"/>
            <a:ext cx="7000875" cy="4279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E28F03-2149-7C50-779B-6A2D8D78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903" r="75060" b="10347"/>
          <a:stretch/>
        </p:blipFill>
        <p:spPr>
          <a:xfrm rot="16200000">
            <a:off x="149650" y="-149653"/>
            <a:ext cx="1672375" cy="197167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A4CAE4E-4252-8471-C50B-1DD5AFBFEC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10363202" cy="16034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493CE42-5465-91AC-A1F4-A4821AE37A9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3299013" cy="391491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0"/>
            </a:lvl1pPr>
            <a:lvl2pPr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spcBef>
                <a:spcPts val="0"/>
              </a:spcBef>
              <a:spcAft>
                <a:spcPts val="1200"/>
              </a:spcAft>
              <a:defRPr sz="1600" b="0"/>
            </a:lvl3pPr>
            <a:lvl4pPr>
              <a:spcBef>
                <a:spcPts val="0"/>
              </a:spcBef>
              <a:spcAft>
                <a:spcPts val="1200"/>
              </a:spcAft>
              <a:defRPr sz="1400" b="0"/>
            </a:lvl4pPr>
            <a:lvl5pPr>
              <a:spcBef>
                <a:spcPts val="0"/>
              </a:spcBef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56A00B1-F3E3-B7FF-58F4-61DE3EF07C07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4602163" y="2017713"/>
            <a:ext cx="6675437" cy="393223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1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3A42171-0D82-07BF-4667-498861CC2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83" t="34408" r="46636" b="1"/>
          <a:stretch/>
        </p:blipFill>
        <p:spPr>
          <a:xfrm flipH="1" flipV="1">
            <a:off x="10506072" y="3984078"/>
            <a:ext cx="1685928" cy="28739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3C71A0D-EE6D-54C4-71DE-04BE28558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718" t="47145" r="39389" b="8754"/>
          <a:stretch/>
        </p:blipFill>
        <p:spPr>
          <a:xfrm rot="5400000" flipV="1">
            <a:off x="9781526" y="-311511"/>
            <a:ext cx="2098964" cy="272198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F82FA92-501B-5A05-E15F-2FB9BCEBE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1990" y="434225"/>
            <a:ext cx="9524998" cy="149962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463EEE0-BE31-122C-586C-8BA8D90371E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6257366" cy="391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 b="0"/>
            </a:lvl1pPr>
            <a:lvl2pPr marL="228600">
              <a:spcBef>
                <a:spcPts val="0"/>
              </a:spcBef>
              <a:spcAft>
                <a:spcPts val="1200"/>
              </a:spcAft>
              <a:defRPr sz="2000" b="0"/>
            </a:lvl2pPr>
            <a:lvl3pPr marL="685800">
              <a:spcBef>
                <a:spcPts val="0"/>
              </a:spcBef>
              <a:spcAft>
                <a:spcPts val="1200"/>
              </a:spcAft>
              <a:defRPr sz="1800" b="0"/>
            </a:lvl3pPr>
            <a:lvl4pPr marL="914400">
              <a:spcBef>
                <a:spcPts val="0"/>
              </a:spcBef>
              <a:spcAft>
                <a:spcPts val="1200"/>
              </a:spcAft>
              <a:defRPr sz="1600" b="0"/>
            </a:lvl4pPr>
            <a:lvl5pPr marL="1143000">
              <a:spcBef>
                <a:spcPts val="0"/>
              </a:spcBef>
              <a:spcAft>
                <a:spcPts val="1200"/>
              </a:spcAft>
              <a:defRPr sz="16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52C157D5-2C68-BA6A-033B-A4CC016CA68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7475" y="2018119"/>
            <a:ext cx="2449514" cy="393191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1"/>
            </a:lvl1pPr>
            <a:lvl2pPr marL="411480">
              <a:spcBef>
                <a:spcPts val="0"/>
              </a:spcBef>
              <a:spcAft>
                <a:spcPts val="1200"/>
              </a:spcAft>
              <a:defRPr sz="1800" b="1"/>
            </a:lvl2pPr>
            <a:lvl3pPr marL="502920">
              <a:spcBef>
                <a:spcPts val="0"/>
              </a:spcBef>
              <a:spcAft>
                <a:spcPts val="1200"/>
              </a:spcAft>
              <a:defRPr sz="1600" b="1"/>
            </a:lvl3pPr>
            <a:lvl4pPr marL="594360">
              <a:spcBef>
                <a:spcPts val="0"/>
              </a:spcBef>
              <a:spcAft>
                <a:spcPts val="1200"/>
              </a:spcAft>
              <a:defRPr sz="1400" b="1"/>
            </a:lvl4pPr>
            <a:lvl5pPr marL="685800">
              <a:spcBef>
                <a:spcPts val="0"/>
              </a:spcBef>
              <a:spcAft>
                <a:spcPts val="1200"/>
              </a:spcAft>
              <a:defRPr sz="1400" b="1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42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5CC9A46-E0E7-B31D-3E27-6F4303A45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83" t="18052" r="46636"/>
          <a:stretch/>
        </p:blipFill>
        <p:spPr>
          <a:xfrm rot="16200000" flipH="1" flipV="1">
            <a:off x="9553763" y="-952310"/>
            <a:ext cx="1685928" cy="359054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67669DC-4C7F-9B50-FCC0-F2AF5B2A9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545" y="584477"/>
            <a:ext cx="10354052" cy="120976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BEF581C2-7562-2E21-E6DD-20AEFC43AAB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23545" y="2009775"/>
            <a:ext cx="10354052" cy="393192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A3E8B6-2BD8-19E0-7F51-7A25EF836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515" y="374090"/>
            <a:ext cx="5057104" cy="362498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F96043-F6A4-F581-7DB8-96138F0E40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1514" y="4172989"/>
            <a:ext cx="5057103" cy="251936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2pPr>
            <a:lvl3pPr marL="12001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3pPr>
            <a:lvl4pPr marL="16573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aseline="0">
                <a:solidFill>
                  <a:schemeClr val="bg1"/>
                </a:solidFill>
              </a:defRPr>
            </a:lvl4pPr>
            <a:lvl5pPr marL="200025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805DE67-EFB0-F6F3-6C08-2FE90284C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51" r="18577"/>
          <a:stretch/>
        </p:blipFill>
        <p:spPr>
          <a:xfrm flipH="1">
            <a:off x="0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4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DFB311A-EAAD-7656-C753-E8C739948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533" t="18691" r="1" b="-131"/>
          <a:stretch/>
        </p:blipFill>
        <p:spPr>
          <a:xfrm rot="5400000">
            <a:off x="7851419" y="-1244552"/>
            <a:ext cx="3096029" cy="5585137"/>
          </a:xfrm>
          <a:custGeom>
            <a:avLst/>
            <a:gdLst>
              <a:gd name="connsiteX0" fmla="*/ 0 w 1756624"/>
              <a:gd name="connsiteY0" fmla="*/ 0 h 6858000"/>
              <a:gd name="connsiteX1" fmla="*/ 1756624 w 1756624"/>
              <a:gd name="connsiteY1" fmla="*/ 0 h 6858000"/>
              <a:gd name="connsiteX2" fmla="*/ 1756624 w 1756624"/>
              <a:gd name="connsiteY2" fmla="*/ 6858000 h 6858000"/>
              <a:gd name="connsiteX3" fmla="*/ 0 w 175662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624" h="6858000">
                <a:moveTo>
                  <a:pt x="0" y="0"/>
                </a:moveTo>
                <a:lnTo>
                  <a:pt x="1756624" y="0"/>
                </a:lnTo>
                <a:lnTo>
                  <a:pt x="17566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612F0DE-D367-10BB-1F71-60AA6527C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51" r="18577"/>
          <a:stretch/>
        </p:blipFill>
        <p:spPr>
          <a:xfrm>
            <a:off x="7010400" y="0"/>
            <a:ext cx="5181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4F5799-FC34-2F2D-D11E-9B472CAF0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15533"/>
            <a:ext cx="5181600" cy="237686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75025C-084B-CD7A-F546-0E13BA13CF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2844800"/>
            <a:ext cx="5181600" cy="31289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5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5DE041D-A3BF-94FF-029C-719D4DADA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300" t="13815"/>
          <a:stretch/>
        </p:blipFill>
        <p:spPr>
          <a:xfrm>
            <a:off x="0" y="-1"/>
            <a:ext cx="4239206" cy="37761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E605D-0584-F71C-A97D-B672F13E3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0640"/>
            <a:ext cx="5181600" cy="3368819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9AF635C-89E6-F6EF-FA6A-417A9A84BF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5840" y="-10159"/>
            <a:ext cx="6116320" cy="6868160"/>
          </a:xfrm>
          <a:custGeom>
            <a:avLst/>
            <a:gdLst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2052320 w 6116320"/>
              <a:gd name="connsiteY3" fmla="*/ 6880225 h 6880225"/>
              <a:gd name="connsiteX4" fmla="*/ 0 w 6116320"/>
              <a:gd name="connsiteY4" fmla="*/ 0 h 688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6320" h="6880225">
                <a:moveTo>
                  <a:pt x="0" y="0"/>
                </a:moveTo>
                <a:lnTo>
                  <a:pt x="6116320" y="0"/>
                </a:lnTo>
                <a:lnTo>
                  <a:pt x="6116320" y="6880225"/>
                </a:lnTo>
                <a:lnTo>
                  <a:pt x="2052320" y="6880225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73678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B74EE53-DB22-C27E-074F-A7129585F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158" t="-5374" b="78533"/>
          <a:stretch/>
        </p:blipFill>
        <p:spPr>
          <a:xfrm rot="10800000">
            <a:off x="6324600" y="0"/>
            <a:ext cx="5867400" cy="1647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8AEF0C-FA4B-8C23-0132-5529EC244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0" y="1310639"/>
            <a:ext cx="4805997" cy="268962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DD4867-9B0B-647C-1F78-5E50BF30F0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016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05384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40538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F4D65D-965A-5E86-4D91-C72D1D03A8B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6163" y="4172990"/>
            <a:ext cx="4805997" cy="238973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36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4C9F686-E069-3B60-9625-01EE6A41D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239"/>
          <a:stretch/>
        </p:blipFill>
        <p:spPr>
          <a:xfrm flipH="1">
            <a:off x="9135414" y="0"/>
            <a:ext cx="3056586" cy="6858000"/>
          </a:xfrm>
          <a:custGeom>
            <a:avLst/>
            <a:gdLst>
              <a:gd name="connsiteX0" fmla="*/ 4284372 w 4284372"/>
              <a:gd name="connsiteY0" fmla="*/ 0 h 6858000"/>
              <a:gd name="connsiteX1" fmla="*/ 0 w 4284372"/>
              <a:gd name="connsiteY1" fmla="*/ 0 h 6858000"/>
              <a:gd name="connsiteX2" fmla="*/ 0 w 4284372"/>
              <a:gd name="connsiteY2" fmla="*/ 6858000 h 6858000"/>
              <a:gd name="connsiteX3" fmla="*/ 4284372 w 42843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4372" h="6858000">
                <a:moveTo>
                  <a:pt x="4284372" y="0"/>
                </a:moveTo>
                <a:lnTo>
                  <a:pt x="0" y="0"/>
                </a:lnTo>
                <a:lnTo>
                  <a:pt x="0" y="6858000"/>
                </a:lnTo>
                <a:lnTo>
                  <a:pt x="4284372" y="685800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D7227F9-50F9-820B-69B7-924C02120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330"/>
          <a:stretch/>
        </p:blipFill>
        <p:spPr>
          <a:xfrm>
            <a:off x="7810500" y="3025140"/>
            <a:ext cx="4381500" cy="3832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D1E69-316E-A8E1-7ADA-040A0E4907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7273637" cy="164655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1069CA0-E0AB-99C6-10DB-13AAC019DD7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11363"/>
            <a:ext cx="7273638" cy="415575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1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left Imag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589277D-BC14-E7E0-5822-5575F563E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039100" y="228600"/>
            <a:ext cx="4381500" cy="392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B1BDE-C8F3-ACC0-740B-CBD81287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75285"/>
            <a:ext cx="4896678" cy="362498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28597A3-47D0-F393-55D9-07FFD951F3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586 w 6096586"/>
              <a:gd name="connsiteY0" fmla="*/ 0 h 6858000"/>
              <a:gd name="connsiteX1" fmla="*/ 4054426 w 6096586"/>
              <a:gd name="connsiteY1" fmla="*/ 0 h 6858000"/>
              <a:gd name="connsiteX2" fmla="*/ 6096586 w 6096586"/>
              <a:gd name="connsiteY2" fmla="*/ 6858000 h 6858000"/>
              <a:gd name="connsiteX3" fmla="*/ 586 w 6096586"/>
              <a:gd name="connsiteY3" fmla="*/ 6858000 h 6858000"/>
              <a:gd name="connsiteX4" fmla="*/ 586 w 6096586"/>
              <a:gd name="connsiteY4" fmla="*/ 3669792 h 6858000"/>
              <a:gd name="connsiteX5" fmla="*/ 586 w 6096586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053840" y="0"/>
                </a:lnTo>
                <a:lnTo>
                  <a:pt x="6096000" y="6858000"/>
                </a:lnTo>
                <a:lnTo>
                  <a:pt x="950976" y="6858000"/>
                </a:lnTo>
                <a:lnTo>
                  <a:pt x="0" y="3669792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4BF260CE-C6E3-AE7A-DB8E-A72A1CF5B5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4172990"/>
            <a:ext cx="4896677" cy="230972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911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6E20435-B9A5-359D-133D-5D3EED409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55" t="41988" r="53993" b="33420"/>
          <a:stretch/>
        </p:blipFill>
        <p:spPr>
          <a:xfrm rot="10800000">
            <a:off x="9198864" y="-5"/>
            <a:ext cx="2993136" cy="151790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B99CAE4-AA9B-52BA-7DE8-8245CE705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445" t="24819" r="46503"/>
          <a:stretch/>
        </p:blipFill>
        <p:spPr>
          <a:xfrm rot="16200000">
            <a:off x="961221" y="4525179"/>
            <a:ext cx="1371600" cy="329404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8DFE681-710B-6FE5-B8E0-3BC9DB9F1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10363201" cy="162960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FE383D3-6A16-1891-FF52-470B26B9404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499270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74B5EB04-CA6E-7417-56DF-A55B21E94B7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84891" y="2022250"/>
            <a:ext cx="499270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9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83FA55-EF1D-66CF-8FD5-29086D71E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1" t="40714" r="61027" b="44471"/>
          <a:stretch/>
        </p:blipFill>
        <p:spPr>
          <a:xfrm rot="10800000" flipV="1">
            <a:off x="-26830" y="5950040"/>
            <a:ext cx="2513521" cy="9144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42CEFED-8DE0-0155-A5B6-A44051A6D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883" t="18052" r="46636"/>
          <a:stretch/>
        </p:blipFill>
        <p:spPr>
          <a:xfrm rot="16200000" flipH="1" flipV="1">
            <a:off x="9553763" y="-952310"/>
            <a:ext cx="1685928" cy="359054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7FC493E-284F-ADBA-D92D-883CAB13A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125"/>
            <a:ext cx="10439401" cy="161701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B8B2035-4AA9-D25E-9F15-3ED36F734D1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331012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1"/>
            </a:lvl1pPr>
            <a:lvl2pPr>
              <a:spcBef>
                <a:spcPts val="0"/>
              </a:spcBef>
              <a:spcAft>
                <a:spcPts val="1200"/>
              </a:spcAft>
              <a:defRPr sz="1800" b="1"/>
            </a:lvl2pPr>
            <a:lvl3pPr>
              <a:spcBef>
                <a:spcPts val="0"/>
              </a:spcBef>
              <a:spcAft>
                <a:spcPts val="1200"/>
              </a:spcAft>
              <a:defRPr sz="1600" b="1"/>
            </a:lvl3pPr>
            <a:lvl4pPr>
              <a:spcBef>
                <a:spcPts val="0"/>
              </a:spcBef>
              <a:spcAft>
                <a:spcPts val="1200"/>
              </a:spcAft>
              <a:defRPr sz="1400" b="1"/>
            </a:lvl4pPr>
            <a:lvl5pPr>
              <a:spcBef>
                <a:spcPts val="0"/>
              </a:spcBef>
              <a:spcAft>
                <a:spcPts val="1200"/>
              </a:spcAft>
              <a:defRPr sz="1400" b="1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6A694422-6B3E-3D80-AC41-FD1CED52ACA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02310" y="2018120"/>
            <a:ext cx="675148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1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right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8DBD2A1-633E-7A22-751B-5CEFCA93F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703" t="485" b="67543"/>
          <a:stretch/>
        </p:blipFill>
        <p:spPr>
          <a:xfrm rot="5400000">
            <a:off x="-115162" y="115164"/>
            <a:ext cx="1895058" cy="166473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E7BF4D0-D641-9859-157D-B9094EF3D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385" y="446313"/>
            <a:ext cx="5179615" cy="144874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115AE488-757F-4C5A-7733-85C1D1EA98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5181600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0"/>
            </a:lvl1pPr>
            <a:lvl2pPr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spcBef>
                <a:spcPts val="0"/>
              </a:spcBef>
              <a:spcAft>
                <a:spcPts val="1200"/>
              </a:spcAft>
              <a:defRPr sz="1600" b="0"/>
            </a:lvl3pPr>
            <a:lvl4pPr>
              <a:spcBef>
                <a:spcPts val="0"/>
              </a:spcBef>
              <a:spcAft>
                <a:spcPts val="1200"/>
              </a:spcAft>
              <a:defRPr sz="1400" b="0"/>
            </a:lvl4pPr>
            <a:lvl5pPr>
              <a:spcBef>
                <a:spcPts val="0"/>
              </a:spcBef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9DD264F-42B5-DBB0-9839-DB4C6827ED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6950" y="0"/>
            <a:ext cx="6115050" cy="6868886"/>
          </a:xfrm>
          <a:custGeom>
            <a:avLst/>
            <a:gdLst>
              <a:gd name="connsiteX0" fmla="*/ 0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0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2024742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3603171 h 6858000"/>
              <a:gd name="connsiteX3" fmla="*/ 6115050 w 6115050"/>
              <a:gd name="connsiteY3" fmla="*/ 6858000 h 6858000"/>
              <a:gd name="connsiteX4" fmla="*/ 0 w 6115050"/>
              <a:gd name="connsiteY4" fmla="*/ 6858000 h 6858000"/>
              <a:gd name="connsiteX5" fmla="*/ 2024742 w 6115050"/>
              <a:gd name="connsiteY5" fmla="*/ 0 h 6858000"/>
              <a:gd name="connsiteX0" fmla="*/ 2024742 w 6115050"/>
              <a:gd name="connsiteY0" fmla="*/ 0 h 6868886"/>
              <a:gd name="connsiteX1" fmla="*/ 6115050 w 6115050"/>
              <a:gd name="connsiteY1" fmla="*/ 0 h 6868886"/>
              <a:gd name="connsiteX2" fmla="*/ 6115050 w 6115050"/>
              <a:gd name="connsiteY2" fmla="*/ 3603171 h 6868886"/>
              <a:gd name="connsiteX3" fmla="*/ 5157107 w 6115050"/>
              <a:gd name="connsiteY3" fmla="*/ 6868886 h 6868886"/>
              <a:gd name="connsiteX4" fmla="*/ 0 w 6115050"/>
              <a:gd name="connsiteY4" fmla="*/ 6858000 h 6868886"/>
              <a:gd name="connsiteX5" fmla="*/ 2024742 w 6115050"/>
              <a:gd name="connsiteY5" fmla="*/ 0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15050" h="6868886">
                <a:moveTo>
                  <a:pt x="2024742" y="0"/>
                </a:moveTo>
                <a:lnTo>
                  <a:pt x="6115050" y="0"/>
                </a:lnTo>
                <a:lnTo>
                  <a:pt x="6115050" y="3603171"/>
                </a:lnTo>
                <a:lnTo>
                  <a:pt x="5157107" y="6868886"/>
                </a:lnTo>
                <a:lnTo>
                  <a:pt x="0" y="6858000"/>
                </a:lnTo>
                <a:lnTo>
                  <a:pt x="2024742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6700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0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the-new-control-plane/using-azure-ad-b2c-custom-policies-with-entra-external-id-a0f067fdad1b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rbrayb.github.io/Presentations/" TargetMode="External"/><Relationship Id="rId3" Type="http://schemas.openxmlformats.org/officeDocument/2006/relationships/hyperlink" Target="https://learn.microsoft.com/en-us/entra/external-id/external-identities-overview" TargetMode="External"/><Relationship Id="rId7" Type="http://schemas.openxmlformats.org/officeDocument/2006/relationships/hyperlink" Target="https://medium.com/the-new-control-plane/using-azure-ad-b2c-custom-policies-with-entra-external-id-a0f067fdad1b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oodgrovedemo.com/" TargetMode="External"/><Relationship Id="rId5" Type="http://schemas.openxmlformats.org/officeDocument/2006/relationships/hyperlink" Target="https://authory.com/RoryBraybrook" TargetMode="External"/><Relationship Id="rId4" Type="http://schemas.openxmlformats.org/officeDocument/2006/relationships/hyperlink" Target="https://learn.microsoft.com/en-us/entra/identity-platform/reference-native-authentication-api?tabs=emailOt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the-new-control-plane/some-gotchas-with-configuring-entra-external-id-7ec1cdd5ea67" TargetMode="External"/><Relationship Id="rId7" Type="http://schemas.openxmlformats.org/officeDocument/2006/relationships/hyperlink" Target="https://aka.ms/eeid/sample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zure.microsoft.com/en-us/pricing/details/microsoft-entra-external-id/" TargetMode="External"/><Relationship Id="rId5" Type="http://schemas.openxmlformats.org/officeDocument/2006/relationships/hyperlink" Target="https://learn.microsoft.com/en-us/entra/external-id/customers/how-to-identity-protection-customers#service-limitations-and-considerations" TargetMode="External"/><Relationship Id="rId4" Type="http://schemas.openxmlformats.org/officeDocument/2006/relationships/hyperlink" Target="https://learn.microsoft.com/en-us/entra/external-id/customers/concept-supported-features-customers#compare-workforce-and-customer-tenant-capabilitie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entra/external-id/customers/concept-supported-features-customers#compare-workforce-and-customer-tenant-capabiliti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tra.microsof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0D96-BFFB-05BD-30ED-0352500C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792" y="2614109"/>
            <a:ext cx="7100046" cy="3725732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lap around Entra External ID</a:t>
            </a: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Rory Braybrook</a:t>
            </a: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MVP (</a:t>
            </a:r>
            <a:r>
              <a:rPr lang="en-US" sz="4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Iam)</a:t>
            </a:r>
          </a:p>
        </p:txBody>
      </p:sp>
    </p:spTree>
    <p:extLst>
      <p:ext uri="{BB962C8B-B14F-4D97-AF65-F5344CB8AC3E}">
        <p14:creationId xmlns:p14="http://schemas.microsoft.com/office/powerpoint/2010/main" val="294539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74DD9-A142-9F4E-1CE2-173819AB1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20A52-C506-D35B-3A79-E089E3A68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65125"/>
            <a:ext cx="10363201" cy="1629601"/>
          </a:xfrm>
        </p:spPr>
        <p:txBody>
          <a:bodyPr>
            <a:normAutofit/>
          </a:bodyPr>
          <a:lstStyle/>
          <a:p>
            <a:r>
              <a:rPr 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FDC52-F8BD-2137-E7FF-60AD05C50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AD5D1E-937A-9FB4-85C6-4911143C7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591" y="1486452"/>
            <a:ext cx="5348815" cy="465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83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FCB39-749D-2EB8-86DC-C39021767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F3C39F-2437-22D9-5817-58FF9F09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0" y="1310639"/>
            <a:ext cx="4805997" cy="2689629"/>
          </a:xfrm>
        </p:spPr>
        <p:txBody>
          <a:bodyPr>
            <a:normAutofit/>
          </a:bodyPr>
          <a:lstStyle/>
          <a:p>
            <a:r>
              <a:rPr lang="en-US" sz="6000" cap="none" dirty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</p:txBody>
      </p:sp>
      <p:pic>
        <p:nvPicPr>
          <p:cNvPr id="16" name="Picture Placeholder 15" descr="A logo of people and a blue diamond&#10;&#10;AI-generated content may be incorrect.">
            <a:extLst>
              <a:ext uri="{FF2B5EF4-FFF2-40B4-BE49-F238E27FC236}">
                <a16:creationId xmlns:a16="http://schemas.microsoft.com/office/drawing/2014/main" id="{80EC4485-61C7-DD1D-8968-DDF8FFA72F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8556" r="8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9599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C2EAD-F98C-E6EF-5B3A-5D8F92C4D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16EC86-0D6C-59AA-9342-1881582C5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0" y="1310639"/>
            <a:ext cx="4805997" cy="2689629"/>
          </a:xfrm>
        </p:spPr>
        <p:txBody>
          <a:bodyPr>
            <a:normAutofit/>
          </a:bodyPr>
          <a:lstStyle/>
          <a:p>
            <a:r>
              <a:rPr lang="en-US" sz="6000" cap="none" dirty="0">
                <a:latin typeface="Arial" panose="020B0604020202020204" pitchFamily="34" charset="0"/>
                <a:cs typeface="Arial" panose="020B0604020202020204" pitchFamily="34" charset="0"/>
              </a:rPr>
              <a:t>User flows</a:t>
            </a:r>
          </a:p>
        </p:txBody>
      </p:sp>
      <p:pic>
        <p:nvPicPr>
          <p:cNvPr id="16" name="Picture Placeholder 15" descr="A logo of people and a blue diamond&#10;&#10;AI-generated content may be incorrect.">
            <a:extLst>
              <a:ext uri="{FF2B5EF4-FFF2-40B4-BE49-F238E27FC236}">
                <a16:creationId xmlns:a16="http://schemas.microsoft.com/office/drawing/2014/main" id="{9086C324-1192-4167-B2FE-7BE49EDFEC9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8556" r="8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5643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82778-E2C1-F5CC-8718-AD68E23EF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39AB44-4FE5-C8D9-7353-23F9BC79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0" y="1310639"/>
            <a:ext cx="4805997" cy="2689629"/>
          </a:xfrm>
        </p:spPr>
        <p:txBody>
          <a:bodyPr>
            <a:normAutofit/>
          </a:bodyPr>
          <a:lstStyle/>
          <a:p>
            <a:r>
              <a:rPr lang="en-US" sz="6000" cap="none" dirty="0">
                <a:latin typeface="Arial" panose="020B0604020202020204" pitchFamily="34" charset="0"/>
                <a:cs typeface="Arial" panose="020B0604020202020204" pitchFamily="34" charset="0"/>
              </a:rPr>
              <a:t>Branding</a:t>
            </a:r>
          </a:p>
        </p:txBody>
      </p:sp>
      <p:pic>
        <p:nvPicPr>
          <p:cNvPr id="16" name="Picture Placeholder 15" descr="A logo of people and a blue diamond&#10;&#10;AI-generated content may be incorrect.">
            <a:extLst>
              <a:ext uri="{FF2B5EF4-FFF2-40B4-BE49-F238E27FC236}">
                <a16:creationId xmlns:a16="http://schemas.microsoft.com/office/drawing/2014/main" id="{32440D17-9940-B80D-4A28-9A0755B1D10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8556" r="8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8763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235A2-7C5A-0AA7-DBB0-17B55170C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D640-CA28-C58A-2F32-457D855B1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2710928" cy="1629601"/>
          </a:xfrm>
        </p:spPr>
        <p:txBody>
          <a:bodyPr>
            <a:normAutofit/>
          </a:bodyPr>
          <a:lstStyle/>
          <a:p>
            <a:r>
              <a:rPr 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Sign-up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C545A-D486-6A72-D734-A0AD234D8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7341F3-F41B-8B72-E0E9-0D1EAA49C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542" y="475994"/>
            <a:ext cx="3878916" cy="59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9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04910-9CFC-6D7F-9184-6A9EE3DA7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04EA3BC-A599-5BD8-99FC-2E7C770F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418676"/>
            <a:ext cx="5728447" cy="2689629"/>
          </a:xfrm>
        </p:spPr>
        <p:txBody>
          <a:bodyPr>
            <a:normAutofit/>
          </a:bodyPr>
          <a:lstStyle/>
          <a:p>
            <a:r>
              <a:rPr lang="en-US" sz="6000" cap="none" dirty="0">
                <a:latin typeface="Arial" panose="020B0604020202020204" pitchFamily="34" charset="0"/>
                <a:cs typeface="Arial" panose="020B0604020202020204" pitchFamily="34" charset="0"/>
              </a:rPr>
              <a:t>External Identity Providers</a:t>
            </a:r>
          </a:p>
        </p:txBody>
      </p:sp>
      <p:pic>
        <p:nvPicPr>
          <p:cNvPr id="16" name="Picture Placeholder 15" descr="A logo of people and a blue diamond&#10;&#10;AI-generated content may be incorrect.">
            <a:extLst>
              <a:ext uri="{FF2B5EF4-FFF2-40B4-BE49-F238E27FC236}">
                <a16:creationId xmlns:a16="http://schemas.microsoft.com/office/drawing/2014/main" id="{055ACA04-1333-9992-8BFF-11A9D98B6F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8556" r="8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7076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7EAC7-1EB9-DE14-09CB-1EF8073D6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D484DDA-558C-D2DA-1101-E7ABBDB2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268" y="1568823"/>
            <a:ext cx="5072231" cy="2689629"/>
          </a:xfrm>
        </p:spPr>
        <p:txBody>
          <a:bodyPr>
            <a:normAutofit/>
          </a:bodyPr>
          <a:lstStyle/>
          <a:p>
            <a:r>
              <a:rPr lang="en-US" sz="6000" cap="none" dirty="0">
                <a:latin typeface="Arial" panose="020B0604020202020204" pitchFamily="34" charset="0"/>
                <a:cs typeface="Arial" panose="020B0604020202020204" pitchFamily="34" charset="0"/>
              </a:rPr>
              <a:t>Authentication Methods</a:t>
            </a:r>
          </a:p>
        </p:txBody>
      </p:sp>
      <p:pic>
        <p:nvPicPr>
          <p:cNvPr id="16" name="Picture Placeholder 15" descr="A logo of people and a blue diamond&#10;&#10;AI-generated content may be incorrect.">
            <a:extLst>
              <a:ext uri="{FF2B5EF4-FFF2-40B4-BE49-F238E27FC236}">
                <a16:creationId xmlns:a16="http://schemas.microsoft.com/office/drawing/2014/main" id="{BE4C9A50-865E-D391-4D8E-0A9DF997F7A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8556" r="8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5864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00CB6-58CA-175D-B237-96E07465F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BA81A2-2411-C85D-0091-DED993424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678654"/>
            <a:ext cx="5728447" cy="2698593"/>
          </a:xfrm>
        </p:spPr>
        <p:txBody>
          <a:bodyPr>
            <a:normAutofit/>
          </a:bodyPr>
          <a:lstStyle/>
          <a:p>
            <a:r>
              <a:rPr lang="en-US" sz="6000" cap="none" dirty="0">
                <a:latin typeface="Arial" panose="020B0604020202020204" pitchFamily="34" charset="0"/>
                <a:cs typeface="Arial" panose="020B0604020202020204" pitchFamily="34" charset="0"/>
              </a:rPr>
              <a:t>MFA with Conditional Access</a:t>
            </a:r>
          </a:p>
        </p:txBody>
      </p:sp>
      <p:pic>
        <p:nvPicPr>
          <p:cNvPr id="16" name="Picture Placeholder 15" descr="A logo of people and a blue diamond&#10;&#10;AI-generated content may be incorrect.">
            <a:extLst>
              <a:ext uri="{FF2B5EF4-FFF2-40B4-BE49-F238E27FC236}">
                <a16:creationId xmlns:a16="http://schemas.microsoft.com/office/drawing/2014/main" id="{B3D3EA57-0D2C-C383-1D2A-D45647B9CC5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8556" r="8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8548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5E8A2-72FA-DA12-5F1D-8E5B0E5AB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C0CC21-C3E8-5BB0-6163-2A937BB19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676860"/>
            <a:ext cx="5728447" cy="2689629"/>
          </a:xfrm>
        </p:spPr>
        <p:txBody>
          <a:bodyPr>
            <a:normAutofit/>
          </a:bodyPr>
          <a:lstStyle/>
          <a:p>
            <a:r>
              <a:rPr lang="en-US" sz="6000" cap="none" dirty="0">
                <a:latin typeface="Arial" panose="020B0604020202020204" pitchFamily="34" charset="0"/>
                <a:cs typeface="Arial" panose="020B0604020202020204" pitchFamily="34" charset="0"/>
              </a:rPr>
              <a:t>Custom Authentication Extensions</a:t>
            </a:r>
          </a:p>
        </p:txBody>
      </p:sp>
      <p:pic>
        <p:nvPicPr>
          <p:cNvPr id="16" name="Picture Placeholder 15" descr="A logo of people and a blue diamond&#10;&#10;AI-generated content may be incorrect.">
            <a:extLst>
              <a:ext uri="{FF2B5EF4-FFF2-40B4-BE49-F238E27FC236}">
                <a16:creationId xmlns:a16="http://schemas.microsoft.com/office/drawing/2014/main" id="{BC8EB55F-8BF3-5E10-7B85-30F837A5565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8556" r="8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5393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18C19-9CA7-D679-7BD2-AA8B8DE34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832580-ECB1-C5D4-DEBE-65AC4DD25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97914"/>
            <a:ext cx="5093746" cy="2689629"/>
          </a:xfrm>
        </p:spPr>
        <p:txBody>
          <a:bodyPr>
            <a:normAutofit/>
          </a:bodyPr>
          <a:lstStyle/>
          <a:p>
            <a:r>
              <a:rPr lang="en-US" sz="6000" cap="none" dirty="0">
                <a:latin typeface="Arial" panose="020B0604020202020204" pitchFamily="34" charset="0"/>
                <a:cs typeface="Arial" panose="020B0604020202020204" pitchFamily="34" charset="0"/>
              </a:rPr>
              <a:t>Native Authentication</a:t>
            </a:r>
          </a:p>
        </p:txBody>
      </p:sp>
      <p:pic>
        <p:nvPicPr>
          <p:cNvPr id="16" name="Picture Placeholder 15" descr="A logo of people and a blue diamond&#10;&#10;AI-generated content may be incorrect.">
            <a:extLst>
              <a:ext uri="{FF2B5EF4-FFF2-40B4-BE49-F238E27FC236}">
                <a16:creationId xmlns:a16="http://schemas.microsoft.com/office/drawing/2014/main" id="{7EC4775D-3A36-50BD-5A27-8C9296650E6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8556" r="8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504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0960D-A795-0988-C94D-C674FA15D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2EB19-ED25-6B2B-364A-6AEFBC73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084F4-916D-6D69-4D8F-0726B0EE08E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2011363"/>
            <a:ext cx="9100970" cy="4155757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This session will concentrate on the CIAM solution (B2C)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are not looking at B2B (guest accounts)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But B2B is now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the EEID space!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Azure AD B2C at end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68995-08BA-5CF7-1ECE-28778EA91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44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7E59B-FA17-8780-799E-AA09B9777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6A51F3D-D2B3-EC91-D517-A76549380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97914"/>
            <a:ext cx="5093746" cy="2689629"/>
          </a:xfrm>
        </p:spPr>
        <p:txBody>
          <a:bodyPr>
            <a:normAutofit/>
          </a:bodyPr>
          <a:lstStyle/>
          <a:p>
            <a:r>
              <a:rPr lang="en-US" sz="6000" cap="none" dirty="0">
                <a:latin typeface="Arial" panose="020B0604020202020204" pitchFamily="34" charset="0"/>
                <a:cs typeface="Arial" panose="020B0604020202020204" pitchFamily="34" charset="0"/>
              </a:rPr>
              <a:t>Pricing</a:t>
            </a:r>
          </a:p>
        </p:txBody>
      </p:sp>
      <p:pic>
        <p:nvPicPr>
          <p:cNvPr id="16" name="Picture Placeholder 15" descr="A logo of people and a blue diamond&#10;&#10;AI-generated content may be incorrect.">
            <a:extLst>
              <a:ext uri="{FF2B5EF4-FFF2-40B4-BE49-F238E27FC236}">
                <a16:creationId xmlns:a16="http://schemas.microsoft.com/office/drawing/2014/main" id="{6C379574-5513-9422-125A-9BC8EEA2CC1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8556" r="8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6639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A8CDF-3386-9C40-896F-AE7782EC9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5519-91D7-75C9-EACD-C36D54E98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Some points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E4993-BA2A-C20B-2F91-7F1D0A6B584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1613330"/>
            <a:ext cx="9316123" cy="4632924"/>
          </a:xfrm>
        </p:spPr>
        <p:txBody>
          <a:bodyPr>
            <a:noAutofit/>
          </a:bodyPr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B2B collaboration external guests in workforce tenants.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UserType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property is set to Guest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External users. MAU billing applies to all users in an external tenant regardless of their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UserType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setting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Billing is based on monthly active users (MAU), (the count of unique external users who authenticate within a calendar month). MAUs from all workforce and external tenants that are linked to a subscription are combined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800" dirty="0">
                <a:latin typeface="Arial" panose="020B0604020202020204" pitchFamily="34" charset="0"/>
                <a:cs typeface="Arial" panose="020B0604020202020204" pitchFamily="34" charset="0"/>
              </a:rPr>
              <a:t>0-50,000 MAUs - Free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Plus MFA (SMS) per </a:t>
            </a:r>
            <a:r>
              <a:rPr lang="en-NZ" sz="2800" dirty="0">
                <a:latin typeface="Arial" panose="020B0604020202020204" pitchFamily="34" charset="0"/>
                <a:cs typeface="Arial" panose="020B0604020202020204" pitchFamily="34" charset="0"/>
              </a:rPr>
              <a:t>verification attempt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473AA-7484-9570-61A9-860D46BFF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30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99C96-F4A9-D375-3FE1-49130FBC2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FA202B-EF8D-060E-4201-15EC6EDAC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97914"/>
            <a:ext cx="5093746" cy="2689629"/>
          </a:xfrm>
        </p:spPr>
        <p:txBody>
          <a:bodyPr>
            <a:normAutofit/>
          </a:bodyPr>
          <a:lstStyle/>
          <a:p>
            <a:r>
              <a:rPr lang="en-US" sz="6000" cap="none" dirty="0">
                <a:latin typeface="Arial" panose="020B0604020202020204" pitchFamily="34" charset="0"/>
                <a:cs typeface="Arial" panose="020B0604020202020204" pitchFamily="34" charset="0"/>
              </a:rPr>
              <a:t>Woodgrove Groceries</a:t>
            </a:r>
          </a:p>
        </p:txBody>
      </p:sp>
      <p:pic>
        <p:nvPicPr>
          <p:cNvPr id="16" name="Picture Placeholder 15" descr="A logo of people and a blue diamond&#10;&#10;AI-generated content may be incorrect.">
            <a:extLst>
              <a:ext uri="{FF2B5EF4-FFF2-40B4-BE49-F238E27FC236}">
                <a16:creationId xmlns:a16="http://schemas.microsoft.com/office/drawing/2014/main" id="{7FFA8ACD-AADE-33BA-975B-6E51C7FA290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8556" r="8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6865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2478B-987D-FEB1-7E7C-1E77F4D0C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C1A6292-DF95-A45D-31F9-4AED1C517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97914"/>
            <a:ext cx="5093746" cy="2689629"/>
          </a:xfrm>
        </p:spPr>
        <p:txBody>
          <a:bodyPr>
            <a:normAutofit/>
          </a:bodyPr>
          <a:lstStyle/>
          <a:p>
            <a:r>
              <a:rPr lang="en-US" sz="6000" cap="none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</a:p>
        </p:txBody>
      </p:sp>
      <p:pic>
        <p:nvPicPr>
          <p:cNvPr id="16" name="Picture Placeholder 15" descr="A logo of people and a blue diamond&#10;&#10;AI-generated content may be incorrect.">
            <a:extLst>
              <a:ext uri="{FF2B5EF4-FFF2-40B4-BE49-F238E27FC236}">
                <a16:creationId xmlns:a16="http://schemas.microsoft.com/office/drawing/2014/main" id="{F75FC08F-D241-22AF-C9F6-66218E146A4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8556" r="8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8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FE46F-0031-A4A6-E0CF-B2D8625E1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BE7E0A1-186B-5563-9775-B90E3117D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0" y="1009424"/>
            <a:ext cx="4805997" cy="2689629"/>
          </a:xfrm>
        </p:spPr>
        <p:txBody>
          <a:bodyPr>
            <a:normAutofit/>
          </a:bodyPr>
          <a:lstStyle/>
          <a:p>
            <a:r>
              <a:rPr lang="en-US" sz="6000" cap="none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16" name="Picture Placeholder 15" descr="A logo of people and a blue diamond&#10;&#10;AI-generated content may be incorrect.">
            <a:extLst>
              <a:ext uri="{FF2B5EF4-FFF2-40B4-BE49-F238E27FC236}">
                <a16:creationId xmlns:a16="http://schemas.microsoft.com/office/drawing/2014/main" id="{52CA5334-AF57-BF97-D6E6-291A365510F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8556" r="8556"/>
          <a:stretch>
            <a:fillRect/>
          </a:stretch>
        </p:blipFill>
        <p:spPr>
          <a:xfrm>
            <a:off x="0" y="32872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312017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89203-ADE9-69A2-997F-B6B284722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531AC60-9CAF-48E2-AFB5-0EB4F6E9F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0" y="1009424"/>
            <a:ext cx="4805997" cy="2689629"/>
          </a:xfrm>
        </p:spPr>
        <p:txBody>
          <a:bodyPr>
            <a:normAutofit/>
          </a:bodyPr>
          <a:lstStyle/>
          <a:p>
            <a:r>
              <a:rPr lang="en-US" sz="6000" cap="none" dirty="0">
                <a:latin typeface="Arial" panose="020B0604020202020204" pitchFamily="34" charset="0"/>
                <a:cs typeface="Arial" panose="020B0604020202020204" pitchFamily="34" charset="0"/>
              </a:rPr>
              <a:t>And finally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52F033-BD1E-488C-7EEA-2CFD0FC8C4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6480" y="4205262"/>
            <a:ext cx="5244353" cy="238973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B2C questions !!!!</a:t>
            </a:r>
          </a:p>
        </p:txBody>
      </p:sp>
      <p:pic>
        <p:nvPicPr>
          <p:cNvPr id="16" name="Picture Placeholder 15" descr="A logo of people and a blue diamond&#10;&#10;AI-generated content may be incorrect.">
            <a:extLst>
              <a:ext uri="{FF2B5EF4-FFF2-40B4-BE49-F238E27FC236}">
                <a16:creationId xmlns:a16="http://schemas.microsoft.com/office/drawing/2014/main" id="{EE753F21-725F-C8C9-129D-73EBDD37304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8556" r="8556"/>
          <a:stretch>
            <a:fillRect/>
          </a:stretch>
        </p:blipFill>
        <p:spPr>
          <a:xfrm>
            <a:off x="0" y="32872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3442147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E4F0B-A6EB-861C-1C34-CAA9BDE47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Some points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97739-E0DF-24F3-7886-013A799A52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8" y="2011363"/>
            <a:ext cx="9316123" cy="4155757"/>
          </a:xfrm>
        </p:spPr>
        <p:txBody>
          <a:bodyPr/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Cannot create new B2C tenants after 1st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ay if you have never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created one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you already have one, no worries; you can create more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Support until at least 2030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No custom policies in Entra External ID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Migration plans to EEID be announced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“Hybrid”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version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cap="none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0D061-7327-A55C-AF6A-A95C24DD8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0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F9225-6410-CFC2-4ADD-3338E8CD8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3C3C-E578-9CBB-B1DA-312E72FD7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B711B-7333-540C-FE3A-6752F62309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8" y="2011363"/>
            <a:ext cx="9692641" cy="4155757"/>
          </a:xfrm>
        </p:spPr>
        <p:txBody>
          <a:bodyPr>
            <a:normAutofit/>
          </a:bodyPr>
          <a:lstStyle/>
          <a:p>
            <a:r>
              <a:rPr lang="en-NZ" sz="28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 to Microsoft Entra External ID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8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Native authentication API reference</a:t>
            </a:r>
            <a:endParaRPr lang="en-N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800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blog</a:t>
            </a:r>
            <a:endParaRPr lang="en-N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Woodgrove EEID demo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Azure AD B2C custom policies with Entra External ID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presentations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cap="none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cap="none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cap="none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cap="none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cap="none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cap="none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cap="none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cap="none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DFEFF-156E-F018-1C26-D908FEAB9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733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90D90-55E4-4C9B-7BC6-778A9ECE8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FC0C9-AC5F-53D7-BE5B-A092DECA9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00C1A-7F2A-1ADD-A457-13D81136C64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8" y="2011363"/>
            <a:ext cx="9692641" cy="4155757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Gotchas with configuring EEID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Supported features in workforce and external tenants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Restrictions for Identity Protection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EEID pricing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cap="none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cap="none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cap="none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cap="none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cap="none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cap="none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cap="none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cap="none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F6DB2-362E-27D8-B252-DB0F68E9B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864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8F166E-71E2-9038-26F5-BBA5B735F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99B73A3-AE35-447F-3767-F1C2461B5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51" r="18577"/>
          <a:stretch/>
        </p:blipFill>
        <p:spPr>
          <a:xfrm flipH="1">
            <a:off x="0" y="0"/>
            <a:ext cx="51816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9BB47FE-468A-CD1B-6667-C7281AAAC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515" y="374090"/>
            <a:ext cx="5057104" cy="3624984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AE7BCB-153F-7AEC-A490-3E9A5BB58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1514" y="4172989"/>
            <a:ext cx="5057103" cy="25193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Rory Braybrook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rbrayb@gmail.com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https://rbrayb.github.io/Presentations/</a:t>
            </a:r>
          </a:p>
        </p:txBody>
      </p:sp>
    </p:spTree>
    <p:extLst>
      <p:ext uri="{BB962C8B-B14F-4D97-AF65-F5344CB8AC3E}">
        <p14:creationId xmlns:p14="http://schemas.microsoft.com/office/powerpoint/2010/main" val="422028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10084-AB9A-8F59-9201-4122351B8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078D8-5049-C9BE-3595-7B22B192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Why Entra External 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117A0-F9AD-A607-1191-B45BA071DD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8" y="2011363"/>
            <a:ext cx="9025667" cy="4155757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B2C had to be built outside of Entra because of the large number of customers that had to be supported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meant that Entra features had to be ported to B2C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Entra External ID is built inside Entra, so it inherits all the Entra goodness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, e.g. groups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New features are being added 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Supported features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9B4B6-F93E-7C57-C5C2-D2208DB53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526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D586-3F7C-3202-E4F4-1F65B9A7D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65125"/>
            <a:ext cx="10363201" cy="1629601"/>
          </a:xfrm>
        </p:spPr>
        <p:txBody>
          <a:bodyPr>
            <a:normAutofit/>
          </a:bodyPr>
          <a:lstStyle/>
          <a:p>
            <a:r>
              <a:rPr 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In Entra 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FFC83-A1E8-FCEA-2C47-38C5ADAEA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D65D38-8B6A-5273-9BC4-1CEF66AA0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932" y="2473219"/>
            <a:ext cx="9709515" cy="19115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3F4F3B-B40D-0B6D-9FBB-47D9DA6E9A64}"/>
              </a:ext>
            </a:extLst>
          </p:cNvPr>
          <p:cNvSpPr txBox="1"/>
          <p:nvPr/>
        </p:nvSpPr>
        <p:spPr>
          <a:xfrm>
            <a:off x="5004097" y="5454126"/>
            <a:ext cx="2493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entra.microsoft.com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40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9A023-737F-12B0-002E-194117136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9485-798C-8FB4-60F0-6FC3E17CB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65125"/>
            <a:ext cx="10363201" cy="1629601"/>
          </a:xfrm>
        </p:spPr>
        <p:txBody>
          <a:bodyPr>
            <a:normAutofit/>
          </a:bodyPr>
          <a:lstStyle/>
          <a:p>
            <a:r>
              <a:rPr 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In Entra 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58327-A51C-8418-5728-5BFDAABD5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3734EA-F013-697E-66FE-B403428DB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34" y="2541762"/>
            <a:ext cx="8524929" cy="177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2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3D009-A2B1-CB53-32A0-CAA6F5324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AB42-1D39-B80B-168D-620B2B2E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65125"/>
            <a:ext cx="10363201" cy="1629601"/>
          </a:xfrm>
        </p:spPr>
        <p:txBody>
          <a:bodyPr>
            <a:normAutofit/>
          </a:bodyPr>
          <a:lstStyle/>
          <a:p>
            <a:r>
              <a:rPr 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In Entra 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EC784-5420-A59A-1F50-7FAC57177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83670F-6F01-7213-8683-1986186EC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293" y="1718136"/>
            <a:ext cx="7865411" cy="342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2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57DCF-8DE1-D456-9FDC-AAEC35092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380C6-B7A0-A73E-8692-0744BAE38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65125"/>
            <a:ext cx="10363201" cy="1629601"/>
          </a:xfrm>
        </p:spPr>
        <p:txBody>
          <a:bodyPr>
            <a:normAutofit/>
          </a:bodyPr>
          <a:lstStyle/>
          <a:p>
            <a:r>
              <a:rPr 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In Entra 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B6FF3-66F2-0831-57AF-9DBE59A7F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20193-B3F1-41AD-2B20-930B5713B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21" y="1520024"/>
            <a:ext cx="11712955" cy="38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2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AD482-2B88-9C9E-6E61-569F02E46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D4B5-F67B-328C-5CB1-83136B94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65125"/>
            <a:ext cx="10363201" cy="1629601"/>
          </a:xfrm>
        </p:spPr>
        <p:txBody>
          <a:bodyPr>
            <a:normAutofit/>
          </a:bodyPr>
          <a:lstStyle/>
          <a:p>
            <a:r>
              <a:rPr 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In Entra 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59972-2286-F640-2BE3-C27814E63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B43E2D-2E7C-D864-BF46-12B9308C7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736" y="1637033"/>
            <a:ext cx="4768526" cy="460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95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34E70-86C4-79DD-322E-FB0F30AEE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826CFC-0F37-6F34-6070-85BF3345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0" y="1310639"/>
            <a:ext cx="4805997" cy="2689629"/>
          </a:xfrm>
        </p:spPr>
        <p:txBody>
          <a:bodyPr>
            <a:normAutofit/>
          </a:bodyPr>
          <a:lstStyle/>
          <a:p>
            <a:r>
              <a:rPr lang="en-US" sz="6000" cap="none" dirty="0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</a:p>
        </p:txBody>
      </p:sp>
      <p:pic>
        <p:nvPicPr>
          <p:cNvPr id="16" name="Picture Placeholder 15" descr="A logo of people and a blue diamond&#10;&#10;AI-generated content may be incorrect.">
            <a:extLst>
              <a:ext uri="{FF2B5EF4-FFF2-40B4-BE49-F238E27FC236}">
                <a16:creationId xmlns:a16="http://schemas.microsoft.com/office/drawing/2014/main" id="{41786C57-49C1-74DF-70E1-05E2DF1855D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8556" r="8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166082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_win32_SL_V9" id="{8502042B-488E-4F33-AD20-77B40A1BC1AA}" vid="{A90C26AF-23CA-48C5-BFF9-84DC7B1C91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B39BD0-040C-43BE-B0E4-512B09E800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045227-5724-4DBF-9712-031B1BFB2C3C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230e9df3-be65-4c73-a93b-d1236ebd677e"/>
    <ds:schemaRef ds:uri="http://purl.org/dc/dcmitype/"/>
    <ds:schemaRef ds:uri="http://schemas.openxmlformats.org/package/2006/metadata/core-properties"/>
    <ds:schemaRef ds:uri="http://www.w3.org/XML/1998/namespace"/>
    <ds:schemaRef ds:uri="16c05727-aa75-4e4a-9b5f-8a80a1165891"/>
    <ds:schemaRef ds:uri="http://schemas.microsoft.com/office/2006/documentManagement/types"/>
    <ds:schemaRef ds:uri="71af3243-3dd4-4a8d-8c0d-dd76da1f02a5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22457D9-12AC-4794-A05E-F1B90FCD8D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2494</TotalTime>
  <Words>415</Words>
  <Application>Microsoft Office PowerPoint</Application>
  <PresentationFormat>Widescreen</PresentationFormat>
  <Paragraphs>137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Tenorite</vt:lpstr>
      <vt:lpstr>Custom</vt:lpstr>
      <vt:lpstr>A lap around Entra External ID  Rory Braybrook  MVP (Security – Iam)</vt:lpstr>
      <vt:lpstr>Note</vt:lpstr>
      <vt:lpstr>Why Entra External ID</vt:lpstr>
      <vt:lpstr>In Entra ID</vt:lpstr>
      <vt:lpstr>In Entra ID</vt:lpstr>
      <vt:lpstr>In Entra ID</vt:lpstr>
      <vt:lpstr>In Entra ID</vt:lpstr>
      <vt:lpstr>In Entra ID</vt:lpstr>
      <vt:lpstr>Users</vt:lpstr>
      <vt:lpstr>Users</vt:lpstr>
      <vt:lpstr>Applications</vt:lpstr>
      <vt:lpstr>User flows</vt:lpstr>
      <vt:lpstr>Branding</vt:lpstr>
      <vt:lpstr>Sign-up</vt:lpstr>
      <vt:lpstr>External Identity Providers</vt:lpstr>
      <vt:lpstr>Authentication Methods</vt:lpstr>
      <vt:lpstr>MFA with Conditional Access</vt:lpstr>
      <vt:lpstr>Custom Authentication Extensions</vt:lpstr>
      <vt:lpstr>Native Authentication</vt:lpstr>
      <vt:lpstr>Pricing</vt:lpstr>
      <vt:lpstr>Some points </vt:lpstr>
      <vt:lpstr>Woodgrove Groceries</vt:lpstr>
      <vt:lpstr>Samples</vt:lpstr>
      <vt:lpstr>Questions?</vt:lpstr>
      <vt:lpstr>And finally</vt:lpstr>
      <vt:lpstr>Some points </vt:lpstr>
      <vt:lpstr>References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Rory Braybrook</dc:creator>
  <cp:lastModifiedBy>Rory Braybrook</cp:lastModifiedBy>
  <cp:revision>31</cp:revision>
  <dcterms:created xsi:type="dcterms:W3CDTF">2025-02-15T01:29:08Z</dcterms:created>
  <dcterms:modified xsi:type="dcterms:W3CDTF">2025-02-25T05:39:01Z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