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91" r:id="rId5"/>
    <p:sldMasterId id="2147484305" r:id="rId6"/>
    <p:sldMasterId id="2147484323" r:id="rId7"/>
  </p:sldMasterIdLst>
  <p:notesMasterIdLst>
    <p:notesMasterId r:id="rId29"/>
  </p:notesMasterIdLst>
  <p:handoutMasterIdLst>
    <p:handoutMasterId r:id="rId30"/>
  </p:handoutMasterIdLst>
  <p:sldIdLst>
    <p:sldId id="1318" r:id="rId8"/>
    <p:sldId id="1378" r:id="rId9"/>
    <p:sldId id="1363" r:id="rId10"/>
    <p:sldId id="1366" r:id="rId11"/>
    <p:sldId id="1373" r:id="rId12"/>
    <p:sldId id="1379" r:id="rId13"/>
    <p:sldId id="1384" r:id="rId14"/>
    <p:sldId id="1385" r:id="rId15"/>
    <p:sldId id="1386" r:id="rId16"/>
    <p:sldId id="1381" r:id="rId17"/>
    <p:sldId id="1382" r:id="rId18"/>
    <p:sldId id="1364" r:id="rId19"/>
    <p:sldId id="1365" r:id="rId20"/>
    <p:sldId id="1377" r:id="rId21"/>
    <p:sldId id="1371" r:id="rId22"/>
    <p:sldId id="1380" r:id="rId23"/>
    <p:sldId id="1374" r:id="rId24"/>
    <p:sldId id="1375" r:id="rId25"/>
    <p:sldId id="1383" r:id="rId26"/>
    <p:sldId id="1372" r:id="rId27"/>
    <p:sldId id="1339"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318"/>
            <p14:sldId id="1378"/>
            <p14:sldId id="1363"/>
            <p14:sldId id="1366"/>
            <p14:sldId id="1373"/>
            <p14:sldId id="1379"/>
            <p14:sldId id="1384"/>
            <p14:sldId id="1385"/>
            <p14:sldId id="1386"/>
            <p14:sldId id="1381"/>
            <p14:sldId id="1382"/>
            <p14:sldId id="1364"/>
            <p14:sldId id="1365"/>
            <p14:sldId id="1377"/>
            <p14:sldId id="1371"/>
            <p14:sldId id="1380"/>
            <p14:sldId id="1374"/>
            <p14:sldId id="1375"/>
            <p14:sldId id="1383"/>
            <p14:sldId id="1372"/>
            <p14:sldId id="1339"/>
          </p14:sldIdLst>
        </p14:section>
        <p14:section name="Compulsary Slides"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F25022"/>
    <a:srgbClr val="0072C6"/>
    <a:srgbClr val="007233"/>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556" autoAdjust="0"/>
  </p:normalViewPr>
  <p:slideViewPr>
    <p:cSldViewPr snapToGrid="0">
      <p:cViewPr varScale="1">
        <p:scale>
          <a:sx n="107" d="100"/>
          <a:sy n="107" d="100"/>
        </p:scale>
        <p:origin x="384" y="102"/>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41" d="100"/>
          <a:sy n="41" d="100"/>
        </p:scale>
        <p:origin x="-4164" y="-1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9/15/2016 10:58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9/15/2016 10:58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9/15/2016 10:58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29036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9/15/2016 10:58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4042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9/15/2016 10:58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4790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9/15/2016 10:58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44535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w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w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509910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55233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536732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414987412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98354008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214503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120064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06506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1066892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82062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554769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219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7163401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9 ">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826"/>
            <a:ext cx="12436475" cy="6994525"/>
          </a:xfrm>
          <a:prstGeom prst="rect">
            <a:avLst/>
          </a:prstGeom>
        </p:spPr>
      </p:pic>
      <p:sp>
        <p:nvSpPr>
          <p:cNvPr id="14" name="Rectangle 13"/>
          <p:cNvSpPr/>
          <p:nvPr userDrawn="1"/>
        </p:nvSpPr>
        <p:spPr bwMode="auto">
          <a:xfrm>
            <a:off x="274638" y="2993722"/>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7" tIns="146270" rIns="182837" bIns="146270"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pPr>
            <a:endParaRPr lang="en-US" sz="2448"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7"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383494" y="5869192"/>
            <a:ext cx="5834745" cy="439465"/>
          </a:xfrm>
        </p:spPr>
        <p:txBody>
          <a:bodyPr anchor="ctr"/>
          <a:lstStyle>
            <a:lvl1pPr marL="0" indent="0" algn="l">
              <a:lnSpc>
                <a:spcPct val="100000"/>
              </a:lnSpc>
              <a:spcBef>
                <a:spcPts val="0"/>
              </a:spcBef>
              <a:buNone/>
              <a:defRPr sz="1632">
                <a:solidFill>
                  <a:schemeClr val="bg1"/>
                </a:solidFill>
                <a:latin typeface="+mj-lt"/>
              </a:defRPr>
            </a:lvl1pPr>
            <a:lvl2pPr marL="457069" indent="0" algn="ctr">
              <a:buNone/>
              <a:defRPr>
                <a:solidFill>
                  <a:schemeClr val="tx1">
                    <a:tint val="75000"/>
                  </a:schemeClr>
                </a:solidFill>
              </a:defRPr>
            </a:lvl2pPr>
            <a:lvl3pPr marL="914138" indent="0" algn="ctr">
              <a:buNone/>
              <a:defRPr>
                <a:solidFill>
                  <a:schemeClr val="tx1">
                    <a:tint val="75000"/>
                  </a:schemeClr>
                </a:solidFill>
              </a:defRPr>
            </a:lvl3pPr>
            <a:lvl4pPr marL="1371208" indent="0" algn="ctr">
              <a:buNone/>
              <a:defRPr>
                <a:solidFill>
                  <a:schemeClr val="tx1">
                    <a:tint val="75000"/>
                  </a:schemeClr>
                </a:solidFill>
              </a:defRPr>
            </a:lvl4pPr>
            <a:lvl5pPr marL="1828277" indent="0" algn="ctr">
              <a:buNone/>
              <a:defRPr>
                <a:solidFill>
                  <a:schemeClr val="tx1">
                    <a:tint val="75000"/>
                  </a:schemeClr>
                </a:solidFill>
              </a:defRPr>
            </a:lvl5pPr>
            <a:lvl6pPr marL="2285346" indent="0" algn="ctr">
              <a:buNone/>
              <a:defRPr>
                <a:solidFill>
                  <a:schemeClr val="tx1">
                    <a:tint val="75000"/>
                  </a:schemeClr>
                </a:solidFill>
              </a:defRPr>
            </a:lvl6pPr>
            <a:lvl7pPr marL="2742415" indent="0" algn="ctr">
              <a:buNone/>
              <a:defRPr>
                <a:solidFill>
                  <a:schemeClr val="tx1">
                    <a:tint val="75000"/>
                  </a:schemeClr>
                </a:solidFill>
              </a:defRPr>
            </a:lvl7pPr>
            <a:lvl8pPr marL="3199484" indent="0" algn="ctr">
              <a:buNone/>
              <a:defRPr>
                <a:solidFill>
                  <a:schemeClr val="tx1">
                    <a:tint val="75000"/>
                  </a:schemeClr>
                </a:solidFill>
              </a:defRPr>
            </a:lvl8pPr>
            <a:lvl9pPr marL="3656554" indent="0" algn="ctr">
              <a:buNone/>
              <a:defRPr>
                <a:solidFill>
                  <a:schemeClr val="tx1">
                    <a:tint val="75000"/>
                  </a:schemeClr>
                </a:solidFill>
              </a:defRPr>
            </a:lvl9pPr>
          </a:lstStyle>
          <a:p>
            <a:r>
              <a:rPr lang="en-US" smtClean="0"/>
              <a:t>Click to edit Master subtitle style</a:t>
            </a:r>
            <a:endParaRPr lang="en-US" dirty="0" smtClean="0"/>
          </a:p>
        </p:txBody>
      </p:sp>
      <p:pic>
        <p:nvPicPr>
          <p:cNvPr id="17"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25465" y="538283"/>
            <a:ext cx="1254125" cy="268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6450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4488"/>
            </a:lvl1pPr>
          </a:lstStyle>
          <a:p>
            <a:r>
              <a:rPr lang="en-US" dirty="0" smtClean="0"/>
              <a:t>Click to edit Master title style</a:t>
            </a:r>
            <a:endParaRPr lang="en-US" dirty="0"/>
          </a:p>
        </p:txBody>
      </p:sp>
    </p:spTree>
    <p:extLst>
      <p:ext uri="{BB962C8B-B14F-4D97-AF65-F5344CB8AC3E}">
        <p14:creationId xmlns:p14="http://schemas.microsoft.com/office/powerpoint/2010/main" val="37591841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hapter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CHAPTER TITLE BREADCRUM</a:t>
            </a:r>
            <a:endParaRPr lang="en-US" dirty="0"/>
          </a:p>
        </p:txBody>
      </p:sp>
    </p:spTree>
    <p:extLst>
      <p:ext uri="{BB962C8B-B14F-4D97-AF65-F5344CB8AC3E}">
        <p14:creationId xmlns:p14="http://schemas.microsoft.com/office/powerpoint/2010/main" val="6494693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Breadcrumb, 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274639" y="699453"/>
            <a:ext cx="11888787" cy="917575"/>
          </a:xfrm>
        </p:spPr>
        <p:txBody>
          <a:bodyPr/>
          <a:lstStyle/>
          <a:p>
            <a:r>
              <a:rPr lang="en-US" dirty="0" smtClean="0"/>
              <a:t>Click to edit Master </a:t>
            </a:r>
            <a:r>
              <a:rPr lang="en-US" smtClean="0"/>
              <a:t>title style</a:t>
            </a:r>
            <a:endParaRPr lang="en-US" dirty="0"/>
          </a:p>
        </p:txBody>
      </p:sp>
      <p:sp>
        <p:nvSpPr>
          <p:cNvPr id="5" name="Text Placeholder 3"/>
          <p:cNvSpPr>
            <a:spLocks noGrp="1"/>
          </p:cNvSpPr>
          <p:nvPr>
            <p:ph type="body" sz="quarter" idx="10" hasCustomPrompt="1"/>
          </p:nvPr>
        </p:nvSpPr>
        <p:spPr>
          <a:xfrm>
            <a:off x="274639" y="1410926"/>
            <a:ext cx="11887200" cy="499107"/>
          </a:xfrm>
        </p:spPr>
        <p:txBody>
          <a:bodyPr>
            <a:spAutoFit/>
          </a:bodyPr>
          <a:lstStyle>
            <a:lvl1pPr marL="0" indent="0">
              <a:buNone/>
              <a:defRPr sz="2244"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Subhead</a:t>
            </a:r>
            <a:endParaRPr lang="en-US" dirty="0"/>
          </a:p>
        </p:txBody>
      </p:sp>
      <p:sp>
        <p:nvSpPr>
          <p:cNvPr id="4" name="Text Placeholder 5"/>
          <p:cNvSpPr>
            <a:spLocks noGrp="1"/>
          </p:cNvSpPr>
          <p:nvPr>
            <p:ph type="body" sz="quarter" idx="11"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CHAPTER TITLE BREADCRUM</a:t>
            </a:r>
            <a:endParaRPr lang="en-US" dirty="0"/>
          </a:p>
        </p:txBody>
      </p:sp>
    </p:spTree>
    <p:extLst>
      <p:ext uri="{BB962C8B-B14F-4D97-AF65-F5344CB8AC3E}">
        <p14:creationId xmlns:p14="http://schemas.microsoft.com/office/powerpoint/2010/main" val="29401336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686247"/>
            <a:ext cx="11888787" cy="917575"/>
          </a:xfrm>
        </p:spPr>
        <p:txBody>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CHAPTER TITLE BREADCRUM</a:t>
            </a:r>
            <a:endParaRPr lang="en-US" dirty="0"/>
          </a:p>
        </p:txBody>
      </p:sp>
    </p:spTree>
    <p:extLst>
      <p:ext uri="{BB962C8B-B14F-4D97-AF65-F5344CB8AC3E}">
        <p14:creationId xmlns:p14="http://schemas.microsoft.com/office/powerpoint/2010/main" val="23560439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grams slide ">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5"/>
          <p:cNvSpPr>
            <a:spLocks noGrp="1"/>
          </p:cNvSpPr>
          <p:nvPr>
            <p:ph type="title"/>
          </p:nvPr>
        </p:nvSpPr>
        <p:spPr>
          <a:xfrm>
            <a:off x="274639" y="295276"/>
            <a:ext cx="11888787" cy="917575"/>
          </a:xfrm>
        </p:spPr>
        <p:txBody>
          <a:bodyPr/>
          <a:lstStyle>
            <a:lvl1pPr>
              <a:defRPr sz="4488"/>
            </a:lvl1pPr>
          </a:lstStyle>
          <a:p>
            <a:r>
              <a:rPr lang="en-US" dirty="0" smtClean="0"/>
              <a:t>Click to edit Master title style</a:t>
            </a:r>
            <a:endParaRPr lang="en-US" dirty="0"/>
          </a:p>
        </p:txBody>
      </p:sp>
    </p:spTree>
    <p:extLst>
      <p:ext uri="{BB962C8B-B14F-4D97-AF65-F5344CB8AC3E}">
        <p14:creationId xmlns:p14="http://schemas.microsoft.com/office/powerpoint/2010/main" val="191783116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agrams slide with subhead">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Title 5"/>
          <p:cNvSpPr>
            <a:spLocks noGrp="1"/>
          </p:cNvSpPr>
          <p:nvPr>
            <p:ph type="title"/>
          </p:nvPr>
        </p:nvSpPr>
        <p:spPr>
          <a:xfrm>
            <a:off x="274639" y="295276"/>
            <a:ext cx="11888787" cy="917575"/>
          </a:xfrm>
        </p:spPr>
        <p:txBody>
          <a:bodyPr/>
          <a:lstStyle>
            <a:lvl1pPr>
              <a:defRPr sz="4488"/>
            </a:lvl1pPr>
          </a:lstStyle>
          <a:p>
            <a:r>
              <a:rPr lang="en-US" dirty="0" smtClean="0"/>
              <a:t>Click to edit Master title style</a:t>
            </a:r>
            <a:endParaRPr lang="en-US" dirty="0"/>
          </a:p>
        </p:txBody>
      </p:sp>
      <p:sp>
        <p:nvSpPr>
          <p:cNvPr id="6" name="Text Placeholder 3"/>
          <p:cNvSpPr>
            <a:spLocks noGrp="1"/>
          </p:cNvSpPr>
          <p:nvPr>
            <p:ph type="body" sz="quarter" idx="10" hasCustomPrompt="1"/>
          </p:nvPr>
        </p:nvSpPr>
        <p:spPr>
          <a:xfrm>
            <a:off x="274639" y="1035294"/>
            <a:ext cx="11887200" cy="499107"/>
          </a:xfrm>
        </p:spPr>
        <p:txBody>
          <a:bodyPr>
            <a:spAutoFit/>
          </a:bodyPr>
          <a:lstStyle>
            <a:lvl1pPr marL="0" indent="0">
              <a:buNone/>
              <a:defRPr sz="2244"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Subhead</a:t>
            </a:r>
            <a:endParaRPr lang="en-US" dirty="0"/>
          </a:p>
        </p:txBody>
      </p:sp>
    </p:spTree>
    <p:extLst>
      <p:ext uri="{BB962C8B-B14F-4D97-AF65-F5344CB8AC3E}">
        <p14:creationId xmlns:p14="http://schemas.microsoft.com/office/powerpoint/2010/main" val="43145824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s with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CHAPTER TITLE BREADCRUM</a:t>
            </a:r>
            <a:endParaRPr lang="en-US" dirty="0"/>
          </a:p>
        </p:txBody>
      </p:sp>
      <p:sp>
        <p:nvSpPr>
          <p:cNvPr id="5" name="Rectangle 4"/>
          <p:cNvSpPr/>
          <p:nvPr userDrawn="1"/>
        </p:nvSpPr>
        <p:spPr bwMode="auto">
          <a:xfrm>
            <a:off x="0" y="1865206"/>
            <a:ext cx="12436475" cy="512931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1066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eatures title and content">
    <p:spTree>
      <p:nvGrpSpPr>
        <p:cNvPr id="1" name=""/>
        <p:cNvGrpSpPr/>
        <p:nvPr/>
      </p:nvGrpSpPr>
      <p:grpSpPr>
        <a:xfrm>
          <a:off x="0" y="0"/>
          <a:ext cx="0" cy="0"/>
          <a:chOff x="0" y="0"/>
          <a:chExt cx="0" cy="0"/>
        </a:xfrm>
      </p:grpSpPr>
      <p:sp>
        <p:nvSpPr>
          <p:cNvPr id="5" name="Rectangle 4"/>
          <p:cNvSpPr/>
          <p:nvPr userDrawn="1"/>
        </p:nvSpPr>
        <p:spPr bwMode="auto">
          <a:xfrm>
            <a:off x="0" y="1865206"/>
            <a:ext cx="12436475" cy="512931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7"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5"/>
          <p:cNvSpPr>
            <a:spLocks noGrp="1"/>
          </p:cNvSpPr>
          <p:nvPr>
            <p:ph type="title"/>
          </p:nvPr>
        </p:nvSpPr>
        <p:spPr>
          <a:xfrm>
            <a:off x="274639" y="295276"/>
            <a:ext cx="11888787" cy="917575"/>
          </a:xfrm>
        </p:spPr>
        <p:txBody>
          <a:bodyPr/>
          <a:lstStyle>
            <a:lvl1pPr>
              <a:defRPr sz="4488"/>
            </a:lvl1pPr>
          </a:lstStyle>
          <a:p>
            <a:r>
              <a:rPr lang="en-US" dirty="0" smtClean="0"/>
              <a:t>Click to edit Master title style</a:t>
            </a:r>
            <a:endParaRPr lang="en-US" dirty="0"/>
          </a:p>
        </p:txBody>
      </p:sp>
    </p:spTree>
    <p:extLst>
      <p:ext uri="{BB962C8B-B14F-4D97-AF65-F5344CB8AC3E}">
        <p14:creationId xmlns:p14="http://schemas.microsoft.com/office/powerpoint/2010/main" val="81090342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eatures title and subhead">
    <p:spTree>
      <p:nvGrpSpPr>
        <p:cNvPr id="1" name=""/>
        <p:cNvGrpSpPr/>
        <p:nvPr/>
      </p:nvGrpSpPr>
      <p:grpSpPr>
        <a:xfrm>
          <a:off x="0" y="0"/>
          <a:ext cx="0" cy="0"/>
          <a:chOff x="0" y="0"/>
          <a:chExt cx="0" cy="0"/>
        </a:xfrm>
      </p:grpSpPr>
      <p:sp>
        <p:nvSpPr>
          <p:cNvPr id="5" name="Rectangle 4"/>
          <p:cNvSpPr/>
          <p:nvPr userDrawn="1"/>
        </p:nvSpPr>
        <p:spPr bwMode="auto">
          <a:xfrm>
            <a:off x="0" y="1865206"/>
            <a:ext cx="12436475" cy="512931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8" name="Title 5"/>
          <p:cNvSpPr>
            <a:spLocks noGrp="1"/>
          </p:cNvSpPr>
          <p:nvPr>
            <p:ph type="title"/>
          </p:nvPr>
        </p:nvSpPr>
        <p:spPr>
          <a:xfrm>
            <a:off x="274639" y="295276"/>
            <a:ext cx="11888787" cy="917575"/>
          </a:xfrm>
        </p:spPr>
        <p:txBody>
          <a:bodyPr/>
          <a:lstStyle>
            <a:lvl1pPr>
              <a:defRPr sz="4488"/>
            </a:lvl1pPr>
          </a:lstStyle>
          <a:p>
            <a:r>
              <a:rPr lang="en-US" dirty="0" smtClean="0"/>
              <a:t>Click to edit Master title style</a:t>
            </a:r>
            <a:endParaRPr lang="en-US" dirty="0"/>
          </a:p>
        </p:txBody>
      </p:sp>
      <p:sp>
        <p:nvSpPr>
          <p:cNvPr id="6" name="Text Placeholder 3"/>
          <p:cNvSpPr>
            <a:spLocks noGrp="1"/>
          </p:cNvSpPr>
          <p:nvPr>
            <p:ph type="body" sz="quarter" idx="10" hasCustomPrompt="1"/>
          </p:nvPr>
        </p:nvSpPr>
        <p:spPr>
          <a:xfrm>
            <a:off x="274639" y="1035294"/>
            <a:ext cx="11887200" cy="499107"/>
          </a:xfrm>
        </p:spPr>
        <p:txBody>
          <a:bodyPr>
            <a:spAutoFit/>
          </a:bodyPr>
          <a:lstStyle>
            <a:lvl1pPr marL="0" indent="0">
              <a:buNone/>
              <a:defRPr sz="2244"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Subhead</a:t>
            </a:r>
            <a:endParaRPr lang="en-US" dirty="0"/>
          </a:p>
        </p:txBody>
      </p:sp>
    </p:spTree>
    <p:extLst>
      <p:ext uri="{BB962C8B-B14F-4D97-AF65-F5344CB8AC3E}">
        <p14:creationId xmlns:p14="http://schemas.microsoft.com/office/powerpoint/2010/main" val="357464072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features title and subhead">
    <p:spTree>
      <p:nvGrpSpPr>
        <p:cNvPr id="1" name=""/>
        <p:cNvGrpSpPr/>
        <p:nvPr/>
      </p:nvGrpSpPr>
      <p:grpSpPr>
        <a:xfrm>
          <a:off x="0" y="0"/>
          <a:ext cx="0" cy="0"/>
          <a:chOff x="0" y="0"/>
          <a:chExt cx="0" cy="0"/>
        </a:xfrm>
      </p:grpSpPr>
      <p:sp>
        <p:nvSpPr>
          <p:cNvPr id="8" name="Title 5"/>
          <p:cNvSpPr>
            <a:spLocks noGrp="1"/>
          </p:cNvSpPr>
          <p:nvPr>
            <p:ph type="title"/>
          </p:nvPr>
        </p:nvSpPr>
        <p:spPr>
          <a:xfrm>
            <a:off x="274639" y="295276"/>
            <a:ext cx="11888787" cy="917575"/>
          </a:xfrm>
        </p:spPr>
        <p:txBody>
          <a:bodyPr/>
          <a:lstStyle>
            <a:lvl1pPr>
              <a:defRPr sz="4488"/>
            </a:lvl1pPr>
          </a:lstStyle>
          <a:p>
            <a:r>
              <a:rPr lang="en-US" dirty="0" smtClean="0"/>
              <a:t>Click to edit Master title style</a:t>
            </a:r>
            <a:endParaRPr lang="en-US" dirty="0"/>
          </a:p>
        </p:txBody>
      </p:sp>
      <p:sp>
        <p:nvSpPr>
          <p:cNvPr id="6" name="Text Placeholder 3"/>
          <p:cNvSpPr>
            <a:spLocks noGrp="1"/>
          </p:cNvSpPr>
          <p:nvPr>
            <p:ph type="body" sz="quarter" idx="10" hasCustomPrompt="1"/>
          </p:nvPr>
        </p:nvSpPr>
        <p:spPr>
          <a:xfrm>
            <a:off x="274639" y="1035294"/>
            <a:ext cx="11887200" cy="499107"/>
          </a:xfrm>
        </p:spPr>
        <p:txBody>
          <a:bodyPr>
            <a:spAutoFit/>
          </a:bodyPr>
          <a:lstStyle>
            <a:lvl1pPr marL="0" indent="0">
              <a:buNone/>
              <a:defRPr sz="2244"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Subhead</a:t>
            </a:r>
            <a:endParaRPr lang="en-US" dirty="0"/>
          </a:p>
        </p:txBody>
      </p:sp>
    </p:spTree>
    <p:extLst>
      <p:ext uri="{BB962C8B-B14F-4D97-AF65-F5344CB8AC3E}">
        <p14:creationId xmlns:p14="http://schemas.microsoft.com/office/powerpoint/2010/main" val="214961330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121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639" y="2948628"/>
            <a:ext cx="11887200" cy="1181862"/>
          </a:xfrm>
          <a:noFill/>
        </p:spPr>
        <p:txBody>
          <a:bodyPr tIns="91440" bIns="91440" anchor="t" anchorCtr="0">
            <a:spAutoFit/>
          </a:bodyPr>
          <a:lstStyle>
            <a:lvl1pPr>
              <a:defRPr sz="7198"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15071759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itle with header">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639" y="2948628"/>
            <a:ext cx="11887200" cy="1181862"/>
          </a:xfrm>
          <a:noFill/>
        </p:spPr>
        <p:txBody>
          <a:bodyPr tIns="91440" bIns="91440" anchor="t" anchorCtr="0">
            <a:spAutoFit/>
          </a:bodyPr>
          <a:lstStyle>
            <a:lvl1pPr>
              <a:defRPr sz="7198" spc="-100" baseline="0">
                <a:solidFill>
                  <a:schemeClr val="bg1"/>
                </a:solidFill>
              </a:defRPr>
            </a:lvl1pPr>
          </a:lstStyle>
          <a:p>
            <a:r>
              <a:rPr lang="en-US" dirty="0" smtClean="0"/>
              <a:t>Section title</a:t>
            </a:r>
            <a:endParaRPr lang="en-US" dirty="0"/>
          </a:p>
        </p:txBody>
      </p:sp>
      <p:sp>
        <p:nvSpPr>
          <p:cNvPr id="6" name="Text Placeholder 3"/>
          <p:cNvSpPr>
            <a:spLocks noGrp="1"/>
          </p:cNvSpPr>
          <p:nvPr>
            <p:ph type="body" sz="quarter" idx="10" hasCustomPrompt="1"/>
          </p:nvPr>
        </p:nvSpPr>
        <p:spPr>
          <a:xfrm>
            <a:off x="274639" y="466302"/>
            <a:ext cx="11887200" cy="442604"/>
          </a:xfrm>
        </p:spPr>
        <p:txBody>
          <a:bodyPr>
            <a:spAutoFit/>
          </a:bodyPr>
          <a:lstStyle>
            <a:lvl1pPr marL="0" indent="0">
              <a:buNone/>
              <a:defRPr sz="1836" b="1" baseline="0">
                <a:solidFill>
                  <a:schemeClr val="bg1"/>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smtClean="0"/>
              <a:t>PAGE HEADER</a:t>
            </a:r>
            <a:endParaRPr lang="en-US" dirty="0"/>
          </a:p>
        </p:txBody>
      </p:sp>
    </p:spTree>
    <p:extLst>
      <p:ext uri="{BB962C8B-B14F-4D97-AF65-F5344CB8AC3E}">
        <p14:creationId xmlns:p14="http://schemas.microsoft.com/office/powerpoint/2010/main" val="31625146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26247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639" y="2948628"/>
            <a:ext cx="11887200" cy="1181862"/>
          </a:xfrm>
          <a:noFill/>
        </p:spPr>
        <p:txBody>
          <a:bodyPr tIns="91440" bIns="91440" anchor="t" anchorCtr="0">
            <a:spAutoFit/>
          </a:bodyPr>
          <a:lstStyle>
            <a:lvl1pPr>
              <a:defRPr sz="7198"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64596117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_Walk_in">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nvPr>
        </p:nvGraphicFramePr>
        <p:xfrm>
          <a:off x="0" y="0"/>
          <a:ext cx="12435839" cy="5999384"/>
        </p:xfrm>
        <a:graphic>
          <a:graphicData uri="http://schemas.openxmlformats.org/presentationml/2006/ole">
            <mc:AlternateContent xmlns:mc="http://schemas.openxmlformats.org/markup-compatibility/2006">
              <mc:Choice xmlns:v="urn:schemas-microsoft-com:vml" Requires="v">
                <p:oleObj spid="_x0000_s1042" name="Image" r:id="rId3" imgW="24380640" imgH="15238080" progId="Photoshop.Image.12">
                  <p:embed/>
                </p:oleObj>
              </mc:Choice>
              <mc:Fallback>
                <p:oleObj name="Image" r:id="rId3" imgW="24380640" imgH="15238080" progId="Photoshop.Image.12">
                  <p:embed/>
                  <p:pic>
                    <p:nvPicPr>
                      <p:cNvPr id="0" name=""/>
                      <p:cNvPicPr/>
                      <p:nvPr/>
                    </p:nvPicPr>
                    <p:blipFill>
                      <a:blip r:embed="rId4"/>
                      <a:stretch>
                        <a:fillRect/>
                      </a:stretch>
                    </p:blipFill>
                    <p:spPr>
                      <a:xfrm>
                        <a:off x="0" y="0"/>
                        <a:ext cx="12435839" cy="59993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385589" y="6233566"/>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3" name="TextBox 2"/>
          <p:cNvSpPr txBox="1"/>
          <p:nvPr userDrawn="1"/>
        </p:nvSpPr>
        <p:spPr>
          <a:xfrm>
            <a:off x="241573" y="1913086"/>
            <a:ext cx="8568952" cy="1264962"/>
          </a:xfrm>
          <a:prstGeom prst="rect">
            <a:avLst/>
          </a:prstGeom>
          <a:noFill/>
        </p:spPr>
        <p:txBody>
          <a:bodyPr wrap="square" lIns="182880" tIns="146304" rIns="182880" bIns="146304" rtlCol="0">
            <a:spAutoFit/>
          </a:bodyPr>
          <a:lstStyle/>
          <a:p>
            <a:pPr>
              <a:lnSpc>
                <a:spcPct val="90000"/>
              </a:lnSpc>
              <a:spcAft>
                <a:spcPts val="600"/>
              </a:spcAft>
            </a:pPr>
            <a:r>
              <a:rPr lang="en-NZ" sz="7000" dirty="0">
                <a:solidFill>
                  <a:srgbClr val="FFFFFF"/>
                </a:solidFill>
              </a:rPr>
              <a:t>Microsoft Ignite NZ</a:t>
            </a:r>
          </a:p>
        </p:txBody>
      </p:sp>
      <p:sp>
        <p:nvSpPr>
          <p:cNvPr id="5" name="TextBox 4"/>
          <p:cNvSpPr txBox="1"/>
          <p:nvPr userDrawn="1"/>
        </p:nvSpPr>
        <p:spPr>
          <a:xfrm>
            <a:off x="241573" y="2921198"/>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rgbClr val="FFFFFF"/>
                </a:solidFill>
              </a:rPr>
              <a:t>25-28 October 2016</a:t>
            </a:r>
          </a:p>
          <a:p>
            <a:pPr>
              <a:lnSpc>
                <a:spcPct val="90000"/>
              </a:lnSpc>
              <a:spcAft>
                <a:spcPts val="600"/>
              </a:spcAft>
            </a:pPr>
            <a:r>
              <a:rPr lang="en-NZ" sz="4000" dirty="0">
                <a:solidFill>
                  <a:srgbClr val="FFFFFF"/>
                </a:solidFill>
              </a:rPr>
              <a:t>SKYCITY, Auckland</a:t>
            </a:r>
          </a:p>
        </p:txBody>
      </p:sp>
      <p:pic>
        <p:nvPicPr>
          <p:cNvPr id="8" name="Picture 7"/>
          <p:cNvPicPr>
            <a:picLocks noChangeAspect="1"/>
          </p:cNvPicPr>
          <p:nvPr userDrawn="1"/>
        </p:nvPicPr>
        <p:blipFill>
          <a:blip r:embed="rId7"/>
          <a:stretch>
            <a:fillRect/>
          </a:stretch>
        </p:blipFill>
        <p:spPr>
          <a:xfrm>
            <a:off x="31410" y="-234182"/>
            <a:ext cx="12405065" cy="2205345"/>
          </a:xfrm>
          <a:prstGeom prst="rect">
            <a:avLst/>
          </a:prstGeom>
        </p:spPr>
      </p:pic>
    </p:spTree>
    <p:extLst>
      <p:ext uri="{BB962C8B-B14F-4D97-AF65-F5344CB8AC3E}">
        <p14:creationId xmlns:p14="http://schemas.microsoft.com/office/powerpoint/2010/main" val="4736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nvPr>
        </p:nvGraphicFramePr>
        <p:xfrm>
          <a:off x="636" y="0"/>
          <a:ext cx="12435839" cy="6080284"/>
        </p:xfrm>
        <a:graphic>
          <a:graphicData uri="http://schemas.openxmlformats.org/presentationml/2006/ole">
            <mc:AlternateContent xmlns:mc="http://schemas.openxmlformats.org/markup-compatibility/2006">
              <mc:Choice xmlns:v="urn:schemas-microsoft-com:vml" Requires="v">
                <p:oleObj spid="_x0000_s2066" name="Image" r:id="rId3" imgW="24380640" imgH="15238080" progId="Photoshop.Image.12">
                  <p:embed/>
                </p:oleObj>
              </mc:Choice>
              <mc:Fallback>
                <p:oleObj name="Image" r:id="rId3" imgW="24380640" imgH="15238080" progId="Photoshop.Image.12">
                  <p:embed/>
                  <p:pic>
                    <p:nvPicPr>
                      <p:cNvPr id="0" name=""/>
                      <p:cNvPicPr/>
                      <p:nvPr/>
                    </p:nvPicPr>
                    <p:blipFill>
                      <a:blip r:embed="rId4"/>
                      <a:stretch>
                        <a:fillRect/>
                      </a:stretch>
                    </p:blipFill>
                    <p:spPr>
                      <a:xfrm>
                        <a:off x="636" y="0"/>
                        <a:ext cx="12435839" cy="60802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457597" y="6285063"/>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87481" y="182554"/>
            <a:ext cx="11672947" cy="2119277"/>
          </a:xfrm>
          <a:noFill/>
        </p:spPr>
        <p:txBody>
          <a:bodyPr lIns="146304" tIns="91440" rIns="146304" bIns="91440" anchor="t" anchorCtr="0"/>
          <a:lstStyle>
            <a:lvl1pPr>
              <a:defRPr sz="6000" spc="-100" baseline="0">
                <a:solidFill>
                  <a:schemeClr val="bg1"/>
                </a:soli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003" y="3497262"/>
            <a:ext cx="7640499" cy="829612"/>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12" name="Text Placeholder 4"/>
          <p:cNvSpPr>
            <a:spLocks noGrp="1"/>
          </p:cNvSpPr>
          <p:nvPr>
            <p:ph type="body" sz="quarter" idx="13" hasCustomPrompt="1"/>
          </p:nvPr>
        </p:nvSpPr>
        <p:spPr bwMode="white">
          <a:xfrm>
            <a:off x="287481" y="2506609"/>
            <a:ext cx="7382067" cy="888264"/>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Session Code</a:t>
            </a:r>
          </a:p>
        </p:txBody>
      </p:sp>
    </p:spTree>
    <p:extLst>
      <p:ext uri="{BB962C8B-B14F-4D97-AF65-F5344CB8AC3E}">
        <p14:creationId xmlns:p14="http://schemas.microsoft.com/office/powerpoint/2010/main" val="420239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3497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29782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639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46541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75578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1408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63308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98303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6910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Click icon to add picture</a:t>
            </a:r>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0904935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917226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949614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879463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64768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6955773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833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641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408857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1084175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758571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345489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833604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9" r:id="rId1"/>
    <p:sldLayoutId id="2147484185" r:id="rId2"/>
    <p:sldLayoutId id="2147484186" r:id="rId3"/>
    <p:sldLayoutId id="2147484130" r:id="rId4"/>
    <p:sldLayoutId id="2147484101" r:id="rId5"/>
    <p:sldLayoutId id="2147484102" r:id="rId6"/>
    <p:sldLayoutId id="2147484098" r:id="rId7"/>
    <p:sldLayoutId id="2147484092" r:id="rId8"/>
    <p:sldLayoutId id="2147484093" r:id="rId9"/>
    <p:sldLayoutId id="2147484127" r:id="rId10"/>
    <p:sldLayoutId id="2147484128" r:id="rId11"/>
    <p:sldLayoutId id="2147484129" r:id="rId12"/>
    <p:sldLayoutId id="2147484094"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193231387"/>
      </p:ext>
    </p:extLst>
  </p:cSld>
  <p:clrMap bg1="dk1" tx1="lt1" bg2="dk2" tx2="lt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9" y="1212851"/>
            <a:ext cx="11887200" cy="555610"/>
          </a:xfrm>
          <a:prstGeom prst="rect">
            <a:avLst/>
          </a:prstGeom>
        </p:spPr>
        <p:txBody>
          <a:bodyPr vert="horz" wrap="square" lIns="146304" tIns="91440" rIns="146304" bIns="91440" rtlCol="0">
            <a:spAutoFit/>
          </a:bodyPr>
          <a:lstStyle/>
          <a:p>
            <a:pPr lvl="0"/>
            <a:r>
              <a:rPr lang="en-US" dirty="0" smtClean="0"/>
              <a:t>Click to edit Master text styles</a:t>
            </a:r>
          </a:p>
        </p:txBody>
      </p:sp>
    </p:spTree>
    <p:extLst>
      <p:ext uri="{BB962C8B-B14F-4D97-AF65-F5344CB8AC3E}">
        <p14:creationId xmlns:p14="http://schemas.microsoft.com/office/powerpoint/2010/main" val="3218854486"/>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2" r:id="rId16"/>
  </p:sldLayoutIdLst>
  <p:transition>
    <p:fade/>
  </p:transition>
  <p:timing>
    <p:tnLst>
      <p:par>
        <p:cTn id="1" dur="indefinite" restart="never" nodeType="tmRoot"/>
      </p:par>
    </p:tnLst>
  </p:timing>
  <p:txStyles>
    <p:titleStyle>
      <a:lvl1pPr algn="l" defTabSz="931684" rtl="0" fontAlgn="base">
        <a:lnSpc>
          <a:spcPct val="90000"/>
        </a:lnSpc>
        <a:spcBef>
          <a:spcPct val="0"/>
        </a:spcBef>
        <a:spcAft>
          <a:spcPct val="0"/>
        </a:spcAft>
        <a:defRPr lang="en-US" sz="4488"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2pPr>
      <a:lvl3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3pPr>
      <a:lvl4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4pPr>
      <a:lvl5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5pPr>
      <a:lvl6pPr marL="457112" algn="l" defTabSz="931684" rtl="0" fontAlgn="base">
        <a:lnSpc>
          <a:spcPct val="90000"/>
        </a:lnSpc>
        <a:spcBef>
          <a:spcPct val="0"/>
        </a:spcBef>
        <a:spcAft>
          <a:spcPct val="0"/>
        </a:spcAft>
        <a:defRPr sz="5399">
          <a:solidFill>
            <a:schemeClr val="tx1"/>
          </a:solidFill>
          <a:latin typeface="Segoe UI Light" charset="0"/>
          <a:ea typeface="ＭＳ Ｐゴシック" charset="0"/>
        </a:defRPr>
      </a:lvl6pPr>
      <a:lvl7pPr marL="914224" algn="l" defTabSz="931684" rtl="0" fontAlgn="base">
        <a:lnSpc>
          <a:spcPct val="90000"/>
        </a:lnSpc>
        <a:spcBef>
          <a:spcPct val="0"/>
        </a:spcBef>
        <a:spcAft>
          <a:spcPct val="0"/>
        </a:spcAft>
        <a:defRPr sz="5399">
          <a:solidFill>
            <a:schemeClr val="tx1"/>
          </a:solidFill>
          <a:latin typeface="Segoe UI Light" charset="0"/>
          <a:ea typeface="ＭＳ Ｐゴシック" charset="0"/>
        </a:defRPr>
      </a:lvl7pPr>
      <a:lvl8pPr marL="1371336" algn="l" defTabSz="931684" rtl="0" fontAlgn="base">
        <a:lnSpc>
          <a:spcPct val="90000"/>
        </a:lnSpc>
        <a:spcBef>
          <a:spcPct val="0"/>
        </a:spcBef>
        <a:spcAft>
          <a:spcPct val="0"/>
        </a:spcAft>
        <a:defRPr sz="5399">
          <a:solidFill>
            <a:schemeClr val="tx1"/>
          </a:solidFill>
          <a:latin typeface="Segoe UI Light" charset="0"/>
          <a:ea typeface="ＭＳ Ｐゴシック" charset="0"/>
        </a:defRPr>
      </a:lvl8pPr>
      <a:lvl9pPr marL="1828449" algn="l" defTabSz="931684" rtl="0" fontAlgn="base">
        <a:lnSpc>
          <a:spcPct val="90000"/>
        </a:lnSpc>
        <a:spcBef>
          <a:spcPct val="0"/>
        </a:spcBef>
        <a:spcAft>
          <a:spcPct val="0"/>
        </a:spcAft>
        <a:defRPr sz="5399">
          <a:solidFill>
            <a:schemeClr val="tx1"/>
          </a:solidFill>
          <a:latin typeface="Segoe UI Light" charset="0"/>
          <a:ea typeface="ＭＳ Ｐゴシック" charset="0"/>
        </a:defRPr>
      </a:lvl9pPr>
    </p:titleStyle>
    <p:bodyStyle>
      <a:lvl1pPr marL="342834" indent="-342834" algn="l" defTabSz="931684" rtl="0" fontAlgn="base">
        <a:lnSpc>
          <a:spcPct val="90000"/>
        </a:lnSpc>
        <a:spcBef>
          <a:spcPct val="20000"/>
        </a:spcBef>
        <a:spcAft>
          <a:spcPct val="0"/>
        </a:spcAft>
        <a:buSzPct val="90000"/>
        <a:buFont typeface="Arial" charset="0"/>
        <a:buChar char="•"/>
        <a:defRPr sz="2652" kern="1200">
          <a:gradFill>
            <a:gsLst>
              <a:gs pos="1250">
                <a:schemeClr val="tx1"/>
              </a:gs>
              <a:gs pos="100000">
                <a:schemeClr val="tx1"/>
              </a:gs>
            </a:gsLst>
            <a:lin ang="5400000" scaled="0"/>
          </a:gradFill>
          <a:latin typeface="+mj-lt"/>
          <a:ea typeface="ＭＳ Ｐゴシック" charset="0"/>
          <a:cs typeface="ＭＳ Ｐゴシック" charset="0"/>
        </a:defRPr>
      </a:lvl1pPr>
      <a:lvl2pPr marL="584088" indent="-241253" algn="l" defTabSz="931684"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946" indent="-228557" algn="l" defTabSz="931684"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503"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058"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err="1">
                    <a:gradFill>
                      <a:gsLst>
                        <a:gs pos="0">
                          <a:srgbClr val="FFFFFF"/>
                        </a:gs>
                        <a:gs pos="100000">
                          <a:srgbClr val="FFFFFF"/>
                        </a:gs>
                      </a:gsLst>
                      <a:lin ang="5400000" scaled="0"/>
                    </a:gradFill>
                    <a:ea typeface="Segoe UI" pitchFamily="34" charset="0"/>
                    <a:cs typeface="Segoe UI" pitchFamily="34" charset="0"/>
                  </a:rPr>
                  <a:t>Oragen</a:t>
                </a:r>
                <a:endParaRPr lang="en-US" sz="500"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R:216 G:59 B:1</a:t>
                </a: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Blue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Dark Gray</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37168">
                          <a:srgbClr val="292929"/>
                        </a:gs>
                        <a:gs pos="72000">
                          <a:srgbClr val="292929"/>
                        </a:gs>
                      </a:gsLst>
                      <a:lin ang="5400000" scaled="0"/>
                    </a:gradFill>
                    <a:ea typeface="Segoe UI" pitchFamily="34" charset="0"/>
                    <a:cs typeface="Segoe UI" pitchFamily="34" charset="0"/>
                  </a:rPr>
                  <a:t>Yellow</a:t>
                </a:r>
              </a:p>
              <a:p>
                <a:pPr defTabSz="932472" fontAlgn="base">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37168">
                          <a:srgbClr val="292929"/>
                        </a:gs>
                        <a:gs pos="72000">
                          <a:srgbClr val="292929"/>
                        </a:gs>
                      </a:gsLst>
                      <a:lin ang="5400000" scaled="0"/>
                    </a:gradFill>
                    <a:ea typeface="Segoe UI" pitchFamily="34" charset="0"/>
                    <a:cs typeface="Segoe UI" pitchFamily="34" charset="0"/>
                  </a:rPr>
                  <a:t>Light Orange</a:t>
                </a:r>
              </a:p>
              <a:p>
                <a:pPr defTabSz="932472" fontAlgn="base">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37168">
                          <a:srgbClr val="292929"/>
                        </a:gs>
                        <a:gs pos="72000">
                          <a:srgbClr val="292929"/>
                        </a:gs>
                      </a:gsLst>
                      <a:lin ang="5400000" scaled="0"/>
                    </a:gradFill>
                    <a:ea typeface="Segoe UI" pitchFamily="34" charset="0"/>
                    <a:cs typeface="Segoe UI" pitchFamily="34" charset="0"/>
                  </a:rPr>
                  <a:t>Light Gray</a:t>
                </a:r>
              </a:p>
              <a:p>
                <a:pPr defTabSz="932472" fontAlgn="base">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R:210 G:210 B:210</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82301">
                        <a:srgbClr val="292929"/>
                      </a:gs>
                      <a:gs pos="62000">
                        <a:srgbClr val="292929"/>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82301">
                        <a:srgbClr val="292929"/>
                      </a:gs>
                      <a:gs pos="62000">
                        <a:srgbClr val="292929"/>
                      </a:gs>
                    </a:gsLst>
                    <a:lin ang="5400000" scaled="0"/>
                  </a:gradFill>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Dark Red</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R:168 G:0 B:0</a:t>
              </a: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Light Blue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 G:124 B:16</a:t>
              </a: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32472" fontAlgn="base">
                <a:spcBef>
                  <a:spcPct val="0"/>
                </a:spcBef>
                <a:spcAft>
                  <a:spcPct val="0"/>
                </a:spcAft>
              </a:pPr>
              <a:r>
                <a:rPr lang="en-US" sz="500" b="1" dirty="0">
                  <a:gradFill>
                    <a:gsLst>
                      <a:gs pos="0">
                        <a:srgbClr val="FFFFFF"/>
                      </a:gs>
                      <a:gs pos="100000">
                        <a:srgbClr val="FFFFFF"/>
                      </a:gs>
                    </a:gsLst>
                    <a:lin ang="5400000" scaled="0"/>
                  </a:gradFill>
                  <a:ea typeface="Segoe UI" pitchFamily="34" charset="0"/>
                  <a:cs typeface="Segoe UI" pitchFamily="34" charset="0"/>
                </a:rPr>
                <a:t>Dark Blue</a:t>
              </a:r>
            </a:p>
            <a:p>
              <a:pPr defTabSz="932472" fontAlgn="base">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33227632"/>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1764985"/>
          </a:xfrm>
        </p:spPr>
        <p:txBody>
          <a:bodyPr/>
          <a:lstStyle/>
          <a:p>
            <a:r>
              <a:rPr lang="en-NZ" dirty="0" smtClean="0"/>
              <a:t>ADFS 4.0 – Server 2016</a:t>
            </a:r>
            <a:br>
              <a:rPr lang="en-NZ" dirty="0" smtClean="0"/>
            </a:br>
            <a:r>
              <a:rPr lang="en-NZ" dirty="0" smtClean="0"/>
              <a:t/>
            </a:r>
            <a:br>
              <a:rPr lang="en-NZ" dirty="0" smtClean="0"/>
            </a:br>
            <a:r>
              <a:rPr lang="en-NZ" dirty="0" smtClean="0"/>
              <a:t>OAuth 2.0 – Device Profile</a:t>
            </a:r>
            <a:endParaRPr lang="en-NZ" dirty="0"/>
          </a:p>
        </p:txBody>
      </p:sp>
      <p:sp>
        <p:nvSpPr>
          <p:cNvPr id="3" name="Text Placeholder 2"/>
          <p:cNvSpPr>
            <a:spLocks noGrp="1"/>
          </p:cNvSpPr>
          <p:nvPr>
            <p:ph type="body" sz="quarter" idx="10"/>
          </p:nvPr>
        </p:nvSpPr>
        <p:spPr>
          <a:xfrm>
            <a:off x="348402" y="2465293"/>
            <a:ext cx="11887200" cy="4124206"/>
          </a:xfrm>
        </p:spPr>
        <p:txBody>
          <a:bodyPr/>
          <a:lstStyle/>
          <a:p>
            <a:endParaRPr lang="en-NZ" dirty="0" smtClean="0"/>
          </a:p>
          <a:p>
            <a:r>
              <a:rPr lang="en-NZ" dirty="0" smtClean="0"/>
              <a:t>Rory Braybrook</a:t>
            </a:r>
          </a:p>
          <a:p>
            <a:r>
              <a:rPr lang="en-NZ" dirty="0" smtClean="0"/>
              <a:t>Identity Architect (</a:t>
            </a:r>
            <a:r>
              <a:rPr lang="en-NZ" smtClean="0"/>
              <a:t>Microsoft stack)</a:t>
            </a:r>
            <a:endParaRPr lang="en-NZ" dirty="0" smtClean="0"/>
          </a:p>
          <a:p>
            <a:endParaRPr lang="en-NZ" dirty="0"/>
          </a:p>
          <a:p>
            <a:r>
              <a:rPr lang="en-NZ" dirty="0" smtClean="0"/>
              <a:t>@rbrayb</a:t>
            </a:r>
          </a:p>
          <a:p>
            <a:endParaRPr lang="en-NZ" dirty="0"/>
          </a:p>
        </p:txBody>
      </p:sp>
    </p:spTree>
    <p:extLst>
      <p:ext uri="{BB962C8B-B14F-4D97-AF65-F5344CB8AC3E}">
        <p14:creationId xmlns:p14="http://schemas.microsoft.com/office/powerpoint/2010/main" val="1591518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Flows and endpoints</a:t>
            </a:r>
            <a:endParaRPr lang="en-NZ" dirty="0">
              <a:solidFill>
                <a:schemeClr val="bg1"/>
              </a:solidFill>
            </a:endParaRPr>
          </a:p>
        </p:txBody>
      </p:sp>
      <p:sp>
        <p:nvSpPr>
          <p:cNvPr id="14" name="Text Placeholder 13"/>
          <p:cNvSpPr>
            <a:spLocks noGrp="1"/>
          </p:cNvSpPr>
          <p:nvPr>
            <p:ph type="body" sz="quarter" idx="10"/>
          </p:nvPr>
        </p:nvSpPr>
        <p:spPr>
          <a:xfrm>
            <a:off x="274639" y="1697062"/>
            <a:ext cx="11887200" cy="2252924"/>
          </a:xfrm>
        </p:spPr>
        <p:txBody>
          <a:bodyPr/>
          <a:lstStyle/>
          <a:p>
            <a:r>
              <a:rPr lang="en-NZ" sz="3200" dirty="0" smtClean="0">
                <a:solidFill>
                  <a:schemeClr val="bg1">
                    <a:lumMod val="95000"/>
                  </a:schemeClr>
                </a:solidFill>
              </a:rPr>
              <a:t>Authorisation code grant</a:t>
            </a:r>
          </a:p>
          <a:p>
            <a:endParaRPr lang="en-NZ" sz="3200" dirty="0">
              <a:solidFill>
                <a:schemeClr val="bg1">
                  <a:lumMod val="95000"/>
                </a:schemeClr>
              </a:solidFill>
            </a:endParaRPr>
          </a:p>
          <a:p>
            <a:r>
              <a:rPr lang="en-NZ" sz="3200" dirty="0" smtClean="0">
                <a:solidFill>
                  <a:schemeClr val="bg1">
                    <a:lumMod val="95000"/>
                  </a:schemeClr>
                </a:solidFill>
              </a:rPr>
              <a:t>Client credentials grant</a:t>
            </a:r>
          </a:p>
          <a:p>
            <a:endParaRPr lang="en-NZ" sz="3200" dirty="0" smtClean="0">
              <a:solidFill>
                <a:schemeClr val="bg1">
                  <a:lumMod val="95000"/>
                </a:schemeClr>
              </a:solidFill>
            </a:endParaRPr>
          </a:p>
        </p:txBody>
      </p:sp>
    </p:spTree>
    <p:extLst>
      <p:ext uri="{BB962C8B-B14F-4D97-AF65-F5344CB8AC3E}">
        <p14:creationId xmlns:p14="http://schemas.microsoft.com/office/powerpoint/2010/main" val="33736616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Endpoints</a:t>
            </a:r>
            <a:endParaRPr lang="en-NZ" dirty="0">
              <a:solidFill>
                <a:schemeClr val="bg1"/>
              </a:solidFill>
            </a:endParaRPr>
          </a:p>
        </p:txBody>
      </p:sp>
      <p:sp>
        <p:nvSpPr>
          <p:cNvPr id="14" name="Text Placeholder 13"/>
          <p:cNvSpPr>
            <a:spLocks noGrp="1"/>
          </p:cNvSpPr>
          <p:nvPr>
            <p:ph type="body" sz="quarter" idx="10"/>
          </p:nvPr>
        </p:nvSpPr>
        <p:spPr>
          <a:xfrm>
            <a:off x="274639" y="1320544"/>
            <a:ext cx="11887200" cy="5946243"/>
          </a:xfrm>
        </p:spPr>
        <p:txBody>
          <a:bodyPr/>
          <a:lstStyle/>
          <a:p>
            <a:r>
              <a:rPr lang="en-NZ" sz="3200" u="sng" dirty="0">
                <a:solidFill>
                  <a:schemeClr val="bg1"/>
                </a:solidFill>
              </a:rPr>
              <a:t>https://adfsvnexttp5.cloudapp.net/adfs/.</a:t>
            </a:r>
            <a:r>
              <a:rPr lang="en-NZ" sz="3200" u="sng" dirty="0" smtClean="0">
                <a:solidFill>
                  <a:schemeClr val="bg1"/>
                </a:solidFill>
              </a:rPr>
              <a:t>well-known/openid-configuration </a:t>
            </a:r>
          </a:p>
          <a:p>
            <a:endParaRPr lang="en-NZ" sz="3200" dirty="0">
              <a:solidFill>
                <a:schemeClr val="bg1"/>
              </a:solidFill>
            </a:endParaRPr>
          </a:p>
          <a:p>
            <a:r>
              <a:rPr lang="en-NZ" sz="3200" u="sng" dirty="0">
                <a:solidFill>
                  <a:schemeClr val="bg1"/>
                </a:solidFill>
              </a:rPr>
              <a:t>https://</a:t>
            </a:r>
            <a:r>
              <a:rPr lang="en-NZ" sz="3200" u="sng" dirty="0" smtClean="0">
                <a:solidFill>
                  <a:schemeClr val="bg1"/>
                </a:solidFill>
              </a:rPr>
              <a:t>adfsvnexttp5.cloudapp.net/adfs/discovery/keys</a:t>
            </a:r>
          </a:p>
          <a:p>
            <a:endParaRPr lang="en-NZ" sz="3200" dirty="0">
              <a:solidFill>
                <a:schemeClr val="bg1"/>
              </a:solidFill>
            </a:endParaRPr>
          </a:p>
          <a:p>
            <a:r>
              <a:rPr lang="en-NZ" sz="3200" u="sng" dirty="0">
                <a:solidFill>
                  <a:schemeClr val="bg1"/>
                </a:solidFill>
              </a:rPr>
              <a:t>https://adfsvnexttp5.cloudapp.net/adfs/userinfo</a:t>
            </a:r>
            <a:endParaRPr lang="en-NZ" sz="3200" dirty="0">
              <a:solidFill>
                <a:schemeClr val="bg1"/>
              </a:solidFill>
            </a:endParaRPr>
          </a:p>
          <a:p>
            <a:r>
              <a:rPr lang="en-NZ" sz="3200" dirty="0">
                <a:solidFill>
                  <a:schemeClr val="bg1"/>
                </a:solidFill>
              </a:rPr>
              <a:t> </a:t>
            </a:r>
          </a:p>
          <a:p>
            <a:r>
              <a:rPr lang="en-NZ" sz="3200" u="sng" dirty="0" smtClean="0">
                <a:solidFill>
                  <a:schemeClr val="bg1"/>
                </a:solidFill>
              </a:rPr>
              <a:t>https</a:t>
            </a:r>
            <a:r>
              <a:rPr lang="en-NZ" sz="3200" u="sng" dirty="0">
                <a:solidFill>
                  <a:schemeClr val="bg1"/>
                </a:solidFill>
              </a:rPr>
              <a:t>://</a:t>
            </a:r>
            <a:r>
              <a:rPr lang="en-NZ" sz="3200" u="sng" dirty="0" smtClean="0">
                <a:solidFill>
                  <a:schemeClr val="bg1"/>
                </a:solidFill>
              </a:rPr>
              <a:t>adfsvnexttp5.cloudapp.net/adfs/oauth2/authorize</a:t>
            </a:r>
          </a:p>
          <a:p>
            <a:endParaRPr lang="en-NZ" sz="3200" dirty="0">
              <a:solidFill>
                <a:schemeClr val="bg1"/>
              </a:solidFill>
            </a:endParaRPr>
          </a:p>
          <a:p>
            <a:r>
              <a:rPr lang="en-NZ" sz="3200" u="sng" dirty="0">
                <a:solidFill>
                  <a:schemeClr val="bg1"/>
                </a:solidFill>
              </a:rPr>
              <a:t>https://adfsvnexttp5.cloudapp.net/adfs/oauth2/token</a:t>
            </a:r>
            <a:endParaRPr lang="en-NZ" sz="3200" dirty="0">
              <a:solidFill>
                <a:schemeClr val="bg1"/>
              </a:solidFill>
            </a:endParaRPr>
          </a:p>
          <a:p>
            <a:endParaRPr lang="en-NZ" sz="3200" dirty="0" smtClean="0">
              <a:solidFill>
                <a:schemeClr val="bg1">
                  <a:lumMod val="95000"/>
                </a:schemeClr>
              </a:solidFill>
            </a:endParaRPr>
          </a:p>
        </p:txBody>
      </p:sp>
    </p:spTree>
    <p:extLst>
      <p:ext uri="{BB962C8B-B14F-4D97-AF65-F5344CB8AC3E}">
        <p14:creationId xmlns:p14="http://schemas.microsoft.com/office/powerpoint/2010/main" val="39954859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GET Authorize endpoint</a:t>
            </a:r>
            <a:endParaRPr lang="en-NZ" dirty="0">
              <a:solidFill>
                <a:schemeClr val="bg1"/>
              </a:solidFill>
            </a:endParaRPr>
          </a:p>
        </p:txBody>
      </p:sp>
      <p:sp>
        <p:nvSpPr>
          <p:cNvPr id="14" name="Text Placeholder 13"/>
          <p:cNvSpPr>
            <a:spLocks noGrp="1"/>
          </p:cNvSpPr>
          <p:nvPr>
            <p:ph type="body" sz="quarter" idx="10"/>
          </p:nvPr>
        </p:nvSpPr>
        <p:spPr>
          <a:xfrm>
            <a:off x="274639" y="1697062"/>
            <a:ext cx="11887200" cy="4419671"/>
          </a:xfrm>
        </p:spPr>
        <p:txBody>
          <a:bodyPr/>
          <a:lstStyle/>
          <a:p>
            <a:r>
              <a:rPr lang="en-NZ" sz="3200" b="1" dirty="0" smtClean="0">
                <a:solidFill>
                  <a:schemeClr val="bg1">
                    <a:lumMod val="95000"/>
                  </a:schemeClr>
                </a:solidFill>
              </a:rPr>
              <a:t>Authorisation code grant</a:t>
            </a:r>
          </a:p>
          <a:p>
            <a:endParaRPr lang="en-NZ" sz="3200" dirty="0" smtClean="0">
              <a:solidFill>
                <a:schemeClr val="bg1">
                  <a:lumMod val="95000"/>
                </a:schemeClr>
              </a:solidFill>
            </a:endParaRPr>
          </a:p>
          <a:p>
            <a:r>
              <a:rPr lang="en-NZ" sz="3200" dirty="0" smtClean="0">
                <a:solidFill>
                  <a:schemeClr val="bg1">
                    <a:lumMod val="95000"/>
                  </a:schemeClr>
                </a:solidFill>
              </a:rPr>
              <a:t>https</a:t>
            </a:r>
            <a:r>
              <a:rPr lang="en-NZ" sz="3200" dirty="0">
                <a:solidFill>
                  <a:schemeClr val="bg1">
                    <a:lumMod val="95000"/>
                  </a:schemeClr>
                </a:solidFill>
              </a:rPr>
              <a:t>://</a:t>
            </a:r>
            <a:r>
              <a:rPr lang="en-NZ" sz="3200" dirty="0" smtClean="0">
                <a:solidFill>
                  <a:schemeClr val="bg1">
                    <a:lumMod val="95000"/>
                  </a:schemeClr>
                </a:solidFill>
              </a:rPr>
              <a:t>adfsvnexttp5.cloudapp.net/adfs/oauth2/</a:t>
            </a:r>
            <a:r>
              <a:rPr lang="en-NZ" sz="3200" b="1" dirty="0" smtClean="0">
                <a:solidFill>
                  <a:schemeClr val="bg1">
                    <a:lumMod val="95000"/>
                  </a:schemeClr>
                </a:solidFill>
              </a:rPr>
              <a:t>authorize</a:t>
            </a:r>
          </a:p>
          <a:p>
            <a:r>
              <a:rPr lang="en-NZ" sz="3200" dirty="0" smtClean="0">
                <a:solidFill>
                  <a:schemeClr val="bg1">
                    <a:lumMod val="95000"/>
                  </a:schemeClr>
                </a:solidFill>
              </a:rPr>
              <a:t>?client_id=37f…b0e</a:t>
            </a:r>
          </a:p>
          <a:p>
            <a:r>
              <a:rPr lang="en-NZ" sz="3200" dirty="0" smtClean="0">
                <a:solidFill>
                  <a:schemeClr val="bg1">
                    <a:lumMod val="95000"/>
                  </a:schemeClr>
                </a:solidFill>
              </a:rPr>
              <a:t>&amp;response_type=code</a:t>
            </a:r>
          </a:p>
          <a:p>
            <a:r>
              <a:rPr lang="en-NZ" sz="3200" dirty="0" smtClean="0">
                <a:solidFill>
                  <a:schemeClr val="bg1">
                    <a:lumMod val="95000"/>
                  </a:schemeClr>
                </a:solidFill>
              </a:rPr>
              <a:t>&amp;redirect_uri=https%3A%2F%2Flocalhost%3A1234</a:t>
            </a:r>
          </a:p>
          <a:p>
            <a:r>
              <a:rPr lang="en-NZ" sz="3200" dirty="0" smtClean="0">
                <a:solidFill>
                  <a:schemeClr val="bg1">
                    <a:lumMod val="95000"/>
                  </a:schemeClr>
                </a:solidFill>
              </a:rPr>
              <a:t>&amp;response_mode=query</a:t>
            </a:r>
          </a:p>
          <a:p>
            <a:r>
              <a:rPr lang="en-NZ" sz="3200" dirty="0" smtClean="0">
                <a:solidFill>
                  <a:schemeClr val="bg1">
                    <a:lumMod val="95000"/>
                  </a:schemeClr>
                </a:solidFill>
              </a:rPr>
              <a:t>&amp;</a:t>
            </a:r>
            <a:r>
              <a:rPr lang="en-NZ" sz="3200" dirty="0">
                <a:solidFill>
                  <a:schemeClr val="bg1">
                    <a:lumMod val="95000"/>
                  </a:schemeClr>
                </a:solidFill>
              </a:rPr>
              <a:t>scope=openid</a:t>
            </a:r>
            <a:endParaRPr lang="en-NZ" sz="3200" dirty="0">
              <a:solidFill>
                <a:schemeClr val="bg1"/>
              </a:solidFill>
            </a:endParaRPr>
          </a:p>
        </p:txBody>
      </p:sp>
    </p:spTree>
    <p:extLst>
      <p:ext uri="{BB962C8B-B14F-4D97-AF65-F5344CB8AC3E}">
        <p14:creationId xmlns:p14="http://schemas.microsoft.com/office/powerpoint/2010/main" val="16966329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POST Token endpoint</a:t>
            </a:r>
            <a:endParaRPr lang="en-NZ" dirty="0">
              <a:solidFill>
                <a:schemeClr val="bg1"/>
              </a:solidFill>
            </a:endParaRPr>
          </a:p>
        </p:txBody>
      </p:sp>
      <p:sp>
        <p:nvSpPr>
          <p:cNvPr id="14" name="Text Placeholder 13"/>
          <p:cNvSpPr>
            <a:spLocks noGrp="1"/>
          </p:cNvSpPr>
          <p:nvPr>
            <p:ph type="body" sz="quarter" idx="10"/>
          </p:nvPr>
        </p:nvSpPr>
        <p:spPr>
          <a:xfrm>
            <a:off x="274639" y="1697062"/>
            <a:ext cx="11887200" cy="3877985"/>
          </a:xfrm>
        </p:spPr>
        <p:txBody>
          <a:bodyPr/>
          <a:lstStyle/>
          <a:p>
            <a:r>
              <a:rPr lang="en-NZ" sz="3200" dirty="0" smtClean="0">
                <a:solidFill>
                  <a:schemeClr val="bg1">
                    <a:lumMod val="95000"/>
                  </a:schemeClr>
                </a:solidFill>
              </a:rPr>
              <a:t>https</a:t>
            </a:r>
            <a:r>
              <a:rPr lang="en-NZ" sz="3200" dirty="0">
                <a:solidFill>
                  <a:schemeClr val="bg1">
                    <a:lumMod val="95000"/>
                  </a:schemeClr>
                </a:solidFill>
              </a:rPr>
              <a:t>://adfsvnexttp5.cloudapp.net/adfs/oauth2/</a:t>
            </a:r>
            <a:r>
              <a:rPr lang="en-NZ" sz="3200" b="1" dirty="0">
                <a:solidFill>
                  <a:schemeClr val="bg1">
                    <a:lumMod val="95000"/>
                  </a:schemeClr>
                </a:solidFill>
              </a:rPr>
              <a:t>token</a:t>
            </a:r>
            <a:endParaRPr lang="en-NZ" sz="3200" b="1" dirty="0" smtClean="0">
              <a:solidFill>
                <a:schemeClr val="bg1">
                  <a:lumMod val="95000"/>
                </a:schemeClr>
              </a:solidFill>
            </a:endParaRPr>
          </a:p>
          <a:p>
            <a:r>
              <a:rPr lang="en-NZ" sz="3200" dirty="0" smtClean="0">
                <a:solidFill>
                  <a:schemeClr val="bg1">
                    <a:lumMod val="95000"/>
                  </a:schemeClr>
                </a:solidFill>
              </a:rPr>
              <a:t>?client_id=37fd…0b0e</a:t>
            </a:r>
          </a:p>
          <a:p>
            <a:r>
              <a:rPr lang="en-NZ" sz="3200" dirty="0" smtClean="0">
                <a:solidFill>
                  <a:schemeClr val="bg1">
                    <a:lumMod val="95000"/>
                  </a:schemeClr>
                </a:solidFill>
              </a:rPr>
              <a:t>&amp;scope=openid</a:t>
            </a:r>
          </a:p>
          <a:p>
            <a:r>
              <a:rPr lang="en-NZ" sz="3200" dirty="0" smtClean="0">
                <a:solidFill>
                  <a:schemeClr val="bg1">
                    <a:lumMod val="95000"/>
                  </a:schemeClr>
                </a:solidFill>
              </a:rPr>
              <a:t>&amp;redirect_uri=https%3A%2F%2Flocalhost%3A1234</a:t>
            </a:r>
          </a:p>
          <a:p>
            <a:r>
              <a:rPr lang="en-NZ" sz="3200" dirty="0" smtClean="0">
                <a:solidFill>
                  <a:schemeClr val="bg1">
                    <a:lumMod val="95000"/>
                  </a:schemeClr>
                </a:solidFill>
              </a:rPr>
              <a:t>&amp;grant_type=</a:t>
            </a:r>
            <a:r>
              <a:rPr lang="en-NZ" sz="3200" b="1" dirty="0" smtClean="0">
                <a:solidFill>
                  <a:schemeClr val="bg1">
                    <a:lumMod val="95000"/>
                  </a:schemeClr>
                </a:solidFill>
              </a:rPr>
              <a:t>authorization_code</a:t>
            </a:r>
          </a:p>
          <a:p>
            <a:r>
              <a:rPr lang="en-NZ" sz="3200" dirty="0">
                <a:solidFill>
                  <a:schemeClr val="bg1">
                    <a:lumMod val="95000"/>
                  </a:schemeClr>
                </a:solidFill>
              </a:rPr>
              <a:t>&amp;</a:t>
            </a:r>
            <a:r>
              <a:rPr lang="en-NZ" sz="3200" dirty="0" smtClean="0">
                <a:solidFill>
                  <a:schemeClr val="bg1">
                    <a:lumMod val="95000"/>
                  </a:schemeClr>
                </a:solidFill>
              </a:rPr>
              <a:t>client_secret=Rel1…GSG9</a:t>
            </a:r>
          </a:p>
          <a:p>
            <a:r>
              <a:rPr lang="en-NZ" sz="3200" dirty="0">
                <a:solidFill>
                  <a:schemeClr val="bg1">
                    <a:lumMod val="95000"/>
                  </a:schemeClr>
                </a:solidFill>
              </a:rPr>
              <a:t>&amp;code=NjX0…83Wew</a:t>
            </a:r>
            <a:endParaRPr lang="en-NZ" sz="3200" dirty="0" smtClean="0">
              <a:solidFill>
                <a:schemeClr val="bg1">
                  <a:lumMod val="95000"/>
                </a:schemeClr>
              </a:solidFill>
            </a:endParaRPr>
          </a:p>
        </p:txBody>
      </p:sp>
    </p:spTree>
    <p:extLst>
      <p:ext uri="{BB962C8B-B14F-4D97-AF65-F5344CB8AC3E}">
        <p14:creationId xmlns:p14="http://schemas.microsoft.com/office/powerpoint/2010/main" val="11675396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POST Token endpoint</a:t>
            </a:r>
            <a:endParaRPr lang="en-NZ" dirty="0">
              <a:solidFill>
                <a:schemeClr val="bg1"/>
              </a:solidFill>
            </a:endParaRPr>
          </a:p>
        </p:txBody>
      </p:sp>
      <p:sp>
        <p:nvSpPr>
          <p:cNvPr id="14" name="Text Placeholder 13"/>
          <p:cNvSpPr>
            <a:spLocks noGrp="1"/>
          </p:cNvSpPr>
          <p:nvPr>
            <p:ph type="body" sz="quarter" idx="10"/>
          </p:nvPr>
        </p:nvSpPr>
        <p:spPr>
          <a:xfrm>
            <a:off x="274639" y="1697062"/>
            <a:ext cx="11887200" cy="3877985"/>
          </a:xfrm>
        </p:spPr>
        <p:txBody>
          <a:bodyPr/>
          <a:lstStyle/>
          <a:p>
            <a:r>
              <a:rPr lang="en-NZ" sz="3200" b="1" dirty="0" smtClean="0">
                <a:solidFill>
                  <a:schemeClr val="bg1">
                    <a:lumMod val="95000"/>
                  </a:schemeClr>
                </a:solidFill>
              </a:rPr>
              <a:t>Client credential grant</a:t>
            </a:r>
          </a:p>
          <a:p>
            <a:endParaRPr lang="en-NZ" sz="3200" dirty="0">
              <a:solidFill>
                <a:schemeClr val="bg1">
                  <a:lumMod val="95000"/>
                </a:schemeClr>
              </a:solidFill>
            </a:endParaRPr>
          </a:p>
          <a:p>
            <a:r>
              <a:rPr lang="en-NZ" sz="3200" dirty="0" smtClean="0">
                <a:solidFill>
                  <a:schemeClr val="bg1">
                    <a:lumMod val="95000"/>
                  </a:schemeClr>
                </a:solidFill>
              </a:rPr>
              <a:t>https</a:t>
            </a:r>
            <a:r>
              <a:rPr lang="en-NZ" sz="3200" dirty="0">
                <a:solidFill>
                  <a:schemeClr val="bg1">
                    <a:lumMod val="95000"/>
                  </a:schemeClr>
                </a:solidFill>
              </a:rPr>
              <a:t>://adfsvnexttp5.cloudapp.net/adfs/oauth2/token</a:t>
            </a:r>
            <a:endParaRPr lang="en-NZ" sz="3200" dirty="0" smtClean="0">
              <a:solidFill>
                <a:schemeClr val="bg1">
                  <a:lumMod val="95000"/>
                </a:schemeClr>
              </a:solidFill>
            </a:endParaRPr>
          </a:p>
          <a:p>
            <a:r>
              <a:rPr lang="en-NZ" sz="3200" dirty="0" smtClean="0">
                <a:solidFill>
                  <a:schemeClr val="bg1">
                    <a:lumMod val="95000"/>
                  </a:schemeClr>
                </a:solidFill>
              </a:rPr>
              <a:t>?client_id=37fd…0b0e</a:t>
            </a:r>
          </a:p>
          <a:p>
            <a:r>
              <a:rPr lang="en-NZ" sz="3200" dirty="0" smtClean="0">
                <a:solidFill>
                  <a:schemeClr val="bg1">
                    <a:lumMod val="95000"/>
                  </a:schemeClr>
                </a:solidFill>
              </a:rPr>
              <a:t>&amp;scope=openid</a:t>
            </a:r>
          </a:p>
          <a:p>
            <a:r>
              <a:rPr lang="en-NZ" sz="3200" dirty="0" smtClean="0">
                <a:solidFill>
                  <a:schemeClr val="bg1">
                    <a:lumMod val="95000"/>
                  </a:schemeClr>
                </a:solidFill>
              </a:rPr>
              <a:t>&amp;grant_type=</a:t>
            </a:r>
            <a:r>
              <a:rPr lang="en-NZ" sz="3200" b="1" dirty="0" smtClean="0">
                <a:solidFill>
                  <a:schemeClr val="bg1">
                    <a:lumMod val="95000"/>
                  </a:schemeClr>
                </a:solidFill>
              </a:rPr>
              <a:t>client_credentials</a:t>
            </a:r>
          </a:p>
          <a:p>
            <a:r>
              <a:rPr lang="en-NZ" sz="3200" dirty="0">
                <a:solidFill>
                  <a:schemeClr val="bg1">
                    <a:lumMod val="95000"/>
                  </a:schemeClr>
                </a:solidFill>
              </a:rPr>
              <a:t>&amp;</a:t>
            </a:r>
            <a:r>
              <a:rPr lang="en-NZ" sz="3200" dirty="0" smtClean="0">
                <a:solidFill>
                  <a:schemeClr val="bg1">
                    <a:lumMod val="95000"/>
                  </a:schemeClr>
                </a:solidFill>
              </a:rPr>
              <a:t>client_secret=Rel1…GSG9</a:t>
            </a:r>
          </a:p>
        </p:txBody>
      </p:sp>
    </p:spTree>
    <p:extLst>
      <p:ext uri="{BB962C8B-B14F-4D97-AF65-F5344CB8AC3E}">
        <p14:creationId xmlns:p14="http://schemas.microsoft.com/office/powerpoint/2010/main" val="20689330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ADFS 4.0 – OIDC / </a:t>
            </a:r>
            <a:r>
              <a:rPr lang="en-US" dirty="0" smtClean="0"/>
              <a:t>OAuth </a:t>
            </a:r>
            <a:r>
              <a:rPr lang="en-US" dirty="0"/>
              <a:t>with Postman</a:t>
            </a:r>
          </a:p>
        </p:txBody>
      </p:sp>
    </p:spTree>
    <p:extLst>
      <p:ext uri="{BB962C8B-B14F-4D97-AF65-F5344CB8AC3E}">
        <p14:creationId xmlns:p14="http://schemas.microsoft.com/office/powerpoint/2010/main" val="92115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527020"/>
          </a:xfrm>
        </p:spPr>
        <p:txBody>
          <a:bodyPr/>
          <a:lstStyle/>
          <a:p>
            <a:r>
              <a:rPr lang="en-NZ" dirty="0" smtClean="0"/>
              <a:t>OAuth 2.0 Device Profile</a:t>
            </a:r>
            <a:endParaRPr lang="en-NZ" dirty="0"/>
          </a:p>
        </p:txBody>
      </p:sp>
    </p:spTree>
    <p:extLst>
      <p:ext uri="{BB962C8B-B14F-4D97-AF65-F5344CB8AC3E}">
        <p14:creationId xmlns:p14="http://schemas.microsoft.com/office/powerpoint/2010/main" val="33991061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The device profile is suitable for clients executing on devices which do not have an easy data-entry method (e.g. game consoles or media hubs), but where the end-user has separate access to a user-agent on another computer or device (e.g. home computer, a laptop, or a smart phone). The client is incapable of receiving incoming requests from the authorization server (incapable of acting as an HTTP server).</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Placeholder 6"/>
          <p:cNvSpPr>
            <a:spLocks noGrp="1" noChangeArrowheads="1"/>
          </p:cNvSpPr>
          <p:nvPr>
            <p:ph type="body" sz="quarter" idx="10"/>
          </p:nvPr>
        </p:nvSpPr>
        <p:spPr bwMode="auto">
          <a:xfrm>
            <a:off x="108519" y="1859465"/>
            <a:ext cx="12219435"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The device profile is suitable for clients executing on devices which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do not have an easy data-entry method (e.g. game consoles or media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hubs), but where the end-user has separate access to a user-agent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on another computer or device (e.g. home computer, a laptop,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or a smart phone).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The client is incapable of receiving incoming requests from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authorization server (incapable of acting as an HTTP server).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9" name="Title 8"/>
          <p:cNvSpPr>
            <a:spLocks noGrp="1" noChangeArrowheads="1"/>
          </p:cNvSpPr>
          <p:nvPr>
            <p:ph type="title"/>
          </p:nvPr>
        </p:nvSpPr>
        <p:spPr bwMode="auto">
          <a:xfrm>
            <a:off x="274638" y="338562"/>
            <a:ext cx="92899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chemeClr val="bg1"/>
                </a:solidFill>
                <a:effectLst/>
              </a:rPr>
              <a:t>OAuth 2.0 Device Profile</a:t>
            </a:r>
            <a:endParaRPr kumimoji="0" lang="en-US" altLang="en-US"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1464395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en-US" dirty="0">
                <a:ln>
                  <a:noFill/>
                </a:ln>
                <a:solidFill>
                  <a:schemeClr val="bg1"/>
                </a:solidFill>
              </a:rPr>
              <a:t>OAuth 2.0 Device Profile</a:t>
            </a:r>
            <a:endParaRPr lang="en-NZ" dirty="0">
              <a:solidFill>
                <a:schemeClr val="bg1"/>
              </a:solidFill>
            </a:endParaRPr>
          </a:p>
        </p:txBody>
      </p:sp>
      <p:sp>
        <p:nvSpPr>
          <p:cNvPr id="2" name="Rectangle 1"/>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000" dirty="0" smtClean="0">
                <a:solidFill>
                  <a:srgbClr val="505050"/>
                </a:solidFill>
                <a:latin typeface="Arial Unicode MS" panose="020B0604020202020204" pitchFamily="34" charset="-128"/>
              </a:rPr>
              <a:t>The device profile is suitable for clients executing on devices which do not have an easy data-entry method (e.g. game consoles or media hubs), but where the end-user has separate access to a user-agent on another computer or device (e.g. home computer, a laptop, or a smart phone). The client is incapable of receiving incoming requests from the authorization server (incapable of acting as an HTTP server).</a:t>
            </a:r>
            <a:r>
              <a:rPr lang="en-US" altLang="en-US" sz="800" dirty="0" smtClean="0">
                <a:solidFill>
                  <a:srgbClr val="505050"/>
                </a:solidFill>
              </a:rPr>
              <a:t> </a:t>
            </a:r>
            <a:endParaRPr lang="en-US" altLang="en-US" dirty="0" smtClean="0">
              <a:solidFill>
                <a:srgbClr val="505050"/>
              </a:solidFill>
              <a:latin typeface="Arial" panose="020B0604020202020204" pitchFamily="34" charset="0"/>
            </a:endParaRPr>
          </a:p>
        </p:txBody>
      </p:sp>
      <p:sp>
        <p:nvSpPr>
          <p:cNvPr id="3" name="Rectangle 1"/>
          <p:cNvSpPr>
            <a:spLocks noGrp="1" noChangeArrowheads="1"/>
          </p:cNvSpPr>
          <p:nvPr>
            <p:ph type="body" sz="quarter" idx="10"/>
          </p:nvPr>
        </p:nvSpPr>
        <p:spPr bwMode="auto">
          <a:xfrm>
            <a:off x="107950" y="2244280"/>
            <a:ext cx="1213586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Instead of interacting with the end-user's user-agent, the client instructs the end-user to use another computer or device and connect to the authorization server to approve the access request.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rPr>
              <a:t>Since the client cannot receive incoming requests, it polls the authorization server repeatedly until the end-user completes the approval process. </a:t>
            </a:r>
          </a:p>
        </p:txBody>
      </p:sp>
    </p:spTree>
    <p:extLst>
      <p:ext uri="{BB962C8B-B14F-4D97-AF65-F5344CB8AC3E}">
        <p14:creationId xmlns:p14="http://schemas.microsoft.com/office/powerpoint/2010/main" val="38075588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en-US" dirty="0">
                <a:ln>
                  <a:noFill/>
                </a:ln>
                <a:solidFill>
                  <a:schemeClr val="bg1"/>
                </a:solidFill>
              </a:rPr>
              <a:t>OAuth 2.0 Device Profile</a:t>
            </a:r>
            <a:endParaRPr lang="en-NZ" dirty="0">
              <a:solidFill>
                <a:schemeClr val="bg1"/>
              </a:solidFill>
            </a:endParaRPr>
          </a:p>
        </p:txBody>
      </p:sp>
      <p:sp>
        <p:nvSpPr>
          <p:cNvPr id="2" name="Rectangle 1"/>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000" dirty="0" smtClean="0">
                <a:solidFill>
                  <a:srgbClr val="505050"/>
                </a:solidFill>
                <a:latin typeface="Arial Unicode MS" panose="020B0604020202020204" pitchFamily="34" charset="-128"/>
              </a:rPr>
              <a:t>The device profile is suitable for clients executing on devices which do not have an easy data-entry method (e.g. game consoles or media hubs), but where the end-user has separate access to a user-agent on another computer or device (e.g. home computer, a laptop, or a smart phone). The client is incapable of receiving incoming requests from the authorization server (incapable of acting as an HTTP server).</a:t>
            </a:r>
            <a:r>
              <a:rPr lang="en-US" altLang="en-US" sz="800" dirty="0" smtClean="0">
                <a:solidFill>
                  <a:srgbClr val="505050"/>
                </a:solidFill>
              </a:rPr>
              <a:t> </a:t>
            </a:r>
            <a:endParaRPr lang="en-US" altLang="en-US" dirty="0" smtClean="0">
              <a:solidFill>
                <a:srgbClr val="505050"/>
              </a:solidFill>
              <a:latin typeface="Arial" panose="020B0604020202020204" pitchFamily="34" charset="0"/>
            </a:endParaRPr>
          </a:p>
        </p:txBody>
      </p:sp>
      <p:sp>
        <p:nvSpPr>
          <p:cNvPr id="3" name="Rectangle 1"/>
          <p:cNvSpPr>
            <a:spLocks noGrp="1" noChangeArrowheads="1"/>
          </p:cNvSpPr>
          <p:nvPr>
            <p:ph type="body" sz="quarter" idx="10"/>
          </p:nvPr>
        </p:nvSpPr>
        <p:spPr bwMode="auto">
          <a:xfrm>
            <a:off x="150304" y="2180272"/>
            <a:ext cx="1213586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Bef>
                <a:spcPct val="0"/>
              </a:spcBef>
              <a:spcAft>
                <a:spcPct val="0"/>
              </a:spcAft>
              <a:buSzTx/>
            </a:pPr>
            <a:r>
              <a:rPr lang="en-NZ" sz="3200" b="1" dirty="0" smtClean="0">
                <a:solidFill>
                  <a:schemeClr val="bg1">
                    <a:lumMod val="95000"/>
                  </a:schemeClr>
                </a:solidFill>
              </a:rPr>
              <a:t>Use case:</a:t>
            </a:r>
          </a:p>
          <a:p>
            <a:pPr lvl="0" defTabSz="914400" eaLnBrk="0" fontAlgn="base" hangingPunct="0">
              <a:lnSpc>
                <a:spcPct val="100000"/>
              </a:lnSpc>
              <a:spcBef>
                <a:spcPct val="0"/>
              </a:spcBef>
              <a:spcAft>
                <a:spcPct val="0"/>
              </a:spcAft>
              <a:buSzTx/>
            </a:pPr>
            <a:endParaRPr lang="en-NZ" sz="3200" dirty="0" smtClean="0">
              <a:solidFill>
                <a:schemeClr val="bg1">
                  <a:lumMod val="95000"/>
                </a:schemeClr>
              </a:solidFill>
            </a:endParaRPr>
          </a:p>
          <a:p>
            <a:pPr lvl="0" defTabSz="914400" eaLnBrk="0" fontAlgn="base" hangingPunct="0">
              <a:lnSpc>
                <a:spcPct val="100000"/>
              </a:lnSpc>
              <a:spcBef>
                <a:spcPct val="0"/>
              </a:spcBef>
              <a:spcAft>
                <a:spcPct val="0"/>
              </a:spcAft>
              <a:buSzTx/>
            </a:pPr>
            <a:r>
              <a:rPr lang="en-NZ" sz="3200" dirty="0" smtClean="0">
                <a:solidFill>
                  <a:schemeClr val="bg1">
                    <a:lumMod val="95000"/>
                  </a:schemeClr>
                </a:solidFill>
              </a:rPr>
              <a:t>Your application </a:t>
            </a:r>
            <a:r>
              <a:rPr lang="en-NZ" sz="3200" dirty="0">
                <a:solidFill>
                  <a:schemeClr val="bg1">
                    <a:lumMod val="95000"/>
                  </a:schemeClr>
                </a:solidFill>
              </a:rPr>
              <a:t>needs to invoke </a:t>
            </a:r>
            <a:r>
              <a:rPr lang="en-NZ" sz="3200" dirty="0" smtClean="0">
                <a:solidFill>
                  <a:schemeClr val="bg1">
                    <a:lumMod val="95000"/>
                  </a:schemeClr>
                </a:solidFill>
              </a:rPr>
              <a:t>an API </a:t>
            </a:r>
            <a:r>
              <a:rPr lang="en-NZ" sz="3200" dirty="0">
                <a:solidFill>
                  <a:schemeClr val="bg1">
                    <a:lumMod val="95000"/>
                  </a:schemeClr>
                </a:solidFill>
              </a:rPr>
              <a:t>as an Azure AD </a:t>
            </a:r>
            <a:r>
              <a:rPr lang="en-NZ" sz="3200" dirty="0" smtClean="0">
                <a:solidFill>
                  <a:schemeClr val="bg1">
                    <a:lumMod val="95000"/>
                  </a:schemeClr>
                </a:solidFill>
              </a:rPr>
              <a:t>user.</a:t>
            </a:r>
          </a:p>
          <a:p>
            <a:pPr lvl="0" defTabSz="914400" eaLnBrk="0" fontAlgn="base" hangingPunct="0">
              <a:lnSpc>
                <a:spcPct val="100000"/>
              </a:lnSpc>
              <a:spcBef>
                <a:spcPct val="0"/>
              </a:spcBef>
              <a:spcAft>
                <a:spcPct val="0"/>
              </a:spcAft>
              <a:buSzTx/>
            </a:pPr>
            <a:endParaRPr lang="en-NZ" sz="3200" dirty="0">
              <a:solidFill>
                <a:schemeClr val="bg1">
                  <a:lumMod val="95000"/>
                </a:schemeClr>
              </a:solidFill>
            </a:endParaRPr>
          </a:p>
          <a:p>
            <a:pPr lvl="0" defTabSz="914400" eaLnBrk="0" fontAlgn="base" hangingPunct="0">
              <a:lnSpc>
                <a:spcPct val="100000"/>
              </a:lnSpc>
              <a:spcBef>
                <a:spcPct val="0"/>
              </a:spcBef>
              <a:spcAft>
                <a:spcPct val="0"/>
              </a:spcAft>
              <a:buSzTx/>
            </a:pPr>
            <a:r>
              <a:rPr lang="en-NZ" sz="3200" dirty="0" smtClean="0">
                <a:solidFill>
                  <a:schemeClr val="bg1">
                    <a:lumMod val="95000"/>
                  </a:schemeClr>
                </a:solidFill>
              </a:rPr>
              <a:t>The </a:t>
            </a:r>
            <a:r>
              <a:rPr lang="en-NZ" sz="3200" dirty="0">
                <a:solidFill>
                  <a:schemeClr val="bg1">
                    <a:lumMod val="95000"/>
                  </a:schemeClr>
                </a:solidFill>
              </a:rPr>
              <a:t>token acquisition flow requires the user to do things that cannot be accomplished via text only output, such as granting consent or dealing with multiple authentication factors.</a:t>
            </a:r>
            <a:endParaRPr kumimoji="0" lang="en-US" altLang="en-US" sz="3200" b="0" i="0" u="none" strike="noStrike" cap="none" normalizeH="0" baseline="0" dirty="0" smtClean="0">
              <a:ln>
                <a:noFill/>
              </a:ln>
              <a:solidFill>
                <a:schemeClr val="bg1">
                  <a:lumMod val="95000"/>
                </a:schemeClr>
              </a:solidFill>
              <a:effectLst/>
            </a:endParaRPr>
          </a:p>
        </p:txBody>
      </p:sp>
    </p:spTree>
    <p:extLst>
      <p:ext uri="{BB962C8B-B14F-4D97-AF65-F5344CB8AC3E}">
        <p14:creationId xmlns:p14="http://schemas.microsoft.com/office/powerpoint/2010/main" val="4175161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ADFS 4.0</a:t>
            </a:r>
            <a:endParaRPr lang="en-NZ" dirty="0"/>
          </a:p>
        </p:txBody>
      </p:sp>
    </p:spTree>
    <p:extLst>
      <p:ext uri="{BB962C8B-B14F-4D97-AF65-F5344CB8AC3E}">
        <p14:creationId xmlns:p14="http://schemas.microsoft.com/office/powerpoint/2010/main" val="6766800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OAuth </a:t>
            </a:r>
            <a:r>
              <a:rPr lang="en-US" dirty="0" smtClean="0"/>
              <a:t>2.0 – </a:t>
            </a:r>
            <a:r>
              <a:rPr lang="en-US" dirty="0"/>
              <a:t>Device </a:t>
            </a:r>
            <a:r>
              <a:rPr lang="en-US" dirty="0" smtClean="0"/>
              <a:t>Profile on Azure AD</a:t>
            </a:r>
            <a:endParaRPr lang="en-US" dirty="0"/>
          </a:p>
        </p:txBody>
      </p:sp>
    </p:spTree>
    <p:extLst>
      <p:ext uri="{BB962C8B-B14F-4D97-AF65-F5344CB8AC3E}">
        <p14:creationId xmlns:p14="http://schemas.microsoft.com/office/powerpoint/2010/main" val="3631930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end</a:t>
            </a:r>
            <a:endParaRPr lang="en-NZ" dirty="0"/>
          </a:p>
        </p:txBody>
      </p:sp>
      <p:sp>
        <p:nvSpPr>
          <p:cNvPr id="3" name="Text Placeholder 2"/>
          <p:cNvSpPr>
            <a:spLocks noGrp="1"/>
          </p:cNvSpPr>
          <p:nvPr>
            <p:ph type="body" sz="quarter" idx="12"/>
          </p:nvPr>
        </p:nvSpPr>
        <p:spPr/>
        <p:txBody>
          <a:bodyPr/>
          <a:lstStyle/>
          <a:p>
            <a:r>
              <a:rPr lang="en-NZ" dirty="0" smtClean="0"/>
              <a:t>But feel free to ask questions</a:t>
            </a:r>
            <a:endParaRPr lang="en-NZ" dirty="0"/>
          </a:p>
        </p:txBody>
      </p:sp>
    </p:spTree>
    <p:extLst>
      <p:ext uri="{BB962C8B-B14F-4D97-AF65-F5344CB8AC3E}">
        <p14:creationId xmlns:p14="http://schemas.microsoft.com/office/powerpoint/2010/main" val="79750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ADFS 4.0 – Server 2016</a:t>
            </a:r>
            <a:endParaRPr lang="en-NZ" dirty="0">
              <a:solidFill>
                <a:schemeClr val="bg1"/>
              </a:solidFill>
            </a:endParaRPr>
          </a:p>
        </p:txBody>
      </p:sp>
      <p:sp>
        <p:nvSpPr>
          <p:cNvPr id="14" name="Text Placeholder 13"/>
          <p:cNvSpPr>
            <a:spLocks noGrp="1"/>
          </p:cNvSpPr>
          <p:nvPr>
            <p:ph type="body" sz="quarter" idx="10"/>
          </p:nvPr>
        </p:nvSpPr>
        <p:spPr>
          <a:xfrm>
            <a:off x="274638" y="1212850"/>
            <a:ext cx="11887200" cy="5946243"/>
          </a:xfrm>
        </p:spPr>
        <p:txBody>
          <a:bodyPr/>
          <a:lstStyle/>
          <a:p>
            <a:r>
              <a:rPr lang="en-NZ" sz="3200" dirty="0" smtClean="0">
                <a:solidFill>
                  <a:schemeClr val="bg1"/>
                </a:solidFill>
              </a:rPr>
              <a:t>Open ID Connect / OAuth 2.0 support</a:t>
            </a:r>
          </a:p>
          <a:p>
            <a:endParaRPr lang="en-NZ" sz="3200" dirty="0" smtClean="0">
              <a:solidFill>
                <a:schemeClr val="bg1"/>
              </a:solidFill>
            </a:endParaRPr>
          </a:p>
          <a:p>
            <a:r>
              <a:rPr lang="en-NZ" sz="3200" dirty="0" smtClean="0">
                <a:solidFill>
                  <a:schemeClr val="bg1"/>
                </a:solidFill>
              </a:rPr>
              <a:t>Azure </a:t>
            </a:r>
            <a:r>
              <a:rPr lang="en-NZ" sz="3200" dirty="0">
                <a:solidFill>
                  <a:schemeClr val="bg1"/>
                </a:solidFill>
              </a:rPr>
              <a:t>MFA without the need for an </a:t>
            </a:r>
            <a:r>
              <a:rPr lang="en-NZ" sz="3200" dirty="0" smtClean="0">
                <a:solidFill>
                  <a:schemeClr val="bg1"/>
                </a:solidFill>
              </a:rPr>
              <a:t>on-premises </a:t>
            </a:r>
            <a:r>
              <a:rPr lang="en-NZ" sz="3200" dirty="0">
                <a:solidFill>
                  <a:schemeClr val="bg1"/>
                </a:solidFill>
              </a:rPr>
              <a:t>Azure MFA server</a:t>
            </a:r>
            <a:r>
              <a:rPr lang="en-NZ" sz="3200" dirty="0" smtClean="0"/>
              <a:t>.</a:t>
            </a:r>
          </a:p>
          <a:p>
            <a:endParaRPr lang="en-NZ" sz="3200" dirty="0"/>
          </a:p>
          <a:p>
            <a:r>
              <a:rPr lang="en-NZ" sz="3200" dirty="0" smtClean="0">
                <a:solidFill>
                  <a:schemeClr val="bg1"/>
                </a:solidFill>
              </a:rPr>
              <a:t>Improved </a:t>
            </a:r>
            <a:r>
              <a:rPr lang="en-NZ" sz="3200" dirty="0">
                <a:solidFill>
                  <a:schemeClr val="bg1"/>
                </a:solidFill>
              </a:rPr>
              <a:t>device registration for delivering hybrid conditional </a:t>
            </a:r>
            <a:r>
              <a:rPr lang="en-NZ" sz="3200" dirty="0" smtClean="0">
                <a:solidFill>
                  <a:schemeClr val="bg1"/>
                </a:solidFill>
              </a:rPr>
              <a:t>access</a:t>
            </a:r>
          </a:p>
          <a:p>
            <a:endParaRPr lang="en-NZ" sz="3200" dirty="0">
              <a:solidFill>
                <a:schemeClr val="bg1"/>
              </a:solidFill>
            </a:endParaRPr>
          </a:p>
          <a:p>
            <a:r>
              <a:rPr lang="en-NZ" sz="3200" dirty="0">
                <a:solidFill>
                  <a:schemeClr val="bg1"/>
                </a:solidFill>
              </a:rPr>
              <a:t>Windows 10 and Microsoft Passport </a:t>
            </a:r>
            <a:r>
              <a:rPr lang="en-NZ" sz="3200" dirty="0" smtClean="0">
                <a:solidFill>
                  <a:schemeClr val="bg1"/>
                </a:solidFill>
              </a:rPr>
              <a:t>integration</a:t>
            </a:r>
          </a:p>
          <a:p>
            <a:endParaRPr lang="en-NZ" sz="3200" dirty="0">
              <a:solidFill>
                <a:schemeClr val="bg1"/>
              </a:solidFill>
            </a:endParaRPr>
          </a:p>
          <a:p>
            <a:r>
              <a:rPr lang="en-NZ" sz="3200" dirty="0">
                <a:solidFill>
                  <a:schemeClr val="bg1"/>
                </a:solidFill>
              </a:rPr>
              <a:t>Greater </a:t>
            </a:r>
            <a:r>
              <a:rPr lang="en-NZ" sz="3200" dirty="0" smtClean="0">
                <a:solidFill>
                  <a:schemeClr val="bg1"/>
                </a:solidFill>
              </a:rPr>
              <a:t>integration </a:t>
            </a:r>
            <a:r>
              <a:rPr lang="en-NZ" sz="3200" dirty="0">
                <a:solidFill>
                  <a:schemeClr val="bg1"/>
                </a:solidFill>
              </a:rPr>
              <a:t>with LDAP directories to secure non-AD </a:t>
            </a:r>
            <a:r>
              <a:rPr lang="en-NZ" sz="3200" dirty="0" smtClean="0">
                <a:solidFill>
                  <a:schemeClr val="bg1"/>
                </a:solidFill>
              </a:rPr>
              <a:t>directories (ADAM – AD LDS)</a:t>
            </a:r>
          </a:p>
          <a:p>
            <a:endParaRPr lang="en-NZ" sz="3200" b="1" dirty="0">
              <a:solidFill>
                <a:schemeClr val="bg1"/>
              </a:solidFill>
            </a:endParaRPr>
          </a:p>
        </p:txBody>
      </p:sp>
    </p:spTree>
    <p:extLst>
      <p:ext uri="{BB962C8B-B14F-4D97-AF65-F5344CB8AC3E}">
        <p14:creationId xmlns:p14="http://schemas.microsoft.com/office/powerpoint/2010/main" val="10993783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solidFill>
                  <a:schemeClr val="bg1"/>
                </a:solidFill>
              </a:rPr>
              <a:t>ADFS 4.0 – Server 2016</a:t>
            </a:r>
            <a:endParaRPr lang="en-NZ" dirty="0">
              <a:solidFill>
                <a:schemeClr val="bg1"/>
              </a:solidFill>
            </a:endParaRPr>
          </a:p>
        </p:txBody>
      </p:sp>
      <p:sp>
        <p:nvSpPr>
          <p:cNvPr id="14" name="Text Placeholder 13"/>
          <p:cNvSpPr>
            <a:spLocks noGrp="1"/>
          </p:cNvSpPr>
          <p:nvPr>
            <p:ph type="body" sz="quarter" idx="10"/>
          </p:nvPr>
        </p:nvSpPr>
        <p:spPr>
          <a:xfrm>
            <a:off x="274638" y="1212850"/>
            <a:ext cx="11887200" cy="5306068"/>
          </a:xfrm>
        </p:spPr>
        <p:txBody>
          <a:bodyPr/>
          <a:lstStyle/>
          <a:p>
            <a:r>
              <a:rPr lang="en-NZ" sz="3200" dirty="0" smtClean="0">
                <a:solidFill>
                  <a:schemeClr val="bg1"/>
                </a:solidFill>
              </a:rPr>
              <a:t>Improved </a:t>
            </a:r>
            <a:r>
              <a:rPr lang="en-NZ" sz="3200" dirty="0">
                <a:solidFill>
                  <a:schemeClr val="bg1"/>
                </a:solidFill>
              </a:rPr>
              <a:t>interoperability with SAML 2.0 </a:t>
            </a:r>
            <a:endParaRPr lang="en-NZ" sz="3200" dirty="0" smtClean="0">
              <a:solidFill>
                <a:schemeClr val="bg1"/>
              </a:solidFill>
            </a:endParaRPr>
          </a:p>
          <a:p>
            <a:endParaRPr lang="en-NZ" sz="3200" dirty="0">
              <a:solidFill>
                <a:schemeClr val="bg1"/>
              </a:solidFill>
            </a:endParaRPr>
          </a:p>
          <a:p>
            <a:r>
              <a:rPr lang="en-NZ" sz="3200" dirty="0">
                <a:solidFill>
                  <a:schemeClr val="bg1"/>
                </a:solidFill>
              </a:rPr>
              <a:t>Customize sign in experience for AD FS </a:t>
            </a:r>
            <a:r>
              <a:rPr lang="en-NZ" sz="3200" dirty="0" smtClean="0">
                <a:solidFill>
                  <a:schemeClr val="bg1"/>
                </a:solidFill>
              </a:rPr>
              <a:t>applications (RP)</a:t>
            </a:r>
          </a:p>
          <a:p>
            <a:endParaRPr lang="en-NZ" sz="3200" dirty="0">
              <a:solidFill>
                <a:schemeClr val="bg1"/>
              </a:solidFill>
            </a:endParaRPr>
          </a:p>
          <a:p>
            <a:r>
              <a:rPr lang="en-NZ" sz="3200" dirty="0">
                <a:solidFill>
                  <a:schemeClr val="bg1"/>
                </a:solidFill>
              </a:rPr>
              <a:t>Configure access control policies without having to know claim rules </a:t>
            </a:r>
            <a:r>
              <a:rPr lang="en-NZ" sz="3200" dirty="0" smtClean="0">
                <a:solidFill>
                  <a:schemeClr val="bg1"/>
                </a:solidFill>
              </a:rPr>
              <a:t>language</a:t>
            </a:r>
          </a:p>
          <a:p>
            <a:endParaRPr lang="en-NZ" sz="3200" dirty="0">
              <a:solidFill>
                <a:schemeClr val="bg1"/>
              </a:solidFill>
            </a:endParaRPr>
          </a:p>
          <a:p>
            <a:r>
              <a:rPr lang="en-NZ" sz="3200" dirty="0">
                <a:solidFill>
                  <a:schemeClr val="bg1"/>
                </a:solidFill>
              </a:rPr>
              <a:t>Moving from AD FS in Windows Server 2012 R2 to AD FS in Windows Server 2016 is easier</a:t>
            </a:r>
          </a:p>
          <a:p>
            <a:endParaRPr lang="en-NZ" sz="3200" dirty="0">
              <a:solidFill>
                <a:schemeClr val="bg1"/>
              </a:solidFill>
            </a:endParaRPr>
          </a:p>
        </p:txBody>
      </p:sp>
    </p:spTree>
    <p:extLst>
      <p:ext uri="{BB962C8B-B14F-4D97-AF65-F5344CB8AC3E}">
        <p14:creationId xmlns:p14="http://schemas.microsoft.com/office/powerpoint/2010/main" val="10742421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ADFS </a:t>
            </a:r>
            <a:r>
              <a:rPr lang="en-US" dirty="0" smtClean="0"/>
              <a:t>4.0</a:t>
            </a:r>
            <a:endParaRPr lang="en-US" dirty="0"/>
          </a:p>
        </p:txBody>
      </p:sp>
    </p:spTree>
    <p:extLst>
      <p:ext uri="{BB962C8B-B14F-4D97-AF65-F5344CB8AC3E}">
        <p14:creationId xmlns:p14="http://schemas.microsoft.com/office/powerpoint/2010/main" val="392669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527020"/>
          </a:xfrm>
        </p:spPr>
        <p:txBody>
          <a:bodyPr/>
          <a:lstStyle/>
          <a:p>
            <a:r>
              <a:rPr lang="en-NZ" dirty="0" smtClean="0"/>
              <a:t>ADFS 4.0 OIDC – OAuth 2.0</a:t>
            </a:r>
            <a:endParaRPr lang="en-NZ" dirty="0"/>
          </a:p>
        </p:txBody>
      </p:sp>
    </p:spTree>
    <p:extLst>
      <p:ext uri="{BB962C8B-B14F-4D97-AF65-F5344CB8AC3E}">
        <p14:creationId xmlns:p14="http://schemas.microsoft.com/office/powerpoint/2010/main" val="24471877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ADFS 2.0</a:t>
            </a:r>
            <a:endParaRPr lang="en-NZ" dirty="0"/>
          </a:p>
        </p:txBody>
      </p:sp>
      <p:pic>
        <p:nvPicPr>
          <p:cNvPr id="7" name="Picture 6"/>
          <p:cNvPicPr>
            <a:picLocks noChangeAspect="1"/>
          </p:cNvPicPr>
          <p:nvPr/>
        </p:nvPicPr>
        <p:blipFill>
          <a:blip r:embed="rId2"/>
          <a:stretch>
            <a:fillRect/>
          </a:stretch>
        </p:blipFill>
        <p:spPr>
          <a:xfrm>
            <a:off x="3360737" y="1506537"/>
            <a:ext cx="5715000" cy="5181600"/>
          </a:xfrm>
          <a:prstGeom prst="rect">
            <a:avLst/>
          </a:prstGeom>
        </p:spPr>
      </p:pic>
    </p:spTree>
    <p:extLst>
      <p:ext uri="{BB962C8B-B14F-4D97-AF65-F5344CB8AC3E}">
        <p14:creationId xmlns:p14="http://schemas.microsoft.com/office/powerpoint/2010/main" val="38949146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ADFS 3.0</a:t>
            </a:r>
            <a:endParaRPr lang="en-NZ" dirty="0"/>
          </a:p>
        </p:txBody>
      </p:sp>
      <p:pic>
        <p:nvPicPr>
          <p:cNvPr id="2" name="Picture 1"/>
          <p:cNvPicPr>
            <a:picLocks noChangeAspect="1"/>
          </p:cNvPicPr>
          <p:nvPr/>
        </p:nvPicPr>
        <p:blipFill>
          <a:blip r:embed="rId2"/>
          <a:stretch>
            <a:fillRect/>
          </a:stretch>
        </p:blipFill>
        <p:spPr>
          <a:xfrm>
            <a:off x="3360737" y="1019175"/>
            <a:ext cx="5715000" cy="5857875"/>
          </a:xfrm>
          <a:prstGeom prst="rect">
            <a:avLst/>
          </a:prstGeom>
        </p:spPr>
      </p:pic>
    </p:spTree>
    <p:extLst>
      <p:ext uri="{BB962C8B-B14F-4D97-AF65-F5344CB8AC3E}">
        <p14:creationId xmlns:p14="http://schemas.microsoft.com/office/powerpoint/2010/main" val="34633023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ADFS 4.0</a:t>
            </a:r>
            <a:endParaRPr lang="en-NZ" dirty="0"/>
          </a:p>
        </p:txBody>
      </p:sp>
      <p:pic>
        <p:nvPicPr>
          <p:cNvPr id="3" name="Picture 2"/>
          <p:cNvPicPr>
            <a:picLocks noChangeAspect="1"/>
          </p:cNvPicPr>
          <p:nvPr/>
        </p:nvPicPr>
        <p:blipFill>
          <a:blip r:embed="rId2"/>
          <a:stretch>
            <a:fillRect/>
          </a:stretch>
        </p:blipFill>
        <p:spPr>
          <a:xfrm>
            <a:off x="3829050" y="1214472"/>
            <a:ext cx="4829175" cy="5248274"/>
          </a:xfrm>
          <a:prstGeom prst="rect">
            <a:avLst/>
          </a:prstGeom>
        </p:spPr>
      </p:pic>
    </p:spTree>
    <p:extLst>
      <p:ext uri="{BB962C8B-B14F-4D97-AF65-F5344CB8AC3E}">
        <p14:creationId xmlns:p14="http://schemas.microsoft.com/office/powerpoint/2010/main" val="207652557"/>
      </p:ext>
    </p:extLst>
  </p:cSld>
  <p:clrMapOvr>
    <a:masterClrMapping/>
  </p:clrMapOvr>
  <p:transition>
    <p:fade/>
  </p:transition>
</p:sld>
</file>

<file path=ppt/theme/theme1.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NZ-Template.potx" id="{B82A6423-87EC-4156-AD48-16AF7B4E7DD9}" vid="{E026FF60-C496-4169-B733-22AC8D34ACE3}"/>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7-30269_Server &amp; Tools Business_16x9">
  <a:themeElements>
    <a:clrScheme name="00B294">
      <a:dk1>
        <a:srgbClr val="505050"/>
      </a:dk1>
      <a:lt1>
        <a:srgbClr val="FFFFFF"/>
      </a:lt1>
      <a:dk2>
        <a:srgbClr val="000000"/>
      </a:dk2>
      <a:lt2>
        <a:srgbClr val="D2D2D2"/>
      </a:lt2>
      <a:accent1>
        <a:srgbClr val="002050"/>
      </a:accent1>
      <a:accent2>
        <a:srgbClr val="0078D7"/>
      </a:accent2>
      <a:accent3>
        <a:srgbClr val="00B294"/>
      </a:accent3>
      <a:accent4>
        <a:srgbClr val="D2D2D2"/>
      </a:accent4>
      <a:accent5>
        <a:srgbClr val="737373"/>
      </a:accent5>
      <a:accent6>
        <a:srgbClr val="50505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4.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Read-Only]" id="{28841E4C-3918-4368-B735-2FEE76A3D5D1}" vid="{2645CAE1-4F94-464F-93A7-E31E48A0E1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TechEd-NZ-2013-Speaker-Template</Template>
  <TotalTime>6168</TotalTime>
  <Words>879</Words>
  <Application>Microsoft Office PowerPoint</Application>
  <PresentationFormat>Custom</PresentationFormat>
  <Paragraphs>115</Paragraphs>
  <Slides>21</Slides>
  <Notes>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4" baseType="lpstr">
      <vt:lpstr>Arial Unicode MS</vt:lpstr>
      <vt:lpstr>ＭＳ Ｐゴシック</vt:lpstr>
      <vt:lpstr>Arial</vt:lpstr>
      <vt:lpstr>Avenir LT Pro 45 Book</vt:lpstr>
      <vt:lpstr>Consolas</vt:lpstr>
      <vt:lpstr>Segoe UI</vt:lpstr>
      <vt:lpstr>Segoe UI Light</vt:lpstr>
      <vt:lpstr>Wingdings</vt:lpstr>
      <vt:lpstr>TechEd_NZ_2013_Template</vt:lpstr>
      <vt:lpstr>5-30629_Build_Template_DARK BLUE</vt:lpstr>
      <vt:lpstr>7-30269_Server &amp; Tools Business_16x9</vt:lpstr>
      <vt:lpstr>5-50002_Ignite_Breakout_Template</vt:lpstr>
      <vt:lpstr>Image</vt:lpstr>
      <vt:lpstr>ADFS 4.0 – Server 2016  OAuth 2.0 – Device Profile</vt:lpstr>
      <vt:lpstr>ADFS 4.0</vt:lpstr>
      <vt:lpstr>ADFS 4.0 – Server 2016</vt:lpstr>
      <vt:lpstr>ADFS 4.0 – Server 2016</vt:lpstr>
      <vt:lpstr>Demo</vt:lpstr>
      <vt:lpstr>ADFS 4.0 OIDC – OAuth 2.0</vt:lpstr>
      <vt:lpstr>ADFS 2.0</vt:lpstr>
      <vt:lpstr>ADFS 3.0</vt:lpstr>
      <vt:lpstr>ADFS 4.0</vt:lpstr>
      <vt:lpstr>Flows and endpoints</vt:lpstr>
      <vt:lpstr>Endpoints</vt:lpstr>
      <vt:lpstr>GET Authorize endpoint</vt:lpstr>
      <vt:lpstr>POST Token endpoint</vt:lpstr>
      <vt:lpstr>POST Token endpoint</vt:lpstr>
      <vt:lpstr>Demo</vt:lpstr>
      <vt:lpstr>OAuth 2.0 Device Profile</vt:lpstr>
      <vt:lpstr>OAuth 2.0 Device Profile</vt:lpstr>
      <vt:lpstr>OAuth 2.0 Device Profile</vt:lpstr>
      <vt:lpstr>OAuth 2.0 Device Profile</vt:lpstr>
      <vt:lpstr>Demo</vt:lpstr>
      <vt:lpstr>The end</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Hantie Braybrook</dc:creator>
  <cp:keywords>TechEd 2013</cp:keywords>
  <dc:description>Template by: Jordan Cayabyab, Artitudes Design, Inc.
Formatting by: 
Audience Type: Internal/External</dc:description>
  <cp:lastModifiedBy>Rory Braybrook [DATACOM]</cp:lastModifiedBy>
  <cp:revision>315</cp:revision>
  <dcterms:created xsi:type="dcterms:W3CDTF">2013-08-06T22:28:25Z</dcterms:created>
  <dcterms:modified xsi:type="dcterms:W3CDTF">2016-09-14T22:58:41Z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