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 id="2147483748" r:id="rId2"/>
  </p:sldMasterIdLst>
  <p:notesMasterIdLst>
    <p:notesMasterId r:id="rId17"/>
  </p:notesMasterIdLst>
  <p:sldIdLst>
    <p:sldId id="256" r:id="rId3"/>
    <p:sldId id="2121" r:id="rId4"/>
    <p:sldId id="2167" r:id="rId5"/>
    <p:sldId id="2156" r:id="rId6"/>
    <p:sldId id="2161" r:id="rId7"/>
    <p:sldId id="2163" r:id="rId8"/>
    <p:sldId id="2164" r:id="rId9"/>
    <p:sldId id="2099" r:id="rId10"/>
    <p:sldId id="2168" r:id="rId11"/>
    <p:sldId id="2101" r:id="rId12"/>
    <p:sldId id="2159" r:id="rId13"/>
    <p:sldId id="2160" r:id="rId14"/>
    <p:sldId id="2089" r:id="rId15"/>
    <p:sldId id="212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86" d="100"/>
          <a:sy n="86" d="100"/>
        </p:scale>
        <p:origin x="6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AA28-34F0-4142-AF4C-D34AEF527DC9}" type="datetimeFigureOut">
              <a:rPr lang="en-NZ" smtClean="0"/>
              <a:t>8/09/2021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E9D2F-DE67-475D-9A32-F646EDBADEA9}" type="slidenum">
              <a:rPr lang="en-NZ" smtClean="0"/>
              <a:t>‹#›</a:t>
            </a:fld>
            <a:endParaRPr lang="en-NZ" dirty="0"/>
          </a:p>
        </p:txBody>
      </p:sp>
    </p:spTree>
    <p:extLst>
      <p:ext uri="{BB962C8B-B14F-4D97-AF65-F5344CB8AC3E}">
        <p14:creationId xmlns:p14="http://schemas.microsoft.com/office/powerpoint/2010/main" val="37675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0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28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283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539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230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70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174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43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55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467047" y="1480332"/>
            <a:ext cx="11176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5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5719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81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96484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478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3505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2354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333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9462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8183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8360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893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138371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391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385812785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988082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45463122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750125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136964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77141890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4073320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3289734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446007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0261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180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166360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7242931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3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853291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1684098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25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381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2729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483506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222868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83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6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3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2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tx2">
                <a:lumMod val="20000"/>
                <a:lumOff val="80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9/8/2021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0193321"/>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
              <a:schemeClr val="tx2">
                <a:lumMod val="20000"/>
                <a:lumOff val="80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0474391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azure-ad-b2c/samples/blob/master/policies/username-signup-or-signin" TargetMode="External"/><Relationship Id="rId2" Type="http://schemas.openxmlformats.org/officeDocument/2006/relationships/hyperlink" Target="https://github.com/azure-ad-b2c/samples/blob/master/policies/mfa-email-or-phone" TargetMode="External"/><Relationship Id="rId1" Type="http://schemas.openxmlformats.org/officeDocument/2006/relationships/slideLayout" Target="../slideLayouts/slideLayout7.xml"/><Relationship Id="rId4" Type="http://schemas.openxmlformats.org/officeDocument/2006/relationships/hyperlink" Target="https://github.com/azure-ad-b2c/samples/blob/master/policies/sign-in-with-authenticator"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microsoft.com/en-nz/security/business/identity-access-management/decentralized-identity-blockchain"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111" y="1245092"/>
            <a:ext cx="8001000" cy="2323731"/>
          </a:xfrm>
        </p:spPr>
        <p:txBody>
          <a:bodyPr>
            <a:normAutofit/>
          </a:bodyPr>
          <a:lstStyle/>
          <a:p>
            <a:r>
              <a:rPr lang="en-US" cap="none" dirty="0">
                <a:solidFill>
                  <a:schemeClr val="accent1">
                    <a:lumMod val="60000"/>
                    <a:lumOff val="40000"/>
                  </a:schemeClr>
                </a:solidFill>
                <a:latin typeface="Calibri" panose="020F0502020204030204" pitchFamily="34" charset="0"/>
                <a:cs typeface="Calibri" panose="020F0502020204030204" pitchFamily="34" charset="0"/>
              </a:rPr>
              <a:t>AMA about Azure AD B2C</a:t>
            </a:r>
            <a:br>
              <a:rPr lang="en-US" cap="none" dirty="0">
                <a:solidFill>
                  <a:schemeClr val="bg2">
                    <a:lumMod val="60000"/>
                    <a:lumOff val="40000"/>
                  </a:schemeClr>
                </a:solidFill>
                <a:latin typeface="Calibri" panose="020F0502020204030204" pitchFamily="34" charset="0"/>
                <a:cs typeface="Calibri" panose="020F0502020204030204" pitchFamily="34" charset="0"/>
              </a:rPr>
            </a:br>
            <a:endParaRPr lang="en-US" cap="none"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84212" y="3429001"/>
            <a:ext cx="6400800" cy="2743200"/>
          </a:xfrm>
        </p:spPr>
        <p:txBody>
          <a:bodyPr>
            <a:noAutofit/>
          </a:bodyPr>
          <a:lstStyle/>
          <a:p>
            <a:endParaRPr lang="en-US" sz="2000" dirty="0"/>
          </a:p>
          <a:p>
            <a:r>
              <a:rPr lang="en-US" sz="2000" dirty="0">
                <a:latin typeface="Calibri" panose="020F0502020204030204" pitchFamily="34" charset="0"/>
                <a:cs typeface="Calibri" panose="020F0502020204030204" pitchFamily="34" charset="0"/>
              </a:rPr>
              <a:t>Rory Braybrook</a:t>
            </a:r>
          </a:p>
          <a:p>
            <a:r>
              <a:rPr lang="en-US" sz="2000" dirty="0">
                <a:latin typeface="Calibri" panose="020F0502020204030204" pitchFamily="34" charset="0"/>
                <a:cs typeface="Calibri" panose="020F0502020204030204" pitchFamily="34" charset="0"/>
              </a:rPr>
              <a:t>Microsoft Identity Architect</a:t>
            </a:r>
          </a:p>
          <a:p>
            <a:r>
              <a:rPr lang="en-US" sz="2000" dirty="0">
                <a:latin typeface="Calibri" panose="020F0502020204030204" pitchFamily="34" charset="0"/>
                <a:cs typeface="Calibri" panose="020F0502020204030204" pitchFamily="34" charset="0"/>
              </a:rPr>
              <a:t>Microsoft MVP (Enterprise Mobility) </a:t>
            </a:r>
          </a:p>
          <a:p>
            <a:r>
              <a:rPr lang="en-US" sz="2000" dirty="0">
                <a:latin typeface="Calibri" panose="020F0502020204030204" pitchFamily="34" charset="0"/>
                <a:cs typeface="Calibri" panose="020F0502020204030204" pitchFamily="34" charset="0"/>
              </a:rPr>
              <a:t>@rbrayb</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https://authory.com/RoryBraybrook</a:t>
            </a:r>
            <a:endParaRPr lang="en-US" sz="2000" dirty="0"/>
          </a:p>
        </p:txBody>
      </p:sp>
    </p:spTree>
    <p:extLst>
      <p:ext uri="{BB962C8B-B14F-4D97-AF65-F5344CB8AC3E}">
        <p14:creationId xmlns:p14="http://schemas.microsoft.com/office/powerpoint/2010/main" val="229284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5" y="284085"/>
            <a:ext cx="701335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Calibri" panose="020F0502020204030204" pitchFamily="34" charset="0"/>
              </a:rPr>
              <a:t>Custom policy starter pack</a:t>
            </a:r>
            <a:endParaRPr kumimoji="0" lang="en-NZ"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B063911-52AB-4B09-85FD-5ADBC3248BD1}"/>
              </a:ext>
            </a:extLst>
          </p:cNvPr>
          <p:cNvPicPr>
            <a:picLocks noChangeAspect="1"/>
          </p:cNvPicPr>
          <p:nvPr/>
        </p:nvPicPr>
        <p:blipFill>
          <a:blip r:embed="rId2"/>
          <a:stretch>
            <a:fillRect/>
          </a:stretch>
        </p:blipFill>
        <p:spPr>
          <a:xfrm>
            <a:off x="2428875" y="2057400"/>
            <a:ext cx="7334250" cy="2743200"/>
          </a:xfrm>
          <a:prstGeom prst="rect">
            <a:avLst/>
          </a:prstGeom>
        </p:spPr>
      </p:pic>
    </p:spTree>
    <p:extLst>
      <p:ext uri="{BB962C8B-B14F-4D97-AF65-F5344CB8AC3E}">
        <p14:creationId xmlns:p14="http://schemas.microsoft.com/office/powerpoint/2010/main" val="33627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5" y="284085"/>
            <a:ext cx="849593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Calibri" panose="020F0502020204030204" pitchFamily="34" charset="0"/>
              </a:rPr>
              <a:t>Custom policy starter pack contents</a:t>
            </a:r>
            <a:endParaRPr kumimoji="0" lang="en-NZ"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19F5C56-ABA3-4C9F-ABFA-BC2F6A24C208}"/>
              </a:ext>
            </a:extLst>
          </p:cNvPr>
          <p:cNvPicPr>
            <a:picLocks noChangeAspect="1"/>
          </p:cNvPicPr>
          <p:nvPr/>
        </p:nvPicPr>
        <p:blipFill>
          <a:blip r:embed="rId2"/>
          <a:stretch>
            <a:fillRect/>
          </a:stretch>
        </p:blipFill>
        <p:spPr>
          <a:xfrm>
            <a:off x="3497802" y="2286878"/>
            <a:ext cx="4963033" cy="3110745"/>
          </a:xfrm>
          <a:prstGeom prst="rect">
            <a:avLst/>
          </a:prstGeom>
        </p:spPr>
      </p:pic>
    </p:spTree>
    <p:extLst>
      <p:ext uri="{BB962C8B-B14F-4D97-AF65-F5344CB8AC3E}">
        <p14:creationId xmlns:p14="http://schemas.microsoft.com/office/powerpoint/2010/main" val="377375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514904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Custom policies</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342C2B-AF5A-47EF-8D5A-234A62C40541}"/>
              </a:ext>
            </a:extLst>
          </p:cNvPr>
          <p:cNvSpPr txBox="1"/>
          <p:nvPr/>
        </p:nvSpPr>
        <p:spPr>
          <a:xfrm>
            <a:off x="701336" y="1760399"/>
            <a:ext cx="11310151" cy="2246769"/>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a:t>
            </a:r>
            <a:r>
              <a:rPr lang="en-US" sz="2800" dirty="0">
                <a:hlinkClick r:id="rId2"/>
              </a:rPr>
              <a:t>MFA with either Phone (Call/SMS) or Email verification</a:t>
            </a:r>
            <a:endParaRPr lang="en-US" sz="2800" dirty="0"/>
          </a:p>
          <a:p>
            <a:pPr marR="0" lvl="0" algn="l" defTabSz="457200" rtl="0" eaLnBrk="1" fontAlgn="auto" latinLnBrk="0" hangingPunct="1">
              <a:lnSpc>
                <a:spcPct val="100000"/>
              </a:lnSpc>
              <a:spcBef>
                <a:spcPts val="0"/>
              </a:spcBef>
              <a:spcAft>
                <a:spcPts val="0"/>
              </a:spcAft>
              <a:buClrTx/>
              <a:buSzTx/>
              <a:tabLst/>
              <a:defRPr/>
            </a:pPr>
            <a:r>
              <a:rPr lang="en-US" sz="2800" dirty="0"/>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B) </a:t>
            </a:r>
            <a:r>
              <a:rPr lang="en-NZ" sz="2800" dirty="0">
                <a:hlinkClick r:id="rId3"/>
              </a:rPr>
              <a:t>Username based journey</a:t>
            </a:r>
            <a:endParaRPr lang="en-NZ" sz="2800" dirty="0"/>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a:t>
            </a:r>
            <a:r>
              <a:rPr lang="en-NZ" sz="2800" dirty="0">
                <a:hlinkClick r:id="rId4"/>
              </a:rPr>
              <a:t>Sign In With Authenticator</a:t>
            </a:r>
            <a:endPar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535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References</a:t>
            </a: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259841" y="1404867"/>
            <a:ext cx="8382000" cy="5182363"/>
          </a:xfrm>
          <a:prstGeom prst="rect">
            <a:avLst/>
          </a:prstGeom>
          <a:effectLst/>
        </p:spPr>
        <p:txBody>
          <a:bodyPr vert="horz" lIns="91440" tIns="45720" rIns="91440" bIns="45720" rtlCol="0" anchor="ctr">
            <a:normAutofit fontScale="4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rPr>
              <a:t>Starter pack - https://github.com/Azure-Samples/active-directory-b2c-custom-policy-starterpack</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hlinkClick r:id="rId2">
                  <a:extLst>
                    <a:ext uri="{A12FA001-AC4F-418D-AE19-62706E023703}">
                      <ahyp:hlinkClr xmlns:ahyp="http://schemas.microsoft.com/office/drawing/2018/hyperlinkcolor" val="tx"/>
                    </a:ext>
                  </a:extLst>
                </a:hlinkClick>
              </a:rPr>
              <a:t>CIAM custom policies - https://github.com/azure-ad-b2c/samples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hlinkClick r:id="rId2">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All the CIAM policies - https://medium.com/the-new-control-plane/everything-you-wanted-to-know-about-azure-ad-b2c-custom-policy-samples-but-were-afraid-to-ask-96fa561f1e4d</a:t>
            </a:r>
            <a:endPar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hlinkClick r:id="rId2">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hlinkClick r:id="rId2">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B2C MSAL samples - https://docs.microsoft.com/en-us/azure/active-directory-b2c/integrate-with-app-code-samples</a:t>
            </a:r>
            <a:endPar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hlinkClick r:id="rId2">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MSAL ASP.NET B2C project - https://docs.microsoft.com/en-us/azure/active-directory-b2c/configure-authentication-sample-web-app?tabs=visual-studio</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Microsoft.Identity.Web - https://github.com/AzureAD/microsoft-identity-web/wiki</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a:defRPr/>
            </a:pPr>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Useful B2C utility - https://b2ciefsetupapp.azurewebsites.net/</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68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References - samples</a:t>
            </a: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259841" y="1800618"/>
            <a:ext cx="8382000" cy="4330484"/>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rPr>
              <a:t>https://github.com/azure-ad-b2c/samples/tree/master/policies/mfa-email-or-phone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800" cap="none" dirty="0">
                <a:ln>
                  <a:noFill/>
                </a:ln>
                <a:solidFill>
                  <a:schemeClr val="accent1">
                    <a:lumMod val="60000"/>
                    <a:lumOff val="40000"/>
                  </a:schemeClr>
                </a:solidFill>
                <a:latin typeface="Calibri" panose="020F0502020204030204" pitchFamily="34" charset="0"/>
                <a:cs typeface="Calibri" panose="020F0502020204030204" pitchFamily="34" charset="0"/>
              </a:rPr>
              <a:t>https://github.com/azure-ad-b2c/samples/tree/master/policies/username-signup-or-signin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rPr>
              <a:t>https://github.com/azure-ad-b2c/samples/tree/master/policies/sign-in-with-authenticator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8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41034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00953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Notes</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342C2B-AF5A-47EF-8D5A-234A62C40541}"/>
              </a:ext>
            </a:extLst>
          </p:cNvPr>
          <p:cNvSpPr txBox="1"/>
          <p:nvPr/>
        </p:nvSpPr>
        <p:spPr>
          <a:xfrm>
            <a:off x="701336" y="1760399"/>
            <a:ext cx="9365941" cy="3539430"/>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Experiment!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Mute yourself</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Use “hands up” in Teams – will be asked to come off mute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Or ask questions in the chat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Slides will be uploaded to UG with links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endParaRPr lang="en-US" sz="2800" dirty="0">
              <a:solidFill>
                <a:prstClr val="black"/>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3648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00953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What is B2C?</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342C2B-AF5A-47EF-8D5A-234A62C40541}"/>
              </a:ext>
            </a:extLst>
          </p:cNvPr>
          <p:cNvSpPr txBox="1"/>
          <p:nvPr/>
        </p:nvSpPr>
        <p:spPr>
          <a:xfrm>
            <a:off x="701336" y="1760399"/>
            <a:ext cx="9365941" cy="3108543"/>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Azure AD – Corporate, domain joined, company employees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Azure AD B2B – Company partners, mainly corporate</a:t>
            </a:r>
            <a:endParaRPr lang="en-US" sz="2800" dirty="0">
              <a:solidFill>
                <a:prstClr val="black"/>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Azure AD B2C – Company customers, not domain joined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Flows - SUSI, profile edit, password reset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Policies – built-in and custom</a:t>
            </a:r>
          </a:p>
          <a:p>
            <a:pPr marR="0" lvl="0" algn="l" defTabSz="457200" rtl="0" eaLnBrk="1" fontAlgn="auto" latinLnBrk="0" hangingPunct="1">
              <a:lnSpc>
                <a:spcPct val="100000"/>
              </a:lnSpc>
              <a:spcBef>
                <a:spcPts val="0"/>
              </a:spcBef>
              <a:spcAft>
                <a:spcPts val="0"/>
              </a:spcAft>
              <a:buClrTx/>
              <a:buSzTx/>
              <a:tabLst/>
              <a:defRPr/>
            </a:pPr>
            <a:endParaRPr lang="en-US" sz="2800" dirty="0">
              <a:solidFill>
                <a:prstClr val="black"/>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229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00953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Question?</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342C2B-AF5A-47EF-8D5A-234A62C40541}"/>
              </a:ext>
            </a:extLst>
          </p:cNvPr>
          <p:cNvSpPr txBox="1"/>
          <p:nvPr/>
        </p:nvSpPr>
        <p:spPr>
          <a:xfrm>
            <a:off x="701336" y="1760399"/>
            <a:ext cx="9365941" cy="2677656"/>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have an application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It needs to be secure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B2C is an option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 do we start?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How do we add MFA, password reset etc.</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4912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5" y="284085"/>
            <a:ext cx="394168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B2C approach</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342C2B-AF5A-47EF-8D5A-234A62C40541}"/>
              </a:ext>
            </a:extLst>
          </p:cNvPr>
          <p:cNvSpPr txBox="1"/>
          <p:nvPr/>
        </p:nvSpPr>
        <p:spPr>
          <a:xfrm>
            <a:off x="701336" y="1760399"/>
            <a:ext cx="9365941" cy="2246769"/>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Two options:</a:t>
            </a: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MSAL libraries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Microsoft.Identity.Web</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4610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5" y="284085"/>
            <a:ext cx="776796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Identity.Web dotnet new</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342C2B-AF5A-47EF-8D5A-234A62C40541}"/>
              </a:ext>
            </a:extLst>
          </p:cNvPr>
          <p:cNvSpPr txBox="1"/>
          <p:nvPr/>
        </p:nvSpPr>
        <p:spPr>
          <a:xfrm>
            <a:off x="701336" y="1431925"/>
            <a:ext cx="11319029" cy="5262979"/>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Blazor Server App (Microsoft identity platf...      		blazorserver2</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Blazor Server App                                   				blazorserver  </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Blazor WebAssembly App                              			blazorwasm2</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Blazor WebAssembly App                             	 		blazorwasm</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Empty                                  				web</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Web App (Model-View-Controller...     	mvc2 </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Web App (Model-View-Controller)       mvc </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Web App (Microsoft identity pl...      	webapp2   </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Web App                                			webapp</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with Angular                           			angular </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with React.js                          			react</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ASP.NET Core with React.js and Redux                		reactredux </a:t>
            </a: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Razor Class Library                                 					razorclasslib</a:t>
            </a:r>
            <a:endParaRPr kumimoji="0" lang="en-NZ"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340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00953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Auth</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342C2B-AF5A-47EF-8D5A-234A62C40541}"/>
              </a:ext>
            </a:extLst>
          </p:cNvPr>
          <p:cNvSpPr txBox="1"/>
          <p:nvPr/>
        </p:nvSpPr>
        <p:spPr>
          <a:xfrm>
            <a:off x="701336" y="1431925"/>
            <a:ext cx="11319029" cy="4893647"/>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-au|--auth                   The type of authentication to use                                                   </a:t>
            </a: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None             - No authentication                                            </a:t>
            </a: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Individual       - Individual authentication                                    </a:t>
            </a: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IndividualB2C    - Individual authentication with Azure AD 							   B2C                  </a:t>
            </a: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SingleOrg        - Organizational authentication for a single 							   tenant            </a:t>
            </a: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MultiOrg         - Organizational authentication for multiple 							   tenants           </a:t>
            </a: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Windows          - Windows authentication                                       </a:t>
            </a:r>
          </a:p>
          <a:p>
            <a:pPr marR="0" lvl="0" algn="l" defTabSz="457200" rtl="0" eaLnBrk="1" fontAlgn="auto" latinLnBrk="0" hangingPunct="1">
              <a:lnSpc>
                <a:spcPct val="100000"/>
              </a:lnSpc>
              <a:spcBef>
                <a:spcPts val="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Default: None </a:t>
            </a:r>
            <a:endParaRPr kumimoji="0" lang="en-NZ"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7952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235997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5" y="284085"/>
            <a:ext cx="701335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Calibri" panose="020F0502020204030204" pitchFamily="34" charset="0"/>
              </a:rPr>
              <a:t>Custom policies</a:t>
            </a:r>
            <a:endParaRPr kumimoji="0" lang="en-NZ"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3598348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7003</TotalTime>
  <Words>575</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Century Gothic</vt:lpstr>
      <vt:lpstr>Consolas</vt:lpstr>
      <vt:lpstr>Segoe UI</vt:lpstr>
      <vt:lpstr>Segoe UI Semibold</vt:lpstr>
      <vt:lpstr>Wingdings</vt:lpstr>
      <vt:lpstr>Wingdings 3</vt:lpstr>
      <vt:lpstr>Slice</vt:lpstr>
      <vt:lpstr>1_White Template</vt:lpstr>
      <vt:lpstr>AMA about Azure AD B2C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 - samples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Braybrook</dc:creator>
  <cp:lastModifiedBy>Rory Braybrook</cp:lastModifiedBy>
  <cp:revision>190</cp:revision>
  <dcterms:created xsi:type="dcterms:W3CDTF">2014-09-12T02:12:56Z</dcterms:created>
  <dcterms:modified xsi:type="dcterms:W3CDTF">2021-09-08T08:45:03Z</dcterms:modified>
</cp:coreProperties>
</file>