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57" r:id="rId4"/>
    <p:sldId id="282" r:id="rId5"/>
    <p:sldId id="262" r:id="rId6"/>
    <p:sldId id="271" r:id="rId7"/>
    <p:sldId id="272" r:id="rId8"/>
    <p:sldId id="273" r:id="rId9"/>
    <p:sldId id="274" r:id="rId10"/>
    <p:sldId id="281" r:id="rId11"/>
    <p:sldId id="276" r:id="rId12"/>
    <p:sldId id="283" r:id="rId13"/>
    <p:sldId id="280" r:id="rId14"/>
    <p:sldId id="278" r:id="rId15"/>
    <p:sldId id="279" r:id="rId16"/>
    <p:sldId id="284" r:id="rId17"/>
    <p:sldId id="285" r:id="rId18"/>
    <p:sldId id="286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06" autoAdjust="0"/>
  </p:normalViewPr>
  <p:slideViewPr>
    <p:cSldViewPr snapToGrid="0">
      <p:cViewPr varScale="1">
        <p:scale>
          <a:sx n="60" d="100"/>
          <a:sy n="60" d="100"/>
        </p:scale>
        <p:origin x="1224" y="27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E51E9-98C5-C77D-7443-7AC8DF21B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44B96-1E13-97EB-FE08-6FB6F3A6D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ECD60-31A5-63FD-0C53-61FC8E524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65499-6660-31C7-2420-DFA29E545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3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3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0B04B-5F8D-30F9-0903-417FE83D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16B90-7F4E-3CC4-999D-28139CA96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D0F2F-46C3-D41B-0711-F6D72F5C6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606C-88FB-28F2-04CB-01E6E8955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5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7AEAE-5486-23CA-A831-D7A201416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EC29C-4165-DAAD-4FA3-BE3D3C845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85271-768F-D08E-D97D-68BB88DDB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9BB9-53BD-6AB2-ABCB-205B0C120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5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new-control-plane/azure-ad-b2c-to-entra-external-id-eeid-migration-kit-configure-externalidjit-217f14471f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new-control-plane/azure-ad-b2c-to-entra-external-id-eeid-migration-kitstart-start-localexport-ef565b0751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new-control-plane/azure-ad-b2c-to-entra-external-id-eeid-migration-kit-start-localimport-a3e0760ed57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zure-ad-b2c/samples/tree/master/policies/migrate-to-entra-external-id-for-customers-full" TargetMode="External"/><Relationship Id="rId7" Type="http://schemas.openxmlformats.org/officeDocument/2006/relationships/hyperlink" Target="https://github.com/rbrayb/Presentations" TargetMode="External"/><Relationship Id="rId2" Type="http://schemas.openxmlformats.org/officeDocument/2006/relationships/hyperlink" Target="https://learn.microsoft.com/en-us/entra/external-id/customers/how-to-migrate-passwords-just-in-ti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rbrayb/list/b2c-to-eeid-jit-migration-e860c64bdf1e" TargetMode="External"/><Relationship Id="rId5" Type="http://schemas.openxmlformats.org/officeDocument/2006/relationships/hyperlink" Target="https://medium.com/@rbrayb/list/azure-ad-b2c-entra-external-id-hybrid-policies-81530bcdd192" TargetMode="External"/><Relationship Id="rId4" Type="http://schemas.openxmlformats.org/officeDocument/2006/relationships/hyperlink" Target="https://github.com/microsoft/b2c-to-meeid-migration-tool/tree/main/scrip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2617B4-5A65-B63A-1087-FF0EC471C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7" y="0"/>
            <a:ext cx="1219419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6057E-355B-8B81-A737-7E1AF1C5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84" y="1598347"/>
            <a:ext cx="8475133" cy="3661304"/>
          </a:xfrm>
        </p:spPr>
        <p:txBody>
          <a:bodyPr>
            <a:normAutofit/>
          </a:bodyPr>
          <a:lstStyle/>
          <a:p>
            <a:pPr algn="l"/>
            <a: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  <a:t>Don’t be a know-it-all</a:t>
            </a:r>
            <a:b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</a:br>
            <a:b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</a:br>
            <a: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  <a:t>Be a learn-it-all</a:t>
            </a:r>
            <a:br>
              <a:rPr lang="en-NZ" dirty="0"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</a:br>
            <a:endParaRPr lang="en-NZ" dirty="0">
              <a:latin typeface="Segoe UI" panose="020B0502040204020203" pitchFamily="34" charset="0"/>
              <a:ea typeface="ADLaM Display" panose="020F0502020204030204" pitchFamily="2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E4E11-61A1-9A75-7E37-2BEF9F493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9421629" y="2815253"/>
            <a:ext cx="2077035" cy="2077035"/>
          </a:xfrm>
          <a:prstGeom prst="flowChartConnector">
            <a:avLst/>
          </a:prstGeom>
          <a:noFill/>
          <a:ln w="53975">
            <a:solidFill>
              <a:schemeClr val="bg1">
                <a:alpha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61A08-B886-A4AD-5587-0BBFC4DB9195}"/>
              </a:ext>
            </a:extLst>
          </p:cNvPr>
          <p:cNvSpPr txBox="1"/>
          <p:nvPr/>
        </p:nvSpPr>
        <p:spPr>
          <a:xfrm>
            <a:off x="9511879" y="5013068"/>
            <a:ext cx="189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latin typeface="Segoe UI" panose="020B0502040204020203" pitchFamily="34" charset="0"/>
                <a:cs typeface="Segoe UI" panose="020B0502040204020203" pitchFamily="34" charset="0"/>
              </a:rPr>
              <a:t>Satya Nadella</a:t>
            </a:r>
          </a:p>
        </p:txBody>
      </p:sp>
    </p:spTree>
    <p:extLst>
      <p:ext uri="{BB962C8B-B14F-4D97-AF65-F5344CB8AC3E}">
        <p14:creationId xmlns:p14="http://schemas.microsoft.com/office/powerpoint/2010/main" val="34132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935E-4C12-92EA-DA9B-FAFB450CF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F24E-F6D7-A392-E2BD-901058E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901"/>
            <a:ext cx="9601200" cy="634999"/>
          </a:xfrm>
        </p:spPr>
        <p:txBody>
          <a:bodyPr>
            <a:normAutofit/>
          </a:bodyPr>
          <a:lstStyle/>
          <a:p>
            <a:r>
              <a:rPr lang="en-NZ" sz="3600" dirty="0"/>
              <a:t>Key Components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952A7-0859-F775-1084-D0A8C93C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89000"/>
            <a:ext cx="9601200" cy="5194299"/>
          </a:xfrm>
        </p:spPr>
        <p:txBody>
          <a:bodyPr>
            <a:normAutofit fontScale="92500" lnSpcReduction="10000"/>
          </a:bodyPr>
          <a:lstStyle/>
          <a:p>
            <a:endParaRPr lang="en-NZ" dirty="0"/>
          </a:p>
          <a:p>
            <a:r>
              <a:rPr lang="en-NZ" sz="2800" dirty="0"/>
              <a:t>B2CMigrationKit.Console</a:t>
            </a:r>
          </a:p>
          <a:p>
            <a:pPr marL="0" indent="0">
              <a:buNone/>
            </a:pPr>
            <a:r>
              <a:rPr lang="en-NZ" sz="2800" dirty="0"/>
              <a:t>CLI tool with 5 bulk migration commands (export, import, harvest, worker-migrate, phone-registration)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B2CMigrationKit.Function</a:t>
            </a:r>
          </a:p>
          <a:p>
            <a:pPr marL="0" indent="0">
              <a:buNone/>
            </a:pPr>
            <a:r>
              <a:rPr lang="en-NZ" sz="2800" dirty="0"/>
              <a:t>Azure Function for JIT password migration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B2CMigrationKit.Core</a:t>
            </a:r>
          </a:p>
          <a:p>
            <a:pPr marL="0" indent="0">
              <a:buNone/>
            </a:pPr>
            <a:r>
              <a:rPr lang="en-NZ" sz="2800" dirty="0"/>
              <a:t>Shared business logic and services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9300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2000-B55F-4B61-D2B8-096376951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D52A-55B3-7236-8756-CBB1F346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parts (simple mode)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FA08-CB5F-FB37-644D-D5A3EFD2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/>
          </a:p>
          <a:p>
            <a:r>
              <a:rPr lang="en-NZ" sz="2800" dirty="0"/>
              <a:t>(Primarily users and passwords) </a:t>
            </a:r>
          </a:p>
          <a:p>
            <a:r>
              <a:rPr lang="en-NZ" sz="2800" dirty="0"/>
              <a:t>Export B2C users to blob storage</a:t>
            </a:r>
          </a:p>
          <a:p>
            <a:r>
              <a:rPr lang="en-NZ" sz="2800" dirty="0"/>
              <a:t>Import EEID users from blob storage</a:t>
            </a:r>
          </a:p>
          <a:p>
            <a:r>
              <a:rPr lang="en-NZ" sz="2800" dirty="0"/>
              <a:t>JIT password migration</a:t>
            </a:r>
          </a:p>
          <a:p>
            <a:endParaRPr lang="en-NZ" sz="2800" dirty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8121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83E45-0ABC-5679-0D8F-8B8473A6B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4E6E-571D-9538-C510-7AB85CB5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parts (advanced mode)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5E3FD-7752-8493-F4DD-1C503C1D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/>
          </a:p>
          <a:p>
            <a:r>
              <a:rPr lang="en-NZ" sz="2800" dirty="0"/>
              <a:t>Harvest - B2C user IDs, enqueues batches to migrate queue</a:t>
            </a:r>
          </a:p>
          <a:p>
            <a:r>
              <a:rPr lang="en-NZ" sz="2800" dirty="0" err="1"/>
              <a:t>WorkerMigrate</a:t>
            </a:r>
            <a:r>
              <a:rPr lang="en-NZ" sz="2800" dirty="0"/>
              <a:t> - </a:t>
            </a:r>
            <a:r>
              <a:rPr lang="en-US" sz="2800" dirty="0"/>
              <a:t>Dequeues IDs, fetches from B2C, creates in EEID, enqueues phone tasks</a:t>
            </a:r>
          </a:p>
          <a:p>
            <a:r>
              <a:rPr lang="en-US" sz="2800" dirty="0" err="1"/>
              <a:t>PhoneRegistration</a:t>
            </a:r>
            <a:r>
              <a:rPr lang="en-US" sz="2800" dirty="0"/>
              <a:t> - Fetches MFA phone from B2C, registers in EEID (throttled)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9078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645C-4B91-C7C1-3392-06EDBB80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B48F-BAC0-4164-3577-AE4261A4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US" sz="3600" dirty="0"/>
              <a:t>Scripts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C3A62-DED7-C52D-DDE1-CA88180B2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2AC3D-E37C-6E07-C454-0CD7E195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93" y="1200082"/>
            <a:ext cx="4698723" cy="4873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EE81F-4A32-A0E9-00D2-A3A5EF84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1200082"/>
            <a:ext cx="4140200" cy="48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9D22E-BBD5-A328-80D9-0D74273B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D206-E9BF-DF19-6F16-B12A0214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US" sz="3600" dirty="0"/>
              <a:t>Appsettings - Export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49004-ACB2-F0D7-DEED-34CB9CA8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 fontScale="85000" lnSpcReduction="20000"/>
          </a:bodyPr>
          <a:lstStyle/>
          <a:p>
            <a:endParaRPr lang="en-NZ" dirty="0"/>
          </a:p>
          <a:p>
            <a:pPr marL="0" indent="0">
              <a:buNone/>
            </a:pPr>
            <a:r>
              <a:rPr lang="en-NZ" sz="2800" dirty="0"/>
              <a:t>"Export": </a:t>
            </a:r>
          </a:p>
          <a:p>
            <a:pPr marL="0" indent="0">
              <a:buNone/>
            </a:pPr>
            <a:r>
              <a:rPr lang="en-NZ" sz="2800" dirty="0"/>
              <a:t>{  "SelectFields": "id,</a:t>
            </a:r>
          </a:p>
          <a:p>
            <a:pPr marL="0" indent="0">
              <a:buNone/>
            </a:pPr>
            <a:r>
              <a:rPr lang="en-NZ" sz="2800" dirty="0"/>
              <a:t>userPrincipalName,</a:t>
            </a:r>
          </a:p>
          <a:p>
            <a:pPr marL="0" indent="0">
              <a:buNone/>
            </a:pPr>
            <a:r>
              <a:rPr lang="en-NZ" sz="2800" dirty="0"/>
              <a:t>displayName,</a:t>
            </a:r>
          </a:p>
          <a:p>
            <a:pPr marL="0" indent="0">
              <a:buNone/>
            </a:pPr>
            <a:r>
              <a:rPr lang="en-NZ" sz="2800" dirty="0"/>
              <a:t>givenName,</a:t>
            </a:r>
          </a:p>
          <a:p>
            <a:pPr marL="0" indent="0">
              <a:buNone/>
            </a:pPr>
            <a:r>
              <a:rPr lang="en-NZ" sz="2800" dirty="0"/>
              <a:t>surname,</a:t>
            </a:r>
          </a:p>
          <a:p>
            <a:pPr marL="0" indent="0">
              <a:buNone/>
            </a:pPr>
            <a:r>
              <a:rPr lang="en-NZ" sz="2800" dirty="0"/>
              <a:t>mail,</a:t>
            </a:r>
          </a:p>
          <a:p>
            <a:pPr marL="0" indent="0">
              <a:buNone/>
            </a:pPr>
            <a:r>
              <a:rPr lang="en-NZ" sz="2800" dirty="0"/>
              <a:t>mobilePhone,</a:t>
            </a:r>
          </a:p>
          <a:p>
            <a:pPr marL="0" indent="0">
              <a:buNone/>
            </a:pPr>
            <a:r>
              <a:rPr lang="en-NZ" sz="2800" dirty="0"/>
              <a:t>identities,</a:t>
            </a:r>
          </a:p>
          <a:p>
            <a:pPr marL="0" indent="0">
              <a:buNone/>
            </a:pPr>
            <a:r>
              <a:rPr lang="en-NZ" sz="2800" dirty="0"/>
              <a:t>extension_abc123_CustomerId"}</a:t>
            </a:r>
          </a:p>
        </p:txBody>
      </p:sp>
    </p:spTree>
    <p:extLst>
      <p:ext uri="{BB962C8B-B14F-4D97-AF65-F5344CB8AC3E}">
        <p14:creationId xmlns:p14="http://schemas.microsoft.com/office/powerpoint/2010/main" val="9277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C0A2B-BED9-9F6C-F355-BC3D5A1F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B723-55E1-9C9B-181E-3BAE86F8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US" sz="3600" dirty="0"/>
              <a:t>Appsettings -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8842-7590-41E1-B339-3C5DA35C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"Import": {  </a:t>
            </a:r>
          </a:p>
          <a:p>
            <a:pPr marL="0" indent="0">
              <a:buNone/>
            </a:pPr>
            <a:r>
              <a:rPr lang="en-NZ" dirty="0"/>
              <a:t>"</a:t>
            </a:r>
            <a:r>
              <a:rPr lang="en-NZ" i="1" dirty="0"/>
              <a:t>AttributeMappings</a:t>
            </a:r>
            <a:r>
              <a:rPr lang="en-NZ" dirty="0"/>
              <a:t>": {    </a:t>
            </a:r>
          </a:p>
          <a:p>
            <a:pPr marL="0" indent="0">
              <a:buNone/>
            </a:pPr>
            <a:r>
              <a:rPr lang="en-NZ" dirty="0"/>
              <a:t>"extension_b2c_LegacyId": "extension_extid_CustomerId"  },  </a:t>
            </a:r>
          </a:p>
          <a:p>
            <a:pPr marL="0" indent="0">
              <a:buNone/>
            </a:pPr>
            <a:r>
              <a:rPr lang="en-NZ" dirty="0"/>
              <a:t>"</a:t>
            </a:r>
            <a:r>
              <a:rPr lang="en-NZ" i="1" dirty="0"/>
              <a:t>ExcludeFields</a:t>
            </a:r>
            <a:r>
              <a:rPr lang="en-NZ" dirty="0"/>
              <a:t>": ["createdDateTime"],  </a:t>
            </a:r>
          </a:p>
          <a:p>
            <a:pPr marL="0" indent="0">
              <a:buNone/>
            </a:pPr>
            <a:r>
              <a:rPr lang="en-NZ" dirty="0"/>
              <a:t>"</a:t>
            </a:r>
            <a:r>
              <a:rPr lang="en-NZ" i="1" dirty="0"/>
              <a:t>MigrationAttributes</a:t>
            </a:r>
            <a:r>
              <a:rPr lang="en-NZ" dirty="0"/>
              <a:t>": </a:t>
            </a:r>
          </a:p>
          <a:p>
            <a:pPr marL="0" indent="0">
              <a:buNone/>
            </a:pPr>
            <a:r>
              <a:rPr lang="en-NZ" dirty="0"/>
              <a:t>{    "StoreB2CObjectId": true,    </a:t>
            </a:r>
          </a:p>
          <a:p>
            <a:pPr marL="0" indent="0">
              <a:buNone/>
            </a:pPr>
            <a:r>
              <a:rPr lang="en-NZ" dirty="0"/>
              <a:t>"B2CObjectIdTarget": "extension_xyz_OriginalB2CId",    </a:t>
            </a:r>
          </a:p>
          <a:p>
            <a:pPr marL="0" indent="0">
              <a:buNone/>
            </a:pPr>
            <a:r>
              <a:rPr lang="en-NZ" dirty="0"/>
              <a:t>"SetRequireMigration": true,    </a:t>
            </a:r>
          </a:p>
          <a:p>
            <a:pPr marL="0" indent="0">
              <a:buNone/>
            </a:pPr>
            <a:r>
              <a:rPr lang="en-NZ" dirty="0"/>
              <a:t>"RequireMigrationTarget": "extension_xyz_RequiresMigration"  }}</a:t>
            </a:r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124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D63AD-3608-7C75-63F2-5BB6F82D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7A49-0B01-20BB-0037-565BD238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NZ" sz="3600" dirty="0"/>
              <a:t>Configure-</a:t>
            </a:r>
            <a:r>
              <a:rPr lang="en-NZ" sz="3600" dirty="0" err="1"/>
              <a:t>ExternalIdJit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59ABB-95F4-52BE-C9EA-9C7986FA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>
                <a:hlinkClick r:id="rId3"/>
              </a:rPr>
              <a:t>https://medium.com/the-new-control-plane/azure-ad-b2c-to-entra-external-id-eeid-migration-kit-configure-externalidjit-217f14471f75</a:t>
            </a:r>
            <a:endParaRPr lang="en-NZ" sz="2800" dirty="0"/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84157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A2A24-54EE-F29D-CC4C-E6FE09139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537D-E231-E918-C785-B52DB41B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NZ" sz="3600" dirty="0"/>
              <a:t>Start-</a:t>
            </a:r>
            <a:r>
              <a:rPr lang="en-NZ" sz="3600" dirty="0" err="1"/>
              <a:t>LocalExport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D7BF3-8013-1E56-7F1D-FB203316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>
                <a:hlinkClick r:id="rId3"/>
              </a:rPr>
              <a:t>https://medium.com/the-new-control-plane/azure-ad-b2c-to-entra-external-id-eeid-migration-kitstart-start-localexport-ef565b075114</a:t>
            </a:r>
            <a:endParaRPr lang="en-NZ" sz="2800" dirty="0"/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0504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B103-B441-37D4-2D7B-2CC14BF5F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4693-D68C-C21C-FFAD-0E088760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NZ" sz="3600" dirty="0"/>
              <a:t>Start-</a:t>
            </a:r>
            <a:r>
              <a:rPr lang="en-NZ" sz="3600" dirty="0" err="1"/>
              <a:t>LocalImport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3B2D8-7E2F-D455-60C9-81F77981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>
                <a:hlinkClick r:id="rId3"/>
              </a:rPr>
              <a:t>https://medium.com/the-new-control-plane/azure-ad-b2c-to-entra-external-id-eeid-migration-kit-start-localimport-a3e0760ed577</a:t>
            </a:r>
            <a:endParaRPr lang="en-NZ" sz="2800" dirty="0"/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91908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8EBBA-2471-70C4-A274-367CF7094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B1D6-2617-9A92-EFE6-71CA739F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 / Production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09A98-9416-6981-4966-3534A964D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sz="2800" dirty="0"/>
              <a:t>Test with Azure function running locally, local keys, Ngrok and Azure blob storage emulator</a:t>
            </a:r>
          </a:p>
          <a:p>
            <a:endParaRPr lang="en-NZ" sz="2800" dirty="0"/>
          </a:p>
          <a:p>
            <a:r>
              <a:rPr lang="en-NZ" sz="2800" dirty="0"/>
              <a:t>Production with Azure function running in the cloud, Azure key vault, and Azure blob storage </a:t>
            </a:r>
          </a:p>
        </p:txBody>
      </p:sp>
    </p:spTree>
    <p:extLst>
      <p:ext uri="{BB962C8B-B14F-4D97-AF65-F5344CB8AC3E}">
        <p14:creationId xmlns:p14="http://schemas.microsoft.com/office/powerpoint/2010/main" val="2262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09246"/>
            <a:ext cx="11544300" cy="2484854"/>
          </a:xfrm>
        </p:spPr>
        <p:txBody>
          <a:bodyPr>
            <a:normAutofit/>
          </a:bodyPr>
          <a:lstStyle/>
          <a:p>
            <a:r>
              <a:rPr lang="en-NZ" sz="6000" dirty="0"/>
              <a:t>Azure AD B2C to Entra External ID Migration 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Rory Braybrook – Microsoft MVP (Security – IAM)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EB162-143B-94CB-0E4B-D95287F62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7771-DA3D-39B4-8F71-1BE75803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"/>
            <a:ext cx="9601200" cy="787399"/>
          </a:xfrm>
        </p:spPr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EBBA2-8304-DA3E-0FA0-BF97FFBA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300" y="1193802"/>
            <a:ext cx="9601200" cy="4749798"/>
          </a:xfrm>
        </p:spPr>
        <p:txBody>
          <a:bodyPr>
            <a:normAutofit/>
          </a:bodyPr>
          <a:lstStyle/>
          <a:p>
            <a:endParaRPr lang="en-NZ" dirty="0"/>
          </a:p>
          <a:p>
            <a:r>
              <a:rPr lang="en-NZ" sz="2800" dirty="0">
                <a:hlinkClick r:id="rId2"/>
              </a:rPr>
              <a:t>JIT password migration</a:t>
            </a:r>
            <a:endParaRPr lang="en-NZ" sz="2800" dirty="0"/>
          </a:p>
          <a:p>
            <a:r>
              <a:rPr lang="en-NZ" sz="2800" dirty="0">
                <a:hlinkClick r:id="rId3"/>
              </a:rPr>
              <a:t>B2C custom policy to EEID</a:t>
            </a:r>
            <a:endParaRPr lang="en-NZ" sz="2800" dirty="0"/>
          </a:p>
          <a:p>
            <a:r>
              <a:rPr lang="en-NZ" sz="2800" dirty="0">
                <a:hlinkClick r:id="rId4"/>
              </a:rPr>
              <a:t>Migration tool</a:t>
            </a:r>
            <a:endParaRPr lang="en-NZ" sz="2800" dirty="0"/>
          </a:p>
          <a:p>
            <a:r>
              <a:rPr lang="en-NZ" sz="2800" dirty="0">
                <a:hlinkClick r:id="rId5"/>
              </a:rPr>
              <a:t>Azure AD B2C / Entra External ID hybrid policies</a:t>
            </a:r>
            <a:endParaRPr lang="en-NZ" sz="2800" dirty="0"/>
          </a:p>
          <a:p>
            <a:r>
              <a:rPr lang="en-US" sz="2800" dirty="0">
                <a:hlinkClick r:id="rId6"/>
              </a:rPr>
              <a:t>B2C to EEID JIT migration</a:t>
            </a:r>
            <a:endParaRPr lang="en-US" sz="2800" dirty="0"/>
          </a:p>
          <a:p>
            <a:r>
              <a:rPr lang="en-NZ" sz="2800" dirty="0">
                <a:hlinkClick r:id="rId7"/>
              </a:rPr>
              <a:t>Presentations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7492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>
            <a:noAutofit/>
          </a:bodyPr>
          <a:lstStyle/>
          <a:p>
            <a:r>
              <a:rPr lang="en-US" sz="3600" dirty="0"/>
              <a:t>Migrate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38301"/>
            <a:ext cx="9601200" cy="4152900"/>
          </a:xfrm>
        </p:spPr>
        <p:txBody>
          <a:bodyPr>
            <a:normAutofit/>
          </a:bodyPr>
          <a:lstStyle/>
          <a:p>
            <a:r>
              <a:rPr lang="en-US" sz="2800" dirty="0"/>
              <a:t>Users </a:t>
            </a:r>
            <a:r>
              <a:rPr lang="en-NZ" sz="2800" dirty="0"/>
              <a:t>☑️</a:t>
            </a:r>
          </a:p>
          <a:p>
            <a:r>
              <a:rPr lang="en-NZ" sz="2800" dirty="0"/>
              <a:t>Passwords (JIT) ☑️</a:t>
            </a:r>
          </a:p>
          <a:p>
            <a:r>
              <a:rPr lang="en-NZ" sz="2800" dirty="0"/>
              <a:t>Email login ☑️</a:t>
            </a:r>
          </a:p>
          <a:p>
            <a:r>
              <a:rPr lang="en-NZ" sz="2800" dirty="0"/>
              <a:t>Username login ☑️</a:t>
            </a:r>
            <a:endParaRPr lang="en-US" sz="2800" dirty="0"/>
          </a:p>
          <a:p>
            <a:r>
              <a:rPr lang="en-US" sz="2800" dirty="0"/>
              <a:t>App. registrations </a:t>
            </a:r>
            <a:r>
              <a:rPr lang="en-NZ" sz="2800" dirty="0"/>
              <a:t>☑️</a:t>
            </a:r>
            <a:endParaRPr lang="en-US" sz="2800" dirty="0"/>
          </a:p>
          <a:p>
            <a:r>
              <a:rPr lang="en-US" sz="2800" dirty="0"/>
              <a:t>User flows </a:t>
            </a:r>
            <a:r>
              <a:rPr lang="en-NZ" sz="2800" dirty="0"/>
              <a:t>☑️</a:t>
            </a:r>
            <a:r>
              <a:rPr lang="en-US" sz="2800" dirty="0"/>
              <a:t> </a:t>
            </a:r>
            <a:r>
              <a:rPr lang="en-NZ" sz="2800" dirty="0"/>
              <a:t>✖️</a:t>
            </a:r>
          </a:p>
          <a:p>
            <a:r>
              <a:rPr lang="en-NZ" sz="2800" dirty="0"/>
              <a:t>Custom policies ✖️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E97E1-979C-7F73-1E71-72F19F64D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520F-5D1F-2888-3D88-2CA6590B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>
            <a:noAutofit/>
          </a:bodyPr>
          <a:lstStyle/>
          <a:p>
            <a:r>
              <a:rPr lang="en-US" sz="3600" dirty="0"/>
              <a:t>Migrate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6132-1377-B9BB-94EB-BD69C29B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66800"/>
            <a:ext cx="9601200" cy="4724401"/>
          </a:xfrm>
        </p:spPr>
        <p:txBody>
          <a:bodyPr>
            <a:normAutofit/>
          </a:bodyPr>
          <a:lstStyle/>
          <a:p>
            <a:r>
              <a:rPr lang="en-US" sz="2400" dirty="0"/>
              <a:t>Custom attributes </a:t>
            </a:r>
            <a:r>
              <a:rPr lang="en-NZ" sz="2400" dirty="0"/>
              <a:t>☑️</a:t>
            </a:r>
            <a:endParaRPr lang="en-US" sz="2400" dirty="0"/>
          </a:p>
          <a:p>
            <a:r>
              <a:rPr lang="en-US" sz="2400" dirty="0"/>
              <a:t>Social federation </a:t>
            </a:r>
            <a:r>
              <a:rPr lang="en-NZ" sz="2400" dirty="0"/>
              <a:t>☑️</a:t>
            </a:r>
          </a:p>
          <a:p>
            <a:r>
              <a:rPr lang="en-NZ" sz="2400" dirty="0"/>
              <a:t>OIDC federation ☑️</a:t>
            </a:r>
          </a:p>
          <a:p>
            <a:r>
              <a:rPr lang="en-NZ" sz="2400" dirty="0"/>
              <a:t>SAML federation ☑️</a:t>
            </a:r>
          </a:p>
          <a:p>
            <a:r>
              <a:rPr lang="en-US" sz="2400" dirty="0"/>
              <a:t>SUSI </a:t>
            </a:r>
            <a:r>
              <a:rPr lang="en-NZ" sz="2400" dirty="0"/>
              <a:t>☑️</a:t>
            </a:r>
            <a:endParaRPr lang="en-US" sz="2400" dirty="0"/>
          </a:p>
          <a:p>
            <a:r>
              <a:rPr lang="en-US" sz="2400" dirty="0"/>
              <a:t>Password reset </a:t>
            </a:r>
            <a:r>
              <a:rPr lang="en-NZ" sz="2400" dirty="0"/>
              <a:t>☑️</a:t>
            </a:r>
            <a:endParaRPr lang="en-US" sz="2400" dirty="0"/>
          </a:p>
          <a:p>
            <a:r>
              <a:rPr lang="en-US" sz="2400" dirty="0"/>
              <a:t>Profile edit </a:t>
            </a:r>
            <a:r>
              <a:rPr lang="en-NZ" sz="2400" dirty="0"/>
              <a:t>✖️</a:t>
            </a:r>
          </a:p>
          <a:p>
            <a:r>
              <a:rPr lang="en-US" sz="2400" dirty="0"/>
              <a:t>MSAL JSON configuration </a:t>
            </a:r>
            <a:r>
              <a:rPr lang="en-NZ" sz="2400" dirty="0"/>
              <a:t>☑️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43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Migration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A1658-4567-9DC1-E4B2-359F3BF0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Graph API and </a:t>
            </a:r>
            <a:r>
              <a:rPr lang="en-NZ" sz="2800"/>
              <a:t>reset password</a:t>
            </a:r>
            <a:endParaRPr lang="en-NZ" sz="2800" dirty="0"/>
          </a:p>
          <a:p>
            <a:r>
              <a:rPr lang="en-NZ" sz="2800" dirty="0"/>
              <a:t>Graph API and passwordless via email / OTP</a:t>
            </a:r>
          </a:p>
          <a:p>
            <a:r>
              <a:rPr lang="en-NZ" sz="2800" dirty="0"/>
              <a:t>Use Azure function – custom policy to EEID</a:t>
            </a:r>
          </a:p>
          <a:p>
            <a:r>
              <a:rPr lang="en-NZ" sz="2800" dirty="0"/>
              <a:t>Hybrid – B2C and EEID share tenant</a:t>
            </a:r>
          </a:p>
          <a:p>
            <a:r>
              <a:rPr lang="en-NZ" sz="2800" dirty="0"/>
              <a:t>JIT migration</a:t>
            </a:r>
          </a:p>
          <a:p>
            <a:r>
              <a:rPr lang="en-NZ" sz="2800" dirty="0"/>
              <a:t>Migration tool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15E55-2E0B-985C-E8F6-7D83F4C1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901F-56F6-5640-8154-945783E7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89947"/>
          </a:xfrm>
        </p:spPr>
        <p:txBody>
          <a:bodyPr>
            <a:normAutofit/>
          </a:bodyPr>
          <a:lstStyle/>
          <a:p>
            <a:r>
              <a:rPr lang="en-US" sz="3600" dirty="0"/>
              <a:t>Custom policy to EEID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1C64D-3D5B-BCC4-6C84-FC153CC09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806" y="1765300"/>
            <a:ext cx="914838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191DB-00B0-A655-840B-1FCC8E6D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E8BE-6904-A2D5-D975-F8F939A6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77247"/>
          </a:xfrm>
        </p:spPr>
        <p:txBody>
          <a:bodyPr>
            <a:normAutofit/>
          </a:bodyPr>
          <a:lstStyle/>
          <a:p>
            <a:r>
              <a:rPr lang="en-US" sz="3600" dirty="0"/>
              <a:t>Hybrid approach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B76FDD-A4B3-44F4-848B-93E16DA9E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753" y="1676915"/>
            <a:ext cx="8870494" cy="37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2F2C7-E9A3-983E-2428-23E5A3CA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98A9-7E2B-1DC4-5665-F6774514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/>
          <a:lstStyle/>
          <a:p>
            <a:r>
              <a:rPr lang="en-US" dirty="0"/>
              <a:t>JIT password migration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55F98-7709-3687-3CE2-B72A617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066800"/>
            <a:ext cx="7833623" cy="50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9638A-C7FE-D551-4885-214FC4822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D3E8-EA6D-C8C7-10B8-68A2DDF7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>
            <a:noAutofit/>
          </a:bodyPr>
          <a:lstStyle/>
          <a:p>
            <a:r>
              <a:rPr lang="en-US" sz="3600" dirty="0"/>
              <a:t>Migration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98303-3952-12B3-73CC-CABC99CB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48" y="1574800"/>
            <a:ext cx="11045967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338</TotalTime>
  <Words>442</Words>
  <Application>Microsoft Office PowerPoint</Application>
  <PresentationFormat>Widescreen</PresentationFormat>
  <Paragraphs>107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Segoe UI</vt:lpstr>
      <vt:lpstr>Diamond Grid 16x9</vt:lpstr>
      <vt:lpstr>Don’t be a know-it-all  Be a learn-it-all </vt:lpstr>
      <vt:lpstr>Azure AD B2C to Entra External ID Migration Kit</vt:lpstr>
      <vt:lpstr>Migrate what?</vt:lpstr>
      <vt:lpstr>Migrate what?</vt:lpstr>
      <vt:lpstr>Migration options</vt:lpstr>
      <vt:lpstr>Custom policy to EEID</vt:lpstr>
      <vt:lpstr>Hybrid approach</vt:lpstr>
      <vt:lpstr>JIT password migration</vt:lpstr>
      <vt:lpstr>Migration tool</vt:lpstr>
      <vt:lpstr>Key Components</vt:lpstr>
      <vt:lpstr>Three parts (simple mode)</vt:lpstr>
      <vt:lpstr>Three parts (advanced mode)</vt:lpstr>
      <vt:lpstr>Scripts</vt:lpstr>
      <vt:lpstr>Appsettings - Export</vt:lpstr>
      <vt:lpstr>Appsettings - Import</vt:lpstr>
      <vt:lpstr>Configure-ExternalIdJit</vt:lpstr>
      <vt:lpstr>Start-LocalExport</vt:lpstr>
      <vt:lpstr>Start-LocalImport</vt:lpstr>
      <vt:lpstr>Test / Production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Braybrook</dc:creator>
  <cp:lastModifiedBy>Rory Braybrook</cp:lastModifiedBy>
  <cp:revision>21</cp:revision>
  <dcterms:created xsi:type="dcterms:W3CDTF">2026-04-08T02:24:22Z</dcterms:created>
  <dcterms:modified xsi:type="dcterms:W3CDTF">2026-04-17T04:48:00Z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