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147471471" r:id="rId2"/>
    <p:sldId id="2147471473" r:id="rId3"/>
    <p:sldId id="2147471504" r:id="rId4"/>
    <p:sldId id="2147471498" r:id="rId5"/>
    <p:sldId id="2147471499" r:id="rId6"/>
    <p:sldId id="2147471500" r:id="rId7"/>
    <p:sldId id="2147471501" r:id="rId8"/>
    <p:sldId id="2147471502" r:id="rId9"/>
    <p:sldId id="214747149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254" y="4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D837B-9C19-4B13-8DDE-D4B2FCE3C53A}" type="datetimeFigureOut">
              <a:rPr lang="en-NZ" smtClean="0"/>
              <a:t>15/07/2025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A2861-D0FF-4D8F-A70C-B95E9839F62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14931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C5DA3-DF8D-2597-7760-D03DF890C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25AA10-578A-4706-CAE8-836145F18C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2B54B9-5C1A-0098-36C7-8E6DE655B0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2F0F5-897C-69E0-FD00-CA5A23AF9D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E4DA2-614E-413F-8E2E-E341DCF928F9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215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6F147-8D33-5738-8D9C-D26BEEBB0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030C0C-17E1-3EB9-AC24-3DFB543086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4CFC28-AE6C-B8DE-1F82-765C83BCDE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F829A-09DD-C691-CE13-1671D367D9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E4DA2-614E-413F-8E2E-E341DCF928F9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436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BE376-597F-E09B-8636-4B4D02D28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2635F4-7058-B6C8-E592-3D2A9EC81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9AFA8-B5E8-14E4-D178-0D17CEB5A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92D9-F368-4EE8-B189-D39FE3A1ABC3}" type="datetimeFigureOut">
              <a:rPr lang="en-NZ" smtClean="0"/>
              <a:t>15/07/2025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709B7-B7E4-88ED-A8E6-E78DEAA4C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FC96A-7AC2-9747-C51B-08C3037B0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CBA4E-96CB-4413-AB0B-3D9D1236B2A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1185734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8D8D5-5908-D8D6-D780-50D796462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13D121-3096-6C61-C2AC-CDD9B24081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74A14A-D7F9-42B0-081C-809A0F6BB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345015-4093-FE7A-42F0-E30E5C2CE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92D9-F368-4EE8-B189-D39FE3A1ABC3}" type="datetimeFigureOut">
              <a:rPr lang="en-NZ" smtClean="0"/>
              <a:t>15/07/2025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6996BC-AE39-BCD5-C8B7-6A7A6D538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7A8A07-9351-4D90-3DE1-9392C1888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CBA4E-96CB-4413-AB0B-3D9D1236B2A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1199861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9B669-793B-E557-6D13-7ED64E6C1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E627D9-E90E-1B4E-CC8C-9C5ED6560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E5581-7E86-9ABE-4E79-D8F338EDF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92D9-F368-4EE8-B189-D39FE3A1ABC3}" type="datetimeFigureOut">
              <a:rPr lang="en-NZ" smtClean="0"/>
              <a:t>15/07/2025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A4CC3-2868-0CFF-BEA8-709468226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DD0D0-62C4-B13D-201A-CE4BDD824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CBA4E-96CB-4413-AB0B-3D9D1236B2A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02953115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549963-F064-A16A-3014-441B2B7DF3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C01BA-ACBC-2D37-F3A4-D8CA18420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EE301-2960-D39B-DA47-47EF448F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92D9-F368-4EE8-B189-D39FE3A1ABC3}" type="datetimeFigureOut">
              <a:rPr lang="en-NZ" smtClean="0"/>
              <a:t>15/07/2025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E2278-9A9A-E3D7-04E4-73966931E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83E7B-9F22-8B58-3399-AFFDBBCDC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CBA4E-96CB-4413-AB0B-3D9D1236B2A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66635182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328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07178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">
    <p:bg>
      <p:bgPr>
        <a:solidFill>
          <a:srgbClr val="09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94023B5-FCD6-2A9F-A834-F37F444390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78" b="102"/>
          <a:stretch/>
        </p:blipFill>
        <p:spPr>
          <a:xfrm>
            <a:off x="0" y="1693"/>
            <a:ext cx="12191999" cy="68546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667512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rgbClr val="FAE4A2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783578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963BBB2-A1D0-F0E1-2F15-F28945B2073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6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5DD3C1F5-BA72-1B8E-DEB8-3F80C768DA23}"/>
              </a:ext>
            </a:extLst>
          </p:cNvPr>
          <p:cNvSpPr/>
          <p:nvPr userDrawn="1"/>
        </p:nvSpPr>
        <p:spPr>
          <a:xfrm rot="2608381">
            <a:off x="-204001" y="-6300000"/>
            <a:ext cx="12600000" cy="12600000"/>
          </a:xfrm>
          <a:prstGeom prst="flowChartConnector">
            <a:avLst/>
          </a:prstGeom>
          <a:gradFill flip="none" rotWithShape="1">
            <a:gsLst>
              <a:gs pos="74000">
                <a:srgbClr val="00000A">
                  <a:alpha val="10000"/>
                </a:srgbClr>
              </a:gs>
              <a:gs pos="47000">
                <a:srgbClr val="001830">
                  <a:alpha val="61000"/>
                </a:srgbClr>
              </a:gs>
              <a:gs pos="14000">
                <a:srgbClr val="005692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0758316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963BBB2-A1D0-F0E1-2F15-F28945B2073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6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5DD3C1F5-BA72-1B8E-DEB8-3F80C768DA23}"/>
              </a:ext>
            </a:extLst>
          </p:cNvPr>
          <p:cNvSpPr/>
          <p:nvPr userDrawn="1"/>
        </p:nvSpPr>
        <p:spPr>
          <a:xfrm rot="2608381">
            <a:off x="-204001" y="-6300000"/>
            <a:ext cx="12600000" cy="12600000"/>
          </a:xfrm>
          <a:prstGeom prst="flowChartConnector">
            <a:avLst/>
          </a:prstGeom>
          <a:gradFill flip="none" rotWithShape="1">
            <a:gsLst>
              <a:gs pos="74000">
                <a:srgbClr val="00000A">
                  <a:alpha val="10000"/>
                </a:srgbClr>
              </a:gs>
              <a:gs pos="47000">
                <a:srgbClr val="001830">
                  <a:alpha val="61000"/>
                </a:srgbClr>
              </a:gs>
              <a:gs pos="14000">
                <a:srgbClr val="005692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B4AF20-1E3E-0656-F962-A4512223AD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4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39000">
                      <a:srgbClr val="1FABD0"/>
                    </a:gs>
                    <a:gs pos="14000">
                      <a:srgbClr val="6FECF1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Click</a:t>
            </a:r>
            <a:r>
              <a:rPr kumimoji="0" lang="en-NZ" sz="4400" b="0" i="0" u="none" strike="noStrike" kern="1200" cap="none" spc="0" normalizeH="0" baseline="0" noProof="0">
                <a:ln>
                  <a:noFill/>
                </a:ln>
                <a:solidFill>
                  <a:srgbClr val="61D7E0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to edit template</a:t>
            </a:r>
            <a:endParaRPr kumimoji="0" lang="en-NZ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846D0-BA89-6311-873C-09787C2CD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6730867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35461-1B14-5DB0-9BA3-FCEB257A4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B4E5AA-08F3-5813-2048-D42D7E525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01737-6925-5F30-EB88-77001A8E5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92D9-F368-4EE8-B189-D39FE3A1ABC3}" type="datetimeFigureOut">
              <a:rPr lang="en-NZ" smtClean="0"/>
              <a:t>15/07/2025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2574E-30A0-D8E4-6852-DC0CD669D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C9136-0282-7348-DF21-B43CA8C01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CBA4E-96CB-4413-AB0B-3D9D1236B2A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6526045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6B549-A2D7-FF14-795E-F148BA6A5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8808-8AF6-F8AC-E3A9-00A03B0C8A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180FE2-BA34-C332-C5E4-764E94AD3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AAE26-CC08-1F4F-A357-7991C50DA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92D9-F368-4EE8-B189-D39FE3A1ABC3}" type="datetimeFigureOut">
              <a:rPr lang="en-NZ" smtClean="0"/>
              <a:t>15/07/2025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2D048-76C9-1C37-9BCE-FE8C1607B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A6DB97-201C-487A-755C-F314C0C02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CBA4E-96CB-4413-AB0B-3D9D1236B2A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6513265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CCDD0-49C2-3E5D-5852-3A97D372C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05793-195C-6AE7-ED9E-A7CEE64FA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495E56-D15E-B06D-7078-F81E5D1FE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60CB00-8F9B-526C-75B2-70A66615EC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457278-7C34-F416-608B-C58D420CFF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D2EA32-1C9D-18F1-0EC1-330A49030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92D9-F368-4EE8-B189-D39FE3A1ABC3}" type="datetimeFigureOut">
              <a:rPr lang="en-NZ" smtClean="0"/>
              <a:t>15/07/2025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307855-6075-6E83-71C6-64AC36E1F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7BF24D-7AE7-24FC-50D6-E9D982E98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CBA4E-96CB-4413-AB0B-3D9D1236B2A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2576600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B40D3-8154-BECC-F08C-2075CAF84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48D2EF-F6EB-609F-0634-D6CC883A6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92D9-F368-4EE8-B189-D39FE3A1ABC3}" type="datetimeFigureOut">
              <a:rPr lang="en-NZ" smtClean="0"/>
              <a:t>15/07/2025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B2A43B-5BFD-081F-FDBC-2FB000C3D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0EE74-67BD-C748-E81F-FBFE5EAEE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CBA4E-96CB-4413-AB0B-3D9D1236B2A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890442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FBE576-BDC6-6828-2907-EEE4BE911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92D9-F368-4EE8-B189-D39FE3A1ABC3}" type="datetimeFigureOut">
              <a:rPr lang="en-NZ" smtClean="0"/>
              <a:t>15/07/2025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684DDF-375F-B11B-7FAC-54C321C7A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7E53D-DF0D-1AE9-5DF9-F37BC57FB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CBA4E-96CB-4413-AB0B-3D9D1236B2A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2874394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911FB-B329-957D-B10B-974DAA9C3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63E98-7343-FD86-C03B-A65E4F230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076EE-EFB6-75F6-A1F4-8323C98DA9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3CE000-3309-D48C-BCFE-DE9540071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92D9-F368-4EE8-B189-D39FE3A1ABC3}" type="datetimeFigureOut">
              <a:rPr lang="en-NZ" smtClean="0"/>
              <a:t>15/07/2025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90E900-A32A-831B-CE02-58BD7CB72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C707E-5BFE-94AE-D78A-F9709BD0F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CBA4E-96CB-4413-AB0B-3D9D1236B2A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4646400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632EE9-A89E-24F7-7411-23E2BDDAF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B2D67-4B27-F594-C516-ABFEF9CBB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14775-C948-C338-122E-834DEE57B1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2E92D9-F368-4EE8-B189-D39FE3A1ABC3}" type="datetimeFigureOut">
              <a:rPr lang="en-NZ" smtClean="0"/>
              <a:t>15/07/2025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28A61-5722-C9DC-2503-6104980B6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FA7D2-01DA-059F-9956-0C73A3180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4CBA4E-96CB-4413-AB0B-3D9D1236B2A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4324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A1CBC4-EC0E-B99C-875A-20FF9CE7F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zure has a new logo, but where do you download it? Here!">
            <a:extLst>
              <a:ext uri="{FF2B5EF4-FFF2-40B4-BE49-F238E27FC236}">
                <a16:creationId xmlns:a16="http://schemas.microsoft.com/office/drawing/2014/main" id="{02FC34A7-48C7-72F0-D15B-FB3E3659E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50" y="350355"/>
            <a:ext cx="1312671" cy="131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230317-870F-750A-A095-8832632FB446}"/>
              </a:ext>
            </a:extLst>
          </p:cNvPr>
          <p:cNvSpPr txBox="1"/>
          <p:nvPr/>
        </p:nvSpPr>
        <p:spPr>
          <a:xfrm>
            <a:off x="3221846" y="435971"/>
            <a:ext cx="5748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0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39000">
                      <a:srgbClr val="1FABD0"/>
                    </a:gs>
                    <a:gs pos="14000">
                      <a:srgbClr val="6FECF1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Aotearoa</a:t>
            </a:r>
            <a:r>
              <a:rPr kumimoji="0" lang="en-NZ" sz="4000" b="0" i="0" u="none" strike="noStrike" kern="1200" cap="none" spc="0" normalizeH="0" baseline="0" noProof="0">
                <a:ln>
                  <a:noFill/>
                </a:ln>
                <a:solidFill>
                  <a:srgbClr val="61D7E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en-NZ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Azure Meetup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1D046C-8561-5CAA-EC8C-C178886A1595}"/>
              </a:ext>
            </a:extLst>
          </p:cNvPr>
          <p:cNvSpPr txBox="1"/>
          <p:nvPr/>
        </p:nvSpPr>
        <p:spPr>
          <a:xfrm>
            <a:off x="1780928" y="6199868"/>
            <a:ext cx="86301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400" b="0" i="0" u="none" strike="noStrike" kern="1200" cap="none" spc="0" normalizeH="0" baseline="0" noProof="0">
                <a:ln>
                  <a:noFill/>
                </a:ln>
                <a:solidFill>
                  <a:srgbClr val="E7BF5F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The Session will be recorded and posted on YouTube </a:t>
            </a:r>
            <a:r>
              <a:rPr kumimoji="0" lang="en-NZ" sz="1400" b="0" i="0" u="sng" strike="noStrike" kern="1200" cap="none" spc="0" normalizeH="0" baseline="0" noProof="0">
                <a:ln>
                  <a:noFill/>
                </a:ln>
                <a:solidFill>
                  <a:srgbClr val="E7BF5F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aka.ms/</a:t>
            </a:r>
            <a:r>
              <a:rPr kumimoji="0" lang="en-NZ" sz="1400" b="0" i="0" u="sng" strike="noStrike" kern="1200" cap="none" spc="0" normalizeH="0" baseline="0" noProof="0" err="1">
                <a:ln>
                  <a:noFill/>
                </a:ln>
                <a:solidFill>
                  <a:srgbClr val="E7BF5F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AotearoaAzure</a:t>
            </a:r>
            <a:r>
              <a:rPr kumimoji="0" lang="en-NZ" sz="1400" b="0" i="0" u="sng" strike="noStrike" kern="1200" cap="none" spc="0" normalizeH="0" baseline="0" noProof="0">
                <a:ln>
                  <a:noFill/>
                </a:ln>
                <a:solidFill>
                  <a:srgbClr val="E7BF5F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/YouTube</a:t>
            </a:r>
          </a:p>
        </p:txBody>
      </p:sp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633A8B49-5CCB-02C0-FB43-5E35ED4D5607}"/>
              </a:ext>
            </a:extLst>
          </p:cNvPr>
          <p:cNvGraphicFramePr>
            <a:graphicFrameLocks noGrp="1"/>
          </p:cNvGraphicFramePr>
          <p:nvPr/>
        </p:nvGraphicFramePr>
        <p:xfrm>
          <a:off x="4918610" y="3194892"/>
          <a:ext cx="5271994" cy="1675776"/>
        </p:xfrm>
        <a:graphic>
          <a:graphicData uri="http://schemas.openxmlformats.org/drawingml/2006/table">
            <a:tbl>
              <a:tblPr firstRow="1" bandRow="1"/>
              <a:tblGrid>
                <a:gridCol w="5271994">
                  <a:extLst>
                    <a:ext uri="{9D8B030D-6E8A-4147-A177-3AD203B41FA5}">
                      <a16:colId xmlns:a16="http://schemas.microsoft.com/office/drawing/2014/main" val="2635897774"/>
                    </a:ext>
                  </a:extLst>
                </a:gridCol>
              </a:tblGrid>
              <a:tr h="5585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lvl="0">
                        <a:buNone/>
                      </a:pPr>
                      <a:r>
                        <a:rPr lang="en-NZ" sz="2400" b="0" i="0" u="none" strike="noStrike" noProof="0">
                          <a:solidFill>
                            <a:schemeClr val="bg1"/>
                          </a:solidFill>
                        </a:rPr>
                        <a:t>Microsoft Entra Agent ID</a:t>
                      </a:r>
                      <a:endParaRPr lang="en-NZ" sz="2400" b="0">
                        <a:solidFill>
                          <a:schemeClr val="bg1"/>
                        </a:solidFill>
                        <a:latin typeface="Segoe UI"/>
                        <a:cs typeface="Segoe U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377544"/>
                  </a:ext>
                </a:extLst>
              </a:tr>
              <a:tr h="5585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en-NZ" sz="2400">
                          <a:solidFill>
                            <a:schemeClr val="bg1"/>
                          </a:solidFill>
                          <a:latin typeface="Segoe UI"/>
                          <a:cs typeface="Segoe UI"/>
                        </a:rPr>
                        <a:t>General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9565630"/>
                  </a:ext>
                </a:extLst>
              </a:tr>
              <a:tr h="5585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en-NZ" sz="2400" b="0" i="0">
                        <a:solidFill>
                          <a:schemeClr val="bg1"/>
                        </a:solidFill>
                        <a:latin typeface="Segoe UI"/>
                        <a:cs typeface="Segoe U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9085256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30C5B5D0-38ED-3AAE-1D50-501CD165D4D8}"/>
              </a:ext>
            </a:extLst>
          </p:cNvPr>
          <p:cNvGrpSpPr/>
          <p:nvPr/>
        </p:nvGrpSpPr>
        <p:grpSpPr>
          <a:xfrm>
            <a:off x="1718973" y="2539380"/>
            <a:ext cx="2467088" cy="2402954"/>
            <a:chOff x="1718973" y="2539380"/>
            <a:chExt cx="2467088" cy="24029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B0379BE-127F-9634-0F91-6F354041EC3C}"/>
                </a:ext>
              </a:extLst>
            </p:cNvPr>
            <p:cNvGrpSpPr/>
            <p:nvPr/>
          </p:nvGrpSpPr>
          <p:grpSpPr>
            <a:xfrm>
              <a:off x="1718973" y="3427401"/>
              <a:ext cx="2467088" cy="1514933"/>
              <a:chOff x="308428" y="3153055"/>
              <a:chExt cx="2467088" cy="1514933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2AE762F-064B-40EC-BC39-792666BAA121}"/>
                  </a:ext>
                </a:extLst>
              </p:cNvPr>
              <p:cNvSpPr/>
              <p:nvPr/>
            </p:nvSpPr>
            <p:spPr>
              <a:xfrm>
                <a:off x="308428" y="3153055"/>
                <a:ext cx="2467088" cy="1514933"/>
              </a:xfrm>
              <a:prstGeom prst="roundRect">
                <a:avLst/>
              </a:prstGeom>
              <a:noFill/>
              <a:ln>
                <a:solidFill>
                  <a:srgbClr val="61D7E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8E3183-0FC4-6CE4-C72C-EF0F2F1E2AAD}"/>
                  </a:ext>
                </a:extLst>
              </p:cNvPr>
              <p:cNvSpPr txBox="1"/>
              <p:nvPr/>
            </p:nvSpPr>
            <p:spPr>
              <a:xfrm>
                <a:off x="370383" y="3771706"/>
                <a:ext cx="2259194" cy="67710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NZ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6FECF1"/>
                    </a:solidFill>
                    <a:effectLst/>
                    <a:uLnTx/>
                    <a:uFillTx/>
                    <a:latin typeface="Segoe UI"/>
                    <a:ea typeface="+mn-ea"/>
                    <a:cs typeface="Segoe UI"/>
                  </a:rPr>
                  <a:t>Rory Braybrook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400" b="1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33000">
                        <a:srgbClr val="6FECF1"/>
                      </a:gs>
                      <a:gs pos="82000">
                        <a:srgbClr val="1FABD0"/>
                      </a:gs>
                    </a:gsLst>
                    <a:lin ang="0" scaled="1"/>
                  </a:gra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NZ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Segoe UI"/>
                  </a:rPr>
                  <a:t>Independent Idemtity Contractor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NZ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/>
                    <a:ea typeface="+mn-ea"/>
                    <a:cs typeface="Segoe UI"/>
                  </a:rPr>
                  <a:t>&amp; MVP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C63CD2D-3BD4-309E-156A-0E6B6C2BE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4" r="8264"/>
            <a:stretch/>
          </p:blipFill>
          <p:spPr>
            <a:xfrm>
              <a:off x="2268517" y="2539380"/>
              <a:ext cx="1368000" cy="1368000"/>
            </a:xfrm>
            <a:prstGeom prst="ellipse">
              <a:avLst/>
            </a:prstGeom>
            <a:ln w="38100"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99258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1DDDD-39CF-12B1-BCA6-BDDD24A4D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A90BA6-F213-BBCF-0275-94815B23B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>
                <a:gradFill flip="none">
                  <a:gsLst>
                    <a:gs pos="14000">
                      <a:srgbClr val="6FECF1"/>
                    </a:gs>
                    <a:gs pos="39000">
                      <a:srgbClr val="1FABD0"/>
                    </a:gs>
                  </a:gsLst>
                  <a:lin ang="0" scaled="1"/>
                  <a:tileRect/>
                </a:gradFill>
                <a:latin typeface="Segoe UI Semibold"/>
                <a:cs typeface="Segoe UI Semibold"/>
              </a:rPr>
              <a:t>Build Stats</a:t>
            </a:r>
            <a:endParaRPr lang="en-NZ">
              <a:solidFill>
                <a:prstClr val="white"/>
              </a:solidFill>
              <a:latin typeface="Segoe UI Semibold"/>
              <a:cs typeface="Segoe UI Semibol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4D7864-1552-0280-193C-0A6C87F65D66}"/>
              </a:ext>
            </a:extLst>
          </p:cNvPr>
          <p:cNvSpPr txBox="1"/>
          <p:nvPr/>
        </p:nvSpPr>
        <p:spPr>
          <a:xfrm>
            <a:off x="838200" y="1690688"/>
            <a:ext cx="10817646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520 sessions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295 around Copilot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412 around AI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96 around Agentic (</a:t>
            </a:r>
            <a:r>
              <a:rPr kumimoji="0" lang="en-N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lt"/>
                <a:cs typeface="Segoe UI"/>
              </a:rPr>
              <a:t>t</a:t>
            </a:r>
            <a:r>
              <a:rPr kumimoji="0" lang="e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he word has been used since the 2010s, gaining prominence in 2024 )</a:t>
            </a: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247 around Azure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284 could be viewed online / on demand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8 on Identity – 3 were Seattle only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1687DA-BEED-B324-2047-3DD497BA85CD}"/>
              </a:ext>
            </a:extLst>
          </p:cNvPr>
          <p:cNvSpPr txBox="1"/>
          <p:nvPr/>
        </p:nvSpPr>
        <p:spPr>
          <a:xfrm>
            <a:off x="10069875" y="6354375"/>
            <a:ext cx="1852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39000">
                      <a:srgbClr val="1FABD0"/>
                    </a:gs>
                    <a:gs pos="14000">
                      <a:srgbClr val="6FECF1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Aotearoa</a:t>
            </a:r>
            <a:r>
              <a:rPr kumimoji="0" lang="en-NZ" sz="1200" b="0" i="0" u="none" strike="noStrike" kern="1200" cap="none" spc="0" normalizeH="0" baseline="0" noProof="0">
                <a:ln>
                  <a:noFill/>
                </a:ln>
                <a:solidFill>
                  <a:srgbClr val="61D7E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en-NZ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Azure Meetup</a:t>
            </a:r>
          </a:p>
        </p:txBody>
      </p:sp>
    </p:spTree>
    <p:extLst>
      <p:ext uri="{BB962C8B-B14F-4D97-AF65-F5344CB8AC3E}">
        <p14:creationId xmlns:p14="http://schemas.microsoft.com/office/powerpoint/2010/main" val="206832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0B9BF-8AF4-B637-EF6F-25D840CBD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CB9A09-A027-4311-3A91-DE9607D0C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>
                <a:gradFill flip="none">
                  <a:gsLst>
                    <a:gs pos="14000">
                      <a:srgbClr val="6FECF1"/>
                    </a:gs>
                    <a:gs pos="39000">
                      <a:srgbClr val="1FABD0"/>
                    </a:gs>
                  </a:gsLst>
                  <a:lin ang="0" scaled="1"/>
                  <a:tileRect/>
                </a:gradFill>
                <a:latin typeface="Segoe UI Semibold"/>
                <a:cs typeface="Segoe UI Semibold"/>
              </a:rPr>
              <a:t>Copilot for Build </a:t>
            </a:r>
            <a:endParaRPr lang="en-NZ">
              <a:solidFill>
                <a:prstClr val="white"/>
              </a:solidFill>
              <a:latin typeface="Segoe UI Semibold"/>
              <a:cs typeface="Segoe UI Semibold"/>
            </a:endParaRP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A3138DD-5DB5-6A73-796C-1FA45B158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966" y="2266950"/>
            <a:ext cx="2990850" cy="2324100"/>
          </a:xfrm>
          <a:prstGeom prst="rect">
            <a:avLst/>
          </a:prstGeom>
        </p:spPr>
      </p:pic>
      <p:pic>
        <p:nvPicPr>
          <p:cNvPr id="7" name="Picture 6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34D37583-C04C-BEEF-BFF3-523FA23A9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515" y="1022972"/>
            <a:ext cx="5372100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7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78924-794A-0384-4766-30CFDB176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030344-B78A-1171-8666-668350531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b="1">
                <a:gradFill flip="none">
                  <a:gsLst>
                    <a:gs pos="14000">
                      <a:srgbClr val="6FECF1"/>
                    </a:gs>
                    <a:gs pos="39000">
                      <a:srgbClr val="1FABD0"/>
                    </a:gs>
                  </a:gsLst>
                  <a:lin ang="0" scaled="1"/>
                  <a:tileRect/>
                </a:gradFill>
                <a:ea typeface="+mj-lt"/>
                <a:cs typeface="+mj-lt"/>
              </a:rPr>
              <a:t>Microsoft Entra Agent ID</a:t>
            </a:r>
            <a:endParaRPr lang="en-NZ">
              <a:solidFill>
                <a:prstClr val="white"/>
              </a:solidFill>
              <a:latin typeface="Segoe UI Semibold"/>
              <a:cs typeface="Segoe UI Semibol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50C1B2-BB76-104D-16AC-E47590D2CF0E}"/>
              </a:ext>
            </a:extLst>
          </p:cNvPr>
          <p:cNvSpPr txBox="1"/>
          <p:nvPr/>
        </p:nvSpPr>
        <p:spPr>
          <a:xfrm>
            <a:off x="838200" y="1690688"/>
            <a:ext cx="1081764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A unified directory of all agent identities created across Microsoft Copilot Studio and Azure AI Foundry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C196B8-A4DB-9E0C-82F7-8DCFEBF5BF41}"/>
              </a:ext>
            </a:extLst>
          </p:cNvPr>
          <p:cNvSpPr txBox="1"/>
          <p:nvPr/>
        </p:nvSpPr>
        <p:spPr>
          <a:xfrm>
            <a:off x="10069875" y="6354375"/>
            <a:ext cx="1852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39000">
                      <a:srgbClr val="1FABD0"/>
                    </a:gs>
                    <a:gs pos="14000">
                      <a:srgbClr val="6FECF1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Aotearoa</a:t>
            </a:r>
            <a:r>
              <a:rPr kumimoji="0" lang="en-NZ" sz="1200" b="0" i="0" u="none" strike="noStrike" kern="1200" cap="none" spc="0" normalizeH="0" baseline="0" noProof="0">
                <a:ln>
                  <a:noFill/>
                </a:ln>
                <a:solidFill>
                  <a:srgbClr val="61D7E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en-NZ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Azure Meetup</a:t>
            </a: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7248D05-9336-B5EE-BB6C-BB600A067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795" y="2500312"/>
            <a:ext cx="969137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7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ABA96-5580-22AE-9C59-5C18B7EB2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B030E3-C65E-9E5A-1945-97D7655BC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>
                <a:gradFill flip="none">
                  <a:gsLst>
                    <a:gs pos="14000">
                      <a:srgbClr val="6FECF1"/>
                    </a:gs>
                    <a:gs pos="39000">
                      <a:srgbClr val="1FABD0"/>
                    </a:gs>
                  </a:gsLst>
                  <a:lin ang="0" scaled="1"/>
                  <a:tileRect/>
                </a:gradFill>
                <a:latin typeface="Segoe UI Semibold"/>
                <a:cs typeface="Segoe UI Semibold"/>
              </a:rPr>
              <a:t>Agent Identity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A1EA32-F052-E180-C2B5-3AB3A18870CE}"/>
              </a:ext>
            </a:extLst>
          </p:cNvPr>
          <p:cNvSpPr txBox="1"/>
          <p:nvPr/>
        </p:nvSpPr>
        <p:spPr>
          <a:xfrm>
            <a:off x="838200" y="1538288"/>
            <a:ext cx="1081764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Agents need a new type of Identity – they are not human, not managed, not service principal but agents.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To commnunicate they need a new protocol – A2A – Agent to Agent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2" name="Picture 1" descr="A diagram of a company&#10;&#10;AI-generated content may be incorrect.">
            <a:extLst>
              <a:ext uri="{FF2B5EF4-FFF2-40B4-BE49-F238E27FC236}">
                <a16:creationId xmlns:a16="http://schemas.microsoft.com/office/drawing/2014/main" id="{E3686C01-7541-67BF-6A8A-227E2F3F3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580" y="2747328"/>
            <a:ext cx="8763000" cy="392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0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58274-44A7-5F3A-F551-642036BE3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348E05-5599-996C-A11D-09BA45CA8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650"/>
          </a:xfrm>
        </p:spPr>
        <p:txBody>
          <a:bodyPr>
            <a:normAutofit/>
          </a:bodyPr>
          <a:lstStyle/>
          <a:p>
            <a:r>
              <a:rPr lang="en-NZ">
                <a:gradFill flip="none">
                  <a:gsLst>
                    <a:gs pos="14000">
                      <a:srgbClr val="6FECF1"/>
                    </a:gs>
                    <a:gs pos="39000">
                      <a:srgbClr val="1FABD0"/>
                    </a:gs>
                  </a:gsLst>
                  <a:lin ang="0" scaled="1"/>
                  <a:tileRect/>
                </a:gradFill>
                <a:latin typeface="Segoe UI Semibold"/>
                <a:cs typeface="Segoe UI Semibold"/>
              </a:rPr>
              <a:t>Navigation</a:t>
            </a:r>
            <a:endParaRPr lang="en-NZ">
              <a:solidFill>
                <a:prstClr val="white"/>
              </a:solidFill>
              <a:latin typeface="Segoe UI Semibold"/>
              <a:cs typeface="Segoe UI Semibo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1D42DD-FCE9-2674-9EF1-6CAE6287A178}"/>
              </a:ext>
            </a:extLst>
          </p:cNvPr>
          <p:cNvSpPr txBox="1"/>
          <p:nvPr/>
        </p:nvSpPr>
        <p:spPr>
          <a:xfrm>
            <a:off x="10069875" y="6354375"/>
            <a:ext cx="1852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39000">
                      <a:srgbClr val="1FABD0"/>
                    </a:gs>
                    <a:gs pos="14000">
                      <a:srgbClr val="6FECF1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Aotearoa</a:t>
            </a:r>
            <a:r>
              <a:rPr kumimoji="0" lang="en-NZ" sz="1200" b="0" i="0" u="none" strike="noStrike" kern="1200" cap="none" spc="0" normalizeH="0" baseline="0" noProof="0">
                <a:ln>
                  <a:noFill/>
                </a:ln>
                <a:solidFill>
                  <a:srgbClr val="61D7E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en-NZ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Azure Meetup</a:t>
            </a: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2B289F4-30A9-DC53-A4E2-047EE9D4B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458" y="1475823"/>
            <a:ext cx="8960126" cy="516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4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8CCC2-CC64-CFC4-B088-876D55A07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A142D4-C6E6-D03D-6BF3-5F019091D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0923"/>
          </a:xfrm>
        </p:spPr>
        <p:txBody>
          <a:bodyPr>
            <a:normAutofit/>
          </a:bodyPr>
          <a:lstStyle/>
          <a:p>
            <a:r>
              <a:rPr lang="en-NZ">
                <a:gradFill flip="none">
                  <a:gsLst>
                    <a:gs pos="14000">
                      <a:srgbClr val="6FECF1"/>
                    </a:gs>
                    <a:gs pos="39000">
                      <a:srgbClr val="1FABD0"/>
                    </a:gs>
                  </a:gsLst>
                  <a:lin ang="0" scaled="1"/>
                  <a:tileRect/>
                </a:gradFill>
                <a:latin typeface="Segoe UI Semibold"/>
                <a:cs typeface="Segoe UI Semibold"/>
              </a:rPr>
              <a:t>Optical computing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9E11D9-B667-45F0-59E3-5EAB0F6A7A65}"/>
              </a:ext>
            </a:extLst>
          </p:cNvPr>
          <p:cNvSpPr txBox="1"/>
          <p:nvPr/>
        </p:nvSpPr>
        <p:spPr>
          <a:xfrm>
            <a:off x="10069875" y="6354375"/>
            <a:ext cx="1852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39000">
                      <a:srgbClr val="1FABD0"/>
                    </a:gs>
                    <a:gs pos="14000">
                      <a:srgbClr val="6FECF1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Aotearoa</a:t>
            </a:r>
            <a:r>
              <a:rPr kumimoji="0" lang="en-NZ" sz="1200" b="0" i="0" u="none" strike="noStrike" kern="1200" cap="none" spc="0" normalizeH="0" baseline="0" noProof="0">
                <a:ln>
                  <a:noFill/>
                </a:ln>
                <a:solidFill>
                  <a:srgbClr val="61D7E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en-NZ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Azure Meetup</a:t>
            </a:r>
          </a:p>
        </p:txBody>
      </p:sp>
      <p:pic>
        <p:nvPicPr>
          <p:cNvPr id="7" name="Picture 6" descr="A diagram of a person&amp;#39;s face&#10;&#10;AI-generated content may be incorrect.">
            <a:extLst>
              <a:ext uri="{FF2B5EF4-FFF2-40B4-BE49-F238E27FC236}">
                <a16:creationId xmlns:a16="http://schemas.microsoft.com/office/drawing/2014/main" id="{D201BFB7-3B14-E13A-B57A-10E45676D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252" y="1600835"/>
            <a:ext cx="9431655" cy="476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5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24D8B-C08F-1ACE-1750-BC7C48D4F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C0B07B-FFA5-A46E-C57F-68BC6D62B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0283"/>
          </a:xfrm>
        </p:spPr>
        <p:txBody>
          <a:bodyPr>
            <a:normAutofit/>
          </a:bodyPr>
          <a:lstStyle/>
          <a:p>
            <a:r>
              <a:rPr lang="en-NZ">
                <a:gradFill flip="none">
                  <a:gsLst>
                    <a:gs pos="14000">
                      <a:srgbClr val="6FECF1"/>
                    </a:gs>
                    <a:gs pos="39000">
                      <a:srgbClr val="1FABD0"/>
                    </a:gs>
                  </a:gsLst>
                  <a:lin ang="0" scaled="1"/>
                  <a:tileRect/>
                </a:gradFill>
                <a:latin typeface="Segoe UI Semibold"/>
                <a:cs typeface="Segoe UI Semibold"/>
              </a:rPr>
              <a:t>AOC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7D0A38-CB6D-3F28-D9E4-A47E9C7E3206}"/>
              </a:ext>
            </a:extLst>
          </p:cNvPr>
          <p:cNvSpPr txBox="1"/>
          <p:nvPr/>
        </p:nvSpPr>
        <p:spPr>
          <a:xfrm>
            <a:off x="10069875" y="6354375"/>
            <a:ext cx="1852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39000">
                      <a:srgbClr val="1FABD0"/>
                    </a:gs>
                    <a:gs pos="14000">
                      <a:srgbClr val="6FECF1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Aotearoa</a:t>
            </a:r>
            <a:r>
              <a:rPr kumimoji="0" lang="en-NZ" sz="1200" b="0" i="0" u="none" strike="noStrike" kern="1200" cap="none" spc="0" normalizeH="0" baseline="0" noProof="0">
                <a:ln>
                  <a:noFill/>
                </a:ln>
                <a:solidFill>
                  <a:srgbClr val="61D7E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en-NZ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Azure Meetup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EF1799-0109-9E24-7891-20B193C7D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0" y="1622108"/>
            <a:ext cx="9880600" cy="474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4F107-FD22-CABB-64C1-D56E42B4A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zure has a new logo, but where do you download it? Here!">
            <a:extLst>
              <a:ext uri="{FF2B5EF4-FFF2-40B4-BE49-F238E27FC236}">
                <a16:creationId xmlns:a16="http://schemas.microsoft.com/office/drawing/2014/main" id="{6295DE1C-61A5-ED8C-21A0-682FF3306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50" y="350355"/>
            <a:ext cx="1312671" cy="131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5FDF958-6942-7817-A8EB-49915672A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6687" y="494417"/>
            <a:ext cx="4238625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2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160</Words>
  <Application>Microsoft Office PowerPoint</Application>
  <PresentationFormat>Widescreen</PresentationFormat>
  <Paragraphs>40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Segoe UI</vt:lpstr>
      <vt:lpstr>Segoe UI Semibold</vt:lpstr>
      <vt:lpstr>1_Office Theme</vt:lpstr>
      <vt:lpstr>PowerPoint Presentation</vt:lpstr>
      <vt:lpstr>Build Stats</vt:lpstr>
      <vt:lpstr>Copilot for Build </vt:lpstr>
      <vt:lpstr>Microsoft Entra Agent ID</vt:lpstr>
      <vt:lpstr>Agent Identity</vt:lpstr>
      <vt:lpstr>Navigation</vt:lpstr>
      <vt:lpstr>Optical computing</vt:lpstr>
      <vt:lpstr>AOC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Rory Braybrook</dc:creator>
  <cp:lastModifiedBy>Rory Braybrook</cp:lastModifiedBy>
  <cp:revision>1</cp:revision>
  <dcterms:created xsi:type="dcterms:W3CDTF">2025-07-14T22:16:00Z</dcterms:created>
  <dcterms:modified xsi:type="dcterms:W3CDTF">2025-07-14T22:18:28Z</dcterms:modified>
</cp:coreProperties>
</file>