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9" r:id="rId1"/>
    <p:sldMasterId id="2147483748" r:id="rId2"/>
  </p:sldMasterIdLst>
  <p:notesMasterIdLst>
    <p:notesMasterId r:id="rId46"/>
  </p:notesMasterIdLst>
  <p:sldIdLst>
    <p:sldId id="256" r:id="rId3"/>
    <p:sldId id="2121" r:id="rId4"/>
    <p:sldId id="2124" r:id="rId5"/>
    <p:sldId id="2101" r:id="rId6"/>
    <p:sldId id="2118" r:id="rId7"/>
    <p:sldId id="2119" r:id="rId8"/>
    <p:sldId id="2120" r:id="rId9"/>
    <p:sldId id="2122" r:id="rId10"/>
    <p:sldId id="2132" r:id="rId11"/>
    <p:sldId id="2123" r:id="rId12"/>
    <p:sldId id="2125" r:id="rId13"/>
    <p:sldId id="2154" r:id="rId14"/>
    <p:sldId id="2155" r:id="rId15"/>
    <p:sldId id="2126" r:id="rId16"/>
    <p:sldId id="2102" r:id="rId17"/>
    <p:sldId id="2104" r:id="rId18"/>
    <p:sldId id="2130" r:id="rId19"/>
    <p:sldId id="2131" r:id="rId20"/>
    <p:sldId id="2150" r:id="rId21"/>
    <p:sldId id="2145" r:id="rId22"/>
    <p:sldId id="2146" r:id="rId23"/>
    <p:sldId id="2147" r:id="rId24"/>
    <p:sldId id="2143" r:id="rId25"/>
    <p:sldId id="2105" r:id="rId26"/>
    <p:sldId id="2133" r:id="rId27"/>
    <p:sldId id="2134" r:id="rId28"/>
    <p:sldId id="2135" r:id="rId29"/>
    <p:sldId id="2136" r:id="rId30"/>
    <p:sldId id="2137" r:id="rId31"/>
    <p:sldId id="2138" r:id="rId32"/>
    <p:sldId id="2139" r:id="rId33"/>
    <p:sldId id="2140" r:id="rId34"/>
    <p:sldId id="2141" r:id="rId35"/>
    <p:sldId id="2142" r:id="rId36"/>
    <p:sldId id="2144" r:id="rId37"/>
    <p:sldId id="2152" r:id="rId38"/>
    <p:sldId id="2149" r:id="rId39"/>
    <p:sldId id="2151" r:id="rId40"/>
    <p:sldId id="2153" r:id="rId41"/>
    <p:sldId id="2117" r:id="rId42"/>
    <p:sldId id="2099" r:id="rId43"/>
    <p:sldId id="2089" r:id="rId44"/>
    <p:sldId id="2127"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114" autoAdjust="0"/>
    <p:restoredTop sz="94660"/>
  </p:normalViewPr>
  <p:slideViewPr>
    <p:cSldViewPr snapToGrid="0">
      <p:cViewPr varScale="1">
        <p:scale>
          <a:sx n="86" d="100"/>
          <a:sy n="86" d="100"/>
        </p:scale>
        <p:origin x="64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55AA28-34F0-4142-AF4C-D34AEF527DC9}" type="datetimeFigureOut">
              <a:rPr lang="en-NZ" smtClean="0"/>
              <a:t>18/05/2021</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BE9D2F-DE67-475D-9A32-F646EDBADEA9}" type="slidenum">
              <a:rPr lang="en-NZ" smtClean="0"/>
              <a:t>‹#›</a:t>
            </a:fld>
            <a:endParaRPr lang="en-NZ" dirty="0"/>
          </a:p>
        </p:txBody>
      </p:sp>
    </p:spTree>
    <p:extLst>
      <p:ext uri="{BB962C8B-B14F-4D97-AF65-F5344CB8AC3E}">
        <p14:creationId xmlns:p14="http://schemas.microsoft.com/office/powerpoint/2010/main" val="3767572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dirty="0"/>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40015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Date Placeholder 2"/>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228871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828373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95399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dirty="0"/>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323019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dirty="0"/>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7070679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dirty="0"/>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dirty="0"/>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01748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184302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293558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_alt">
    <p:spTree>
      <p:nvGrpSpPr>
        <p:cNvPr id="1" name=""/>
        <p:cNvGrpSpPr/>
        <p:nvPr/>
      </p:nvGrpSpPr>
      <p:grpSpPr>
        <a:xfrm>
          <a:off x="0" y="0"/>
          <a:ext cx="0" cy="0"/>
          <a:chOff x="0" y="0"/>
          <a:chExt cx="0" cy="0"/>
        </a:xfrm>
      </p:grpSpPr>
      <p:sp>
        <p:nvSpPr>
          <p:cNvPr id="2" name="Title 1"/>
          <p:cNvSpPr>
            <a:spLocks noGrp="1"/>
          </p:cNvSpPr>
          <p:nvPr>
            <p:ph type="title"/>
          </p:nvPr>
        </p:nvSpPr>
        <p:spPr>
          <a:xfrm>
            <a:off x="508000" y="228600"/>
            <a:ext cx="11176000" cy="553998"/>
          </a:xfrm>
        </p:spPr>
        <p:txBody>
          <a:bodyPr/>
          <a:lstStyle/>
          <a:p>
            <a:r>
              <a:rPr lang="en-US" dirty="0"/>
              <a:t>Click to edit Master title style</a:t>
            </a:r>
          </a:p>
        </p:txBody>
      </p:sp>
      <p:sp>
        <p:nvSpPr>
          <p:cNvPr id="5" name="Text Placeholder 4"/>
          <p:cNvSpPr>
            <a:spLocks noGrp="1"/>
          </p:cNvSpPr>
          <p:nvPr>
            <p:ph type="body" sz="quarter" idx="10"/>
          </p:nvPr>
        </p:nvSpPr>
        <p:spPr>
          <a:xfrm>
            <a:off x="467047" y="1480332"/>
            <a:ext cx="11176000" cy="1945148"/>
          </a:xfrm>
        </p:spPr>
        <p:txBody>
          <a:bodyPr/>
          <a:lstStyle>
            <a:lvl1pPr>
              <a:defRPr sz="2800"/>
            </a:lvl1pPr>
            <a:lvl2pPr>
              <a:defRPr sz="2600"/>
            </a:lvl2pPr>
            <a:lvl4pPr>
              <a:defRPr sz="22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558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alkin">
    <p:spTree>
      <p:nvGrpSpPr>
        <p:cNvPr id="1" name=""/>
        <p:cNvGrpSpPr/>
        <p:nvPr/>
      </p:nvGrpSpPr>
      <p:grpSpPr>
        <a:xfrm>
          <a:off x="0" y="0"/>
          <a:ext cx="0" cy="0"/>
          <a:chOff x="0" y="0"/>
          <a:chExt cx="0" cy="0"/>
        </a:xfrm>
      </p:grpSpPr>
      <p:pic>
        <p:nvPicPr>
          <p:cNvPr id="7" name="Picture 6" descr="Microsoft Ignite cube graphic">
            <a:extLst>
              <a:ext uri="{FF2B5EF4-FFF2-40B4-BE49-F238E27FC236}">
                <a16:creationId xmlns:a16="http://schemas.microsoft.com/office/drawing/2014/main" id="{AEB1E43F-243E-134D-9418-B32A73E0E48E}"/>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138046" y="0"/>
            <a:ext cx="8053953"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Freeform 5" descr="Microsoft Ignite logo">
            <a:extLst>
              <a:ext uri="{FF2B5EF4-FFF2-40B4-BE49-F238E27FC236}">
                <a16:creationId xmlns:a16="http://schemas.microsoft.com/office/drawing/2014/main" id="{6DBD6B5B-68FC-44F2-A470-9C584137632D}"/>
              </a:ext>
            </a:extLst>
          </p:cNvPr>
          <p:cNvSpPr>
            <a:spLocks noEditPoints="1"/>
          </p:cNvSpPr>
          <p:nvPr userDrawn="1"/>
        </p:nvSpPr>
        <p:spPr bwMode="black">
          <a:xfrm>
            <a:off x="593725" y="2865438"/>
            <a:ext cx="3040063" cy="1547813"/>
          </a:xfrm>
          <a:custGeom>
            <a:avLst/>
            <a:gdLst>
              <a:gd name="T0" fmla="*/ 882 w 1710"/>
              <a:gd name="T1" fmla="*/ 598 h 862"/>
              <a:gd name="T2" fmla="*/ 1008 w 1710"/>
              <a:gd name="T3" fmla="*/ 652 h 862"/>
              <a:gd name="T4" fmla="*/ 991 w 1710"/>
              <a:gd name="T5" fmla="*/ 711 h 862"/>
              <a:gd name="T6" fmla="*/ 845 w 1710"/>
              <a:gd name="T7" fmla="*/ 579 h 862"/>
              <a:gd name="T8" fmla="*/ 697 w 1710"/>
              <a:gd name="T9" fmla="*/ 504 h 862"/>
              <a:gd name="T10" fmla="*/ 697 w 1710"/>
              <a:gd name="T11" fmla="*/ 709 h 862"/>
              <a:gd name="T12" fmla="*/ 752 w 1710"/>
              <a:gd name="T13" fmla="*/ 722 h 862"/>
              <a:gd name="T14" fmla="*/ 745 w 1710"/>
              <a:gd name="T15" fmla="*/ 553 h 862"/>
              <a:gd name="T16" fmla="*/ 574 w 1710"/>
              <a:gd name="T17" fmla="*/ 482 h 862"/>
              <a:gd name="T18" fmla="*/ 623 w 1710"/>
              <a:gd name="T19" fmla="*/ 462 h 862"/>
              <a:gd name="T20" fmla="*/ 626 w 1710"/>
              <a:gd name="T21" fmla="*/ 553 h 862"/>
              <a:gd name="T22" fmla="*/ 394 w 1710"/>
              <a:gd name="T23" fmla="*/ 588 h 862"/>
              <a:gd name="T24" fmla="*/ 393 w 1710"/>
              <a:gd name="T25" fmla="*/ 763 h 862"/>
              <a:gd name="T26" fmla="*/ 485 w 1710"/>
              <a:gd name="T27" fmla="*/ 763 h 862"/>
              <a:gd name="T28" fmla="*/ 249 w 1710"/>
              <a:gd name="T29" fmla="*/ 639 h 862"/>
              <a:gd name="T30" fmla="*/ 140 w 1710"/>
              <a:gd name="T31" fmla="*/ 662 h 862"/>
              <a:gd name="T32" fmla="*/ 249 w 1710"/>
              <a:gd name="T33" fmla="*/ 639 h 862"/>
              <a:gd name="T34" fmla="*/ 179 w 1710"/>
              <a:gd name="T35" fmla="*/ 862 h 862"/>
              <a:gd name="T36" fmla="*/ 248 w 1710"/>
              <a:gd name="T37" fmla="*/ 727 h 862"/>
              <a:gd name="T38" fmla="*/ 116 w 1710"/>
              <a:gd name="T39" fmla="*/ 579 h 862"/>
              <a:gd name="T40" fmla="*/ 0 w 1710"/>
              <a:gd name="T41" fmla="*/ 763 h 862"/>
              <a:gd name="T42" fmla="*/ 0 w 1710"/>
              <a:gd name="T43" fmla="*/ 763 h 862"/>
              <a:gd name="T44" fmla="*/ 1660 w 1710"/>
              <a:gd name="T45" fmla="*/ 43 h 862"/>
              <a:gd name="T46" fmla="*/ 1530 w 1710"/>
              <a:gd name="T47" fmla="*/ 105 h 862"/>
              <a:gd name="T48" fmla="*/ 1559 w 1710"/>
              <a:gd name="T49" fmla="*/ 0 h 862"/>
              <a:gd name="T50" fmla="*/ 1447 w 1710"/>
              <a:gd name="T51" fmla="*/ 142 h 862"/>
              <a:gd name="T52" fmla="*/ 1577 w 1710"/>
              <a:gd name="T53" fmla="*/ 142 h 862"/>
              <a:gd name="T54" fmla="*/ 1710 w 1710"/>
              <a:gd name="T55" fmla="*/ 312 h 862"/>
              <a:gd name="T56" fmla="*/ 1660 w 1710"/>
              <a:gd name="T57" fmla="*/ 142 h 862"/>
              <a:gd name="T58" fmla="*/ 1325 w 1710"/>
              <a:gd name="T59" fmla="*/ 138 h 862"/>
              <a:gd name="T60" fmla="*/ 1368 w 1710"/>
              <a:gd name="T61" fmla="*/ 263 h 862"/>
              <a:gd name="T62" fmla="*/ 1402 w 1710"/>
              <a:gd name="T63" fmla="*/ 289 h 862"/>
              <a:gd name="T64" fmla="*/ 1327 w 1710"/>
              <a:gd name="T65" fmla="*/ 100 h 862"/>
              <a:gd name="T66" fmla="*/ 1129 w 1710"/>
              <a:gd name="T67" fmla="*/ 193 h 862"/>
              <a:gd name="T68" fmla="*/ 1089 w 1710"/>
              <a:gd name="T69" fmla="*/ 150 h 862"/>
              <a:gd name="T70" fmla="*/ 1177 w 1710"/>
              <a:gd name="T71" fmla="*/ 109 h 862"/>
              <a:gd name="T72" fmla="*/ 1039 w 1710"/>
              <a:gd name="T73" fmla="*/ 162 h 862"/>
              <a:gd name="T74" fmla="*/ 1112 w 1710"/>
              <a:gd name="T75" fmla="*/ 231 h 862"/>
              <a:gd name="T76" fmla="*/ 1039 w 1710"/>
              <a:gd name="T77" fmla="*/ 264 h 862"/>
              <a:gd name="T78" fmla="*/ 1181 w 1710"/>
              <a:gd name="T79" fmla="*/ 285 h 862"/>
              <a:gd name="T80" fmla="*/ 840 w 1710"/>
              <a:gd name="T81" fmla="*/ 211 h 862"/>
              <a:gd name="T82" fmla="*/ 943 w 1710"/>
              <a:gd name="T83" fmla="*/ 157 h 862"/>
              <a:gd name="T84" fmla="*/ 820 w 1710"/>
              <a:gd name="T85" fmla="*/ 290 h 862"/>
              <a:gd name="T86" fmla="*/ 1007 w 1710"/>
              <a:gd name="T87" fmla="*/ 209 h 862"/>
              <a:gd name="T88" fmla="*/ 701 w 1710"/>
              <a:gd name="T89" fmla="*/ 214 h 862"/>
              <a:gd name="T90" fmla="*/ 755 w 1710"/>
              <a:gd name="T91" fmla="*/ 101 h 862"/>
              <a:gd name="T92" fmla="*/ 653 w 1710"/>
              <a:gd name="T93" fmla="*/ 105 h 862"/>
              <a:gd name="T94" fmla="*/ 610 w 1710"/>
              <a:gd name="T95" fmla="*/ 264 h 862"/>
              <a:gd name="T96" fmla="*/ 563 w 1710"/>
              <a:gd name="T97" fmla="*/ 138 h 862"/>
              <a:gd name="T98" fmla="*/ 446 w 1710"/>
              <a:gd name="T99" fmla="*/ 215 h 862"/>
              <a:gd name="T100" fmla="*/ 386 w 1710"/>
              <a:gd name="T101" fmla="*/ 61 h 862"/>
              <a:gd name="T102" fmla="*/ 386 w 1710"/>
              <a:gd name="T103" fmla="*/ 7 h 862"/>
              <a:gd name="T104" fmla="*/ 362 w 1710"/>
              <a:gd name="T105" fmla="*/ 315 h 862"/>
              <a:gd name="T106" fmla="*/ 362 w 1710"/>
              <a:gd name="T107" fmla="*/ 315 h 862"/>
              <a:gd name="T108" fmla="*/ 267 w 1710"/>
              <a:gd name="T109" fmla="*/ 315 h 862"/>
              <a:gd name="T110" fmla="*/ 173 w 1710"/>
              <a:gd name="T111" fmla="*/ 315 h 862"/>
              <a:gd name="T112" fmla="*/ 45 w 1710"/>
              <a:gd name="T113" fmla="*/ 125 h 862"/>
              <a:gd name="T114" fmla="*/ 146 w 1710"/>
              <a:gd name="T115" fmla="*/ 216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10" h="862">
                <a:moveTo>
                  <a:pt x="962" y="637"/>
                </a:moveTo>
                <a:lnTo>
                  <a:pt x="962" y="637"/>
                </a:lnTo>
                <a:cubicBezTo>
                  <a:pt x="962" y="620"/>
                  <a:pt x="957" y="607"/>
                  <a:pt x="950" y="597"/>
                </a:cubicBezTo>
                <a:cubicBezTo>
                  <a:pt x="942" y="588"/>
                  <a:pt x="931" y="583"/>
                  <a:pt x="917" y="583"/>
                </a:cubicBezTo>
                <a:cubicBezTo>
                  <a:pt x="903" y="583"/>
                  <a:pt x="891" y="588"/>
                  <a:pt x="882" y="598"/>
                </a:cubicBezTo>
                <a:cubicBezTo>
                  <a:pt x="872" y="608"/>
                  <a:pt x="867" y="621"/>
                  <a:pt x="864" y="637"/>
                </a:cubicBezTo>
                <a:lnTo>
                  <a:pt x="962" y="637"/>
                </a:lnTo>
                <a:close/>
                <a:moveTo>
                  <a:pt x="984" y="575"/>
                </a:moveTo>
                <a:lnTo>
                  <a:pt x="984" y="575"/>
                </a:lnTo>
                <a:cubicBezTo>
                  <a:pt x="1000" y="594"/>
                  <a:pt x="1008" y="620"/>
                  <a:pt x="1008" y="652"/>
                </a:cubicBezTo>
                <a:lnTo>
                  <a:pt x="1008" y="671"/>
                </a:lnTo>
                <a:lnTo>
                  <a:pt x="864" y="671"/>
                </a:lnTo>
                <a:cubicBezTo>
                  <a:pt x="865" y="690"/>
                  <a:pt x="871" y="705"/>
                  <a:pt x="882" y="715"/>
                </a:cubicBezTo>
                <a:cubicBezTo>
                  <a:pt x="894" y="726"/>
                  <a:pt x="909" y="731"/>
                  <a:pt x="929" y="731"/>
                </a:cubicBezTo>
                <a:cubicBezTo>
                  <a:pt x="952" y="731"/>
                  <a:pt x="972" y="725"/>
                  <a:pt x="991" y="711"/>
                </a:cubicBezTo>
                <a:lnTo>
                  <a:pt x="991" y="750"/>
                </a:lnTo>
                <a:cubicBezTo>
                  <a:pt x="972" y="762"/>
                  <a:pt x="947" y="768"/>
                  <a:pt x="915" y="768"/>
                </a:cubicBezTo>
                <a:cubicBezTo>
                  <a:pt x="884" y="768"/>
                  <a:pt x="860" y="758"/>
                  <a:pt x="843" y="739"/>
                </a:cubicBezTo>
                <a:cubicBezTo>
                  <a:pt x="825" y="720"/>
                  <a:pt x="816" y="693"/>
                  <a:pt x="816" y="658"/>
                </a:cubicBezTo>
                <a:cubicBezTo>
                  <a:pt x="816" y="626"/>
                  <a:pt x="826" y="599"/>
                  <a:pt x="845" y="579"/>
                </a:cubicBezTo>
                <a:cubicBezTo>
                  <a:pt x="865" y="558"/>
                  <a:pt x="889" y="548"/>
                  <a:pt x="917" y="548"/>
                </a:cubicBezTo>
                <a:cubicBezTo>
                  <a:pt x="946" y="548"/>
                  <a:pt x="968" y="557"/>
                  <a:pt x="984" y="575"/>
                </a:cubicBezTo>
                <a:close/>
                <a:moveTo>
                  <a:pt x="745" y="491"/>
                </a:moveTo>
                <a:lnTo>
                  <a:pt x="745" y="491"/>
                </a:lnTo>
                <a:lnTo>
                  <a:pt x="697" y="504"/>
                </a:lnTo>
                <a:lnTo>
                  <a:pt x="697" y="553"/>
                </a:lnTo>
                <a:lnTo>
                  <a:pt x="662" y="553"/>
                </a:lnTo>
                <a:lnTo>
                  <a:pt x="662" y="590"/>
                </a:lnTo>
                <a:lnTo>
                  <a:pt x="697" y="590"/>
                </a:lnTo>
                <a:lnTo>
                  <a:pt x="697" y="709"/>
                </a:lnTo>
                <a:cubicBezTo>
                  <a:pt x="697" y="748"/>
                  <a:pt x="718" y="767"/>
                  <a:pt x="758" y="767"/>
                </a:cubicBezTo>
                <a:cubicBezTo>
                  <a:pt x="774" y="767"/>
                  <a:pt x="786" y="765"/>
                  <a:pt x="795" y="760"/>
                </a:cubicBezTo>
                <a:lnTo>
                  <a:pt x="795" y="723"/>
                </a:lnTo>
                <a:cubicBezTo>
                  <a:pt x="789" y="727"/>
                  <a:pt x="782" y="730"/>
                  <a:pt x="774" y="730"/>
                </a:cubicBezTo>
                <a:cubicBezTo>
                  <a:pt x="764" y="730"/>
                  <a:pt x="756" y="727"/>
                  <a:pt x="752" y="722"/>
                </a:cubicBezTo>
                <a:cubicBezTo>
                  <a:pt x="747" y="716"/>
                  <a:pt x="745" y="707"/>
                  <a:pt x="745" y="695"/>
                </a:cubicBezTo>
                <a:lnTo>
                  <a:pt x="745" y="590"/>
                </a:lnTo>
                <a:lnTo>
                  <a:pt x="795" y="590"/>
                </a:lnTo>
                <a:lnTo>
                  <a:pt x="795" y="553"/>
                </a:lnTo>
                <a:lnTo>
                  <a:pt x="745" y="553"/>
                </a:lnTo>
                <a:lnTo>
                  <a:pt x="745" y="491"/>
                </a:lnTo>
                <a:close/>
                <a:moveTo>
                  <a:pt x="602" y="454"/>
                </a:moveTo>
                <a:lnTo>
                  <a:pt x="602" y="454"/>
                </a:lnTo>
                <a:cubicBezTo>
                  <a:pt x="595" y="454"/>
                  <a:pt x="588" y="457"/>
                  <a:pt x="582" y="462"/>
                </a:cubicBezTo>
                <a:cubicBezTo>
                  <a:pt x="577" y="467"/>
                  <a:pt x="574" y="474"/>
                  <a:pt x="574" y="482"/>
                </a:cubicBezTo>
                <a:cubicBezTo>
                  <a:pt x="574" y="489"/>
                  <a:pt x="577" y="496"/>
                  <a:pt x="582" y="501"/>
                </a:cubicBezTo>
                <a:cubicBezTo>
                  <a:pt x="588" y="506"/>
                  <a:pt x="595" y="509"/>
                  <a:pt x="602" y="509"/>
                </a:cubicBezTo>
                <a:cubicBezTo>
                  <a:pt x="610" y="509"/>
                  <a:pt x="617" y="506"/>
                  <a:pt x="623" y="501"/>
                </a:cubicBezTo>
                <a:cubicBezTo>
                  <a:pt x="629" y="495"/>
                  <a:pt x="631" y="489"/>
                  <a:pt x="631" y="482"/>
                </a:cubicBezTo>
                <a:cubicBezTo>
                  <a:pt x="631" y="474"/>
                  <a:pt x="629" y="467"/>
                  <a:pt x="623" y="462"/>
                </a:cubicBezTo>
                <a:cubicBezTo>
                  <a:pt x="617" y="457"/>
                  <a:pt x="610" y="454"/>
                  <a:pt x="602" y="454"/>
                </a:cubicBezTo>
                <a:close/>
                <a:moveTo>
                  <a:pt x="578" y="763"/>
                </a:moveTo>
                <a:lnTo>
                  <a:pt x="578" y="763"/>
                </a:lnTo>
                <a:lnTo>
                  <a:pt x="626" y="763"/>
                </a:lnTo>
                <a:lnTo>
                  <a:pt x="626" y="553"/>
                </a:lnTo>
                <a:lnTo>
                  <a:pt x="578" y="553"/>
                </a:lnTo>
                <a:lnTo>
                  <a:pt x="578" y="763"/>
                </a:lnTo>
                <a:close/>
                <a:moveTo>
                  <a:pt x="462" y="548"/>
                </a:moveTo>
                <a:lnTo>
                  <a:pt x="462" y="548"/>
                </a:lnTo>
                <a:cubicBezTo>
                  <a:pt x="433" y="548"/>
                  <a:pt x="410" y="561"/>
                  <a:pt x="394" y="588"/>
                </a:cubicBezTo>
                <a:lnTo>
                  <a:pt x="393" y="588"/>
                </a:lnTo>
                <a:lnTo>
                  <a:pt x="393" y="553"/>
                </a:lnTo>
                <a:lnTo>
                  <a:pt x="346" y="553"/>
                </a:lnTo>
                <a:lnTo>
                  <a:pt x="346" y="763"/>
                </a:lnTo>
                <a:lnTo>
                  <a:pt x="393" y="763"/>
                </a:lnTo>
                <a:lnTo>
                  <a:pt x="393" y="643"/>
                </a:lnTo>
                <a:cubicBezTo>
                  <a:pt x="393" y="626"/>
                  <a:pt x="398" y="613"/>
                  <a:pt x="407" y="602"/>
                </a:cubicBezTo>
                <a:cubicBezTo>
                  <a:pt x="417" y="591"/>
                  <a:pt x="429" y="585"/>
                  <a:pt x="443" y="585"/>
                </a:cubicBezTo>
                <a:cubicBezTo>
                  <a:pt x="471" y="585"/>
                  <a:pt x="485" y="605"/>
                  <a:pt x="485" y="644"/>
                </a:cubicBezTo>
                <a:lnTo>
                  <a:pt x="485" y="763"/>
                </a:lnTo>
                <a:lnTo>
                  <a:pt x="533" y="763"/>
                </a:lnTo>
                <a:lnTo>
                  <a:pt x="533" y="634"/>
                </a:lnTo>
                <a:cubicBezTo>
                  <a:pt x="533" y="606"/>
                  <a:pt x="527" y="585"/>
                  <a:pt x="514" y="570"/>
                </a:cubicBezTo>
                <a:cubicBezTo>
                  <a:pt x="502" y="555"/>
                  <a:pt x="485" y="548"/>
                  <a:pt x="462" y="548"/>
                </a:cubicBezTo>
                <a:close/>
                <a:moveTo>
                  <a:pt x="249" y="639"/>
                </a:moveTo>
                <a:lnTo>
                  <a:pt x="249" y="639"/>
                </a:lnTo>
                <a:cubicBezTo>
                  <a:pt x="249" y="624"/>
                  <a:pt x="244" y="612"/>
                  <a:pt x="234" y="601"/>
                </a:cubicBezTo>
                <a:cubicBezTo>
                  <a:pt x="224" y="591"/>
                  <a:pt x="212" y="586"/>
                  <a:pt x="197" y="586"/>
                </a:cubicBezTo>
                <a:cubicBezTo>
                  <a:pt x="179" y="586"/>
                  <a:pt x="165" y="592"/>
                  <a:pt x="155" y="606"/>
                </a:cubicBezTo>
                <a:cubicBezTo>
                  <a:pt x="145" y="619"/>
                  <a:pt x="140" y="638"/>
                  <a:pt x="140" y="662"/>
                </a:cubicBezTo>
                <a:cubicBezTo>
                  <a:pt x="140" y="682"/>
                  <a:pt x="145" y="699"/>
                  <a:pt x="154" y="711"/>
                </a:cubicBezTo>
                <a:cubicBezTo>
                  <a:pt x="164" y="723"/>
                  <a:pt x="177" y="730"/>
                  <a:pt x="193" y="730"/>
                </a:cubicBezTo>
                <a:cubicBezTo>
                  <a:pt x="210" y="730"/>
                  <a:pt x="223" y="724"/>
                  <a:pt x="233" y="712"/>
                </a:cubicBezTo>
                <a:cubicBezTo>
                  <a:pt x="243" y="700"/>
                  <a:pt x="249" y="685"/>
                  <a:pt x="249" y="666"/>
                </a:cubicBezTo>
                <a:lnTo>
                  <a:pt x="249" y="639"/>
                </a:lnTo>
                <a:close/>
                <a:moveTo>
                  <a:pt x="248" y="553"/>
                </a:moveTo>
                <a:lnTo>
                  <a:pt x="248" y="553"/>
                </a:lnTo>
                <a:lnTo>
                  <a:pt x="296" y="553"/>
                </a:lnTo>
                <a:lnTo>
                  <a:pt x="296" y="746"/>
                </a:lnTo>
                <a:cubicBezTo>
                  <a:pt x="296" y="823"/>
                  <a:pt x="257" y="862"/>
                  <a:pt x="179" y="862"/>
                </a:cubicBezTo>
                <a:cubicBezTo>
                  <a:pt x="152" y="862"/>
                  <a:pt x="128" y="857"/>
                  <a:pt x="108" y="848"/>
                </a:cubicBezTo>
                <a:lnTo>
                  <a:pt x="108" y="804"/>
                </a:lnTo>
                <a:cubicBezTo>
                  <a:pt x="131" y="817"/>
                  <a:pt x="153" y="824"/>
                  <a:pt x="173" y="824"/>
                </a:cubicBezTo>
                <a:cubicBezTo>
                  <a:pt x="223" y="824"/>
                  <a:pt x="248" y="799"/>
                  <a:pt x="248" y="750"/>
                </a:cubicBezTo>
                <a:lnTo>
                  <a:pt x="248" y="727"/>
                </a:lnTo>
                <a:lnTo>
                  <a:pt x="247" y="727"/>
                </a:lnTo>
                <a:cubicBezTo>
                  <a:pt x="232" y="754"/>
                  <a:pt x="208" y="768"/>
                  <a:pt x="176" y="768"/>
                </a:cubicBezTo>
                <a:cubicBezTo>
                  <a:pt x="151" y="768"/>
                  <a:pt x="130" y="758"/>
                  <a:pt x="115" y="740"/>
                </a:cubicBezTo>
                <a:cubicBezTo>
                  <a:pt x="99" y="721"/>
                  <a:pt x="91" y="696"/>
                  <a:pt x="91" y="664"/>
                </a:cubicBezTo>
                <a:cubicBezTo>
                  <a:pt x="91" y="629"/>
                  <a:pt x="99" y="600"/>
                  <a:pt x="116" y="579"/>
                </a:cubicBezTo>
                <a:cubicBezTo>
                  <a:pt x="133" y="558"/>
                  <a:pt x="156" y="548"/>
                  <a:pt x="186" y="548"/>
                </a:cubicBezTo>
                <a:cubicBezTo>
                  <a:pt x="213" y="548"/>
                  <a:pt x="234" y="559"/>
                  <a:pt x="247" y="582"/>
                </a:cubicBezTo>
                <a:lnTo>
                  <a:pt x="248" y="582"/>
                </a:lnTo>
                <a:lnTo>
                  <a:pt x="248" y="553"/>
                </a:lnTo>
                <a:close/>
                <a:moveTo>
                  <a:pt x="0" y="763"/>
                </a:moveTo>
                <a:lnTo>
                  <a:pt x="0" y="763"/>
                </a:lnTo>
                <a:lnTo>
                  <a:pt x="50" y="763"/>
                </a:lnTo>
                <a:lnTo>
                  <a:pt x="50" y="469"/>
                </a:lnTo>
                <a:lnTo>
                  <a:pt x="0" y="469"/>
                </a:lnTo>
                <a:lnTo>
                  <a:pt x="0" y="763"/>
                </a:lnTo>
                <a:close/>
                <a:moveTo>
                  <a:pt x="1710" y="142"/>
                </a:moveTo>
                <a:lnTo>
                  <a:pt x="1710" y="142"/>
                </a:lnTo>
                <a:lnTo>
                  <a:pt x="1710" y="105"/>
                </a:lnTo>
                <a:lnTo>
                  <a:pt x="1660" y="105"/>
                </a:lnTo>
                <a:lnTo>
                  <a:pt x="1660" y="43"/>
                </a:lnTo>
                <a:lnTo>
                  <a:pt x="1613" y="56"/>
                </a:lnTo>
                <a:lnTo>
                  <a:pt x="1613" y="105"/>
                </a:lnTo>
                <a:lnTo>
                  <a:pt x="1579" y="105"/>
                </a:lnTo>
                <a:lnTo>
                  <a:pt x="1577" y="105"/>
                </a:lnTo>
                <a:lnTo>
                  <a:pt x="1530" y="105"/>
                </a:lnTo>
                <a:lnTo>
                  <a:pt x="1530" y="76"/>
                </a:lnTo>
                <a:cubicBezTo>
                  <a:pt x="1530" y="50"/>
                  <a:pt x="1542" y="37"/>
                  <a:pt x="1565" y="37"/>
                </a:cubicBezTo>
                <a:cubicBezTo>
                  <a:pt x="1573" y="37"/>
                  <a:pt x="1580" y="39"/>
                  <a:pt x="1587" y="43"/>
                </a:cubicBezTo>
                <a:lnTo>
                  <a:pt x="1587" y="4"/>
                </a:lnTo>
                <a:cubicBezTo>
                  <a:pt x="1580" y="1"/>
                  <a:pt x="1570" y="0"/>
                  <a:pt x="1559" y="0"/>
                </a:cubicBezTo>
                <a:cubicBezTo>
                  <a:pt x="1537" y="0"/>
                  <a:pt x="1519" y="6"/>
                  <a:pt x="1504" y="18"/>
                </a:cubicBezTo>
                <a:cubicBezTo>
                  <a:pt x="1490" y="31"/>
                  <a:pt x="1483" y="48"/>
                  <a:pt x="1483" y="71"/>
                </a:cubicBezTo>
                <a:lnTo>
                  <a:pt x="1483" y="105"/>
                </a:lnTo>
                <a:lnTo>
                  <a:pt x="1447" y="105"/>
                </a:lnTo>
                <a:lnTo>
                  <a:pt x="1447" y="142"/>
                </a:lnTo>
                <a:lnTo>
                  <a:pt x="1483" y="142"/>
                </a:lnTo>
                <a:lnTo>
                  <a:pt x="1483" y="315"/>
                </a:lnTo>
                <a:lnTo>
                  <a:pt x="1530" y="315"/>
                </a:lnTo>
                <a:lnTo>
                  <a:pt x="1530" y="142"/>
                </a:lnTo>
                <a:lnTo>
                  <a:pt x="1577" y="142"/>
                </a:lnTo>
                <a:lnTo>
                  <a:pt x="1579" y="142"/>
                </a:lnTo>
                <a:lnTo>
                  <a:pt x="1613" y="142"/>
                </a:lnTo>
                <a:lnTo>
                  <a:pt x="1613" y="261"/>
                </a:lnTo>
                <a:cubicBezTo>
                  <a:pt x="1613" y="300"/>
                  <a:pt x="1633" y="319"/>
                  <a:pt x="1674" y="319"/>
                </a:cubicBezTo>
                <a:cubicBezTo>
                  <a:pt x="1689" y="319"/>
                  <a:pt x="1701" y="317"/>
                  <a:pt x="1710" y="312"/>
                </a:cubicBezTo>
                <a:lnTo>
                  <a:pt x="1710" y="275"/>
                </a:lnTo>
                <a:cubicBezTo>
                  <a:pt x="1705" y="279"/>
                  <a:pt x="1698" y="282"/>
                  <a:pt x="1689" y="282"/>
                </a:cubicBezTo>
                <a:cubicBezTo>
                  <a:pt x="1679" y="282"/>
                  <a:pt x="1671" y="279"/>
                  <a:pt x="1667" y="274"/>
                </a:cubicBezTo>
                <a:cubicBezTo>
                  <a:pt x="1662" y="268"/>
                  <a:pt x="1660" y="259"/>
                  <a:pt x="1660" y="247"/>
                </a:cubicBezTo>
                <a:lnTo>
                  <a:pt x="1660" y="142"/>
                </a:lnTo>
                <a:lnTo>
                  <a:pt x="1710" y="142"/>
                </a:lnTo>
                <a:close/>
                <a:moveTo>
                  <a:pt x="1383" y="210"/>
                </a:moveTo>
                <a:lnTo>
                  <a:pt x="1383" y="210"/>
                </a:lnTo>
                <a:cubicBezTo>
                  <a:pt x="1383" y="187"/>
                  <a:pt x="1378" y="169"/>
                  <a:pt x="1368" y="157"/>
                </a:cubicBezTo>
                <a:cubicBezTo>
                  <a:pt x="1358" y="144"/>
                  <a:pt x="1343" y="138"/>
                  <a:pt x="1325" y="138"/>
                </a:cubicBezTo>
                <a:cubicBezTo>
                  <a:pt x="1306" y="138"/>
                  <a:pt x="1291" y="144"/>
                  <a:pt x="1281" y="157"/>
                </a:cubicBezTo>
                <a:cubicBezTo>
                  <a:pt x="1270" y="170"/>
                  <a:pt x="1264" y="188"/>
                  <a:pt x="1264" y="211"/>
                </a:cubicBezTo>
                <a:cubicBezTo>
                  <a:pt x="1264" y="233"/>
                  <a:pt x="1270" y="250"/>
                  <a:pt x="1281" y="263"/>
                </a:cubicBezTo>
                <a:cubicBezTo>
                  <a:pt x="1292" y="276"/>
                  <a:pt x="1306" y="282"/>
                  <a:pt x="1325" y="282"/>
                </a:cubicBezTo>
                <a:cubicBezTo>
                  <a:pt x="1343" y="282"/>
                  <a:pt x="1358" y="276"/>
                  <a:pt x="1368" y="263"/>
                </a:cubicBezTo>
                <a:cubicBezTo>
                  <a:pt x="1378" y="251"/>
                  <a:pt x="1383" y="233"/>
                  <a:pt x="1383" y="210"/>
                </a:cubicBezTo>
                <a:close/>
                <a:moveTo>
                  <a:pt x="1404" y="129"/>
                </a:moveTo>
                <a:lnTo>
                  <a:pt x="1404" y="129"/>
                </a:lnTo>
                <a:cubicBezTo>
                  <a:pt x="1423" y="148"/>
                  <a:pt x="1432" y="175"/>
                  <a:pt x="1432" y="209"/>
                </a:cubicBezTo>
                <a:cubicBezTo>
                  <a:pt x="1432" y="242"/>
                  <a:pt x="1422" y="269"/>
                  <a:pt x="1402" y="289"/>
                </a:cubicBezTo>
                <a:cubicBezTo>
                  <a:pt x="1382" y="310"/>
                  <a:pt x="1356" y="320"/>
                  <a:pt x="1322" y="320"/>
                </a:cubicBezTo>
                <a:cubicBezTo>
                  <a:pt x="1290" y="320"/>
                  <a:pt x="1264" y="310"/>
                  <a:pt x="1245" y="290"/>
                </a:cubicBezTo>
                <a:cubicBezTo>
                  <a:pt x="1225" y="271"/>
                  <a:pt x="1216" y="245"/>
                  <a:pt x="1216" y="212"/>
                </a:cubicBezTo>
                <a:cubicBezTo>
                  <a:pt x="1216" y="177"/>
                  <a:pt x="1226" y="149"/>
                  <a:pt x="1246" y="129"/>
                </a:cubicBezTo>
                <a:cubicBezTo>
                  <a:pt x="1266" y="110"/>
                  <a:pt x="1293" y="100"/>
                  <a:pt x="1327" y="100"/>
                </a:cubicBezTo>
                <a:cubicBezTo>
                  <a:pt x="1360" y="100"/>
                  <a:pt x="1386" y="109"/>
                  <a:pt x="1404" y="129"/>
                </a:cubicBezTo>
                <a:close/>
                <a:moveTo>
                  <a:pt x="1172" y="217"/>
                </a:moveTo>
                <a:lnTo>
                  <a:pt x="1172" y="217"/>
                </a:lnTo>
                <a:cubicBezTo>
                  <a:pt x="1167" y="212"/>
                  <a:pt x="1161" y="208"/>
                  <a:pt x="1154" y="204"/>
                </a:cubicBezTo>
                <a:cubicBezTo>
                  <a:pt x="1147" y="200"/>
                  <a:pt x="1139" y="197"/>
                  <a:pt x="1129" y="193"/>
                </a:cubicBezTo>
                <a:cubicBezTo>
                  <a:pt x="1123" y="191"/>
                  <a:pt x="1117" y="188"/>
                  <a:pt x="1111" y="186"/>
                </a:cubicBezTo>
                <a:cubicBezTo>
                  <a:pt x="1106" y="184"/>
                  <a:pt x="1102" y="182"/>
                  <a:pt x="1098" y="180"/>
                </a:cubicBezTo>
                <a:cubicBezTo>
                  <a:pt x="1094" y="177"/>
                  <a:pt x="1091" y="175"/>
                  <a:pt x="1089" y="172"/>
                </a:cubicBezTo>
                <a:cubicBezTo>
                  <a:pt x="1087" y="168"/>
                  <a:pt x="1086" y="165"/>
                  <a:pt x="1086" y="160"/>
                </a:cubicBezTo>
                <a:cubicBezTo>
                  <a:pt x="1086" y="156"/>
                  <a:pt x="1087" y="153"/>
                  <a:pt x="1089" y="150"/>
                </a:cubicBezTo>
                <a:cubicBezTo>
                  <a:pt x="1091" y="147"/>
                  <a:pt x="1094" y="144"/>
                  <a:pt x="1097" y="142"/>
                </a:cubicBezTo>
                <a:cubicBezTo>
                  <a:pt x="1101" y="140"/>
                  <a:pt x="1105" y="138"/>
                  <a:pt x="1110" y="137"/>
                </a:cubicBezTo>
                <a:cubicBezTo>
                  <a:pt x="1115" y="136"/>
                  <a:pt x="1120" y="135"/>
                  <a:pt x="1126" y="135"/>
                </a:cubicBezTo>
                <a:cubicBezTo>
                  <a:pt x="1145" y="135"/>
                  <a:pt x="1162" y="140"/>
                  <a:pt x="1177" y="150"/>
                </a:cubicBezTo>
                <a:lnTo>
                  <a:pt x="1177" y="109"/>
                </a:lnTo>
                <a:cubicBezTo>
                  <a:pt x="1162" y="103"/>
                  <a:pt x="1144" y="100"/>
                  <a:pt x="1125" y="100"/>
                </a:cubicBezTo>
                <a:cubicBezTo>
                  <a:pt x="1114" y="100"/>
                  <a:pt x="1103" y="101"/>
                  <a:pt x="1093" y="104"/>
                </a:cubicBezTo>
                <a:cubicBezTo>
                  <a:pt x="1083" y="106"/>
                  <a:pt x="1074" y="110"/>
                  <a:pt x="1065" y="116"/>
                </a:cubicBezTo>
                <a:cubicBezTo>
                  <a:pt x="1057" y="121"/>
                  <a:pt x="1051" y="127"/>
                  <a:pt x="1046" y="135"/>
                </a:cubicBezTo>
                <a:cubicBezTo>
                  <a:pt x="1041" y="143"/>
                  <a:pt x="1039" y="152"/>
                  <a:pt x="1039" y="162"/>
                </a:cubicBezTo>
                <a:cubicBezTo>
                  <a:pt x="1039" y="170"/>
                  <a:pt x="1040" y="177"/>
                  <a:pt x="1043" y="183"/>
                </a:cubicBezTo>
                <a:cubicBezTo>
                  <a:pt x="1045" y="190"/>
                  <a:pt x="1048" y="195"/>
                  <a:pt x="1053" y="200"/>
                </a:cubicBezTo>
                <a:cubicBezTo>
                  <a:pt x="1057" y="205"/>
                  <a:pt x="1063" y="209"/>
                  <a:pt x="1070" y="213"/>
                </a:cubicBezTo>
                <a:cubicBezTo>
                  <a:pt x="1077" y="217"/>
                  <a:pt x="1085" y="220"/>
                  <a:pt x="1093" y="224"/>
                </a:cubicBezTo>
                <a:cubicBezTo>
                  <a:pt x="1100" y="226"/>
                  <a:pt x="1107" y="229"/>
                  <a:pt x="1112" y="231"/>
                </a:cubicBezTo>
                <a:cubicBezTo>
                  <a:pt x="1118" y="233"/>
                  <a:pt x="1123" y="235"/>
                  <a:pt x="1127" y="238"/>
                </a:cubicBezTo>
                <a:cubicBezTo>
                  <a:pt x="1131" y="240"/>
                  <a:pt x="1135" y="243"/>
                  <a:pt x="1137" y="247"/>
                </a:cubicBezTo>
                <a:cubicBezTo>
                  <a:pt x="1140" y="250"/>
                  <a:pt x="1141" y="254"/>
                  <a:pt x="1141" y="259"/>
                </a:cubicBezTo>
                <a:cubicBezTo>
                  <a:pt x="1141" y="276"/>
                  <a:pt x="1126" y="284"/>
                  <a:pt x="1098" y="284"/>
                </a:cubicBezTo>
                <a:cubicBezTo>
                  <a:pt x="1076" y="284"/>
                  <a:pt x="1057" y="278"/>
                  <a:pt x="1039" y="264"/>
                </a:cubicBezTo>
                <a:lnTo>
                  <a:pt x="1039" y="308"/>
                </a:lnTo>
                <a:cubicBezTo>
                  <a:pt x="1056" y="316"/>
                  <a:pt x="1076" y="320"/>
                  <a:pt x="1099" y="320"/>
                </a:cubicBezTo>
                <a:cubicBezTo>
                  <a:pt x="1110" y="320"/>
                  <a:pt x="1122" y="318"/>
                  <a:pt x="1132" y="316"/>
                </a:cubicBezTo>
                <a:cubicBezTo>
                  <a:pt x="1143" y="313"/>
                  <a:pt x="1153" y="309"/>
                  <a:pt x="1161" y="304"/>
                </a:cubicBezTo>
                <a:cubicBezTo>
                  <a:pt x="1169" y="299"/>
                  <a:pt x="1176" y="292"/>
                  <a:pt x="1181" y="285"/>
                </a:cubicBezTo>
                <a:cubicBezTo>
                  <a:pt x="1185" y="277"/>
                  <a:pt x="1188" y="267"/>
                  <a:pt x="1188" y="257"/>
                </a:cubicBezTo>
                <a:cubicBezTo>
                  <a:pt x="1188" y="248"/>
                  <a:pt x="1187" y="240"/>
                  <a:pt x="1184" y="234"/>
                </a:cubicBezTo>
                <a:cubicBezTo>
                  <a:pt x="1181" y="228"/>
                  <a:pt x="1177" y="222"/>
                  <a:pt x="1172" y="217"/>
                </a:cubicBezTo>
                <a:close/>
                <a:moveTo>
                  <a:pt x="840" y="211"/>
                </a:moveTo>
                <a:lnTo>
                  <a:pt x="840" y="211"/>
                </a:lnTo>
                <a:cubicBezTo>
                  <a:pt x="840" y="233"/>
                  <a:pt x="845" y="250"/>
                  <a:pt x="856" y="263"/>
                </a:cubicBezTo>
                <a:cubicBezTo>
                  <a:pt x="867" y="276"/>
                  <a:pt x="882" y="282"/>
                  <a:pt x="900" y="282"/>
                </a:cubicBezTo>
                <a:cubicBezTo>
                  <a:pt x="919" y="282"/>
                  <a:pt x="933" y="276"/>
                  <a:pt x="943" y="263"/>
                </a:cubicBezTo>
                <a:cubicBezTo>
                  <a:pt x="954" y="251"/>
                  <a:pt x="959" y="233"/>
                  <a:pt x="959" y="210"/>
                </a:cubicBezTo>
                <a:cubicBezTo>
                  <a:pt x="959" y="187"/>
                  <a:pt x="954" y="169"/>
                  <a:pt x="943" y="157"/>
                </a:cubicBezTo>
                <a:cubicBezTo>
                  <a:pt x="933" y="144"/>
                  <a:pt x="919" y="138"/>
                  <a:pt x="900" y="138"/>
                </a:cubicBezTo>
                <a:cubicBezTo>
                  <a:pt x="882" y="138"/>
                  <a:pt x="867" y="144"/>
                  <a:pt x="856" y="157"/>
                </a:cubicBezTo>
                <a:cubicBezTo>
                  <a:pt x="845" y="170"/>
                  <a:pt x="840" y="188"/>
                  <a:pt x="840" y="211"/>
                </a:cubicBezTo>
                <a:close/>
                <a:moveTo>
                  <a:pt x="820" y="290"/>
                </a:moveTo>
                <a:lnTo>
                  <a:pt x="820" y="290"/>
                </a:lnTo>
                <a:cubicBezTo>
                  <a:pt x="801" y="271"/>
                  <a:pt x="791" y="245"/>
                  <a:pt x="791" y="212"/>
                </a:cubicBezTo>
                <a:cubicBezTo>
                  <a:pt x="791" y="177"/>
                  <a:pt x="801" y="149"/>
                  <a:pt x="822" y="129"/>
                </a:cubicBezTo>
                <a:cubicBezTo>
                  <a:pt x="842" y="110"/>
                  <a:pt x="869" y="100"/>
                  <a:pt x="903" y="100"/>
                </a:cubicBezTo>
                <a:cubicBezTo>
                  <a:pt x="936" y="100"/>
                  <a:pt x="962" y="109"/>
                  <a:pt x="980" y="129"/>
                </a:cubicBezTo>
                <a:cubicBezTo>
                  <a:pt x="998" y="148"/>
                  <a:pt x="1007" y="175"/>
                  <a:pt x="1007" y="209"/>
                </a:cubicBezTo>
                <a:cubicBezTo>
                  <a:pt x="1007" y="242"/>
                  <a:pt x="997" y="269"/>
                  <a:pt x="978" y="289"/>
                </a:cubicBezTo>
                <a:cubicBezTo>
                  <a:pt x="958" y="310"/>
                  <a:pt x="931" y="320"/>
                  <a:pt x="898" y="320"/>
                </a:cubicBezTo>
                <a:cubicBezTo>
                  <a:pt x="866" y="320"/>
                  <a:pt x="840" y="310"/>
                  <a:pt x="820" y="290"/>
                </a:cubicBezTo>
                <a:close/>
                <a:moveTo>
                  <a:pt x="701" y="214"/>
                </a:moveTo>
                <a:lnTo>
                  <a:pt x="701" y="214"/>
                </a:lnTo>
                <a:cubicBezTo>
                  <a:pt x="701" y="192"/>
                  <a:pt x="706" y="175"/>
                  <a:pt x="715" y="162"/>
                </a:cubicBezTo>
                <a:cubicBezTo>
                  <a:pt x="724" y="150"/>
                  <a:pt x="736" y="143"/>
                  <a:pt x="750" y="143"/>
                </a:cubicBezTo>
                <a:cubicBezTo>
                  <a:pt x="761" y="143"/>
                  <a:pt x="769" y="145"/>
                  <a:pt x="775" y="150"/>
                </a:cubicBezTo>
                <a:lnTo>
                  <a:pt x="775" y="105"/>
                </a:lnTo>
                <a:cubicBezTo>
                  <a:pt x="771" y="102"/>
                  <a:pt x="764" y="101"/>
                  <a:pt x="755" y="101"/>
                </a:cubicBezTo>
                <a:cubicBezTo>
                  <a:pt x="743" y="101"/>
                  <a:pt x="733" y="105"/>
                  <a:pt x="723" y="113"/>
                </a:cubicBezTo>
                <a:cubicBezTo>
                  <a:pt x="713" y="122"/>
                  <a:pt x="706" y="133"/>
                  <a:pt x="702" y="148"/>
                </a:cubicBezTo>
                <a:lnTo>
                  <a:pt x="701" y="148"/>
                </a:lnTo>
                <a:lnTo>
                  <a:pt x="701" y="105"/>
                </a:lnTo>
                <a:lnTo>
                  <a:pt x="653" y="105"/>
                </a:lnTo>
                <a:lnTo>
                  <a:pt x="653" y="315"/>
                </a:lnTo>
                <a:lnTo>
                  <a:pt x="701" y="315"/>
                </a:lnTo>
                <a:lnTo>
                  <a:pt x="701" y="214"/>
                </a:lnTo>
                <a:close/>
                <a:moveTo>
                  <a:pt x="610" y="264"/>
                </a:moveTo>
                <a:lnTo>
                  <a:pt x="610" y="264"/>
                </a:lnTo>
                <a:cubicBezTo>
                  <a:pt x="595" y="276"/>
                  <a:pt x="579" y="282"/>
                  <a:pt x="561" y="282"/>
                </a:cubicBezTo>
                <a:cubicBezTo>
                  <a:pt x="541" y="282"/>
                  <a:pt x="525" y="276"/>
                  <a:pt x="513" y="263"/>
                </a:cubicBezTo>
                <a:cubicBezTo>
                  <a:pt x="501" y="250"/>
                  <a:pt x="495" y="233"/>
                  <a:pt x="495" y="212"/>
                </a:cubicBezTo>
                <a:cubicBezTo>
                  <a:pt x="495" y="189"/>
                  <a:pt x="501" y="172"/>
                  <a:pt x="514" y="158"/>
                </a:cubicBezTo>
                <a:cubicBezTo>
                  <a:pt x="527" y="144"/>
                  <a:pt x="543" y="138"/>
                  <a:pt x="563" y="138"/>
                </a:cubicBezTo>
                <a:cubicBezTo>
                  <a:pt x="580" y="138"/>
                  <a:pt x="595" y="143"/>
                  <a:pt x="610" y="154"/>
                </a:cubicBezTo>
                <a:lnTo>
                  <a:pt x="610" y="110"/>
                </a:lnTo>
                <a:cubicBezTo>
                  <a:pt x="595" y="103"/>
                  <a:pt x="579" y="100"/>
                  <a:pt x="559" y="100"/>
                </a:cubicBezTo>
                <a:cubicBezTo>
                  <a:pt x="525" y="100"/>
                  <a:pt x="497" y="110"/>
                  <a:pt x="477" y="131"/>
                </a:cubicBezTo>
                <a:cubicBezTo>
                  <a:pt x="456" y="152"/>
                  <a:pt x="446" y="180"/>
                  <a:pt x="446" y="215"/>
                </a:cubicBezTo>
                <a:cubicBezTo>
                  <a:pt x="446" y="246"/>
                  <a:pt x="456" y="271"/>
                  <a:pt x="475" y="290"/>
                </a:cubicBezTo>
                <a:cubicBezTo>
                  <a:pt x="494" y="310"/>
                  <a:pt x="519" y="320"/>
                  <a:pt x="550" y="320"/>
                </a:cubicBezTo>
                <a:cubicBezTo>
                  <a:pt x="573" y="320"/>
                  <a:pt x="593" y="315"/>
                  <a:pt x="610" y="305"/>
                </a:cubicBezTo>
                <a:lnTo>
                  <a:pt x="610" y="264"/>
                </a:lnTo>
                <a:close/>
                <a:moveTo>
                  <a:pt x="386" y="61"/>
                </a:moveTo>
                <a:lnTo>
                  <a:pt x="386" y="61"/>
                </a:lnTo>
                <a:cubicBezTo>
                  <a:pt x="394" y="61"/>
                  <a:pt x="401" y="58"/>
                  <a:pt x="407" y="53"/>
                </a:cubicBezTo>
                <a:cubicBezTo>
                  <a:pt x="412" y="47"/>
                  <a:pt x="415" y="41"/>
                  <a:pt x="415" y="34"/>
                </a:cubicBezTo>
                <a:cubicBezTo>
                  <a:pt x="415" y="26"/>
                  <a:pt x="412" y="19"/>
                  <a:pt x="407" y="14"/>
                </a:cubicBezTo>
                <a:cubicBezTo>
                  <a:pt x="401" y="9"/>
                  <a:pt x="394" y="7"/>
                  <a:pt x="386" y="7"/>
                </a:cubicBezTo>
                <a:cubicBezTo>
                  <a:pt x="378" y="7"/>
                  <a:pt x="372" y="9"/>
                  <a:pt x="366" y="14"/>
                </a:cubicBezTo>
                <a:cubicBezTo>
                  <a:pt x="360" y="19"/>
                  <a:pt x="358" y="26"/>
                  <a:pt x="358" y="34"/>
                </a:cubicBezTo>
                <a:cubicBezTo>
                  <a:pt x="358" y="41"/>
                  <a:pt x="360" y="48"/>
                  <a:pt x="366" y="53"/>
                </a:cubicBezTo>
                <a:cubicBezTo>
                  <a:pt x="372" y="58"/>
                  <a:pt x="378" y="61"/>
                  <a:pt x="386" y="61"/>
                </a:cubicBezTo>
                <a:close/>
                <a:moveTo>
                  <a:pt x="362" y="315"/>
                </a:moveTo>
                <a:lnTo>
                  <a:pt x="362" y="315"/>
                </a:lnTo>
                <a:lnTo>
                  <a:pt x="410" y="315"/>
                </a:lnTo>
                <a:lnTo>
                  <a:pt x="410" y="105"/>
                </a:lnTo>
                <a:lnTo>
                  <a:pt x="362" y="105"/>
                </a:lnTo>
                <a:lnTo>
                  <a:pt x="362" y="315"/>
                </a:lnTo>
                <a:close/>
                <a:moveTo>
                  <a:pt x="249" y="21"/>
                </a:moveTo>
                <a:lnTo>
                  <a:pt x="249" y="21"/>
                </a:lnTo>
                <a:lnTo>
                  <a:pt x="316" y="21"/>
                </a:lnTo>
                <a:lnTo>
                  <a:pt x="316" y="315"/>
                </a:lnTo>
                <a:lnTo>
                  <a:pt x="267" y="315"/>
                </a:lnTo>
                <a:lnTo>
                  <a:pt x="267" y="124"/>
                </a:lnTo>
                <a:cubicBezTo>
                  <a:pt x="267" y="109"/>
                  <a:pt x="268" y="90"/>
                  <a:pt x="270" y="67"/>
                </a:cubicBezTo>
                <a:lnTo>
                  <a:pt x="269" y="67"/>
                </a:lnTo>
                <a:cubicBezTo>
                  <a:pt x="266" y="80"/>
                  <a:pt x="264" y="89"/>
                  <a:pt x="261" y="95"/>
                </a:cubicBezTo>
                <a:lnTo>
                  <a:pt x="173" y="315"/>
                </a:lnTo>
                <a:lnTo>
                  <a:pt x="140" y="315"/>
                </a:lnTo>
                <a:lnTo>
                  <a:pt x="52" y="96"/>
                </a:lnTo>
                <a:cubicBezTo>
                  <a:pt x="49" y="90"/>
                  <a:pt x="47" y="80"/>
                  <a:pt x="44" y="67"/>
                </a:cubicBezTo>
                <a:lnTo>
                  <a:pt x="43" y="67"/>
                </a:lnTo>
                <a:cubicBezTo>
                  <a:pt x="44" y="79"/>
                  <a:pt x="45" y="98"/>
                  <a:pt x="45" y="125"/>
                </a:cubicBezTo>
                <a:lnTo>
                  <a:pt x="45" y="315"/>
                </a:lnTo>
                <a:lnTo>
                  <a:pt x="0" y="315"/>
                </a:lnTo>
                <a:lnTo>
                  <a:pt x="0" y="21"/>
                </a:lnTo>
                <a:lnTo>
                  <a:pt x="68" y="21"/>
                </a:lnTo>
                <a:lnTo>
                  <a:pt x="146" y="216"/>
                </a:lnTo>
                <a:cubicBezTo>
                  <a:pt x="152" y="231"/>
                  <a:pt x="155" y="243"/>
                  <a:pt x="157" y="250"/>
                </a:cubicBezTo>
                <a:lnTo>
                  <a:pt x="158" y="250"/>
                </a:lnTo>
                <a:cubicBezTo>
                  <a:pt x="163" y="235"/>
                  <a:pt x="167" y="223"/>
                  <a:pt x="171" y="216"/>
                </a:cubicBezTo>
                <a:lnTo>
                  <a:pt x="249" y="21"/>
                </a:lnTo>
                <a:close/>
              </a:path>
            </a:pathLst>
          </a:custGeom>
          <a:solidFill>
            <a:srgbClr val="D7312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57191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35815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79778"/>
            <a:ext cx="9144000" cy="553998"/>
          </a:xfrm>
          <a:noFill/>
        </p:spPr>
        <p:txBody>
          <a:bodyPr lIns="0" tIns="0" rIns="0" bIns="0" anchor="b" anchorCtr="0">
            <a:spAutoFit/>
          </a:bodyPr>
          <a:lstStyle>
            <a:lvl1pPr>
              <a:defRPr sz="3600" spc="-50" baseline="0">
                <a:solidFill>
                  <a:srgbClr val="D83B01"/>
                </a:soli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9144000"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6" name="MS logo gray - EMF" descr="Microsoft logo, gray text version">
            <a:extLst>
              <a:ext uri="{FF2B5EF4-FFF2-40B4-BE49-F238E27FC236}">
                <a16:creationId xmlns:a16="http://schemas.microsoft.com/office/drawing/2014/main" id="{F28077D6-7EB1-4B7E-84A0-48374B645BA8}"/>
              </a:ext>
            </a:extLst>
          </p:cNvPr>
          <p:cNvPicPr>
            <a:picLocks noChangeAspect="1"/>
          </p:cNvPicPr>
          <p:nvPr userDrawn="1"/>
        </p:nvPicPr>
        <p:blipFill>
          <a:blip r:embed="rId2"/>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6964841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7" name="Picture 6" descr="Microsoft Ignite cube graphic">
            <a:extLst>
              <a:ext uri="{FF2B5EF4-FFF2-40B4-BE49-F238E27FC236}">
                <a16:creationId xmlns:a16="http://schemas.microsoft.com/office/drawing/2014/main" id="{401D67D2-C1F9-48BE-931F-741D00A15B06}"/>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091552" y="0"/>
            <a:ext cx="8100447" cy="6858000"/>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41478505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425780"/>
            <a:ext cx="5510213" cy="1107996"/>
          </a:xfrm>
          <a:noFill/>
        </p:spPr>
        <p:txBody>
          <a:bodyPr wrap="square" lIns="0" tIns="0" rIns="0" bIns="0" anchor="b" anchorCtr="0">
            <a:spAutoFit/>
          </a:bodyPr>
          <a:lstStyle>
            <a:lvl1pPr>
              <a:defRPr sz="3600" spc="-50" baseline="0">
                <a:gradFill>
                  <a:gsLst>
                    <a:gs pos="62564">
                      <a:schemeClr val="tx1"/>
                    </a:gs>
                    <a:gs pos="55000">
                      <a:schemeClr val="tx1"/>
                    </a:gs>
                  </a:gsLst>
                  <a:lin ang="5400000" scaled="0"/>
                </a:gradFill>
                <a:latin typeface="+mj-lt"/>
                <a:cs typeface="Segoe UI" panose="020B05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4200" y="3962400"/>
            <a:ext cx="551021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 text</a:t>
            </a:r>
          </a:p>
        </p:txBody>
      </p:sp>
      <p:pic>
        <p:nvPicPr>
          <p:cNvPr id="8" name="Picture 7" descr="Microsoft Ignite cube graphic">
            <a:extLst>
              <a:ext uri="{FF2B5EF4-FFF2-40B4-BE49-F238E27FC236}">
                <a16:creationId xmlns:a16="http://schemas.microsoft.com/office/drawing/2014/main" id="{1F0180E0-8AEF-4805-B05D-B6A240DA0D30}"/>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pic>
        <p:nvPicPr>
          <p:cNvPr id="6" name="MS logo gray - EMF" descr="Microsoft logo, gray text version">
            <a:extLst>
              <a:ext uri="{FF2B5EF4-FFF2-40B4-BE49-F238E27FC236}">
                <a16:creationId xmlns:a16="http://schemas.microsoft.com/office/drawing/2014/main" id="{D3453B0B-33DE-4ED0-A610-D76D0E610F6F}"/>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84350534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3839">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quare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425541"/>
            <a:ext cx="4167887" cy="1107996"/>
          </a:xfrm>
        </p:spPr>
        <p:txBody>
          <a:bodyPr anchor="b" anchorCtr="0">
            <a:spAutoFit/>
          </a:bodyPr>
          <a:lstStyle>
            <a:lvl1pPr>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38554"/>
          </a:xfrm>
          <a:noFill/>
        </p:spPr>
        <p:txBody>
          <a:bodyPr wrap="square" lIns="0" tIns="0" rIns="0" bIns="0">
            <a:spAutoFit/>
          </a:bodyPr>
          <a:lstStyle>
            <a:lvl1pPr marL="0" indent="0">
              <a:spcBef>
                <a:spcPts val="0"/>
              </a:spcBef>
              <a:buNone/>
              <a:defRPr sz="2200" spc="0" baseline="0">
                <a:gradFill>
                  <a:gsLst>
                    <a:gs pos="91000">
                      <a:schemeClr val="tx1"/>
                    </a:gs>
                    <a:gs pos="0">
                      <a:schemeClr val="tx1"/>
                    </a:gs>
                  </a:gsLst>
                  <a:lin ang="5400000" scaled="0"/>
                </a:gradFill>
                <a:latin typeface="+mn-lt"/>
                <a:cs typeface="Segoe UI" panose="020B0502040204020203" pitchFamily="34" charset="0"/>
              </a:defRPr>
            </a:lvl1pPr>
          </a:lstStyle>
          <a:p>
            <a:pPr lvl="0"/>
            <a:r>
              <a:rPr lang="en-US" dirty="0"/>
              <a:t>Speaker name or subtitle</a:t>
            </a:r>
          </a:p>
        </p:txBody>
      </p:sp>
      <p:pic>
        <p:nvPicPr>
          <p:cNvPr id="6" name="Picture 5" descr="A person sitting at a table using a computer&#10;&#10;Description automatically generated">
            <a:extLst>
              <a:ext uri="{FF2B5EF4-FFF2-40B4-BE49-F238E27FC236}">
                <a16:creationId xmlns:a16="http://schemas.microsoft.com/office/drawing/2014/main" id="{1B5497F1-768F-45ED-85F1-D14B37BE1F7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34000" y="0"/>
            <a:ext cx="6858000" cy="6858000"/>
          </a:xfrm>
          <a:prstGeom prst="rect">
            <a:avLst/>
          </a:prstGeom>
        </p:spPr>
      </p:pic>
      <p:pic>
        <p:nvPicPr>
          <p:cNvPr id="7" name="MS logo gray - EMF" descr="Microsoft logo, gray text version">
            <a:extLst>
              <a:ext uri="{FF2B5EF4-FFF2-40B4-BE49-F238E27FC236}">
                <a16:creationId xmlns:a16="http://schemas.microsoft.com/office/drawing/2014/main" id="{DDC08157-A48C-4ACA-A5BB-EE2A866E103C}"/>
              </a:ext>
            </a:extLst>
          </p:cNvPr>
          <p:cNvPicPr>
            <a:picLocks noChangeAspect="1"/>
          </p:cNvPicPr>
          <p:nvPr userDrawn="1"/>
        </p:nvPicPr>
        <p:blipFill>
          <a:blip r:embed="rId3"/>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323549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60">
          <p15:clr>
            <a:srgbClr val="FBAE4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833336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endParaRPr lang="en-US" dirty="0"/>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094626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14818329"/>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583606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589387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41383718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dirty="0"/>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03914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7" name="Picture Placeholder" descr="This photo is a 'placeholder' only. Drag or drop your photo here, or click and tap the center to insert a photo.">
            <a:extLst>
              <a:ext uri="{FF2B5EF4-FFF2-40B4-BE49-F238E27FC236}">
                <a16:creationId xmlns:a16="http://schemas.microsoft.com/office/drawing/2014/main" id="{CC6E92E5-E859-445F-856B-33F974FA3AC2}"/>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dirty="0"/>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3858127856"/>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6" orient="horz" pos="904">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endParaRPr lang="en-US" dirty="0"/>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2DBE4BB-02BC-403B-BD4E-F269E8077083}"/>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79880824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5" orient="horz" pos="2160">
          <p15:clr>
            <a:srgbClr val="FBAE4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5" name="Picture Placeholder" descr="This photo is a 'placeholder' only. Drag or drop your photo here, or click and tap the center to insert a photo.">
            <a:extLst>
              <a:ext uri="{FF2B5EF4-FFF2-40B4-BE49-F238E27FC236}">
                <a16:creationId xmlns:a16="http://schemas.microsoft.com/office/drawing/2014/main" id="{AB7A8995-AE4E-430B-AF29-B4D106F867E8}"/>
              </a:ext>
            </a:extLst>
          </p:cNvPr>
          <p:cNvSpPr>
            <a:spLocks noGrp="1"/>
          </p:cNvSpPr>
          <p:nvPr>
            <p:ph type="pic" sz="quarter" idx="11" hasCustomPrompt="1"/>
          </p:nvPr>
        </p:nvSpPr>
        <p:spPr bwMode="gray">
          <a:xfrm>
            <a:off x="5334000" y="0"/>
            <a:ext cx="6858000" cy="6858000"/>
          </a:xfrm>
          <a:blipFill dpi="0" rotWithShape="1">
            <a:blip r:embed="rId2">
              <a:extLst>
                <a:ext uri="{28A0092B-C50C-407E-A947-70E740481C1C}">
                  <a14:useLocalDpi xmlns:a14="http://schemas.microsoft.com/office/drawing/2010/main" val="0"/>
                </a:ext>
              </a:extLst>
            </a:blip>
            <a:srcRect/>
            <a:stretch>
              <a:fillRect/>
            </a:stretch>
          </a:blipFill>
        </p:spPr>
        <p:txBody>
          <a:bodyPr lIns="0" tIns="2103120" rIns="0" anchor="t" anchorCtr="0">
            <a:noAutofit/>
          </a:bodyPr>
          <a:lstStyle>
            <a:lvl1pPr marL="0" indent="0" algn="ctr">
              <a:lnSpc>
                <a:spcPct val="100000"/>
              </a:lnSpc>
              <a:buNone/>
              <a:defRPr sz="1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96526"/>
            <a:ext cx="4163125" cy="3272512"/>
          </a:xfrm>
        </p:spPr>
        <p:txBody>
          <a:bodyPr anchor="t"/>
          <a:lstStyle>
            <a:lvl1pPr>
              <a:defRPr sz="2800"/>
            </a:lvl1pPr>
          </a:lstStyle>
          <a:p>
            <a:r>
              <a:rPr lang="en-US" dirty="0"/>
              <a:t>Square photo layout with smaller text</a:t>
            </a:r>
          </a:p>
        </p:txBody>
      </p:sp>
    </p:spTree>
    <p:extLst>
      <p:ext uri="{BB962C8B-B14F-4D97-AF65-F5344CB8AC3E}">
        <p14:creationId xmlns:p14="http://schemas.microsoft.com/office/powerpoint/2010/main" val="2454631221"/>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0" y="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975012520"/>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endParaRPr lang="en-US" dirty="0"/>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gray">
          <a:xfrm>
            <a:off x="-2381" y="2286000"/>
            <a:ext cx="12192000" cy="4572000"/>
          </a:xfrm>
          <a:blipFill>
            <a:blip r:embed="rId2"/>
            <a:stretch>
              <a:fillRect/>
            </a:stretch>
          </a:blipFill>
        </p:spPr>
        <p:txBody>
          <a:bodyPr vert="horz" wrap="square" lIns="0" tIns="1097280" rIns="0" bIns="0" rtlCol="0" anchor="t" anchorCtr="0">
            <a:noAutofit/>
          </a:bodyPr>
          <a:lstStyle>
            <a:lvl1pPr marL="0" indent="0" algn="ctr">
              <a:buNone/>
              <a:defRPr lang="en-US" sz="14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9136964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39255" y="2025650"/>
            <a:ext cx="5367528" cy="3474720"/>
          </a:xfrm>
          <a:blipFill>
            <a:blip r:embed="rId2"/>
            <a:stretch>
              <a:fillRect/>
            </a:stretch>
          </a:blipFill>
        </p:spPr>
        <p:txBody>
          <a:bodyPr vert="horz" wrap="square" lIns="0" tIns="0" rIns="0" bIns="1188720" rtlCol="0" anchor="ctr" anchorCtr="0">
            <a:noAutofit/>
          </a:bodyPr>
          <a:lstStyle>
            <a:lvl1pPr marL="0" indent="0" algn="ctr">
              <a:buNone/>
              <a:defRPr lang="en-US" sz="1000" b="1" dirty="0">
                <a:solidFill>
                  <a:srgbClr val="FFFFFF"/>
                </a:solidFill>
              </a:defRPr>
            </a:lvl1pPr>
          </a:lstStyle>
          <a:p>
            <a:pPr marL="228600" lvl="0" indent="-228600" algn="ctr"/>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1771418907"/>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4358640"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8132063"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3640733200"/>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gray">
          <a:xfrm>
            <a:off x="3413908"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gray">
          <a:xfrm>
            <a:off x="6245204"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Drag &amp; drop your photo here </a:t>
            </a:r>
            <a:br>
              <a:rPr lang="en-US" dirty="0"/>
            </a:br>
            <a:r>
              <a:rPr lang="en-US" dirty="0"/>
              <a:t>or click or tap icon below </a:t>
            </a:r>
            <a:br>
              <a:rPr lang="en-US" dirty="0"/>
            </a:br>
            <a:r>
              <a:rPr lang="en-US" dirty="0"/>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ctr">
              <a:spcBef>
                <a:spcPts val="0"/>
              </a:spcBef>
              <a:buNone/>
              <a:defRPr sz="2000"/>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gray">
          <a:xfrm>
            <a:off x="9076500"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FFFFFF"/>
                </a:solidFill>
                <a:latin typeface="+mn-lt"/>
                <a:cs typeface="Segoe UI" panose="020B0502040204020203" pitchFamily="34" charset="0"/>
              </a:defRPr>
            </a:lvl1pPr>
          </a:lstStyle>
          <a:p>
            <a:r>
              <a:rPr lang="en-US" dirty="0"/>
              <a:t>Dag &amp; drop your photo here </a:t>
            </a:r>
            <a:br>
              <a:rPr lang="en-US" dirty="0"/>
            </a:br>
            <a:r>
              <a:rPr lang="en-US" dirty="0"/>
              <a:t>or click or tap icon below </a:t>
            </a:r>
            <a:br>
              <a:rPr lang="en-US" dirty="0"/>
            </a:br>
            <a:r>
              <a:rPr lang="en-US" dirty="0"/>
              <a:t>to insert</a:t>
            </a:r>
          </a:p>
        </p:txBody>
      </p:sp>
    </p:spTree>
    <p:extLst>
      <p:ext uri="{BB962C8B-B14F-4D97-AF65-F5344CB8AC3E}">
        <p14:creationId xmlns:p14="http://schemas.microsoft.com/office/powerpoint/2010/main" val="2132897348"/>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shot and caption">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D883269-C75C-4B87-8CD9-BE4E94E2BFF3}"/>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52C923CE-7CB3-4CF0-AAA2-722B1683A109}"/>
              </a:ext>
            </a:extLst>
          </p:cNvPr>
          <p:cNvSpPr>
            <a:spLocks noGrp="1"/>
          </p:cNvSpPr>
          <p:nvPr>
            <p:ph type="body" sz="quarter" idx="13" hasCustomPrompt="1"/>
          </p:nvPr>
        </p:nvSpPr>
        <p:spPr>
          <a:xfrm>
            <a:off x="8115300" y="2017713"/>
            <a:ext cx="3494088" cy="4251325"/>
          </a:xfrm>
        </p:spPr>
        <p:txBody>
          <a:bodyPr/>
          <a:lstStyle>
            <a:lvl1pPr marL="0" indent="0">
              <a:buFontTx/>
              <a:buNone/>
              <a:defRPr sz="2000"/>
            </a:lvl1pPr>
          </a:lstStyle>
          <a:p>
            <a:pPr lvl="0"/>
            <a:r>
              <a:rPr lang="en-US" dirty="0"/>
              <a:t>Add a caption</a:t>
            </a:r>
          </a:p>
        </p:txBody>
      </p:sp>
      <p:sp>
        <p:nvSpPr>
          <p:cNvPr id="3" name="Picture Placeholder 2" descr="This screenshot is a 'placeholder' only. Drag or drop your screen shot here, or click and tap the center to insert a photo.">
            <a:extLst>
              <a:ext uri="{FF2B5EF4-FFF2-40B4-BE49-F238E27FC236}">
                <a16:creationId xmlns:a16="http://schemas.microsoft.com/office/drawing/2014/main" id="{32952E5A-3BE5-4580-872E-DC3A31E8D445}"/>
              </a:ext>
            </a:extLst>
          </p:cNvPr>
          <p:cNvSpPr>
            <a:spLocks noGrp="1"/>
          </p:cNvSpPr>
          <p:nvPr>
            <p:ph type="pic" sz="quarter" idx="12" hasCustomPrompt="1"/>
          </p:nvPr>
        </p:nvSpPr>
        <p:spPr bwMode="gray">
          <a:xfrm>
            <a:off x="582612" y="1436688"/>
            <a:ext cx="7253288" cy="4832350"/>
          </a:xfrm>
          <a:blipFill>
            <a:blip r:embed="rId2"/>
            <a:stretch>
              <a:fillRect/>
            </a:stretch>
          </a:blipFill>
        </p:spPr>
        <p:txBody>
          <a:bodyPr bIns="1005840" anchor="ctr">
            <a:noAutofit/>
          </a:bodyPr>
          <a:lstStyle>
            <a:lvl1pPr marL="0" indent="0" algn="ctr">
              <a:buNone/>
              <a:defRPr sz="1000" b="1">
                <a:solidFill>
                  <a:srgbClr val="000000"/>
                </a:solidFill>
              </a:defRPr>
            </a:lvl1pPr>
          </a:lstStyle>
          <a:p>
            <a:r>
              <a:rPr lang="en-US" dirty="0"/>
              <a:t>Drag &amp; drop a screenshot </a:t>
            </a:r>
            <a:br>
              <a:rPr lang="en-US" dirty="0"/>
            </a:br>
            <a:r>
              <a:rPr lang="en-US" dirty="0"/>
              <a:t>here or click or tap icon </a:t>
            </a:r>
            <a:br>
              <a:rPr lang="en-US" dirty="0"/>
            </a:br>
            <a:r>
              <a:rPr lang="en-US" dirty="0"/>
              <a:t>below to insert </a:t>
            </a:r>
          </a:p>
        </p:txBody>
      </p:sp>
    </p:spTree>
    <p:extLst>
      <p:ext uri="{BB962C8B-B14F-4D97-AF65-F5344CB8AC3E}">
        <p14:creationId xmlns:p14="http://schemas.microsoft.com/office/powerpoint/2010/main" val="3634460077"/>
      </p:ext>
    </p:extLst>
  </p:cSld>
  <p:clrMapOvr>
    <a:masterClrMapping/>
  </p:clrMapOvr>
  <p:transition>
    <p:fade/>
  </p:transition>
  <p:extLst>
    <p:ext uri="{DCECCB84-F9BA-43D5-87BE-67443E8EF086}">
      <p15:sldGuideLst xmlns:p15="http://schemas.microsoft.com/office/powerpoint/2012/main">
        <p15:guide id="20" pos="4937">
          <p15:clr>
            <a:srgbClr val="5ACBF0"/>
          </p15:clr>
        </p15:guide>
        <p15:guide id="21" pos="5112">
          <p15:clr>
            <a:srgbClr val="5ACBF0"/>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31026A-4A74-439D-A8F5-DB82A03E713C}"/>
              </a:ext>
            </a:extLst>
          </p:cNvPr>
          <p:cNvSpPr>
            <a:spLocks noGrp="1"/>
          </p:cNvSpPr>
          <p:nvPr>
            <p:ph type="title"/>
          </p:nvPr>
        </p:nvSpPr>
        <p:spPr>
          <a:xfrm>
            <a:off x="584200" y="2305840"/>
            <a:ext cx="3468956" cy="3963193"/>
          </a:xfrm>
        </p:spPr>
        <p:txBody>
          <a:bodyPr/>
          <a:lstStyle>
            <a:lvl1pPr>
              <a:defRPr sz="3600">
                <a:solidFill>
                  <a:schemeClr val="tx1"/>
                </a:solidFill>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A08DBB0A-21C9-483B-83DA-E59B5C357879}"/>
              </a:ext>
            </a:extLst>
          </p:cNvPr>
          <p:cNvSpPr>
            <a:spLocks noGrp="1"/>
          </p:cNvSpPr>
          <p:nvPr>
            <p:ph type="body" sz="quarter" idx="10"/>
          </p:nvPr>
        </p:nvSpPr>
        <p:spPr>
          <a:xfrm>
            <a:off x="4646104" y="2447038"/>
            <a:ext cx="6961188" cy="3821999"/>
          </a:xfrm>
        </p:spPr>
        <p:txBody>
          <a:bodyPr/>
          <a:lstStyle>
            <a:lvl1pPr marL="0" indent="0">
              <a:spcAft>
                <a:spcPts val="1200"/>
              </a:spcAft>
              <a:buNone/>
              <a:defRPr sz="2400"/>
            </a:lvl1pPr>
            <a:lvl2pPr marL="228600" indent="0">
              <a:buNone/>
              <a:defRPr/>
            </a:lvl2pPr>
          </a:lstStyle>
          <a:p>
            <a:pPr lvl="0"/>
            <a:r>
              <a:rPr lang="en-US"/>
              <a:t>Click to edit Master text styles</a:t>
            </a:r>
          </a:p>
        </p:txBody>
      </p:sp>
      <p:cxnSp>
        <p:nvCxnSpPr>
          <p:cNvPr id="4" name="Straight Connector 3">
            <a:extLst>
              <a:ext uri="{FF2B5EF4-FFF2-40B4-BE49-F238E27FC236}">
                <a16:creationId xmlns:a16="http://schemas.microsoft.com/office/drawing/2014/main" id="{B9FD800B-7DF4-487A-ADA4-F44FB0D5A337}"/>
              </a:ext>
              <a:ext uri="{C183D7F6-B498-43B3-948B-1728B52AA6E4}">
                <adec:decorative xmlns:adec="http://schemas.microsoft.com/office/drawing/2017/decorative" val="1"/>
              </a:ext>
            </a:extLst>
          </p:cNvPr>
          <p:cNvCxnSpPr/>
          <p:nvPr userDrawn="1"/>
        </p:nvCxnSpPr>
        <p:spPr>
          <a:xfrm>
            <a:off x="588263" y="2017713"/>
            <a:ext cx="3477325"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17D0DD9-81B9-4F58-9346-51EE2B8F81A3}"/>
              </a:ext>
              <a:ext uri="{C183D7F6-B498-43B3-948B-1728B52AA6E4}">
                <adec:decorative xmlns:adec="http://schemas.microsoft.com/office/drawing/2017/decorative" val="1"/>
              </a:ext>
            </a:extLst>
          </p:cNvPr>
          <p:cNvCxnSpPr>
            <a:cxnSpLocks/>
          </p:cNvCxnSpPr>
          <p:nvPr userDrawn="1"/>
        </p:nvCxnSpPr>
        <p:spPr>
          <a:xfrm>
            <a:off x="4648200" y="2017713"/>
            <a:ext cx="6961188" cy="0"/>
          </a:xfrm>
          <a:prstGeom prst="line">
            <a:avLst/>
          </a:prstGeom>
          <a:ln w="12700">
            <a:solidFill>
              <a:schemeClr val="tx1">
                <a:lumMod val="8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7702613"/>
      </p:ext>
    </p:extLst>
  </p:cSld>
  <p:clrMapOvr>
    <a:masterClrMapping/>
  </p:clrMapOvr>
  <p:transition>
    <p:fade/>
  </p:transition>
  <p:extLst>
    <p:ext uri="{DCECCB84-F9BA-43D5-87BE-67443E8EF086}">
      <p15:sldGuideLst xmlns:p15="http://schemas.microsoft.com/office/powerpoint/2012/main">
        <p15:guide id="12" pos="2561">
          <p15:clr>
            <a:srgbClr val="5ACBF0"/>
          </p15:clr>
        </p15:guide>
        <p15:guide id="13" pos="2744">
          <p15:clr>
            <a:srgbClr val="5ACBF0"/>
          </p15:clr>
        </p15:guide>
        <p15:guide id="28" orient="horz" pos="905">
          <p15:clr>
            <a:srgbClr val="5ACBF0"/>
          </p15:clr>
        </p15:guide>
        <p15:guide id="29" orient="horz" pos="1271">
          <p15:clr>
            <a:srgbClr val="5ACBF0"/>
          </p15:clr>
        </p15:guide>
        <p15:guide id="32" orient="horz" pos="1728">
          <p15:clr>
            <a:srgbClr val="FBAE40"/>
          </p15:clr>
        </p15:guide>
        <p15:guide id="33" pos="2928">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918021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3150414"/>
            <a:ext cx="3183637" cy="553998"/>
          </a:xfrm>
          <a:noFill/>
        </p:spPr>
        <p:txBody>
          <a:bodyPr anchor="ctr"/>
          <a:lstStyle>
            <a:lvl1pPr>
              <a:defRPr>
                <a:solidFill>
                  <a:schemeClr val="bg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38166360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ext side by side 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EDEC010-DDB9-42D4-B78F-4D54E3BEA4FF}"/>
              </a:ext>
              <a:ext uri="{C183D7F6-B498-43B3-948B-1728B52AA6E4}">
                <adec:decorative xmlns:adec="http://schemas.microsoft.com/office/drawing/2017/decorative" val="1"/>
              </a:ext>
            </a:extLst>
          </p:cNvPr>
          <p:cNvSpPr/>
          <p:nvPr userDrawn="1"/>
        </p:nvSpPr>
        <p:spPr bwMode="blackWhite">
          <a:xfrm>
            <a:off x="0" y="0"/>
            <a:ext cx="4356100" cy="6858000"/>
          </a:xfrm>
          <a:prstGeom prst="rect">
            <a:avLst/>
          </a:prstGeom>
          <a:solidFill>
            <a:schemeClr val="bg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a:gradFill>
                <a:gsLst>
                  <a:gs pos="0">
                    <a:srgbClr val="FFFFFF"/>
                  </a:gs>
                  <a:gs pos="100000">
                    <a:srgbClr val="FFFFFF"/>
                  </a:gs>
                </a:gsLst>
                <a:lin ang="5400000" scaled="0"/>
              </a:gradFill>
              <a:ea typeface="Segoe UI" pitchFamily="34" charset="0"/>
              <a:cs typeface="Segoe UI" pitchFamily="34" charset="0"/>
            </a:endParaRPr>
          </a:p>
        </p:txBody>
      </p:sp>
      <p:sp>
        <p:nvSpPr>
          <p:cNvPr id="5" name="Title 4">
            <a:extLst>
              <a:ext uri="{FF2B5EF4-FFF2-40B4-BE49-F238E27FC236}">
                <a16:creationId xmlns:a16="http://schemas.microsoft.com/office/drawing/2014/main" id="{CCF6E003-50E5-45D8-A623-8E629A545CBD}"/>
              </a:ext>
            </a:extLst>
          </p:cNvPr>
          <p:cNvSpPr>
            <a:spLocks noGrp="1"/>
          </p:cNvSpPr>
          <p:nvPr>
            <p:ph type="title" hasCustomPrompt="1"/>
          </p:nvPr>
        </p:nvSpPr>
        <p:spPr>
          <a:xfrm>
            <a:off x="588263" y="585788"/>
            <a:ext cx="3183637" cy="5683250"/>
          </a:xfrm>
        </p:spPr>
        <p:txBody>
          <a:bodyPr anchor="ctr"/>
          <a:lstStyle>
            <a:lvl1pPr>
              <a:defRPr>
                <a:solidFill>
                  <a:schemeClr val="tx1"/>
                </a:solidFill>
              </a:defRPr>
            </a:lvl1pPr>
          </a:lstStyle>
          <a:p>
            <a:r>
              <a:rPr lang="en-US" dirty="0"/>
              <a:t>Title</a:t>
            </a:r>
          </a:p>
        </p:txBody>
      </p:sp>
      <p:sp>
        <p:nvSpPr>
          <p:cNvPr id="4" name="Text Placeholder 6">
            <a:extLst>
              <a:ext uri="{FF2B5EF4-FFF2-40B4-BE49-F238E27FC236}">
                <a16:creationId xmlns:a16="http://schemas.microsoft.com/office/drawing/2014/main" id="{55F69672-DC8B-4F90-8167-6367A65F8F78}"/>
              </a:ext>
            </a:extLst>
          </p:cNvPr>
          <p:cNvSpPr>
            <a:spLocks noGrp="1"/>
          </p:cNvSpPr>
          <p:nvPr>
            <p:ph type="body" sz="quarter" idx="10"/>
          </p:nvPr>
        </p:nvSpPr>
        <p:spPr>
          <a:xfrm>
            <a:off x="4938315" y="585788"/>
            <a:ext cx="6669658" cy="5683250"/>
          </a:xfrm>
        </p:spPr>
        <p:txBody>
          <a:bodyPr anchor="ctr" anchorCtr="0"/>
          <a:lstStyle>
            <a:lvl1pPr marL="0" indent="0">
              <a:spcAft>
                <a:spcPts val="1200"/>
              </a:spcAft>
              <a:buNone/>
              <a:defRPr sz="2800"/>
            </a:lvl1pPr>
            <a:lvl2pPr marL="228600" indent="0">
              <a:buNone/>
              <a:defRPr/>
            </a:lvl2pPr>
          </a:lstStyle>
          <a:p>
            <a:pPr lvl="0"/>
            <a:r>
              <a:rPr lang="en-US"/>
              <a:t>Click to edit Master text styles</a:t>
            </a:r>
          </a:p>
        </p:txBody>
      </p:sp>
    </p:spTree>
    <p:extLst>
      <p:ext uri="{BB962C8B-B14F-4D97-AF65-F5344CB8AC3E}">
        <p14:creationId xmlns:p14="http://schemas.microsoft.com/office/powerpoint/2010/main" val="87242931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14" pos="3110">
          <p15:clr>
            <a:srgbClr val="5ACBF0"/>
          </p15:clr>
        </p15:guide>
        <p15:guide id="29" orient="horz" pos="2160">
          <p15:clr>
            <a:srgbClr val="FDE53C"/>
          </p15:clr>
        </p15:guide>
        <p15:guide id="30" pos="2376">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dirty="0"/>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3392"/>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FDE53C"/>
          </p15:clr>
        </p15:guide>
        <p15:guide id="30" pos="2376">
          <p15:clr>
            <a:srgbClr val="5ACBF0"/>
          </p15:clr>
        </p15:guide>
        <p15:guide id="31" pos="3113">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924359-C8C2-4219-A048-2F828396910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417017" y="-10886"/>
            <a:ext cx="7787832" cy="6881400"/>
          </a:xfrm>
          <a:prstGeom prst="rect">
            <a:avLst/>
          </a:prstGeom>
        </p:spPr>
      </p:pic>
      <p:sp>
        <p:nvSpPr>
          <p:cNvPr id="2" name="Title 1"/>
          <p:cNvSpPr>
            <a:spLocks noGrp="1"/>
          </p:cNvSpPr>
          <p:nvPr>
            <p:ph type="title" hasCustomPrompt="1"/>
          </p:nvPr>
        </p:nvSpPr>
        <p:spPr>
          <a:xfrm>
            <a:off x="585216" y="3033223"/>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Demo title</a:t>
            </a:r>
          </a:p>
        </p:txBody>
      </p:sp>
      <p:sp>
        <p:nvSpPr>
          <p:cNvPr id="5" name="Text Placeholder 4"/>
          <p:cNvSpPr>
            <a:spLocks noGrp="1"/>
          </p:cNvSpPr>
          <p:nvPr>
            <p:ph type="body" sz="quarter" idx="12" hasCustomPrompt="1"/>
          </p:nvPr>
        </p:nvSpPr>
        <p:spPr>
          <a:xfrm>
            <a:off x="585216" y="3977319"/>
            <a:ext cx="5510784" cy="338554"/>
          </a:xfrm>
          <a:noFill/>
        </p:spPr>
        <p:txBody>
          <a:bodyPr wrap="square" lIns="0" tIns="0" rIns="0" bIns="0">
            <a:spAutoFit/>
          </a:bodyPr>
          <a:lstStyle>
            <a:lvl1pPr marL="0" indent="0">
              <a:spcBef>
                <a:spcPts val="0"/>
              </a:spcBef>
              <a:spcAft>
                <a:spcPts val="0"/>
              </a:spcAft>
              <a:buFont typeface="Arial" panose="020B0604020202020204" pitchFamily="34" charset="0"/>
              <a:buNone/>
              <a:defRPr sz="2200" spc="0" baseline="0">
                <a:gradFill>
                  <a:gsLst>
                    <a:gs pos="0">
                      <a:schemeClr val="tx1"/>
                    </a:gs>
                    <a:gs pos="100000">
                      <a:schemeClr val="tx1"/>
                    </a:gs>
                  </a:gsLst>
                  <a:lin ang="5400000" scaled="0"/>
                </a:gradFill>
                <a:latin typeface="+mn-lt"/>
              </a:defRPr>
            </a:lvl1pPr>
          </a:lstStyle>
          <a:p>
            <a:pPr lvl="0"/>
            <a:r>
              <a:rPr lang="en-US" dirty="0"/>
              <a:t>Speaker name</a:t>
            </a:r>
          </a:p>
        </p:txBody>
      </p:sp>
    </p:spTree>
    <p:extLst>
      <p:ext uri="{BB962C8B-B14F-4D97-AF65-F5344CB8AC3E}">
        <p14:creationId xmlns:p14="http://schemas.microsoft.com/office/powerpoint/2010/main" val="8532913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3" orient="horz" pos="1910">
          <p15:clr>
            <a:srgbClr val="5ACBF0"/>
          </p15:clr>
        </p15:guide>
        <p15:guide id="4" orient="horz" pos="2505">
          <p15:clr>
            <a:srgbClr val="5ACBF0"/>
          </p15:clr>
        </p15:guide>
        <p15:guide id="5" pos="3840">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3035808"/>
            <a:ext cx="5510784" cy="498598"/>
          </a:xfrm>
          <a:noFill/>
        </p:spPr>
        <p:txBody>
          <a:bodyPr wrap="square"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UI" pitchFamily="34" charset="0"/>
              </a:defRPr>
            </a:lvl1pPr>
          </a:lstStyle>
          <a:p>
            <a:r>
              <a:rPr lang="en-US" dirty="0"/>
              <a:t>Section title</a:t>
            </a:r>
          </a:p>
        </p:txBody>
      </p:sp>
      <p:pic>
        <p:nvPicPr>
          <p:cNvPr id="4" name="Picture 3" descr="Microsoft Ignite cube graphic">
            <a:extLst>
              <a:ext uri="{FF2B5EF4-FFF2-40B4-BE49-F238E27FC236}">
                <a16:creationId xmlns:a16="http://schemas.microsoft.com/office/drawing/2014/main" id="{30EEB0D1-1E0C-44AC-A84C-4B781152A448}"/>
              </a:ext>
              <a:ext uri="{C183D7F6-B498-43B3-948B-1728B52AA6E4}">
                <adec:decorative xmlns:adec="http://schemas.microsoft.com/office/drawing/2017/decorative" val="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074617" y="-1"/>
            <a:ext cx="4117383" cy="6858001"/>
          </a:xfrm>
          <a:prstGeom prst="rect">
            <a:avLst/>
          </a:prstGeom>
        </p:spPr>
      </p:pic>
    </p:spTree>
    <p:extLst>
      <p:ext uri="{BB962C8B-B14F-4D97-AF65-F5344CB8AC3E}">
        <p14:creationId xmlns:p14="http://schemas.microsoft.com/office/powerpoint/2010/main" val="16840983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5ACBF0"/>
          </p15:clr>
        </p15:guide>
        <p15:guide id="3" orient="horz" pos="1911">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52524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93816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0DF2A6-26A8-4810-95DF-F65F123C6660}"/>
              </a:ext>
            </a:extLst>
          </p:cNvPr>
          <p:cNvSpPr>
            <a:spLocks noGrp="1"/>
          </p:cNvSpPr>
          <p:nvPr>
            <p:ph type="title" hasCustomPrompt="1"/>
          </p:nvPr>
        </p:nvSpPr>
        <p:spPr/>
        <p:txBody>
          <a:bodyPr/>
          <a:lstStyle>
            <a:lvl1pPr>
              <a:defRPr/>
            </a:lvl1pPr>
          </a:lstStyle>
          <a:p>
            <a:r>
              <a:rPr lang="en-US" dirty="0"/>
              <a:t>Software code slide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1436688"/>
            <a:ext cx="11018520" cy="1908215"/>
          </a:xfrm>
        </p:spPr>
        <p:txBody>
          <a:bodyPr/>
          <a:lstStyle>
            <a:lvl1pPr marL="0" indent="0">
              <a:buNone/>
              <a:defRPr sz="2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1pPr>
            <a:lvl2pPr marL="346553" indent="0">
              <a:buNone/>
              <a:defRPr sz="24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607" indent="0">
              <a:buNone/>
              <a:defRPr sz="20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563"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997" indent="0">
              <a:buNone/>
              <a:defRPr sz="1800">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027290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5">
          <p15:clr>
            <a:srgbClr val="5ACBF0"/>
          </p15:clr>
        </p15:guide>
        <p15:guide id="3" orient="horz" pos="288">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dirty="0">
                <a:gradFill>
                  <a:gsLst>
                    <a:gs pos="0">
                      <a:schemeClr val="tx1"/>
                    </a:gs>
                    <a:gs pos="100000">
                      <a:schemeClr val="tx1"/>
                    </a:gs>
                  </a:gsLst>
                  <a:lin ang="5400000" scaled="0"/>
                </a:gradFill>
                <a:cs typeface="Segoe UI" pitchFamily="34" charset="0"/>
              </a:rPr>
              <a:t>© Copyright Microsoft Corporation. All rights reserved. </a:t>
            </a:r>
          </a:p>
        </p:txBody>
      </p:sp>
      <p:pic>
        <p:nvPicPr>
          <p:cNvPr id="4" name="MS logo gray - EMF" descr="Microsoft logo, gray text version">
            <a:extLst>
              <a:ext uri="{FF2B5EF4-FFF2-40B4-BE49-F238E27FC236}">
                <a16:creationId xmlns:a16="http://schemas.microsoft.com/office/drawing/2014/main" id="{AC1A7617-8539-46AF-B383-CACBD8B22E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15483506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endParaRPr lang="en-US" dirty="0"/>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a:t>Next:</a:t>
            </a:r>
          </a:p>
        </p:txBody>
      </p:sp>
    </p:spTree>
    <p:extLst>
      <p:ext uri="{BB962C8B-B14F-4D97-AF65-F5344CB8AC3E}">
        <p14:creationId xmlns:p14="http://schemas.microsoft.com/office/powerpoint/2010/main" val="212228686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9783999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36627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8994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dirty="0"/>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8839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dirty="0"/>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26205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33" Type="http://schemas.openxmlformats.org/officeDocument/2006/relationships/image" Target="../media/image1.emf"/><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theme" Target="../theme/theme2.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 Id="rId8"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
              <a:schemeClr val="tx2">
                <a:lumMod val="20000"/>
                <a:lumOff val="80000"/>
              </a:schemeClr>
            </a:gs>
            <a:gs pos="100000">
              <a:schemeClr val="bg2">
                <a:shade val="96000"/>
                <a:satMod val="120000"/>
                <a:lumMod val="90000"/>
              </a:schemeClr>
            </a:gs>
          </a:gsLst>
          <a:lin ang="27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B61BEF0D-F0BB-DE4B-95CE-6DB70DBA9567}" type="datetimeFigureOut">
              <a:rPr lang="en-US" dirty="0"/>
              <a:pPr/>
              <a:t>5/18/2021</a:t>
            </a:fld>
            <a:endParaRPr lang="en-US"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50193321"/>
      </p:ext>
    </p:extLst>
  </p:cSld>
  <p:clrMap bg1="dk1" tx1="lt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
              <a:schemeClr val="tx2">
                <a:lumMod val="20000"/>
                <a:lumOff val="80000"/>
              </a:schemeClr>
            </a:gs>
            <a:gs pos="100000">
              <a:schemeClr val="bg2">
                <a:shade val="96000"/>
                <a:satMod val="120000"/>
                <a:lumMod val="90000"/>
              </a:schemeClr>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endParaRPr lang="en-US" dirty="0"/>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pic>
        <p:nvPicPr>
          <p:cNvPr id="48" name="MS Brand colors" descr="These are Microsoft Brand colors. The color bar is placed to the side of the Theme master so that it will be visible on all slides. Users can use the 'eye dropper' color tools under Color Fill Shape, Color Fill line etc. to easily select Brand colors. ">
            <a:extLst>
              <a:ext uri="{FF2B5EF4-FFF2-40B4-BE49-F238E27FC236}">
                <a16:creationId xmlns:a16="http://schemas.microsoft.com/office/drawing/2014/main" id="{64D47851-93E6-4066-B42D-42968BFB647D}"/>
              </a:ext>
              <a:ext uri="{C183D7F6-B498-43B3-948B-1728B52AA6E4}">
                <adec:decorative xmlns:adec="http://schemas.microsoft.com/office/drawing/2017/decorative" val="0"/>
              </a:ext>
            </a:extLst>
          </p:cNvPr>
          <p:cNvPicPr>
            <a:picLocks noChangeAspect="1"/>
          </p:cNvPicPr>
          <p:nvPr userDrawn="1"/>
        </p:nvPicPr>
        <p:blipFill rotWithShape="1">
          <a:blip r:embed="rId33"/>
          <a:srcRect l="762"/>
          <a:stretch/>
        </p:blipFill>
        <p:spPr>
          <a:xfrm rot="5400000">
            <a:off x="9464500" y="2843773"/>
            <a:ext cx="6858000" cy="1170455"/>
          </a:xfrm>
          <a:prstGeom prst="rect">
            <a:avLst/>
          </a:prstGeom>
        </p:spPr>
      </p:pic>
    </p:spTree>
    <p:extLst>
      <p:ext uri="{BB962C8B-B14F-4D97-AF65-F5344CB8AC3E}">
        <p14:creationId xmlns:p14="http://schemas.microsoft.com/office/powerpoint/2010/main" val="304743913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68" r:id="rId20"/>
    <p:sldLayoutId id="2147483769" r:id="rId21"/>
    <p:sldLayoutId id="2147483770" r:id="rId22"/>
    <p:sldLayoutId id="2147483771" r:id="rId23"/>
    <p:sldLayoutId id="2147483772" r:id="rId24"/>
    <p:sldLayoutId id="2147483773" r:id="rId25"/>
    <p:sldLayoutId id="2147483774" r:id="rId26"/>
    <p:sldLayoutId id="2147483775" r:id="rId27"/>
    <p:sldLayoutId id="2147483776" r:id="rId28"/>
    <p:sldLayoutId id="2147483777" r:id="rId29"/>
    <p:sldLayoutId id="2147483778" r:id="rId30"/>
    <p:sldLayoutId id="2147483779" r:id="rId31"/>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gradFill>
            <a:gsLst>
              <a:gs pos="1250">
                <a:schemeClr val="tx1"/>
              </a:gs>
              <a:gs pos="100000">
                <a:schemeClr val="tx1"/>
              </a:gs>
            </a:gsLst>
            <a:lin ang="5400000" scaled="0"/>
          </a:gra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hyperlink" Target="https://www.youtube.com/watch?v=Ew-_F-OtDFI"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hyperlink" Target="https://www.microsoft.com/en-nz/security/business/identity-access-management/decentralized-identity-blockchain" TargetMode="External"/><Relationship Id="rId2" Type="http://schemas.openxmlformats.org/officeDocument/2006/relationships/hyperlink" Target="https://www.youtube.com/watch?v=Ew-_F-OtDFI" TargetMode="External"/><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4111" y="1245092"/>
            <a:ext cx="8001000" cy="2323731"/>
          </a:xfrm>
        </p:spPr>
        <p:txBody>
          <a:bodyPr>
            <a:normAutofit fontScale="90000"/>
          </a:bodyPr>
          <a:lstStyle/>
          <a:p>
            <a:r>
              <a:rPr lang="en-US" cap="none" dirty="0">
                <a:solidFill>
                  <a:schemeClr val="accent1">
                    <a:lumMod val="60000"/>
                    <a:lumOff val="40000"/>
                  </a:schemeClr>
                </a:solidFill>
                <a:latin typeface="Calibri" panose="020F0502020204030204" pitchFamily="34" charset="0"/>
                <a:cs typeface="Calibri" panose="020F0502020204030204" pitchFamily="34" charset="0"/>
              </a:rPr>
              <a:t>Decentralised Digital Identity (DID) and</a:t>
            </a:r>
            <a:br>
              <a:rPr lang="en-US" cap="none" dirty="0">
                <a:solidFill>
                  <a:schemeClr val="accent1">
                    <a:lumMod val="60000"/>
                    <a:lumOff val="40000"/>
                  </a:schemeClr>
                </a:solidFill>
                <a:latin typeface="Calibri" panose="020F0502020204030204" pitchFamily="34" charset="0"/>
                <a:cs typeface="Calibri" panose="020F0502020204030204" pitchFamily="34" charset="0"/>
              </a:rPr>
            </a:br>
            <a:r>
              <a:rPr lang="en-US" cap="none" dirty="0">
                <a:solidFill>
                  <a:schemeClr val="accent1">
                    <a:lumMod val="60000"/>
                    <a:lumOff val="40000"/>
                  </a:schemeClr>
                </a:solidFill>
                <a:latin typeface="Calibri" panose="020F0502020204030204" pitchFamily="34" charset="0"/>
                <a:cs typeface="Calibri" panose="020F0502020204030204" pitchFamily="34" charset="0"/>
              </a:rPr>
              <a:t>Verifiable Credentials</a:t>
            </a:r>
            <a:br>
              <a:rPr lang="en-US" cap="none" dirty="0">
                <a:solidFill>
                  <a:schemeClr val="bg2">
                    <a:lumMod val="60000"/>
                    <a:lumOff val="40000"/>
                  </a:schemeClr>
                </a:solidFill>
                <a:latin typeface="Calibri" panose="020F0502020204030204" pitchFamily="34" charset="0"/>
                <a:cs typeface="Calibri" panose="020F0502020204030204" pitchFamily="34" charset="0"/>
              </a:rPr>
            </a:br>
            <a:endParaRPr lang="en-US" cap="none" dirty="0">
              <a:solidFill>
                <a:schemeClr val="bg2">
                  <a:lumMod val="60000"/>
                  <a:lumOff val="40000"/>
                </a:schemeClr>
              </a:solidFill>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684212" y="3429001"/>
            <a:ext cx="6400800" cy="2743200"/>
          </a:xfrm>
        </p:spPr>
        <p:txBody>
          <a:bodyPr>
            <a:noAutofit/>
          </a:bodyPr>
          <a:lstStyle/>
          <a:p>
            <a:endParaRPr lang="en-US" sz="2000" dirty="0"/>
          </a:p>
          <a:p>
            <a:r>
              <a:rPr lang="en-US" sz="2000" dirty="0">
                <a:latin typeface="Calibri" panose="020F0502020204030204" pitchFamily="34" charset="0"/>
                <a:cs typeface="Calibri" panose="020F0502020204030204" pitchFamily="34" charset="0"/>
              </a:rPr>
              <a:t>Rory Braybrook</a:t>
            </a:r>
          </a:p>
          <a:p>
            <a:r>
              <a:rPr lang="en-US" sz="2000" dirty="0">
                <a:latin typeface="Calibri" panose="020F0502020204030204" pitchFamily="34" charset="0"/>
                <a:cs typeface="Calibri" panose="020F0502020204030204" pitchFamily="34" charset="0"/>
              </a:rPr>
              <a:t>Microsoft Identity Architect</a:t>
            </a:r>
          </a:p>
          <a:p>
            <a:r>
              <a:rPr lang="en-US" sz="2000" dirty="0">
                <a:latin typeface="Calibri" panose="020F0502020204030204" pitchFamily="34" charset="0"/>
                <a:cs typeface="Calibri" panose="020F0502020204030204" pitchFamily="34" charset="0"/>
              </a:rPr>
              <a:t>Microsoft MVP (Enterprise Mobility) </a:t>
            </a:r>
          </a:p>
          <a:p>
            <a:r>
              <a:rPr lang="en-US" sz="2000" dirty="0">
                <a:latin typeface="Calibri" panose="020F0502020204030204" pitchFamily="34" charset="0"/>
                <a:cs typeface="Calibri" panose="020F0502020204030204" pitchFamily="34" charset="0"/>
              </a:rPr>
              <a:t>@rbrayb</a:t>
            </a:r>
          </a:p>
          <a:p>
            <a:r>
              <a:rPr lang="en-US" sz="2000" dirty="0">
                <a:solidFill>
                  <a:schemeClr val="accent1">
                    <a:lumMod val="60000"/>
                    <a:lumOff val="40000"/>
                  </a:schemeClr>
                </a:solidFill>
                <a:latin typeface="Calibri" panose="020F0502020204030204" pitchFamily="34" charset="0"/>
                <a:cs typeface="Calibri" panose="020F0502020204030204" pitchFamily="34" charset="0"/>
              </a:rPr>
              <a:t>https://authory.com/RoryBraybrook</a:t>
            </a:r>
            <a:endParaRPr lang="en-US" sz="2000" dirty="0"/>
          </a:p>
        </p:txBody>
      </p:sp>
    </p:spTree>
    <p:extLst>
      <p:ext uri="{BB962C8B-B14F-4D97-AF65-F5344CB8AC3E}">
        <p14:creationId xmlns:p14="http://schemas.microsoft.com/office/powerpoint/2010/main" val="2292847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88" y="552450"/>
            <a:ext cx="8382000" cy="941796"/>
          </a:xfrm>
        </p:spPr>
        <p:txBody>
          <a:bodyPr>
            <a:normAutofit/>
          </a:bodyPr>
          <a:lstStyle/>
          <a:p>
            <a:r>
              <a:rPr lang="en-US" sz="4000" cap="none" dirty="0">
                <a:ln>
                  <a:noFill/>
                </a:ln>
                <a:solidFill>
                  <a:srgbClr val="0070C0"/>
                </a:solidFill>
                <a:latin typeface="Calibri" panose="020F0502020204030204" pitchFamily="34" charset="0"/>
                <a:cs typeface="Calibri" panose="020F0502020204030204" pitchFamily="34" charset="0"/>
              </a:rPr>
              <a:t>Sidetree</a:t>
            </a:r>
          </a:p>
        </p:txBody>
      </p:sp>
      <p:pic>
        <p:nvPicPr>
          <p:cNvPr id="7" name="Picture 6">
            <a:extLst>
              <a:ext uri="{FF2B5EF4-FFF2-40B4-BE49-F238E27FC236}">
                <a16:creationId xmlns:a16="http://schemas.microsoft.com/office/drawing/2014/main" id="{E1F4F0C2-CF7D-4D06-A754-B598740798BC}"/>
              </a:ext>
            </a:extLst>
          </p:cNvPr>
          <p:cNvPicPr>
            <a:picLocks noChangeAspect="1"/>
          </p:cNvPicPr>
          <p:nvPr/>
        </p:nvPicPr>
        <p:blipFill>
          <a:blip r:embed="rId2"/>
          <a:stretch>
            <a:fillRect/>
          </a:stretch>
        </p:blipFill>
        <p:spPr>
          <a:xfrm>
            <a:off x="2503503" y="248575"/>
            <a:ext cx="6226159" cy="6525087"/>
          </a:xfrm>
          <a:prstGeom prst="rect">
            <a:avLst/>
          </a:prstGeom>
        </p:spPr>
      </p:pic>
    </p:spTree>
    <p:extLst>
      <p:ext uri="{BB962C8B-B14F-4D97-AF65-F5344CB8AC3E}">
        <p14:creationId xmlns:p14="http://schemas.microsoft.com/office/powerpoint/2010/main" val="405672029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E3AD78-2105-42D7-8347-2BED6CBEC135}"/>
              </a:ext>
            </a:extLst>
          </p:cNvPr>
          <p:cNvSpPr/>
          <p:nvPr/>
        </p:nvSpPr>
        <p:spPr>
          <a:xfrm>
            <a:off x="1424758" y="771804"/>
            <a:ext cx="8784561"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Verifiable Credentials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80059333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7528264"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What are verifiable credentials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36342C2B-AF5A-47EF-8D5A-234A62C40541}"/>
              </a:ext>
            </a:extLst>
          </p:cNvPr>
          <p:cNvSpPr txBox="1"/>
          <p:nvPr/>
        </p:nvSpPr>
        <p:spPr>
          <a:xfrm>
            <a:off x="701336" y="2043024"/>
            <a:ext cx="9365941" cy="22467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Calibri" panose="020F0502020204030204" pitchFamily="34" charset="0"/>
                <a:cs typeface="Calibri" panose="020F0502020204030204" pitchFamily="34" charset="0"/>
              </a:rPr>
              <a:t>Verifiable credentials are data objects consisting of claims made by the issuer attesting information about a subject. These claims are identified by schema and include the DID the issuer and subject. The issuer's DID creates a digital signature as proof that they attest to this information.</a:t>
            </a:r>
            <a:endParaRPr kumimoji="0" lang="en-NZ" sz="2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2617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35954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Platform</a:t>
            </a:r>
            <a:endParaRPr kumimoji="0" lang="en-NZ" sz="40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930D2296-BD74-488C-B735-26D970183053}"/>
              </a:ext>
            </a:extLst>
          </p:cNvPr>
          <p:cNvPicPr>
            <a:picLocks noChangeAspect="1"/>
          </p:cNvPicPr>
          <p:nvPr/>
        </p:nvPicPr>
        <p:blipFill>
          <a:blip r:embed="rId2"/>
          <a:stretch>
            <a:fillRect/>
          </a:stretch>
        </p:blipFill>
        <p:spPr>
          <a:xfrm>
            <a:off x="701336" y="1548459"/>
            <a:ext cx="8687632" cy="4621521"/>
          </a:xfrm>
          <a:prstGeom prst="rect">
            <a:avLst/>
          </a:prstGeom>
        </p:spPr>
      </p:pic>
    </p:spTree>
    <p:extLst>
      <p:ext uri="{BB962C8B-B14F-4D97-AF65-F5344CB8AC3E}">
        <p14:creationId xmlns:p14="http://schemas.microsoft.com/office/powerpoint/2010/main" val="2455018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7528264" cy="1323439"/>
          </a:xfrm>
          <a:prstGeom prst="rect">
            <a:avLst/>
          </a:prstGeom>
          <a:noFill/>
        </p:spPr>
        <p:txBody>
          <a:bodyPr wrap="square" rtlCol="0">
            <a:spAutoFit/>
          </a:bodyPr>
          <a:lstStyle/>
          <a:p>
            <a:r>
              <a:rPr lang="en-NZ" sz="4000" dirty="0">
                <a:solidFill>
                  <a:schemeClr val="accent1">
                    <a:lumMod val="60000"/>
                    <a:lumOff val="40000"/>
                  </a:schemeClr>
                </a:solidFill>
                <a:latin typeface="Calibri" panose="020F0502020204030204" pitchFamily="34" charset="0"/>
                <a:cs typeface="Calibri" panose="020F0502020204030204" pitchFamily="34" charset="0"/>
              </a:rPr>
              <a:t>Scenarios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36342C2B-AF5A-47EF-8D5A-234A62C40541}"/>
              </a:ext>
            </a:extLst>
          </p:cNvPr>
          <p:cNvSpPr txBox="1"/>
          <p:nvPr/>
        </p:nvSpPr>
        <p:spPr>
          <a:xfrm>
            <a:off x="701336" y="1164134"/>
            <a:ext cx="9365941" cy="5693866"/>
          </a:xfrm>
          <a:prstGeom prst="rect">
            <a:avLst/>
          </a:prstGeom>
          <a:noFill/>
        </p:spPr>
        <p:txBody>
          <a:bodyPr wrap="square">
            <a:spAutoFit/>
          </a:bodyPr>
          <a:lstStyle/>
          <a:p>
            <a:r>
              <a:rPr lang="en-US" sz="2800" b="1" dirty="0">
                <a:solidFill>
                  <a:schemeClr val="bg1"/>
                </a:solidFill>
                <a:latin typeface="Calibri" panose="020F0502020204030204" pitchFamily="34" charset="0"/>
                <a:cs typeface="Calibri" panose="020F0502020204030204" pitchFamily="34" charset="0"/>
              </a:rPr>
              <a:t>Fast remote onboarding</a:t>
            </a:r>
          </a:p>
          <a:p>
            <a:r>
              <a:rPr lang="en-US" sz="2800" dirty="0">
                <a:solidFill>
                  <a:schemeClr val="bg1"/>
                </a:solidFill>
                <a:latin typeface="Calibri" panose="020F0502020204030204" pitchFamily="34" charset="0"/>
                <a:cs typeface="Calibri" panose="020F0502020204030204" pitchFamily="34" charset="0"/>
              </a:rPr>
              <a:t>Digitally validate any piece of information with ID verification services for quick, trustworthy self-service enrollment and onboarding.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a:p>
            <a:r>
              <a:rPr lang="en-US" sz="2800" b="1" dirty="0">
                <a:solidFill>
                  <a:schemeClr val="bg1"/>
                </a:solidFill>
                <a:latin typeface="Calibri" panose="020F0502020204030204" pitchFamily="34" charset="0"/>
                <a:cs typeface="Calibri" panose="020F0502020204030204" pitchFamily="34" charset="0"/>
              </a:rPr>
              <a:t>Access to high-value apps</a:t>
            </a:r>
          </a:p>
          <a:p>
            <a:r>
              <a:rPr lang="en-US" sz="2800" dirty="0">
                <a:solidFill>
                  <a:schemeClr val="bg1"/>
                </a:solidFill>
                <a:latin typeface="Calibri" panose="020F0502020204030204" pitchFamily="34" charset="0"/>
                <a:cs typeface="Calibri" panose="020F0502020204030204" pitchFamily="34" charset="0"/>
              </a:rPr>
              <a:t>Verify credentials from a wide variety of trusted partners based on open standards as an additional proof of authentication.</a:t>
            </a:r>
          </a:p>
          <a:p>
            <a:endParaRPr lang="en-US" sz="2800" dirty="0">
              <a:solidFill>
                <a:schemeClr val="bg1"/>
              </a:solidFill>
              <a:latin typeface="Calibri" panose="020F0502020204030204" pitchFamily="34" charset="0"/>
              <a:cs typeface="Calibri" panose="020F0502020204030204" pitchFamily="34" charset="0"/>
            </a:endParaRPr>
          </a:p>
          <a:p>
            <a:r>
              <a:rPr lang="en-US" sz="2800" b="1" dirty="0">
                <a:solidFill>
                  <a:schemeClr val="bg1"/>
                </a:solidFill>
                <a:latin typeface="Calibri" panose="020F0502020204030204" pitchFamily="34" charset="0"/>
                <a:cs typeface="Calibri" panose="020F0502020204030204" pitchFamily="34" charset="0"/>
              </a:rPr>
              <a:t>Self-service account recovery</a:t>
            </a:r>
          </a:p>
          <a:p>
            <a:r>
              <a:rPr lang="en-US" sz="2800" dirty="0">
                <a:solidFill>
                  <a:schemeClr val="bg1"/>
                </a:solidFill>
                <a:latin typeface="Calibri" panose="020F0502020204030204" pitchFamily="34" charset="0"/>
                <a:cs typeface="Calibri" panose="020F0502020204030204" pitchFamily="34" charset="0"/>
              </a:rPr>
              <a:t>Replace support phone calls and security questions with a simpler, more secure process to verify user identity.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89015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4580878"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Microsoft partners</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D4AE4B90-66C4-4446-82ED-C4F02AB73073}"/>
              </a:ext>
            </a:extLst>
          </p:cNvPr>
          <p:cNvPicPr>
            <a:picLocks noChangeAspect="1"/>
          </p:cNvPicPr>
          <p:nvPr/>
        </p:nvPicPr>
        <p:blipFill>
          <a:blip r:embed="rId2"/>
          <a:stretch>
            <a:fillRect/>
          </a:stretch>
        </p:blipFill>
        <p:spPr>
          <a:xfrm>
            <a:off x="0" y="2519325"/>
            <a:ext cx="12192000" cy="1819349"/>
          </a:xfrm>
          <a:prstGeom prst="rect">
            <a:avLst/>
          </a:prstGeom>
        </p:spPr>
      </p:pic>
    </p:spTree>
    <p:extLst>
      <p:ext uri="{BB962C8B-B14F-4D97-AF65-F5344CB8AC3E}">
        <p14:creationId xmlns:p14="http://schemas.microsoft.com/office/powerpoint/2010/main" val="3446169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35954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Overview</a:t>
            </a:r>
            <a:endParaRPr kumimoji="0" lang="en-NZ" sz="40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61FF1C9A-2316-4468-81D7-B6C5D7AA93E2}"/>
              </a:ext>
            </a:extLst>
          </p:cNvPr>
          <p:cNvPicPr>
            <a:picLocks noChangeAspect="1"/>
          </p:cNvPicPr>
          <p:nvPr/>
        </p:nvPicPr>
        <p:blipFill>
          <a:blip r:embed="rId2"/>
          <a:stretch>
            <a:fillRect/>
          </a:stretch>
        </p:blipFill>
        <p:spPr>
          <a:xfrm>
            <a:off x="843379" y="1309687"/>
            <a:ext cx="10058400" cy="4700496"/>
          </a:xfrm>
          <a:prstGeom prst="rect">
            <a:avLst/>
          </a:prstGeom>
        </p:spPr>
      </p:pic>
    </p:spTree>
    <p:extLst>
      <p:ext uri="{BB962C8B-B14F-4D97-AF65-F5344CB8AC3E}">
        <p14:creationId xmlns:p14="http://schemas.microsoft.com/office/powerpoint/2010/main" val="3374617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35954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Sample scenario</a:t>
            </a:r>
            <a:endParaRPr kumimoji="0" lang="en-NZ" sz="40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3D5E313-8D9E-4539-869A-9F06ED9F7B38}"/>
              </a:ext>
            </a:extLst>
          </p:cNvPr>
          <p:cNvPicPr>
            <a:picLocks noChangeAspect="1"/>
          </p:cNvPicPr>
          <p:nvPr/>
        </p:nvPicPr>
        <p:blipFill>
          <a:blip r:embed="rId2"/>
          <a:stretch>
            <a:fillRect/>
          </a:stretch>
        </p:blipFill>
        <p:spPr>
          <a:xfrm>
            <a:off x="701336" y="1422369"/>
            <a:ext cx="9134475" cy="4972050"/>
          </a:xfrm>
          <a:prstGeom prst="rect">
            <a:avLst/>
          </a:prstGeom>
        </p:spPr>
      </p:pic>
    </p:spTree>
    <p:extLst>
      <p:ext uri="{BB962C8B-B14F-4D97-AF65-F5344CB8AC3E}">
        <p14:creationId xmlns:p14="http://schemas.microsoft.com/office/powerpoint/2010/main" val="848713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6995604"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Roles – Issuer, User &amp; Verifier</a:t>
            </a:r>
            <a:endParaRPr kumimoji="0" lang="en-NZ" sz="4000" b="0"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583BFBD2-4558-4AE1-9740-C75C5C3E7C0D}"/>
              </a:ext>
            </a:extLst>
          </p:cNvPr>
          <p:cNvPicPr>
            <a:picLocks noChangeAspect="1"/>
          </p:cNvPicPr>
          <p:nvPr/>
        </p:nvPicPr>
        <p:blipFill>
          <a:blip r:embed="rId2"/>
          <a:stretch>
            <a:fillRect/>
          </a:stretch>
        </p:blipFill>
        <p:spPr>
          <a:xfrm>
            <a:off x="701336" y="1430275"/>
            <a:ext cx="9594912" cy="4260311"/>
          </a:xfrm>
          <a:prstGeom prst="rect">
            <a:avLst/>
          </a:prstGeom>
        </p:spPr>
      </p:pic>
    </p:spTree>
    <p:extLst>
      <p:ext uri="{BB962C8B-B14F-4D97-AF65-F5344CB8AC3E}">
        <p14:creationId xmlns:p14="http://schemas.microsoft.com/office/powerpoint/2010/main" val="857055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E3AD78-2105-42D7-8347-2BED6CBEC135}"/>
              </a:ext>
            </a:extLst>
          </p:cNvPr>
          <p:cNvSpPr/>
          <p:nvPr/>
        </p:nvSpPr>
        <p:spPr>
          <a:xfrm>
            <a:off x="1424758" y="771804"/>
            <a:ext cx="8784561"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The Infrastructure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235430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300953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Notes</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36342C2B-AF5A-47EF-8D5A-234A62C40541}"/>
              </a:ext>
            </a:extLst>
          </p:cNvPr>
          <p:cNvSpPr txBox="1"/>
          <p:nvPr/>
        </p:nvSpPr>
        <p:spPr>
          <a:xfrm>
            <a:off x="701336" y="1760399"/>
            <a:ext cx="9365941" cy="4401205"/>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Microsoft perspective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pitchFamily="34" charset="0"/>
                <a:cs typeface="Calibri" panose="020F0502020204030204" pitchFamily="34" charset="0"/>
              </a:rPr>
              <a:t>Microsoft is a major player in the open standards forums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Information made public a month ago</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pitchFamily="34" charset="0"/>
                <a:cs typeface="Calibri" panose="020F0502020204030204" pitchFamily="34" charset="0"/>
              </a:rPr>
              <a:t>Brand spanking shiny new</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pitchFamily="34" charset="0"/>
                <a:cs typeface="Calibri" panose="020F0502020204030204" pitchFamily="34" charset="0"/>
              </a:rPr>
              <a:t>Seems to have been 10 Meetups worldwide to date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pitchFamily="34" charset="0"/>
                <a:cs typeface="Calibri" panose="020F0502020204030204" pitchFamily="34" charset="0"/>
              </a:rPr>
              <a:t>This seems to be the first in APAC – Sydney end May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Everyone's still learning</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pitchFamily="34" charset="0"/>
                <a:cs typeface="Calibri" panose="020F0502020204030204" pitchFamily="34" charset="0"/>
              </a:rPr>
              <a:t>No existing frame of reference</a:t>
            </a:r>
          </a:p>
          <a:p>
            <a:pPr marL="457200" indent="-457200">
              <a:buFont typeface="Arial" panose="020B0604020202020204" pitchFamily="34" charset="0"/>
              <a:buChar char="•"/>
              <a:defRPr/>
            </a:pPr>
            <a:r>
              <a:rPr lang="en-US" sz="2800" dirty="0">
                <a:solidFill>
                  <a:schemeClr val="bg1"/>
                </a:solidFill>
                <a:latin typeface="Calibri" panose="020F0502020204030204" pitchFamily="34" charset="0"/>
                <a:cs typeface="Calibri" panose="020F0502020204030204" pitchFamily="34" charset="0"/>
              </a:rPr>
              <a:t>Currently requires Azure AD P2</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Public preview</a:t>
            </a:r>
            <a:endParaRPr kumimoji="0" lang="en-NZ"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364819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603681" y="106532"/>
            <a:ext cx="7528264"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Azure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36342C2B-AF5A-47EF-8D5A-234A62C40541}"/>
              </a:ext>
            </a:extLst>
          </p:cNvPr>
          <p:cNvSpPr txBox="1"/>
          <p:nvPr/>
        </p:nvSpPr>
        <p:spPr>
          <a:xfrm>
            <a:off x="701336" y="1164134"/>
            <a:ext cx="9365941" cy="3539430"/>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Need Key Vault to store the keys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pitchFamily="34" charset="0"/>
                <a:cs typeface="Calibri" panose="020F0502020204030204" pitchFamily="34" charset="0"/>
              </a:rPr>
              <a:t>Need Blob (Container) storage to store the JSON rules and display files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prstClr val="black"/>
              </a:solidFill>
              <a:latin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pitchFamily="34" charset="0"/>
                <a:cs typeface="Calibri" panose="020F0502020204030204" pitchFamily="34" charset="0"/>
              </a:rPr>
              <a:t>Need to enable VC (preview)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dirty="0">
              <a:solidFill>
                <a:prstClr val="black"/>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7046821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603681" y="106532"/>
            <a:ext cx="7528264"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Files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36342C2B-AF5A-47EF-8D5A-234A62C40541}"/>
              </a:ext>
            </a:extLst>
          </p:cNvPr>
          <p:cNvSpPr txBox="1"/>
          <p:nvPr/>
        </p:nvSpPr>
        <p:spPr>
          <a:xfrm>
            <a:off x="701336" y="1164134"/>
            <a:ext cx="9365941" cy="3970318"/>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prstClr val="black"/>
                </a:solidFill>
                <a:latin typeface="Calibri" panose="020F0502020204030204" pitchFamily="34" charset="0"/>
                <a:cs typeface="Calibri" panose="020F0502020204030204" pitchFamily="34" charset="0"/>
              </a:rPr>
              <a:t>Public sample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Issuer and verifier folders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Update files in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issuer_config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folder</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Update app.js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24151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E3AD78-2105-42D7-8347-2BED6CBEC135}"/>
              </a:ext>
            </a:extLst>
          </p:cNvPr>
          <p:cNvSpPr/>
          <p:nvPr/>
        </p:nvSpPr>
        <p:spPr>
          <a:xfrm>
            <a:off x="1424758" y="771804"/>
            <a:ext cx="8784561" cy="40934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Demo</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6000" dirty="0">
              <a:solidFill>
                <a:srgbClr val="052F61">
                  <a:lumMod val="60000"/>
                  <a:lumOff val="40000"/>
                </a:srgb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DIF ION Network Explorer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5088480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E3AD78-2105-42D7-8347-2BED6CBEC135}"/>
              </a:ext>
            </a:extLst>
          </p:cNvPr>
          <p:cNvSpPr/>
          <p:nvPr/>
        </p:nvSpPr>
        <p:spPr>
          <a:xfrm>
            <a:off x="1424758" y="771804"/>
            <a:ext cx="8784561"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The VC Journey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3800596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35954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Issue a VC</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10C3648B-7BD2-4D92-99D1-A1DAD2C83E93}"/>
              </a:ext>
            </a:extLst>
          </p:cNvPr>
          <p:cNvPicPr>
            <a:picLocks noChangeAspect="1"/>
          </p:cNvPicPr>
          <p:nvPr/>
        </p:nvPicPr>
        <p:blipFill>
          <a:blip r:embed="rId2"/>
          <a:stretch>
            <a:fillRect/>
          </a:stretch>
        </p:blipFill>
        <p:spPr>
          <a:xfrm>
            <a:off x="701336" y="1517434"/>
            <a:ext cx="6886575" cy="3219450"/>
          </a:xfrm>
          <a:prstGeom prst="rect">
            <a:avLst/>
          </a:prstGeom>
        </p:spPr>
      </p:pic>
    </p:spTree>
    <p:extLst>
      <p:ext uri="{BB962C8B-B14F-4D97-AF65-F5344CB8AC3E}">
        <p14:creationId xmlns:p14="http://schemas.microsoft.com/office/powerpoint/2010/main" val="2310494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35954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Issue a VC</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B2A41120-0C56-4C92-909E-29B1FD03A52E}"/>
              </a:ext>
            </a:extLst>
          </p:cNvPr>
          <p:cNvPicPr>
            <a:picLocks noChangeAspect="1"/>
          </p:cNvPicPr>
          <p:nvPr/>
        </p:nvPicPr>
        <p:blipFill>
          <a:blip r:embed="rId2"/>
          <a:stretch>
            <a:fillRect/>
          </a:stretch>
        </p:blipFill>
        <p:spPr>
          <a:xfrm>
            <a:off x="701336" y="1366699"/>
            <a:ext cx="6229350" cy="4781550"/>
          </a:xfrm>
          <a:prstGeom prst="rect">
            <a:avLst/>
          </a:prstGeom>
        </p:spPr>
      </p:pic>
    </p:spTree>
    <p:extLst>
      <p:ext uri="{BB962C8B-B14F-4D97-AF65-F5344CB8AC3E}">
        <p14:creationId xmlns:p14="http://schemas.microsoft.com/office/powerpoint/2010/main" val="1184925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35954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Sign in</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F1634528-9D3E-4DE0-A36F-7DEF3D032227}"/>
              </a:ext>
            </a:extLst>
          </p:cNvPr>
          <p:cNvPicPr>
            <a:picLocks noChangeAspect="1"/>
          </p:cNvPicPr>
          <p:nvPr/>
        </p:nvPicPr>
        <p:blipFill>
          <a:blip r:embed="rId2"/>
          <a:stretch>
            <a:fillRect/>
          </a:stretch>
        </p:blipFill>
        <p:spPr>
          <a:xfrm>
            <a:off x="3468089" y="204186"/>
            <a:ext cx="5255822" cy="6551721"/>
          </a:xfrm>
          <a:prstGeom prst="rect">
            <a:avLst/>
          </a:prstGeom>
        </p:spPr>
      </p:pic>
    </p:spTree>
    <p:extLst>
      <p:ext uri="{BB962C8B-B14F-4D97-AF65-F5344CB8AC3E}">
        <p14:creationId xmlns:p14="http://schemas.microsoft.com/office/powerpoint/2010/main" val="34159159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35954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Sign in</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D061E6B9-3F0D-43CD-9B58-89E06D597E18}"/>
              </a:ext>
            </a:extLst>
          </p:cNvPr>
          <p:cNvPicPr>
            <a:picLocks noChangeAspect="1"/>
          </p:cNvPicPr>
          <p:nvPr/>
        </p:nvPicPr>
        <p:blipFill>
          <a:blip r:embed="rId2"/>
          <a:stretch>
            <a:fillRect/>
          </a:stretch>
        </p:blipFill>
        <p:spPr>
          <a:xfrm>
            <a:off x="3492418" y="159798"/>
            <a:ext cx="5207163" cy="6507332"/>
          </a:xfrm>
          <a:prstGeom prst="rect">
            <a:avLst/>
          </a:prstGeom>
        </p:spPr>
      </p:pic>
    </p:spTree>
    <p:extLst>
      <p:ext uri="{BB962C8B-B14F-4D97-AF65-F5344CB8AC3E}">
        <p14:creationId xmlns:p14="http://schemas.microsoft.com/office/powerpoint/2010/main" val="36613076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35954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Add a VC</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69AE0122-D6C3-464D-8FD1-0671D24BA107}"/>
              </a:ext>
            </a:extLst>
          </p:cNvPr>
          <p:cNvPicPr>
            <a:picLocks noChangeAspect="1"/>
          </p:cNvPicPr>
          <p:nvPr/>
        </p:nvPicPr>
        <p:blipFill>
          <a:blip r:embed="rId2"/>
          <a:stretch>
            <a:fillRect/>
          </a:stretch>
        </p:blipFill>
        <p:spPr>
          <a:xfrm>
            <a:off x="3492484" y="413227"/>
            <a:ext cx="5686425" cy="5800725"/>
          </a:xfrm>
          <a:prstGeom prst="rect">
            <a:avLst/>
          </a:prstGeom>
        </p:spPr>
      </p:pic>
    </p:spTree>
    <p:extLst>
      <p:ext uri="{BB962C8B-B14F-4D97-AF65-F5344CB8AC3E}">
        <p14:creationId xmlns:p14="http://schemas.microsoft.com/office/powerpoint/2010/main" val="535758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5" y="284085"/>
            <a:ext cx="443883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You now have a VC</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DB4579CE-D9B4-4857-9202-8129FEC40C1D}"/>
              </a:ext>
            </a:extLst>
          </p:cNvPr>
          <p:cNvPicPr>
            <a:picLocks noChangeAspect="1"/>
          </p:cNvPicPr>
          <p:nvPr/>
        </p:nvPicPr>
        <p:blipFill>
          <a:blip r:embed="rId2"/>
          <a:stretch>
            <a:fillRect/>
          </a:stretch>
        </p:blipFill>
        <p:spPr>
          <a:xfrm>
            <a:off x="701336" y="1330772"/>
            <a:ext cx="6296025" cy="4924425"/>
          </a:xfrm>
          <a:prstGeom prst="rect">
            <a:avLst/>
          </a:prstGeom>
        </p:spPr>
      </p:pic>
    </p:spTree>
    <p:extLst>
      <p:ext uri="{BB962C8B-B14F-4D97-AF65-F5344CB8AC3E}">
        <p14:creationId xmlns:p14="http://schemas.microsoft.com/office/powerpoint/2010/main" val="19893486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E3AD78-2105-42D7-8347-2BED6CBEC135}"/>
              </a:ext>
            </a:extLst>
          </p:cNvPr>
          <p:cNvSpPr/>
          <p:nvPr/>
        </p:nvSpPr>
        <p:spPr>
          <a:xfrm>
            <a:off x="1424758" y="771804"/>
            <a:ext cx="8784561"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Decentralised Identity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03476868"/>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35954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Issue a VC</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21B44795-0F60-48EA-A893-0A20EB098E29}"/>
              </a:ext>
            </a:extLst>
          </p:cNvPr>
          <p:cNvPicPr>
            <a:picLocks noChangeAspect="1"/>
          </p:cNvPicPr>
          <p:nvPr/>
        </p:nvPicPr>
        <p:blipFill>
          <a:blip r:embed="rId2"/>
          <a:stretch>
            <a:fillRect/>
          </a:stretch>
        </p:blipFill>
        <p:spPr>
          <a:xfrm>
            <a:off x="2947987" y="2128837"/>
            <a:ext cx="6296025" cy="2600325"/>
          </a:xfrm>
          <a:prstGeom prst="rect">
            <a:avLst/>
          </a:prstGeom>
        </p:spPr>
      </p:pic>
    </p:spTree>
    <p:extLst>
      <p:ext uri="{BB962C8B-B14F-4D97-AF65-F5344CB8AC3E}">
        <p14:creationId xmlns:p14="http://schemas.microsoft.com/office/powerpoint/2010/main" val="1419332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35954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Verify a VC</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C9E5E1D3-F858-41D6-A3F5-12CDB1E841FE}"/>
              </a:ext>
            </a:extLst>
          </p:cNvPr>
          <p:cNvPicPr>
            <a:picLocks noChangeAspect="1"/>
          </p:cNvPicPr>
          <p:nvPr/>
        </p:nvPicPr>
        <p:blipFill>
          <a:blip r:embed="rId2"/>
          <a:stretch>
            <a:fillRect/>
          </a:stretch>
        </p:blipFill>
        <p:spPr>
          <a:xfrm>
            <a:off x="701336" y="1465001"/>
            <a:ext cx="4791075" cy="4762500"/>
          </a:xfrm>
          <a:prstGeom prst="rect">
            <a:avLst/>
          </a:prstGeom>
        </p:spPr>
      </p:pic>
    </p:spTree>
    <p:extLst>
      <p:ext uri="{BB962C8B-B14F-4D97-AF65-F5344CB8AC3E}">
        <p14:creationId xmlns:p14="http://schemas.microsoft.com/office/powerpoint/2010/main" val="3747531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35954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Allow</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CFDECD24-C7B4-41C2-97E3-992B0EDFF5BE}"/>
              </a:ext>
            </a:extLst>
          </p:cNvPr>
          <p:cNvPicPr>
            <a:picLocks noChangeAspect="1"/>
          </p:cNvPicPr>
          <p:nvPr/>
        </p:nvPicPr>
        <p:blipFill>
          <a:blip r:embed="rId2"/>
          <a:stretch>
            <a:fillRect/>
          </a:stretch>
        </p:blipFill>
        <p:spPr>
          <a:xfrm>
            <a:off x="3109912" y="72177"/>
            <a:ext cx="5972175" cy="5648325"/>
          </a:xfrm>
          <a:prstGeom prst="rect">
            <a:avLst/>
          </a:prstGeom>
        </p:spPr>
      </p:pic>
      <p:pic>
        <p:nvPicPr>
          <p:cNvPr id="7" name="Picture 6">
            <a:extLst>
              <a:ext uri="{FF2B5EF4-FFF2-40B4-BE49-F238E27FC236}">
                <a16:creationId xmlns:a16="http://schemas.microsoft.com/office/drawing/2014/main" id="{0CF9CA4B-3276-4993-ABA9-475B4F718285}"/>
              </a:ext>
            </a:extLst>
          </p:cNvPr>
          <p:cNvPicPr>
            <a:picLocks noChangeAspect="1"/>
          </p:cNvPicPr>
          <p:nvPr/>
        </p:nvPicPr>
        <p:blipFill>
          <a:blip r:embed="rId3"/>
          <a:stretch>
            <a:fillRect/>
          </a:stretch>
        </p:blipFill>
        <p:spPr>
          <a:xfrm>
            <a:off x="3109911" y="5720502"/>
            <a:ext cx="5972175" cy="1057275"/>
          </a:xfrm>
          <a:prstGeom prst="rect">
            <a:avLst/>
          </a:prstGeom>
        </p:spPr>
      </p:pic>
    </p:spTree>
    <p:extLst>
      <p:ext uri="{BB962C8B-B14F-4D97-AF65-F5344CB8AC3E}">
        <p14:creationId xmlns:p14="http://schemas.microsoft.com/office/powerpoint/2010/main" val="2970481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35954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Verified</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24CC0902-A89A-46F2-B3EB-6038A594EDC5}"/>
              </a:ext>
            </a:extLst>
          </p:cNvPr>
          <p:cNvPicPr>
            <a:picLocks noChangeAspect="1"/>
          </p:cNvPicPr>
          <p:nvPr/>
        </p:nvPicPr>
        <p:blipFill>
          <a:blip r:embed="rId2"/>
          <a:stretch>
            <a:fillRect/>
          </a:stretch>
        </p:blipFill>
        <p:spPr>
          <a:xfrm>
            <a:off x="701336" y="1884470"/>
            <a:ext cx="5210175" cy="3390900"/>
          </a:xfrm>
          <a:prstGeom prst="rect">
            <a:avLst/>
          </a:prstGeom>
        </p:spPr>
      </p:pic>
    </p:spTree>
    <p:extLst>
      <p:ext uri="{BB962C8B-B14F-4D97-AF65-F5344CB8AC3E}">
        <p14:creationId xmlns:p14="http://schemas.microsoft.com/office/powerpoint/2010/main" val="12368658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35954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See your VC</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8F795EDA-27C3-48DF-9A03-72850A5E2325}"/>
              </a:ext>
            </a:extLst>
          </p:cNvPr>
          <p:cNvPicPr>
            <a:picLocks noChangeAspect="1"/>
          </p:cNvPicPr>
          <p:nvPr/>
        </p:nvPicPr>
        <p:blipFill>
          <a:blip r:embed="rId2"/>
          <a:stretch>
            <a:fillRect/>
          </a:stretch>
        </p:blipFill>
        <p:spPr>
          <a:xfrm>
            <a:off x="3432824" y="168676"/>
            <a:ext cx="5326351" cy="6134470"/>
          </a:xfrm>
          <a:prstGeom prst="rect">
            <a:avLst/>
          </a:prstGeom>
        </p:spPr>
      </p:pic>
    </p:spTree>
    <p:extLst>
      <p:ext uri="{BB962C8B-B14F-4D97-AF65-F5344CB8AC3E}">
        <p14:creationId xmlns:p14="http://schemas.microsoft.com/office/powerpoint/2010/main" val="2506593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452761" y="363984"/>
            <a:ext cx="3595456"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Domain not verified</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id="{602AEDA2-B0EC-4F98-8B7C-610E422828AA}"/>
              </a:ext>
            </a:extLst>
          </p:cNvPr>
          <p:cNvPicPr>
            <a:picLocks noChangeAspect="1"/>
          </p:cNvPicPr>
          <p:nvPr/>
        </p:nvPicPr>
        <p:blipFill>
          <a:blip r:embed="rId2"/>
          <a:stretch>
            <a:fillRect/>
          </a:stretch>
        </p:blipFill>
        <p:spPr>
          <a:xfrm>
            <a:off x="4587171" y="406153"/>
            <a:ext cx="5254831" cy="6045693"/>
          </a:xfrm>
          <a:prstGeom prst="rect">
            <a:avLst/>
          </a:prstGeom>
        </p:spPr>
      </p:pic>
    </p:spTree>
    <p:extLst>
      <p:ext uri="{BB962C8B-B14F-4D97-AF65-F5344CB8AC3E}">
        <p14:creationId xmlns:p14="http://schemas.microsoft.com/office/powerpoint/2010/main" val="20632351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E3AD78-2105-42D7-8347-2BED6CBEC135}"/>
              </a:ext>
            </a:extLst>
          </p:cNvPr>
          <p:cNvSpPr/>
          <p:nvPr/>
        </p:nvSpPr>
        <p:spPr>
          <a:xfrm>
            <a:off x="1424758" y="771804"/>
            <a:ext cx="8784561" cy="224676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After </a:t>
            </a:r>
            <a:r>
              <a:rPr kumimoji="0" lang="en-US" sz="6000" b="0" i="0" u="none" strike="noStrike" kern="1200" cap="none" spc="0" normalizeH="0" baseline="0" noProof="0" dirty="0" err="1">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customisation</a:t>
            </a:r>
            <a:endParaRPr kumimoji="0" lang="en-US" sz="6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91411685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452761" y="363984"/>
            <a:ext cx="3595456" cy="255454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And then you see your Auckland Azure UG VC</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sp>
        <p:nvSpPr>
          <p:cNvPr id="7" name="TextBox 6">
            <a:extLst>
              <a:ext uri="{FF2B5EF4-FFF2-40B4-BE49-F238E27FC236}">
                <a16:creationId xmlns:a16="http://schemas.microsoft.com/office/drawing/2014/main" id="{D880852A-757C-429B-AC04-222E32A1FB46}"/>
              </a:ext>
            </a:extLst>
          </p:cNvPr>
          <p:cNvSpPr txBox="1"/>
          <p:nvPr/>
        </p:nvSpPr>
        <p:spPr>
          <a:xfrm>
            <a:off x="452761" y="3977196"/>
            <a:ext cx="3222594" cy="2246769"/>
          </a:xfrm>
          <a:prstGeom prst="rect">
            <a:avLst/>
          </a:prstGeom>
          <a:noFill/>
        </p:spPr>
        <p:txBody>
          <a:bodyPr wrap="square" rtlCol="0">
            <a:spAutoFit/>
          </a:bodyPr>
          <a:lstStyle/>
          <a:p>
            <a:r>
              <a:rPr lang="en-US" sz="2800" dirty="0">
                <a:solidFill>
                  <a:srgbClr val="FF0000"/>
                </a:solidFill>
                <a:latin typeface="Calibri" panose="020F0502020204030204" pitchFamily="34" charset="0"/>
                <a:cs typeface="Calibri" panose="020F0502020204030204" pitchFamily="34" charset="0"/>
              </a:rPr>
              <a:t>Note:</a:t>
            </a:r>
          </a:p>
          <a:p>
            <a:r>
              <a:rPr lang="en-US" sz="2800" dirty="0">
                <a:solidFill>
                  <a:srgbClr val="FF0000"/>
                </a:solidFill>
                <a:latin typeface="Calibri" panose="020F0502020204030204" pitchFamily="34" charset="0"/>
                <a:cs typeface="Calibri" panose="020F0502020204030204" pitchFamily="34" charset="0"/>
              </a:rPr>
              <a:t>For the next UG meeting, no Auckland Azure UG VC, no pizza </a:t>
            </a:r>
            <a:r>
              <a:rPr lang="en-US" sz="2800" dirty="0">
                <a:solidFill>
                  <a:srgbClr val="FF0000"/>
                </a:solidFill>
                <a:latin typeface="Calibri" panose="020F0502020204030204" pitchFamily="34" charset="0"/>
                <a:cs typeface="Calibri" panose="020F0502020204030204" pitchFamily="34" charset="0"/>
                <a:sym typeface="Wingdings" panose="05000000000000000000" pitchFamily="2" charset="2"/>
              </a:rPr>
              <a:t></a:t>
            </a:r>
            <a:endParaRPr lang="en-NZ" sz="2800" dirty="0">
              <a:solidFill>
                <a:srgbClr val="FF0000"/>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E0BFE02-D0C4-452C-AE33-A1BB9EDECB29}"/>
              </a:ext>
            </a:extLst>
          </p:cNvPr>
          <p:cNvPicPr>
            <a:picLocks noChangeAspect="1"/>
          </p:cNvPicPr>
          <p:nvPr/>
        </p:nvPicPr>
        <p:blipFill>
          <a:blip r:embed="rId2"/>
          <a:stretch>
            <a:fillRect/>
          </a:stretch>
        </p:blipFill>
        <p:spPr>
          <a:xfrm>
            <a:off x="4157260" y="213064"/>
            <a:ext cx="3877480" cy="6489577"/>
          </a:xfrm>
          <a:prstGeom prst="rect">
            <a:avLst/>
          </a:prstGeom>
        </p:spPr>
      </p:pic>
      <p:pic>
        <p:nvPicPr>
          <p:cNvPr id="10" name="Picture 9">
            <a:extLst>
              <a:ext uri="{FF2B5EF4-FFF2-40B4-BE49-F238E27FC236}">
                <a16:creationId xmlns:a16="http://schemas.microsoft.com/office/drawing/2014/main" id="{D50A2B71-ADB9-4D3F-8200-42E467EC52C4}"/>
              </a:ext>
            </a:extLst>
          </p:cNvPr>
          <p:cNvPicPr>
            <a:picLocks noChangeAspect="1"/>
          </p:cNvPicPr>
          <p:nvPr/>
        </p:nvPicPr>
        <p:blipFill>
          <a:blip r:embed="rId3"/>
          <a:stretch>
            <a:fillRect/>
          </a:stretch>
        </p:blipFill>
        <p:spPr>
          <a:xfrm>
            <a:off x="6791418" y="892205"/>
            <a:ext cx="2237172" cy="1868750"/>
          </a:xfrm>
          <a:prstGeom prst="rect">
            <a:avLst/>
          </a:prstGeom>
        </p:spPr>
      </p:pic>
    </p:spTree>
    <p:extLst>
      <p:ext uri="{BB962C8B-B14F-4D97-AF65-F5344CB8AC3E}">
        <p14:creationId xmlns:p14="http://schemas.microsoft.com/office/powerpoint/2010/main" val="223495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452761" y="363984"/>
            <a:ext cx="3595456"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All good!</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FD595D73-7AEE-4141-9402-2841ABB4A49D}"/>
              </a:ext>
            </a:extLst>
          </p:cNvPr>
          <p:cNvPicPr>
            <a:picLocks noChangeAspect="1"/>
          </p:cNvPicPr>
          <p:nvPr/>
        </p:nvPicPr>
        <p:blipFill>
          <a:blip r:embed="rId2"/>
          <a:stretch>
            <a:fillRect/>
          </a:stretch>
        </p:blipFill>
        <p:spPr>
          <a:xfrm>
            <a:off x="1321016" y="1760091"/>
            <a:ext cx="10153650" cy="4733925"/>
          </a:xfrm>
          <a:prstGeom prst="rect">
            <a:avLst/>
          </a:prstGeom>
        </p:spPr>
      </p:pic>
    </p:spTree>
    <p:extLst>
      <p:ext uri="{BB962C8B-B14F-4D97-AF65-F5344CB8AC3E}">
        <p14:creationId xmlns:p14="http://schemas.microsoft.com/office/powerpoint/2010/main" val="4532488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E3AD78-2105-42D7-8347-2BED6CBEC135}"/>
              </a:ext>
            </a:extLst>
          </p:cNvPr>
          <p:cNvSpPr/>
          <p:nvPr/>
        </p:nvSpPr>
        <p:spPr>
          <a:xfrm>
            <a:off x="1424758" y="771804"/>
            <a:ext cx="8784561" cy="329320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Video</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a:p>
            <a:pPr>
              <a:defRPr/>
            </a:pPr>
            <a:r>
              <a:rPr kumimoji="0" lang="en-US" sz="28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hlinkClick r:id="rId2">
                  <a:extLst>
                    <a:ext uri="{A12FA001-AC4F-418D-AE19-62706E023703}">
                      <ahyp:hlinkClr xmlns:ahyp="http://schemas.microsoft.com/office/drawing/2018/hyperlinkcolor" val="tx"/>
                    </a:ext>
                  </a:extLst>
                </a:hlinkClick>
              </a:rPr>
              <a:t>https://www.youtube.com/watch?v=Ew-_F-OtDFI</a:t>
            </a:r>
            <a:endParaRPr kumimoji="0" lang="en-US" sz="28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40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5517462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233482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n-ea"/>
                <a:cs typeface="Calibri" panose="020F0502020204030204" pitchFamily="34" charset="0"/>
              </a:rPr>
              <a:t>Forrester</a:t>
            </a:r>
            <a:endParaRPr kumimoji="0" lang="en-NZ" sz="40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36342C2B-AF5A-47EF-8D5A-234A62C40541}"/>
              </a:ext>
            </a:extLst>
          </p:cNvPr>
          <p:cNvSpPr txBox="1"/>
          <p:nvPr/>
        </p:nvSpPr>
        <p:spPr>
          <a:xfrm>
            <a:off x="701336" y="1760399"/>
            <a:ext cx="9365941" cy="1815882"/>
          </a:xfrm>
          <a:prstGeom prst="rect">
            <a:avLst/>
          </a:prstGeom>
          <a:noFill/>
        </p:spPr>
        <p:txBody>
          <a:bodyPr wrap="square">
            <a:spAutoFit/>
          </a:bodyPr>
          <a:lstStyle/>
          <a:p>
            <a:r>
              <a:rPr lang="en-US" sz="2800" dirty="0">
                <a:solidFill>
                  <a:schemeClr val="bg1"/>
                </a:solidFill>
                <a:latin typeface="Calibri" panose="020F0502020204030204" pitchFamily="34" charset="0"/>
                <a:cs typeface="Calibri" panose="020F0502020204030204" pitchFamily="34" charset="0"/>
              </a:rPr>
              <a:t>"Decentralized digital identity (DDID) is not just a technology buzzword: It promises a complete restructuring of the currently centralized physical and digital identity ecosystem into a decentralized and democratized architecture."</a:t>
            </a:r>
            <a:endParaRPr lang="en-NZ" sz="2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62707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ecentralized identity explained">
            <a:hlinkClick r:id="" action="ppaction://media"/>
            <a:extLst>
              <a:ext uri="{FF2B5EF4-FFF2-40B4-BE49-F238E27FC236}">
                <a16:creationId xmlns:a16="http://schemas.microsoft.com/office/drawing/2014/main" id="{40BEC4A0-7F2C-4042-8A93-30AE9203BFA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6331" y="88777"/>
            <a:ext cx="11752662" cy="6338655"/>
          </a:xfrm>
          <a:prstGeom prst="rect">
            <a:avLst/>
          </a:prstGeom>
        </p:spPr>
      </p:pic>
    </p:spTree>
    <p:extLst>
      <p:ext uri="{BB962C8B-B14F-4D97-AF65-F5344CB8AC3E}">
        <p14:creationId xmlns:p14="http://schemas.microsoft.com/office/powerpoint/2010/main" val="777938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48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3757989-3904-482E-AF8B-22DD8877834F}"/>
              </a:ext>
            </a:extLst>
          </p:cNvPr>
          <p:cNvSpPr txBox="1">
            <a:spLocks/>
          </p:cNvSpPr>
          <p:nvPr/>
        </p:nvSpPr>
        <p:spPr>
          <a:xfrm>
            <a:off x="1259841" y="1329720"/>
            <a:ext cx="8382000" cy="941796"/>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0B050"/>
              </a:solidFill>
              <a:effectLst/>
              <a:uLnTx/>
              <a:uFillTx/>
              <a:latin typeface="Calibri" panose="020F0502020204030204" pitchFamily="34" charset="0"/>
              <a:ea typeface="+mj-ea"/>
              <a:cs typeface="Calibri" panose="020F0502020204030204" pitchFamily="34" charset="0"/>
            </a:endParaRPr>
          </a:p>
        </p:txBody>
      </p:sp>
      <p:pic>
        <p:nvPicPr>
          <p:cNvPr id="7" name="Picture 6">
            <a:extLst>
              <a:ext uri="{FF2B5EF4-FFF2-40B4-BE49-F238E27FC236}">
                <a16:creationId xmlns:a16="http://schemas.microsoft.com/office/drawing/2014/main" id="{7679A3B1-7751-4BFB-9C76-1F7710CF981E}"/>
              </a:ext>
            </a:extLst>
          </p:cNvPr>
          <p:cNvPicPr>
            <a:picLocks noChangeAspect="1"/>
          </p:cNvPicPr>
          <p:nvPr/>
        </p:nvPicPr>
        <p:blipFill>
          <a:blip r:embed="rId2"/>
          <a:stretch>
            <a:fillRect/>
          </a:stretch>
        </p:blipFill>
        <p:spPr>
          <a:xfrm>
            <a:off x="1020884" y="636972"/>
            <a:ext cx="8859913" cy="5584055"/>
          </a:xfrm>
          <a:prstGeom prst="rect">
            <a:avLst/>
          </a:prstGeom>
        </p:spPr>
      </p:pic>
    </p:spTree>
    <p:extLst>
      <p:ext uri="{BB962C8B-B14F-4D97-AF65-F5344CB8AC3E}">
        <p14:creationId xmlns:p14="http://schemas.microsoft.com/office/powerpoint/2010/main" val="23599787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841" y="387924"/>
            <a:ext cx="8382000" cy="941796"/>
          </a:xfrm>
        </p:spPr>
        <p:txBody>
          <a:bodyPr>
            <a:normAutofit/>
          </a:bodyPr>
          <a:lstStyle/>
          <a:p>
            <a:r>
              <a:rPr lang="en-US" sz="4000" cap="none" dirty="0">
                <a:ln>
                  <a:noFill/>
                </a:ln>
                <a:solidFill>
                  <a:srgbClr val="0070C0"/>
                </a:solidFill>
                <a:latin typeface="Calibri" panose="020F0502020204030204" pitchFamily="34" charset="0"/>
                <a:cs typeface="Calibri" panose="020F0502020204030204" pitchFamily="34" charset="0"/>
              </a:rPr>
              <a:t>References</a:t>
            </a:r>
          </a:p>
        </p:txBody>
      </p:sp>
      <p:sp>
        <p:nvSpPr>
          <p:cNvPr id="5" name="Title 1">
            <a:extLst>
              <a:ext uri="{FF2B5EF4-FFF2-40B4-BE49-F238E27FC236}">
                <a16:creationId xmlns:a16="http://schemas.microsoft.com/office/drawing/2014/main" id="{63757989-3904-482E-AF8B-22DD8877834F}"/>
              </a:ext>
            </a:extLst>
          </p:cNvPr>
          <p:cNvSpPr txBox="1">
            <a:spLocks/>
          </p:cNvSpPr>
          <p:nvPr/>
        </p:nvSpPr>
        <p:spPr>
          <a:xfrm>
            <a:off x="1259841" y="1329720"/>
            <a:ext cx="8382000" cy="941796"/>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0B050"/>
              </a:solidFill>
              <a:effectLst/>
              <a:uLnTx/>
              <a:uFillTx/>
              <a:latin typeface="Calibri" panose="020F0502020204030204" pitchFamily="34" charset="0"/>
              <a:ea typeface="+mj-ea"/>
              <a:cs typeface="Calibri" panose="020F0502020204030204" pitchFamily="34" charset="0"/>
            </a:endParaRPr>
          </a:p>
        </p:txBody>
      </p:sp>
      <p:sp>
        <p:nvSpPr>
          <p:cNvPr id="6" name="Title 1">
            <a:extLst>
              <a:ext uri="{FF2B5EF4-FFF2-40B4-BE49-F238E27FC236}">
                <a16:creationId xmlns:a16="http://schemas.microsoft.com/office/drawing/2014/main" id="{F39088B4-7003-4D56-AD1B-17BEF553C283}"/>
              </a:ext>
            </a:extLst>
          </p:cNvPr>
          <p:cNvSpPr txBox="1">
            <a:spLocks/>
          </p:cNvSpPr>
          <p:nvPr/>
        </p:nvSpPr>
        <p:spPr>
          <a:xfrm>
            <a:off x="1259841" y="1404867"/>
            <a:ext cx="8382000" cy="5182363"/>
          </a:xfrm>
          <a:prstGeom prst="rect">
            <a:avLst/>
          </a:prstGeom>
          <a:effectLst/>
        </p:spPr>
        <p:txBody>
          <a:bodyPr vert="horz" lIns="91440" tIns="45720" rIns="91440" bIns="45720" rtlCol="0" anchor="ctr">
            <a:normAutofit fontScale="47500" lnSpcReduction="2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hlinkClick r:id="rId2">
                  <a:extLst>
                    <a:ext uri="{A12FA001-AC4F-418D-AE19-62706E023703}">
                      <ahyp:hlinkClr xmlns:ahyp="http://schemas.microsoft.com/office/drawing/2018/hyperlinkcolor" val="tx"/>
                    </a:ext>
                  </a:extLst>
                </a:hlinkClick>
              </a:rPr>
              <a:t>https://www.youtube.com/watch?v=Ew-_F-OtDFI</a:t>
            </a:r>
            <a:endParaRPr kumimoji="0" lang="en-US" sz="40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4000" cap="none" dirty="0">
              <a:ln>
                <a:noFill/>
              </a:ln>
              <a:solidFill>
                <a:schemeClr val="accent1">
                  <a:lumMod val="60000"/>
                  <a:lumOff val="40000"/>
                </a:scheme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hlinkClick r:id="rId3">
                  <a:extLst>
                    <a:ext uri="{A12FA001-AC4F-418D-AE19-62706E023703}">
                      <ahyp:hlinkClr xmlns:ahyp="http://schemas.microsoft.com/office/drawing/2018/hyperlinkcolor" val="tx"/>
                    </a:ext>
                  </a:extLst>
                </a:hlinkClick>
              </a:rPr>
              <a:t>https://www.microsoft.com/en-nz/security/business/identity-access-management/decentralized-identity-blockchain</a:t>
            </a:r>
            <a:endParaRPr kumimoji="0" lang="en-US" sz="40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4000" cap="none" dirty="0">
              <a:ln>
                <a:noFill/>
              </a:ln>
              <a:solidFill>
                <a:schemeClr val="accent1">
                  <a:lumMod val="60000"/>
                  <a:lumOff val="40000"/>
                </a:scheme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rPr>
              <a:t>https://www.xtseminars.co.uk/post/introduction-to-the-future-of-identity-dids-vcs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rPr>
              <a:t>https://www.xtseminars.co.uk/post/issuing-dids-and-vcs-with-the-microsoft-example-app-and-authenticator</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4000" cap="none" dirty="0">
              <a:ln>
                <a:noFill/>
              </a:ln>
              <a:solidFill>
                <a:schemeClr val="accent1">
                  <a:lumMod val="60000"/>
                  <a:lumOff val="40000"/>
                </a:scheme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rPr>
              <a:t>https://github.com/decentralized-identity/ion/blob/master/docs/Q-and-A.md</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rPr>
              <a:t>https://www.microsoft.com/en-nz/security/business/identity-access-management/decentralized-identity-blockchain</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4000" cap="none" dirty="0">
              <a:ln>
                <a:noFill/>
              </a:ln>
              <a:solidFill>
                <a:schemeClr val="accent1">
                  <a:lumMod val="40000"/>
                  <a:lumOff val="60000"/>
                </a:schemeClr>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rPr>
              <a:t>https://www.microsoft.com/en-nz/security/business/identity-access-management/verifiable-credentials</a:t>
            </a:r>
          </a:p>
        </p:txBody>
      </p:sp>
      <p:sp>
        <p:nvSpPr>
          <p:cNvPr id="7" name="TextBox 6">
            <a:extLst>
              <a:ext uri="{FF2B5EF4-FFF2-40B4-BE49-F238E27FC236}">
                <a16:creationId xmlns:a16="http://schemas.microsoft.com/office/drawing/2014/main" id="{A2EF094B-8846-41C5-9FB1-A73BFE73AA7E}"/>
              </a:ext>
            </a:extLst>
          </p:cNvPr>
          <p:cNvSpPr txBox="1"/>
          <p:nvPr/>
        </p:nvSpPr>
        <p:spPr>
          <a:xfrm>
            <a:off x="1259841" y="6131102"/>
            <a:ext cx="6107836" cy="369332"/>
          </a:xfrm>
          <a:prstGeom prst="rect">
            <a:avLst/>
          </a:prstGeom>
          <a:noFill/>
        </p:spPr>
        <p:txBody>
          <a:bodyPr wrap="square">
            <a:spAutoFit/>
          </a:bodyPr>
          <a:lstStyle/>
          <a:p>
            <a:r>
              <a:rPr lang="en-NZ" dirty="0">
                <a:solidFill>
                  <a:schemeClr val="accent1">
                    <a:lumMod val="60000"/>
                    <a:lumOff val="40000"/>
                  </a:schemeClr>
                </a:solidFill>
                <a:latin typeface="Calibri" panose="020F0502020204030204" pitchFamily="34" charset="0"/>
                <a:cs typeface="Calibri" panose="020F0502020204030204" pitchFamily="34" charset="0"/>
              </a:rPr>
              <a:t>https://www.youtube.com/watch?v=r20hCF9NbTo</a:t>
            </a:r>
          </a:p>
        </p:txBody>
      </p:sp>
    </p:spTree>
    <p:extLst>
      <p:ext uri="{BB962C8B-B14F-4D97-AF65-F5344CB8AC3E}">
        <p14:creationId xmlns:p14="http://schemas.microsoft.com/office/powerpoint/2010/main" val="2051684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841" y="387924"/>
            <a:ext cx="8382000" cy="941796"/>
          </a:xfrm>
        </p:spPr>
        <p:txBody>
          <a:bodyPr>
            <a:normAutofit/>
          </a:bodyPr>
          <a:lstStyle/>
          <a:p>
            <a:r>
              <a:rPr lang="en-US" sz="4000" cap="none" dirty="0">
                <a:ln>
                  <a:noFill/>
                </a:ln>
                <a:solidFill>
                  <a:srgbClr val="0070C0"/>
                </a:solidFill>
                <a:latin typeface="Calibri" panose="020F0502020204030204" pitchFamily="34" charset="0"/>
                <a:cs typeface="Calibri" panose="020F0502020204030204" pitchFamily="34" charset="0"/>
              </a:rPr>
              <a:t>References</a:t>
            </a:r>
          </a:p>
        </p:txBody>
      </p:sp>
      <p:sp>
        <p:nvSpPr>
          <p:cNvPr id="5" name="Title 1">
            <a:extLst>
              <a:ext uri="{FF2B5EF4-FFF2-40B4-BE49-F238E27FC236}">
                <a16:creationId xmlns:a16="http://schemas.microsoft.com/office/drawing/2014/main" id="{63757989-3904-482E-AF8B-22DD8877834F}"/>
              </a:ext>
            </a:extLst>
          </p:cNvPr>
          <p:cNvSpPr txBox="1">
            <a:spLocks/>
          </p:cNvSpPr>
          <p:nvPr/>
        </p:nvSpPr>
        <p:spPr>
          <a:xfrm>
            <a:off x="1259841" y="1329720"/>
            <a:ext cx="8382000" cy="941796"/>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00B050"/>
              </a:solidFill>
              <a:effectLst/>
              <a:uLnTx/>
              <a:uFillTx/>
              <a:latin typeface="Calibri" panose="020F0502020204030204" pitchFamily="34" charset="0"/>
              <a:ea typeface="+mj-ea"/>
              <a:cs typeface="Calibri" panose="020F0502020204030204" pitchFamily="34" charset="0"/>
            </a:endParaRPr>
          </a:p>
        </p:txBody>
      </p:sp>
      <p:sp>
        <p:nvSpPr>
          <p:cNvPr id="6" name="Title 1">
            <a:extLst>
              <a:ext uri="{FF2B5EF4-FFF2-40B4-BE49-F238E27FC236}">
                <a16:creationId xmlns:a16="http://schemas.microsoft.com/office/drawing/2014/main" id="{F39088B4-7003-4D56-AD1B-17BEF553C283}"/>
              </a:ext>
            </a:extLst>
          </p:cNvPr>
          <p:cNvSpPr txBox="1">
            <a:spLocks/>
          </p:cNvSpPr>
          <p:nvPr/>
        </p:nvSpPr>
        <p:spPr>
          <a:xfrm>
            <a:off x="1259841" y="1800618"/>
            <a:ext cx="8382000" cy="4330484"/>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rPr>
              <a:t>https://identity.foundation/ion/explorer/</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rPr>
              <a:t>https://docs.microsoft.com/en-NZ/azure/active-directory/verifiable-credentials/get-started-verifiable-credentials</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chemeClr val="accent1">
                    <a:lumMod val="60000"/>
                    <a:lumOff val="40000"/>
                  </a:schemeClr>
                </a:solidFill>
                <a:effectLst/>
                <a:uLnTx/>
                <a:uFillTx/>
                <a:latin typeface="Calibri" panose="020F0502020204030204" pitchFamily="34" charset="0"/>
                <a:ea typeface="+mj-ea"/>
                <a:cs typeface="Calibri" panose="020F0502020204030204" pitchFamily="34" charset="0"/>
              </a:rPr>
              <a:t>https://docs.microsoft.com/en-NZ/azure/active-directory/verifiable-credentials/decentralized-identifier-overview</a:t>
            </a:r>
          </a:p>
        </p:txBody>
      </p:sp>
    </p:spTree>
    <p:extLst>
      <p:ext uri="{BB962C8B-B14F-4D97-AF65-F5344CB8AC3E}">
        <p14:creationId xmlns:p14="http://schemas.microsoft.com/office/powerpoint/2010/main" val="14103422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7528264" cy="707886"/>
          </a:xfrm>
          <a:prstGeom prst="rect">
            <a:avLst/>
          </a:prstGeom>
          <a:noFill/>
        </p:spPr>
        <p:txBody>
          <a:bodyPr wrap="square" rtlCol="0">
            <a:spAutoFit/>
          </a:bodyPr>
          <a:lstStyle/>
          <a:p>
            <a:r>
              <a:rPr lang="en-NZ" sz="4000" dirty="0">
                <a:solidFill>
                  <a:schemeClr val="accent1">
                    <a:lumMod val="60000"/>
                    <a:lumOff val="40000"/>
                  </a:schemeClr>
                </a:solidFill>
                <a:latin typeface="Calibri" panose="020F0502020204030204" pitchFamily="34" charset="0"/>
                <a:cs typeface="Calibri" panose="020F0502020204030204" pitchFamily="34" charset="0"/>
              </a:rPr>
              <a:t>What is decentralized identity?</a:t>
            </a:r>
          </a:p>
        </p:txBody>
      </p:sp>
      <p:sp>
        <p:nvSpPr>
          <p:cNvPr id="6" name="TextBox 5">
            <a:extLst>
              <a:ext uri="{FF2B5EF4-FFF2-40B4-BE49-F238E27FC236}">
                <a16:creationId xmlns:a16="http://schemas.microsoft.com/office/drawing/2014/main" id="{36342C2B-AF5A-47EF-8D5A-234A62C40541}"/>
              </a:ext>
            </a:extLst>
          </p:cNvPr>
          <p:cNvSpPr txBox="1"/>
          <p:nvPr/>
        </p:nvSpPr>
        <p:spPr>
          <a:xfrm>
            <a:off x="701336" y="1662745"/>
            <a:ext cx="9365941" cy="22467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Calibri" panose="020F0502020204030204" pitchFamily="34" charset="0"/>
                <a:cs typeface="Calibri" panose="020F0502020204030204" pitchFamily="34" charset="0"/>
              </a:rPr>
              <a:t>Decentralized identity is a trust framework in which identifiers, such as usernames, can be replaced with IDs that are self-owned, independent, and enable data exchange using blockchain and distributed ledger technology to protect privacy and secure transactions.</a:t>
            </a:r>
            <a:endParaRPr kumimoji="0" lang="en-NZ" sz="2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39412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9747681" cy="707886"/>
          </a:xfrm>
          <a:prstGeom prst="rect">
            <a:avLst/>
          </a:prstGeom>
          <a:noFill/>
        </p:spPr>
        <p:txBody>
          <a:bodyPr wrap="square" rtlCol="0">
            <a:spAutoFit/>
          </a:bodyPr>
          <a:lstStyle/>
          <a:p>
            <a:r>
              <a:rPr lang="en-US" sz="4000" dirty="0">
                <a:solidFill>
                  <a:schemeClr val="accent1">
                    <a:lumMod val="60000"/>
                    <a:lumOff val="40000"/>
                  </a:schemeClr>
                </a:solidFill>
                <a:latin typeface="Calibri" panose="020F0502020204030204" pitchFamily="34" charset="0"/>
                <a:cs typeface="Calibri" panose="020F0502020204030204" pitchFamily="34" charset="0"/>
              </a:rPr>
              <a:t>Why is decentralized identity important?</a:t>
            </a:r>
          </a:p>
        </p:txBody>
      </p:sp>
      <p:sp>
        <p:nvSpPr>
          <p:cNvPr id="6" name="TextBox 5">
            <a:extLst>
              <a:ext uri="{FF2B5EF4-FFF2-40B4-BE49-F238E27FC236}">
                <a16:creationId xmlns:a16="http://schemas.microsoft.com/office/drawing/2014/main" id="{36342C2B-AF5A-47EF-8D5A-234A62C40541}"/>
              </a:ext>
            </a:extLst>
          </p:cNvPr>
          <p:cNvSpPr txBox="1"/>
          <p:nvPr/>
        </p:nvSpPr>
        <p:spPr>
          <a:xfrm>
            <a:off x="701336" y="1724888"/>
            <a:ext cx="9365941"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lang="en-US" sz="2800" dirty="0">
                <a:solidFill>
                  <a:schemeClr val="bg1"/>
                </a:solidFill>
                <a:latin typeface="Calibri" panose="020F0502020204030204" pitchFamily="34" charset="0"/>
                <a:cs typeface="Calibri" panose="020F0502020204030204" pitchFamily="34" charset="0"/>
              </a:rPr>
              <a:t>As our lives are increasingly linked to apps, devices, and services, we’re often subject to data breaches and privacy loss. A standards-based decentralized identity system can provide greater privacy and control over your data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NZ"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818412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6" y="284085"/>
            <a:ext cx="9046346" cy="707886"/>
          </a:xfrm>
          <a:prstGeom prst="rect">
            <a:avLst/>
          </a:prstGeom>
          <a:noFill/>
        </p:spPr>
        <p:txBody>
          <a:bodyPr wrap="square" rtlCol="0">
            <a:spAutoFit/>
          </a:bodyPr>
          <a:lstStyle/>
          <a:p>
            <a:r>
              <a:rPr lang="en-NZ" sz="4000" dirty="0">
                <a:solidFill>
                  <a:schemeClr val="accent1">
                    <a:lumMod val="60000"/>
                    <a:lumOff val="40000"/>
                  </a:schemeClr>
                </a:solidFill>
                <a:latin typeface="Calibri" panose="020F0502020204030204" pitchFamily="34" charset="0"/>
                <a:cs typeface="Calibri" panose="020F0502020204030204" pitchFamily="34" charset="0"/>
              </a:rPr>
              <a:t>More about decentralized identity</a:t>
            </a:r>
          </a:p>
        </p:txBody>
      </p:sp>
      <p:sp>
        <p:nvSpPr>
          <p:cNvPr id="6" name="TextBox 5">
            <a:extLst>
              <a:ext uri="{FF2B5EF4-FFF2-40B4-BE49-F238E27FC236}">
                <a16:creationId xmlns:a16="http://schemas.microsoft.com/office/drawing/2014/main" id="{36342C2B-AF5A-47EF-8D5A-234A62C40541}"/>
              </a:ext>
            </a:extLst>
          </p:cNvPr>
          <p:cNvSpPr txBox="1"/>
          <p:nvPr/>
        </p:nvSpPr>
        <p:spPr>
          <a:xfrm>
            <a:off x="701336" y="2044485"/>
            <a:ext cx="9365941" cy="181588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lang="en-US" sz="2800" dirty="0">
                <a:solidFill>
                  <a:schemeClr val="bg1"/>
                </a:solidFill>
                <a:latin typeface="Calibri" panose="020F0502020204030204" pitchFamily="34" charset="0"/>
                <a:cs typeface="Calibri" panose="020F0502020204030204" pitchFamily="34" charset="0"/>
              </a:rPr>
              <a:t>Microsoft believes everyone has the right to own their digital identity, one that more securely and privately stores all personal data. This identity must seamlessly integrate into daily life and give complete control over data access and use</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en-NZ"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013905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5" y="284085"/>
            <a:ext cx="523782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Open Standards</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36342C2B-AF5A-47EF-8D5A-234A62C40541}"/>
              </a:ext>
            </a:extLst>
          </p:cNvPr>
          <p:cNvSpPr txBox="1"/>
          <p:nvPr/>
        </p:nvSpPr>
        <p:spPr>
          <a:xfrm>
            <a:off x="701336" y="1760399"/>
            <a:ext cx="9365941" cy="4832092"/>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2800" dirty="0">
                <a:solidFill>
                  <a:schemeClr val="bg1"/>
                </a:solidFill>
                <a:latin typeface="Calibri" panose="020F0502020204030204" pitchFamily="34" charset="0"/>
                <a:cs typeface="Calibri" panose="020F0502020204030204" pitchFamily="34" charset="0"/>
              </a:rPr>
              <a:t>Decentralized Identity Foundation (DIF)</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Calibri" panose="020F0502020204030204" pitchFamily="34" charset="0"/>
                <a:cs typeface="Calibri" panose="020F0502020204030204" pitchFamily="34" charset="0"/>
              </a:rPr>
              <a:t>Sidetree DID network protocol (which underpins ION)</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2800" dirty="0">
                <a:solidFill>
                  <a:schemeClr val="bg1"/>
                </a:solidFill>
                <a:latin typeface="Calibri" panose="020F0502020204030204" pitchFamily="34" charset="0"/>
                <a:cs typeface="Calibri" panose="020F0502020204030204" pitchFamily="34" charset="0"/>
              </a:rPr>
              <a:t>W3C Decentralized Identifiers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NZ" sz="2800" dirty="0">
                <a:solidFill>
                  <a:schemeClr val="bg1"/>
                </a:solidFill>
                <a:latin typeface="Calibri" panose="020F0502020204030204" pitchFamily="34" charset="0"/>
                <a:cs typeface="Calibri" panose="020F0502020204030204" pitchFamily="34" charset="0"/>
              </a:rPr>
              <a:t>W3C DID Method Registry</a:t>
            </a:r>
          </a:p>
          <a:p>
            <a:pPr marL="457200" indent="-457200">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W3C Verifiable Credentials</a:t>
            </a:r>
          </a:p>
          <a:p>
            <a:pPr marL="457200" indent="-457200">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DIF Well Known DID Configuration</a:t>
            </a:r>
          </a:p>
          <a:p>
            <a:pPr marL="457200" indent="-457200">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DIF DID-SIOP</a:t>
            </a:r>
          </a:p>
          <a:p>
            <a:pPr marL="457200" indent="-457200">
              <a:buFont typeface="Arial" panose="020B0604020202020204" pitchFamily="34" charset="0"/>
              <a:buChar char="•"/>
            </a:pPr>
            <a:r>
              <a:rPr lang="en-US" sz="2800" dirty="0">
                <a:solidFill>
                  <a:schemeClr val="bg1"/>
                </a:solidFill>
                <a:latin typeface="Calibri" panose="020F0502020204030204" pitchFamily="34" charset="0"/>
                <a:cs typeface="Calibri" panose="020F0502020204030204" pitchFamily="34" charset="0"/>
              </a:rPr>
              <a:t>DIF Presentation Exchange</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2800" dirty="0">
              <a:solidFill>
                <a:schemeClr val="bg1"/>
              </a:solidFill>
              <a:latin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800" dirty="0">
              <a:solidFill>
                <a:schemeClr val="bg1"/>
              </a:solidFill>
              <a:latin typeface="Calibri" panose="020F0502020204030204" pitchFamily="34" charset="0"/>
              <a:cs typeface="Calibri" panose="020F0502020204030204" pitchFamily="34" charset="0"/>
            </a:endParaRP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NZ" sz="28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260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9C7D80-A9DC-44AC-9CF9-617E886EF7A3}"/>
              </a:ext>
            </a:extLst>
          </p:cNvPr>
          <p:cNvSpPr txBox="1"/>
          <p:nvPr/>
        </p:nvSpPr>
        <p:spPr>
          <a:xfrm>
            <a:off x="701335" y="284085"/>
            <a:ext cx="5237825"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rPr>
              <a:t>ION</a:t>
            </a:r>
            <a:endParaRPr kumimoji="0" lang="en-NZ" sz="4000" b="0" i="0" u="none" strike="noStrike" kern="1200" cap="none" spc="0" normalizeH="0" baseline="0" noProof="0" dirty="0">
              <a:ln>
                <a:noFill/>
              </a:ln>
              <a:solidFill>
                <a:srgbClr val="052F61">
                  <a:lumMod val="60000"/>
                  <a:lumOff val="40000"/>
                </a:srgbClr>
              </a:solidFill>
              <a:effectLst/>
              <a:uLnTx/>
              <a:uFillTx/>
              <a:latin typeface="Calibri" panose="020F0502020204030204" pitchFamily="34" charset="0"/>
              <a:ea typeface="+mn-ea"/>
              <a:cs typeface="Calibri" panose="020F0502020204030204" pitchFamily="34" charset="0"/>
            </a:endParaRPr>
          </a:p>
        </p:txBody>
      </p:sp>
      <p:sp>
        <p:nvSpPr>
          <p:cNvPr id="6" name="TextBox 5">
            <a:extLst>
              <a:ext uri="{FF2B5EF4-FFF2-40B4-BE49-F238E27FC236}">
                <a16:creationId xmlns:a16="http://schemas.microsoft.com/office/drawing/2014/main" id="{36342C2B-AF5A-47EF-8D5A-234A62C40541}"/>
              </a:ext>
            </a:extLst>
          </p:cNvPr>
          <p:cNvSpPr txBox="1"/>
          <p:nvPr/>
        </p:nvSpPr>
        <p:spPr>
          <a:xfrm>
            <a:off x="701336" y="1760399"/>
            <a:ext cx="9365941" cy="3539430"/>
          </a:xfrm>
          <a:prstGeom prst="rect">
            <a:avLst/>
          </a:prstGeom>
          <a:noFill/>
        </p:spPr>
        <p:txBody>
          <a:bodyPr wrap="square">
            <a:spAutoFit/>
          </a:bodyPr>
          <a:lstStyle/>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Calibri" panose="020F0502020204030204" pitchFamily="34" charset="0"/>
                <a:cs typeface="Calibri" panose="020F0502020204030204" pitchFamily="34" charset="0"/>
              </a:rPr>
              <a:t>ION (an instantiation of Sidetree on Bitcoin)</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Calibri" panose="020F0502020204030204" pitchFamily="34" charset="0"/>
                <a:cs typeface="Calibri" panose="020F0502020204030204" pitchFamily="34" charset="0"/>
              </a:rPr>
              <a:t>ION = Identity Overlay Network</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Calibri" panose="020F0502020204030204" pitchFamily="34" charset="0"/>
                <a:cs typeface="Calibri" panose="020F0502020204030204" pitchFamily="34" charset="0"/>
              </a:rPr>
              <a:t>Microservices in Azure AKS</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Calibri" panose="020F0502020204030204" pitchFamily="34" charset="0"/>
                <a:cs typeface="Calibri" panose="020F0502020204030204" pitchFamily="34" charset="0"/>
              </a:rPr>
              <a:t>ION </a:t>
            </a:r>
            <a:r>
              <a:rPr lang="en-US" sz="2800" i="1" dirty="0">
                <a:solidFill>
                  <a:schemeClr val="bg1"/>
                </a:solidFill>
                <a:latin typeface="Calibri" panose="020F0502020204030204" pitchFamily="34" charset="0"/>
                <a:cs typeface="Calibri" panose="020F0502020204030204" pitchFamily="34" charset="0"/>
              </a:rPr>
              <a:t>is not</a:t>
            </a:r>
            <a:r>
              <a:rPr lang="en-US" sz="2800" dirty="0">
                <a:solidFill>
                  <a:schemeClr val="bg1"/>
                </a:solidFill>
                <a:latin typeface="Calibri" panose="020F0502020204030204" pitchFamily="34" charset="0"/>
                <a:cs typeface="Calibri" panose="020F0502020204030204" pitchFamily="34" charset="0"/>
              </a:rPr>
              <a:t> another blockchain, it's a Layer 2 protocol that directly leverages Bitcoin's security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Calibri" panose="020F0502020204030204" pitchFamily="34" charset="0"/>
                <a:cs typeface="Calibri" panose="020F0502020204030204" pitchFamily="34" charset="0"/>
              </a:rPr>
              <a:t>ION </a:t>
            </a:r>
            <a:r>
              <a:rPr lang="en-US" sz="2800" i="1" dirty="0">
                <a:solidFill>
                  <a:schemeClr val="bg1"/>
                </a:solidFill>
                <a:latin typeface="Calibri" panose="020F0502020204030204" pitchFamily="34" charset="0"/>
                <a:cs typeface="Calibri" panose="020F0502020204030204" pitchFamily="34" charset="0"/>
              </a:rPr>
              <a:t>is not </a:t>
            </a:r>
            <a:r>
              <a:rPr lang="en-US" sz="2800" dirty="0">
                <a:solidFill>
                  <a:schemeClr val="bg1"/>
                </a:solidFill>
                <a:latin typeface="Calibri" panose="020F0502020204030204" pitchFamily="34" charset="0"/>
                <a:cs typeface="Calibri" panose="020F0502020204030204" pitchFamily="34" charset="0"/>
              </a:rPr>
              <a:t>a cryptocurrency</a:t>
            </a:r>
          </a:p>
          <a:p>
            <a:pPr marL="457200" marR="0" lvl="0" indent="-4572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dirty="0">
                <a:solidFill>
                  <a:schemeClr val="bg1"/>
                </a:solidFill>
                <a:latin typeface="Calibri" panose="020F0502020204030204" pitchFamily="34" charset="0"/>
                <a:cs typeface="Calibri" panose="020F0502020204030204" pitchFamily="34" charset="0"/>
              </a:rPr>
              <a:t>Can run your own instance or can use Docker</a:t>
            </a:r>
            <a:endParaRPr lang="en-NZ" sz="2800" dirty="0">
              <a:solidFill>
                <a:schemeClr val="bg1"/>
              </a:solidFill>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NZ"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055378011"/>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White Template">
  <a:themeElements>
    <a:clrScheme name="Ignite Breakout - Blue on white and light gray">
      <a:dk1>
        <a:srgbClr val="000000"/>
      </a:dk1>
      <a:lt1>
        <a:srgbClr val="FFFFFF"/>
      </a:lt1>
      <a:dk2>
        <a:srgbClr val="2F2F2F"/>
      </a:dk2>
      <a:lt2>
        <a:srgbClr val="E6E6E6"/>
      </a:lt2>
      <a:accent1>
        <a:srgbClr val="0078D4"/>
      </a:accent1>
      <a:accent2>
        <a:srgbClr val="243A5E"/>
      </a:accent2>
      <a:accent3>
        <a:srgbClr val="D83B01"/>
      </a:accent3>
      <a:accent4>
        <a:srgbClr val="FFB900"/>
      </a:accent4>
      <a:accent5>
        <a:srgbClr val="2F2F2F"/>
      </a:accent5>
      <a:accent6>
        <a:srgbClr val="737373"/>
      </a:accent6>
      <a:hlink>
        <a:srgbClr val="0078D4"/>
      </a:hlink>
      <a:folHlink>
        <a:srgbClr val="0078D4"/>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Ignite_2019_16x9_Breakout_Template  -  Read-Only" id="{A7B72E17-54BE-42A6-A53A-1279FA83BD10}" vid="{4E284496-52C1-405F-ADD9-D60704CD916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4603</TotalTime>
  <Words>797</Words>
  <Application>Microsoft Office PowerPoint</Application>
  <PresentationFormat>Widescreen</PresentationFormat>
  <Paragraphs>122</Paragraphs>
  <Slides>43</Slides>
  <Notes>0</Notes>
  <HiddenSlides>2</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43</vt:i4>
      </vt:variant>
    </vt:vector>
  </HeadingPairs>
  <TitlesOfParts>
    <vt:vector size="53" baseType="lpstr">
      <vt:lpstr>Arial</vt:lpstr>
      <vt:lpstr>Calibri</vt:lpstr>
      <vt:lpstr>Century Gothic</vt:lpstr>
      <vt:lpstr>Consolas</vt:lpstr>
      <vt:lpstr>Segoe UI</vt:lpstr>
      <vt:lpstr>Segoe UI Semibold</vt:lpstr>
      <vt:lpstr>Wingdings</vt:lpstr>
      <vt:lpstr>Wingdings 3</vt:lpstr>
      <vt:lpstr>Slice</vt:lpstr>
      <vt:lpstr>1_White Template</vt:lpstr>
      <vt:lpstr>Decentralised Digital Identity (DID) and Verifiable Credentials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Sidetree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Rory Braybrook</dc:creator>
  <cp:lastModifiedBy>Rory Braybrook</cp:lastModifiedBy>
  <cp:revision>169</cp:revision>
  <dcterms:created xsi:type="dcterms:W3CDTF">2014-09-12T02:12:56Z</dcterms:created>
  <dcterms:modified xsi:type="dcterms:W3CDTF">2021-05-18T07:36:13Z</dcterms:modified>
</cp:coreProperties>
</file>