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 id="2147483748" r:id="rId2"/>
    <p:sldMasterId id="2147483780" r:id="rId3"/>
  </p:sldMasterIdLst>
  <p:notesMasterIdLst>
    <p:notesMasterId r:id="rId24"/>
  </p:notesMasterIdLst>
  <p:sldIdLst>
    <p:sldId id="256" r:id="rId4"/>
    <p:sldId id="4420" r:id="rId5"/>
    <p:sldId id="4421" r:id="rId6"/>
    <p:sldId id="4413" r:id="rId7"/>
    <p:sldId id="4422" r:id="rId8"/>
    <p:sldId id="274" r:id="rId9"/>
    <p:sldId id="4412" r:id="rId10"/>
    <p:sldId id="4428" r:id="rId11"/>
    <p:sldId id="4429" r:id="rId12"/>
    <p:sldId id="4414" r:id="rId13"/>
    <p:sldId id="4423" r:id="rId14"/>
    <p:sldId id="4416" r:id="rId15"/>
    <p:sldId id="4425" r:id="rId16"/>
    <p:sldId id="4426" r:id="rId17"/>
    <p:sldId id="4427" r:id="rId18"/>
    <p:sldId id="4430" r:id="rId19"/>
    <p:sldId id="4418" r:id="rId20"/>
    <p:sldId id="4410" r:id="rId21"/>
    <p:sldId id="4409" r:id="rId22"/>
    <p:sldId id="29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ry Braybrook" initials="RB" lastIdx="1" clrIdx="0">
    <p:extLst>
      <p:ext uri="{19B8F6BF-5375-455C-9EA6-DF929625EA0E}">
        <p15:presenceInfo xmlns:p15="http://schemas.microsoft.com/office/powerpoint/2012/main" userId="119e476e4659ae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598" autoAdjust="0"/>
  </p:normalViewPr>
  <p:slideViewPr>
    <p:cSldViewPr snapToGrid="0">
      <p:cViewPr varScale="1">
        <p:scale>
          <a:sx n="81" d="100"/>
          <a:sy n="81" d="100"/>
        </p:scale>
        <p:origin x="84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5AA28-34F0-4142-AF4C-D34AEF527DC9}" type="datetimeFigureOut">
              <a:rPr lang="en-NZ" smtClean="0"/>
              <a:t>18/08/2022</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E9D2F-DE67-475D-9A32-F646EDBADEA9}" type="slidenum">
              <a:rPr lang="en-NZ" smtClean="0"/>
              <a:t>‹#›</a:t>
            </a:fld>
            <a:endParaRPr lang="en-NZ" dirty="0"/>
          </a:p>
        </p:txBody>
      </p:sp>
    </p:spTree>
    <p:extLst>
      <p:ext uri="{BB962C8B-B14F-4D97-AF65-F5344CB8AC3E}">
        <p14:creationId xmlns:p14="http://schemas.microsoft.com/office/powerpoint/2010/main" val="376757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dirty="0"/>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00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288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283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539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230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0706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174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843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355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176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467047" y="1480332"/>
            <a:ext cx="11176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558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6DBD6B5B-68FC-44F2-A470-9C584137632D}"/>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5719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581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696484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Picture 6" descr="Microsoft Ignite cube graphic">
            <a:extLst>
              <a:ext uri="{FF2B5EF4-FFF2-40B4-BE49-F238E27FC236}">
                <a16:creationId xmlns:a16="http://schemas.microsoft.com/office/drawing/2014/main" id="{401D67D2-C1F9-48BE-931F-741D00A15B06}"/>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91552" y="0"/>
            <a:ext cx="8100447"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4785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8" name="Picture 7" descr="Microsoft Ignite cube graphic">
            <a:extLst>
              <a:ext uri="{FF2B5EF4-FFF2-40B4-BE49-F238E27FC236}">
                <a16:creationId xmlns:a16="http://schemas.microsoft.com/office/drawing/2014/main" id="{1F0180E0-8AEF-4805-B05D-B6A240DA0D30}"/>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3505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2354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33336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94626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8183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8360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58938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138371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3914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385812785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79880824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245463122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7501252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1369648"/>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77141890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64073320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13289734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63446007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02613"/>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1802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side by side">
    <p:bg bwMode="ltGray">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81663602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7242931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3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924359-C8C2-4219-A048-2F82839691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17017" y="-10886"/>
            <a:ext cx="7787832" cy="68814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853291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spTree>
    <p:extLst>
      <p:ext uri="{BB962C8B-B14F-4D97-AF65-F5344CB8AC3E}">
        <p14:creationId xmlns:p14="http://schemas.microsoft.com/office/powerpoint/2010/main" val="1684098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252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93816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27290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5483506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1222868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8399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37063" y="289513"/>
            <a:ext cx="11655840" cy="899665"/>
          </a:xfrm>
        </p:spPr>
        <p:txBody>
          <a:bodyPr tIns="45720" bIns="45720"/>
          <a:lstStyle>
            <a:lvl1pPr>
              <a:defRPr lang="en-US" sz="3600" b="0" kern="1200" cap="none" spc="0" baseline="0" dirty="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r>
              <a:rPr lang="en-US"/>
              <a:t>Title Text Style</a:t>
            </a:r>
          </a:p>
        </p:txBody>
      </p:sp>
      <p:sp>
        <p:nvSpPr>
          <p:cNvPr id="4" name="Content Placeholder 3"/>
          <p:cNvSpPr>
            <a:spLocks noGrp="1"/>
          </p:cNvSpPr>
          <p:nvPr>
            <p:ph sz="quarter" idx="10" hasCustomPrompt="1"/>
          </p:nvPr>
        </p:nvSpPr>
        <p:spPr>
          <a:xfrm>
            <a:off x="337063" y="1189178"/>
            <a:ext cx="11655078" cy="851323"/>
          </a:xfrm>
        </p:spPr>
        <p:txBody>
          <a:bodyPr/>
          <a:lstStyle>
            <a:lvl1pPr>
              <a:defRPr/>
            </a:lvl1pPr>
            <a:lvl2pPr>
              <a:defRPr/>
            </a:lvl2pPr>
            <a:lvl3pPr>
              <a:defRPr/>
            </a:lvl3pPr>
            <a:lvl4pPr>
              <a:defRPr sz="980" b="0"/>
            </a:lvl4pPr>
            <a:lvl5pPr>
              <a:defRPr sz="980" b="0"/>
            </a:lvl5pPr>
          </a:lstStyle>
          <a:p>
            <a:pPr lvl="0"/>
            <a:r>
              <a:rPr lang="en-US"/>
              <a:t>Subheading text style</a:t>
            </a:r>
          </a:p>
          <a:p>
            <a:pPr lvl="1"/>
            <a:r>
              <a:rPr lang="en-US"/>
              <a:t>Paragraph title text style</a:t>
            </a:r>
          </a:p>
          <a:p>
            <a:pPr lvl="2"/>
            <a:r>
              <a:rPr lang="en-US"/>
              <a:t>Body text style</a:t>
            </a:r>
          </a:p>
        </p:txBody>
      </p:sp>
    </p:spTree>
    <p:extLst>
      <p:ext uri="{BB962C8B-B14F-4D97-AF65-F5344CB8AC3E}">
        <p14:creationId xmlns:p14="http://schemas.microsoft.com/office/powerpoint/2010/main" val="18390298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662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9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83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20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1.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8/18/2022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0193321"/>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04743913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840" cy="899665"/>
          </a:xfrm>
          <a:prstGeom prst="rect">
            <a:avLst/>
          </a:prstGeom>
        </p:spPr>
        <p:txBody>
          <a:bodyPr vert="horz" wrap="square" lIns="146304" tIns="91440" rIns="146304" bIns="91440" rtlCol="0" anchor="t">
            <a:noAutofit/>
          </a:bodyPr>
          <a:lstStyle/>
          <a:p>
            <a:r>
              <a:rPr lang="en-US"/>
              <a:t>Title text style</a:t>
            </a:r>
          </a:p>
        </p:txBody>
      </p:sp>
      <p:sp>
        <p:nvSpPr>
          <p:cNvPr id="4" name="Text Placeholder 3"/>
          <p:cNvSpPr>
            <a:spLocks noGrp="1"/>
          </p:cNvSpPr>
          <p:nvPr>
            <p:ph type="body" idx="1"/>
          </p:nvPr>
        </p:nvSpPr>
        <p:spPr>
          <a:xfrm>
            <a:off x="269240" y="1189177"/>
            <a:ext cx="11653521" cy="1237253"/>
          </a:xfrm>
          <a:prstGeom prst="rect">
            <a:avLst/>
          </a:prstGeom>
        </p:spPr>
        <p:txBody>
          <a:bodyPr vert="horz" wrap="square" lIns="146304" tIns="91440" rIns="146304" bIns="91440" rtlCol="0">
            <a:spAutoFit/>
          </a:bodyPr>
          <a:lstStyle/>
          <a:p>
            <a:pPr lvl="0"/>
            <a:r>
              <a:rPr lang="en-US"/>
              <a:t>Subheading text style</a:t>
            </a:r>
          </a:p>
          <a:p>
            <a:pPr lvl="1"/>
            <a:r>
              <a:rPr lang="en-US"/>
              <a:t>Paragraph title text style</a:t>
            </a:r>
          </a:p>
          <a:p>
            <a:pPr marL="840191" marR="0" lvl="2" indent="-280064" algn="l" defTabSz="914180" rtl="0" eaLnBrk="1" fontAlgn="auto" latinLnBrk="0" hangingPunct="1">
              <a:lnSpc>
                <a:spcPct val="90000"/>
              </a:lnSpc>
              <a:spcBef>
                <a:spcPct val="20000"/>
              </a:spcBef>
              <a:spcAft>
                <a:spcPts val="0"/>
              </a:spcAft>
              <a:buClrTx/>
              <a:buSzPct val="90000"/>
              <a:tabLst/>
              <a:defRPr/>
            </a:pPr>
            <a:r>
              <a:rPr lang="en-US"/>
              <a:t>Body text style</a:t>
            </a:r>
          </a:p>
          <a:p>
            <a:pPr lvl="2"/>
            <a:endParaRPr lang="en-US"/>
          </a:p>
          <a:p>
            <a:pPr lvl="2"/>
            <a:endParaRPr lang="en-US"/>
          </a:p>
        </p:txBody>
      </p:sp>
    </p:spTree>
    <p:extLst>
      <p:ext uri="{BB962C8B-B14F-4D97-AF65-F5344CB8AC3E}">
        <p14:creationId xmlns:p14="http://schemas.microsoft.com/office/powerpoint/2010/main" val="4016715701"/>
      </p:ext>
    </p:extLst>
  </p:cSld>
  <p:clrMap bg1="lt1" tx1="dk1" bg2="lt2" tx2="dk2" accent1="accent1" accent2="accent2" accent3="accent3" accent4="accent4" accent5="accent5" accent6="accent6" hlink="hlink" folHlink="folHlink"/>
  <p:sldLayoutIdLst>
    <p:sldLayoutId id="2147483781" r:id="rId1"/>
  </p:sldLayoutIdLst>
  <p:transition>
    <p:fade/>
  </p:transition>
  <p:txStyles>
    <p:titleStyle>
      <a:lvl1pPr algn="l" defTabSz="914180" rtl="0" eaLnBrk="1" latinLnBrk="0" hangingPunct="1">
        <a:lnSpc>
          <a:spcPct val="90000"/>
        </a:lnSpc>
        <a:spcBef>
          <a:spcPct val="0"/>
        </a:spcBef>
        <a:buNone/>
        <a:defRPr lang="en-US" sz="2940" b="0" kern="1200" cap="none" spc="0"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0" marR="0" indent="0" algn="l" defTabSz="914180" rtl="0" eaLnBrk="1" fontAlgn="auto" latinLnBrk="0" hangingPunct="1">
        <a:lnSpc>
          <a:spcPct val="100000"/>
        </a:lnSpc>
        <a:spcBef>
          <a:spcPts val="0"/>
        </a:spcBef>
        <a:spcAft>
          <a:spcPts val="588"/>
        </a:spcAft>
        <a:buClrTx/>
        <a:buSzPct val="90000"/>
        <a:buFont typeface="Arial" panose="020B0604020202020204" pitchFamily="34" charset="0"/>
        <a:buNone/>
        <a:tabLst/>
        <a:defRPr sz="1372"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572574" marR="0" indent="-236498" algn="l" defTabSz="914180" rtl="0" eaLnBrk="1" fontAlgn="auto" latinLnBrk="0" hangingPunct="1">
        <a:lnSpc>
          <a:spcPct val="100000"/>
        </a:lnSpc>
        <a:spcBef>
          <a:spcPts val="0"/>
        </a:spcBef>
        <a:spcAft>
          <a:spcPts val="588"/>
        </a:spcAft>
        <a:buClrTx/>
        <a:buSzPct val="90000"/>
        <a:buFont typeface="Arial" pitchFamily="34" charset="0"/>
        <a:buChar char="•"/>
        <a:tabLst/>
        <a:defRPr sz="980" b="0" kern="1200" spc="0" baseline="0">
          <a:gradFill>
            <a:gsLst>
              <a:gs pos="1250">
                <a:schemeClr val="tx1"/>
              </a:gs>
              <a:gs pos="100000">
                <a:schemeClr val="tx1"/>
              </a:gs>
            </a:gsLst>
            <a:lin ang="5400000" scaled="0"/>
          </a:gradFill>
          <a:latin typeface="Segoe UI Semibold"/>
          <a:ea typeface="+mn-ea"/>
          <a:cs typeface="Segoe UI Semibold"/>
        </a:defRPr>
      </a:lvl2pPr>
      <a:lvl3pPr marL="840191" marR="0" indent="-280064" algn="l" defTabSz="914180" rtl="0" eaLnBrk="1" fontAlgn="auto" latinLnBrk="0" hangingPunct="1">
        <a:lnSpc>
          <a:spcPct val="100000"/>
        </a:lnSpc>
        <a:spcBef>
          <a:spcPts val="0"/>
        </a:spcBef>
        <a:spcAft>
          <a:spcPts val="588"/>
        </a:spcAft>
        <a:buClrTx/>
        <a:buSzPct val="90000"/>
        <a:buFont typeface="Arial" panose="020B0604020202020204" pitchFamily="34" charset="0"/>
        <a:buChar char="•"/>
        <a:tabLst/>
        <a:defRPr sz="980" b="0" kern="1200" spc="0" baseline="0">
          <a:gradFill>
            <a:gsLst>
              <a:gs pos="1250">
                <a:schemeClr val="tx1"/>
              </a:gs>
              <a:gs pos="100000">
                <a:schemeClr val="tx1"/>
              </a:gs>
            </a:gsLst>
            <a:lin ang="5400000" scaled="0"/>
          </a:gra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372" kern="1200" spc="0" baseline="0">
          <a:solidFill>
            <a:schemeClr val="tx1">
              <a:lumMod val="75000"/>
            </a:schemeClr>
          </a:soli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372" kern="1200" spc="0" baseline="0">
          <a:solidFill>
            <a:schemeClr val="tx1">
              <a:lumMod val="75000"/>
            </a:schemeClr>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58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55108"/>
            <a:ext cx="8001000" cy="1979720"/>
          </a:xfrm>
        </p:spPr>
        <p:txBody>
          <a:bodyPr>
            <a:normAutofit fontScale="90000"/>
          </a:bodyPr>
          <a:lstStyle/>
          <a:p>
            <a:r>
              <a:rPr lang="en-US" sz="4400" b="1" dirty="0">
                <a:solidFill>
                  <a:schemeClr val="accent1">
                    <a:lumMod val="60000"/>
                    <a:lumOff val="40000"/>
                  </a:schemeClr>
                </a:solidFill>
                <a:latin typeface="Calibri" panose="020F0502020204030204" pitchFamily="34" charset="0"/>
                <a:cs typeface="Calibri" panose="020F0502020204030204" pitchFamily="34" charset="0"/>
              </a:rPr>
              <a:t>Integrating Azure AD B2C with THE Microsoft Identity libraries</a:t>
            </a:r>
            <a:br>
              <a:rPr lang="en-US" sz="1400" b="1" dirty="0"/>
            </a:br>
            <a:br>
              <a:rPr lang="en-US" sz="1400" b="1" dirty="0"/>
            </a:br>
            <a:endParaRPr lang="en-US" sz="4000" cap="none" dirty="0">
              <a:solidFill>
                <a:schemeClr val="bg2">
                  <a:lumMod val="60000"/>
                  <a:lumOff val="40000"/>
                </a:schemeClr>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84212" y="2550112"/>
            <a:ext cx="7815976" cy="3622088"/>
          </a:xfrm>
        </p:spPr>
        <p:txBody>
          <a:bodyPr>
            <a:noAutofit/>
          </a:bodyPr>
          <a:lstStyle/>
          <a:p>
            <a:r>
              <a:rPr lang="en-US" sz="2800" dirty="0">
                <a:latin typeface="Calibri" panose="020F0502020204030204" pitchFamily="34" charset="0"/>
                <a:cs typeface="Calibri" panose="020F0502020204030204" pitchFamily="34" charset="0"/>
              </a:rPr>
              <a:t>Rory Braybrook</a:t>
            </a:r>
          </a:p>
          <a:p>
            <a:r>
              <a:rPr lang="en-US" sz="2800" dirty="0">
                <a:latin typeface="Calibri" panose="020F0502020204030204" pitchFamily="34" charset="0"/>
                <a:cs typeface="Calibri" panose="020F0502020204030204" pitchFamily="34" charset="0"/>
              </a:rPr>
              <a:t>Microsoft Identity Architect</a:t>
            </a:r>
          </a:p>
          <a:p>
            <a:r>
              <a:rPr lang="en-US" sz="2800" dirty="0">
                <a:latin typeface="Calibri" panose="020F0502020204030204" pitchFamily="34" charset="0"/>
                <a:cs typeface="Calibri" panose="020F0502020204030204" pitchFamily="34" charset="0"/>
              </a:rPr>
              <a:t>Microsoft MVP (Enterprise Mobility/Security) </a:t>
            </a:r>
          </a:p>
          <a:p>
            <a:endParaRPr lang="en-US" sz="2000" dirty="0"/>
          </a:p>
        </p:txBody>
      </p:sp>
    </p:spTree>
    <p:extLst>
      <p:ext uri="{BB962C8B-B14F-4D97-AF65-F5344CB8AC3E}">
        <p14:creationId xmlns:p14="http://schemas.microsoft.com/office/powerpoint/2010/main" val="229284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189CA2-CE56-47B2-93E2-52C7D8A38933}"/>
              </a:ext>
            </a:extLst>
          </p:cNvPr>
          <p:cNvSpPr txBox="1"/>
          <p:nvPr/>
        </p:nvSpPr>
        <p:spPr>
          <a:xfrm>
            <a:off x="1495231" y="3075057"/>
            <a:ext cx="6106884"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Microsoft.Identity.Web</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4000" dirty="0">
              <a:solidFill>
                <a:srgbClr val="052F61">
                  <a:lumMod val="60000"/>
                  <a:lumOff val="40000"/>
                </a:srgbClr>
              </a:solidFill>
              <a:latin typeface="Calibri" panose="020F0502020204030204" pitchFamily="34" charset="0"/>
              <a:cs typeface="Calibri" panose="020F0502020204030204" pitchFamily="34" charset="0"/>
            </a:endParaRPr>
          </a:p>
          <a:p>
            <a:pPr>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Code samples</a:t>
            </a:r>
            <a:endParaRPr kumimoji="0" lang="en-NZ" sz="4000" b="0" i="0" u="none" strike="noStrike" kern="1200" cap="none" spc="0" normalizeH="0" baseline="0" noProof="0" dirty="0">
              <a:ln>
                <a:noFill/>
              </a:ln>
              <a:solidFill>
                <a:schemeClr val="accent1">
                  <a:lumMod val="60000"/>
                  <a:lumOff val="40000"/>
                </a:scheme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361044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59545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What is it?</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969025" y="1164134"/>
            <a:ext cx="9019713" cy="5693866"/>
          </a:xfrm>
          <a:prstGeom prst="rect">
            <a:avLst/>
          </a:prstGeom>
          <a:noFill/>
        </p:spPr>
        <p:txBody>
          <a:bodyPr wrap="square" rtlCol="0">
            <a:spAutoFit/>
          </a:bodyPr>
          <a:lstStyle/>
          <a:p>
            <a:r>
              <a:rPr lang="en-US" sz="2800" dirty="0">
                <a:solidFill>
                  <a:schemeClr val="bg2">
                    <a:lumMod val="75000"/>
                  </a:schemeClr>
                </a:solidFill>
                <a:latin typeface="Calibri" panose="020F0502020204030204" pitchFamily="34" charset="0"/>
                <a:cs typeface="Calibri" panose="020F0502020204030204" pitchFamily="34" charset="0"/>
              </a:rPr>
              <a:t>Microsoft Identity Web is a library that contains a set of reusable classes used in conjunction with ASP.NET Core for integrating with the Microsoft identity platform (formerly </a:t>
            </a:r>
            <a:r>
              <a:rPr lang="en-US" sz="2800" i="1" dirty="0">
                <a:solidFill>
                  <a:schemeClr val="bg2">
                    <a:lumMod val="75000"/>
                  </a:schemeClr>
                </a:solidFill>
                <a:latin typeface="Calibri" panose="020F0502020204030204" pitchFamily="34" charset="0"/>
                <a:cs typeface="Calibri" panose="020F0502020204030204" pitchFamily="34" charset="0"/>
              </a:rPr>
              <a:t>Azure AD v2.0 endpoint</a:t>
            </a:r>
            <a:r>
              <a:rPr lang="en-US" sz="2800" dirty="0">
                <a:solidFill>
                  <a:schemeClr val="bg2">
                    <a:lumMod val="75000"/>
                  </a:schemeClr>
                </a:solidFill>
                <a:latin typeface="Calibri" panose="020F0502020204030204" pitchFamily="34" charset="0"/>
                <a:cs typeface="Calibri" panose="020F0502020204030204" pitchFamily="34" charset="0"/>
              </a:rPr>
              <a:t>) and AAD B2C. Has Wiki.</a:t>
            </a:r>
          </a:p>
          <a:p>
            <a:endParaRPr lang="en-US" sz="2800" dirty="0">
              <a:solidFill>
                <a:schemeClr val="bg2">
                  <a:lumMod val="75000"/>
                </a:schemeClr>
              </a:solidFill>
              <a:latin typeface="Calibri" panose="020F0502020204030204" pitchFamily="34" charset="0"/>
              <a:cs typeface="Calibri" panose="020F0502020204030204" pitchFamily="34" charset="0"/>
            </a:endParaRPr>
          </a:p>
          <a:p>
            <a:r>
              <a:rPr lang="en-US" sz="2800" dirty="0">
                <a:solidFill>
                  <a:schemeClr val="bg2">
                    <a:lumMod val="75000"/>
                  </a:schemeClr>
                </a:solidFill>
                <a:latin typeface="Calibri" panose="020F0502020204030204" pitchFamily="34" charset="0"/>
                <a:cs typeface="Calibri" panose="020F0502020204030204" pitchFamily="34" charset="0"/>
              </a:rPr>
              <a:t>This library is for specific usage with:</a:t>
            </a:r>
          </a:p>
          <a:p>
            <a:endParaRPr lang="en-US" sz="2800" dirty="0">
              <a:solidFill>
                <a:schemeClr val="bg2">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dirty="0">
                <a:solidFill>
                  <a:schemeClr val="bg2">
                    <a:lumMod val="75000"/>
                  </a:schemeClr>
                </a:solidFill>
                <a:latin typeface="Calibri" panose="020F0502020204030204" pitchFamily="34" charset="0"/>
                <a:cs typeface="Calibri" panose="020F0502020204030204" pitchFamily="34" charset="0"/>
              </a:rPr>
              <a:t>Web applications, which sign in users and, optionally, call web APIs</a:t>
            </a:r>
          </a:p>
          <a:p>
            <a:pPr>
              <a:buFont typeface="Arial" panose="020B0604020202020204" pitchFamily="34" charset="0"/>
              <a:buChar char="•"/>
            </a:pPr>
            <a:endParaRPr lang="en-US" sz="2800" dirty="0">
              <a:solidFill>
                <a:schemeClr val="bg2">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dirty="0">
                <a:solidFill>
                  <a:schemeClr val="bg2">
                    <a:lumMod val="75000"/>
                  </a:schemeClr>
                </a:solidFill>
                <a:latin typeface="Calibri" panose="020F0502020204030204" pitchFamily="34" charset="0"/>
                <a:cs typeface="Calibri" panose="020F0502020204030204" pitchFamily="34" charset="0"/>
              </a:rPr>
              <a:t>Protected web APIs, which optionally call protected downstream web APIs</a:t>
            </a:r>
          </a:p>
          <a:p>
            <a:pPr marL="0" marR="0" lvl="0" indent="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420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2302490"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Templates</a:t>
            </a:r>
            <a:endParaRPr kumimoji="0" lang="en-NZ" sz="4000" b="0" i="0" u="none" strike="noStrike" kern="1200" cap="none" spc="0" normalizeH="0" baseline="0" noProof="0" dirty="0">
              <a:ln>
                <a:noFill/>
              </a:ln>
              <a:solidFill>
                <a:srgbClr val="052F61">
                  <a:lumMod val="60000"/>
                  <a:lumOff val="40000"/>
                </a:srgbClr>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311A4C6A-F61A-615C-3492-45AC05D45956}"/>
              </a:ext>
            </a:extLst>
          </p:cNvPr>
          <p:cNvPicPr>
            <a:picLocks noChangeAspect="1"/>
          </p:cNvPicPr>
          <p:nvPr/>
        </p:nvPicPr>
        <p:blipFill>
          <a:blip r:embed="rId2"/>
          <a:stretch>
            <a:fillRect/>
          </a:stretch>
        </p:blipFill>
        <p:spPr>
          <a:xfrm>
            <a:off x="723900" y="609230"/>
            <a:ext cx="10744200" cy="6172200"/>
          </a:xfrm>
          <a:prstGeom prst="rect">
            <a:avLst/>
          </a:prstGeom>
        </p:spPr>
      </p:pic>
    </p:spTree>
    <p:extLst>
      <p:ext uri="{BB962C8B-B14F-4D97-AF65-F5344CB8AC3E}">
        <p14:creationId xmlns:p14="http://schemas.microsoft.com/office/powerpoint/2010/main" val="4041895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2302490"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Templates</a:t>
            </a:r>
            <a:endParaRPr kumimoji="0" lang="en-NZ" sz="4000" b="0" i="0" u="none" strike="noStrike" kern="1200" cap="none" spc="0" normalizeH="0" baseline="0" noProof="0" dirty="0">
              <a:ln>
                <a:noFill/>
              </a:ln>
              <a:solidFill>
                <a:srgbClr val="052F61">
                  <a:lumMod val="60000"/>
                  <a:lumOff val="40000"/>
                </a:srgbClr>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A327A8A0-5F9F-3046-B200-5792BC7A6C2D}"/>
              </a:ext>
            </a:extLst>
          </p:cNvPr>
          <p:cNvPicPr>
            <a:picLocks noChangeAspect="1"/>
          </p:cNvPicPr>
          <p:nvPr/>
        </p:nvPicPr>
        <p:blipFill>
          <a:blip r:embed="rId2"/>
          <a:stretch>
            <a:fillRect/>
          </a:stretch>
        </p:blipFill>
        <p:spPr>
          <a:xfrm>
            <a:off x="1090612" y="1114229"/>
            <a:ext cx="10516670" cy="5109482"/>
          </a:xfrm>
          <a:prstGeom prst="rect">
            <a:avLst/>
          </a:prstGeom>
        </p:spPr>
      </p:pic>
    </p:spTree>
    <p:extLst>
      <p:ext uri="{BB962C8B-B14F-4D97-AF65-F5344CB8AC3E}">
        <p14:creationId xmlns:p14="http://schemas.microsoft.com/office/powerpoint/2010/main" val="2223614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2761782"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Architecture</a:t>
            </a:r>
            <a:endParaRPr kumimoji="0" lang="en-NZ" sz="4000" b="0" i="0" u="none" strike="noStrike" kern="1200" cap="none" spc="0" normalizeH="0" baseline="0" noProof="0" dirty="0">
              <a:ln>
                <a:noFill/>
              </a:ln>
              <a:solidFill>
                <a:srgbClr val="052F61">
                  <a:lumMod val="60000"/>
                  <a:lumOff val="40000"/>
                </a:srgbClr>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37524608-DD79-BCD2-5EC3-5748B8EFC4E0}"/>
              </a:ext>
            </a:extLst>
          </p:cNvPr>
          <p:cNvPicPr>
            <a:picLocks noChangeAspect="1"/>
          </p:cNvPicPr>
          <p:nvPr/>
        </p:nvPicPr>
        <p:blipFill>
          <a:blip r:embed="rId2"/>
          <a:stretch>
            <a:fillRect/>
          </a:stretch>
        </p:blipFill>
        <p:spPr>
          <a:xfrm>
            <a:off x="3019425" y="1138237"/>
            <a:ext cx="6153150" cy="4581525"/>
          </a:xfrm>
          <a:prstGeom prst="rect">
            <a:avLst/>
          </a:prstGeom>
        </p:spPr>
      </p:pic>
    </p:spTree>
    <p:extLst>
      <p:ext uri="{BB962C8B-B14F-4D97-AF65-F5344CB8AC3E}">
        <p14:creationId xmlns:p14="http://schemas.microsoft.com/office/powerpoint/2010/main" val="1616435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630595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Command line commands</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866388" y="991971"/>
            <a:ext cx="901971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dotnet new -i Microsoft.Identity.Web.ProjectTemplates::1.15.2</a:t>
            </a:r>
          </a:p>
        </p:txBody>
      </p:sp>
      <p:pic>
        <p:nvPicPr>
          <p:cNvPr id="3" name="Picture 2">
            <a:extLst>
              <a:ext uri="{FF2B5EF4-FFF2-40B4-BE49-F238E27FC236}">
                <a16:creationId xmlns:a16="http://schemas.microsoft.com/office/drawing/2014/main" id="{0FE405B3-588E-1D32-C70D-65A05EF862D6}"/>
              </a:ext>
            </a:extLst>
          </p:cNvPr>
          <p:cNvPicPr>
            <a:picLocks noChangeAspect="1"/>
          </p:cNvPicPr>
          <p:nvPr/>
        </p:nvPicPr>
        <p:blipFill>
          <a:blip r:embed="rId2"/>
          <a:stretch>
            <a:fillRect/>
          </a:stretch>
        </p:blipFill>
        <p:spPr>
          <a:xfrm>
            <a:off x="866388" y="2290762"/>
            <a:ext cx="10315575" cy="2276475"/>
          </a:xfrm>
          <a:prstGeom prst="rect">
            <a:avLst/>
          </a:prstGeom>
        </p:spPr>
      </p:pic>
      <p:pic>
        <p:nvPicPr>
          <p:cNvPr id="6" name="Picture 5">
            <a:extLst>
              <a:ext uri="{FF2B5EF4-FFF2-40B4-BE49-F238E27FC236}">
                <a16:creationId xmlns:a16="http://schemas.microsoft.com/office/drawing/2014/main" id="{81AD5D65-B15E-B9C0-6EB5-EDFBBC18EE41}"/>
              </a:ext>
            </a:extLst>
          </p:cNvPr>
          <p:cNvPicPr>
            <a:picLocks noChangeAspect="1"/>
          </p:cNvPicPr>
          <p:nvPr/>
        </p:nvPicPr>
        <p:blipFill>
          <a:blip r:embed="rId3"/>
          <a:stretch>
            <a:fillRect/>
          </a:stretch>
        </p:blipFill>
        <p:spPr>
          <a:xfrm>
            <a:off x="956644" y="4911921"/>
            <a:ext cx="4419600" cy="1790700"/>
          </a:xfrm>
          <a:prstGeom prst="rect">
            <a:avLst/>
          </a:prstGeom>
        </p:spPr>
      </p:pic>
    </p:spTree>
    <p:extLst>
      <p:ext uri="{BB962C8B-B14F-4D97-AF65-F5344CB8AC3E}">
        <p14:creationId xmlns:p14="http://schemas.microsoft.com/office/powerpoint/2010/main" val="370800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2761782"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Architecture</a:t>
            </a:r>
            <a:endParaRPr kumimoji="0" lang="en-NZ" sz="4000" b="0" i="0" u="none" strike="noStrike" kern="1200" cap="none" spc="0" normalizeH="0" baseline="0" noProof="0" dirty="0">
              <a:ln>
                <a:noFill/>
              </a:ln>
              <a:solidFill>
                <a:srgbClr val="052F61">
                  <a:lumMod val="60000"/>
                  <a:lumOff val="40000"/>
                </a:srgbClr>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D718E839-DA91-79DE-DF02-81919A3F5C16}"/>
              </a:ext>
            </a:extLst>
          </p:cNvPr>
          <p:cNvPicPr>
            <a:picLocks noChangeAspect="1"/>
          </p:cNvPicPr>
          <p:nvPr/>
        </p:nvPicPr>
        <p:blipFill>
          <a:blip r:embed="rId2"/>
          <a:stretch>
            <a:fillRect/>
          </a:stretch>
        </p:blipFill>
        <p:spPr>
          <a:xfrm>
            <a:off x="961533" y="942680"/>
            <a:ext cx="10492033" cy="5788058"/>
          </a:xfrm>
          <a:prstGeom prst="rect">
            <a:avLst/>
          </a:prstGeom>
        </p:spPr>
      </p:pic>
    </p:spTree>
    <p:extLst>
      <p:ext uri="{BB962C8B-B14F-4D97-AF65-F5344CB8AC3E}">
        <p14:creationId xmlns:p14="http://schemas.microsoft.com/office/powerpoint/2010/main" val="3489521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189CA2-CE56-47B2-93E2-52C7D8A38933}"/>
              </a:ext>
            </a:extLst>
          </p:cNvPr>
          <p:cNvSpPr txBox="1"/>
          <p:nvPr/>
        </p:nvSpPr>
        <p:spPr>
          <a:xfrm>
            <a:off x="1495231" y="3075057"/>
            <a:ext cx="8059316"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Microsoft.Identity.Web Demo</a:t>
            </a:r>
          </a:p>
        </p:txBody>
      </p:sp>
    </p:spTree>
    <p:extLst>
      <p:ext uri="{BB962C8B-B14F-4D97-AF65-F5344CB8AC3E}">
        <p14:creationId xmlns:p14="http://schemas.microsoft.com/office/powerpoint/2010/main" val="25888845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rPr>
              <a:t>Personal</a:t>
            </a:r>
          </a:p>
        </p:txBody>
      </p:sp>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sp>
        <p:nvSpPr>
          <p:cNvPr id="6" name="Title 1">
            <a:extLst>
              <a:ext uri="{FF2B5EF4-FFF2-40B4-BE49-F238E27FC236}">
                <a16:creationId xmlns:a16="http://schemas.microsoft.com/office/drawing/2014/main" id="{F39088B4-7003-4D56-AD1B-17BEF553C283}"/>
              </a:ext>
            </a:extLst>
          </p:cNvPr>
          <p:cNvSpPr txBox="1">
            <a:spLocks/>
          </p:cNvSpPr>
          <p:nvPr/>
        </p:nvSpPr>
        <p:spPr>
          <a:xfrm>
            <a:off x="1136288" y="1212980"/>
            <a:ext cx="8382000" cy="548078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j-ea"/>
              <a:cs typeface="Calibri" panose="020F0502020204030204" pitchFamily="34" charset="0"/>
            </a:endParaRPr>
          </a:p>
        </p:txBody>
      </p:sp>
      <p:sp>
        <p:nvSpPr>
          <p:cNvPr id="4" name="TextBox 3">
            <a:extLst>
              <a:ext uri="{FF2B5EF4-FFF2-40B4-BE49-F238E27FC236}">
                <a16:creationId xmlns:a16="http://schemas.microsoft.com/office/drawing/2014/main" id="{E63CA122-AA8A-5ED5-F920-B8A9144BC185}"/>
              </a:ext>
            </a:extLst>
          </p:cNvPr>
          <p:cNvSpPr txBox="1"/>
          <p:nvPr/>
        </p:nvSpPr>
        <p:spPr>
          <a:xfrm>
            <a:off x="1259840" y="1446460"/>
            <a:ext cx="9795871" cy="4770537"/>
          </a:xfrm>
          <a:prstGeom prst="rect">
            <a:avLst/>
          </a:prstGeom>
          <a:noFill/>
        </p:spPr>
        <p:txBody>
          <a:bodyPr wrap="square">
            <a:spAutoFit/>
          </a:bodyPr>
          <a:lstStyle/>
          <a:p>
            <a:endParaRPr lang="en-US" sz="2400" dirty="0">
              <a:solidFill>
                <a:schemeClr val="accent1">
                  <a:lumMod val="60000"/>
                  <a:lumOff val="40000"/>
                </a:schemeClr>
              </a:solidFill>
              <a:latin typeface="Calibri" panose="020F0502020204030204" pitchFamily="34" charset="0"/>
              <a:cs typeface="Calibri" panose="020F0502020204030204" pitchFamily="34" charset="0"/>
            </a:endParaRPr>
          </a:p>
          <a:p>
            <a:r>
              <a:rPr lang="en-US" sz="2800" dirty="0">
                <a:solidFill>
                  <a:schemeClr val="bg2">
                    <a:lumMod val="75000"/>
                  </a:schemeClr>
                </a:solidFill>
                <a:latin typeface="Calibri" panose="020F0502020204030204" pitchFamily="34" charset="0"/>
                <a:cs typeface="Calibri" panose="020F0502020204030204" pitchFamily="34" charset="0"/>
              </a:rPr>
              <a:t>Twitter:     			@rbrayb</a:t>
            </a:r>
          </a:p>
          <a:p>
            <a:endParaRPr lang="en-US" sz="2800" dirty="0">
              <a:solidFill>
                <a:schemeClr val="bg2">
                  <a:lumMod val="75000"/>
                </a:schemeClr>
              </a:solidFill>
              <a:latin typeface="Calibri" panose="020F0502020204030204" pitchFamily="34" charset="0"/>
              <a:cs typeface="Calibri" panose="020F0502020204030204" pitchFamily="34" charset="0"/>
            </a:endParaRPr>
          </a:p>
          <a:p>
            <a:r>
              <a:rPr lang="en-US" sz="2800" dirty="0">
                <a:solidFill>
                  <a:schemeClr val="bg2">
                    <a:lumMod val="75000"/>
                  </a:schemeClr>
                </a:solidFill>
                <a:latin typeface="Calibri" panose="020F0502020204030204" pitchFamily="34" charset="0"/>
                <a:cs typeface="Calibri" panose="020F0502020204030204" pitchFamily="34" charset="0"/>
              </a:rPr>
              <a:t>stackoverflow:	</a:t>
            </a:r>
            <a:r>
              <a:rPr lang="en-US" sz="2800">
                <a:solidFill>
                  <a:schemeClr val="bg2">
                    <a:lumMod val="75000"/>
                  </a:schemeClr>
                </a:solidFill>
                <a:latin typeface="Calibri" panose="020F0502020204030204" pitchFamily="34" charset="0"/>
                <a:cs typeface="Calibri" panose="020F0502020204030204" pitchFamily="34" charset="0"/>
              </a:rPr>
              <a:t>	rbrayb</a:t>
            </a:r>
          </a:p>
          <a:p>
            <a:endParaRPr lang="en-US" sz="2800" dirty="0">
              <a:solidFill>
                <a:schemeClr val="bg2">
                  <a:lumMod val="75000"/>
                </a:schemeClr>
              </a:solidFill>
              <a:latin typeface="Calibri" panose="020F0502020204030204" pitchFamily="34" charset="0"/>
              <a:cs typeface="Calibri" panose="020F0502020204030204" pitchFamily="34" charset="0"/>
            </a:endParaRPr>
          </a:p>
          <a:p>
            <a:r>
              <a:rPr lang="en-US" sz="2800" dirty="0">
                <a:solidFill>
                  <a:schemeClr val="bg2">
                    <a:lumMod val="75000"/>
                  </a:schemeClr>
                </a:solidFill>
                <a:latin typeface="Calibri" panose="020F0502020204030204" pitchFamily="34" charset="0"/>
                <a:cs typeface="Calibri" panose="020F0502020204030204" pitchFamily="34" charset="0"/>
              </a:rPr>
              <a:t>LinkedIn:   			https://www.linkedin.com/in/rory-braybrook-6050a521/</a:t>
            </a:r>
          </a:p>
          <a:p>
            <a:endParaRPr lang="en-US" sz="2800" dirty="0">
              <a:solidFill>
                <a:schemeClr val="bg2">
                  <a:lumMod val="75000"/>
                </a:schemeClr>
              </a:solidFill>
              <a:latin typeface="Calibri" panose="020F0502020204030204" pitchFamily="34" charset="0"/>
              <a:cs typeface="Calibri" panose="020F0502020204030204" pitchFamily="34" charset="0"/>
            </a:endParaRPr>
          </a:p>
          <a:p>
            <a:r>
              <a:rPr lang="en-US" sz="2800" dirty="0">
                <a:solidFill>
                  <a:schemeClr val="bg2">
                    <a:lumMod val="75000"/>
                  </a:schemeClr>
                </a:solidFill>
                <a:latin typeface="Calibri" panose="020F0502020204030204" pitchFamily="34" charset="0"/>
                <a:cs typeface="Calibri" panose="020F0502020204030204" pitchFamily="34" charset="0"/>
              </a:rPr>
              <a:t>Blog:          			https://medium.com/the-new-control-plane</a:t>
            </a:r>
          </a:p>
          <a:p>
            <a:endParaRPr lang="en-US" sz="2800" dirty="0">
              <a:solidFill>
                <a:schemeClr val="bg2">
                  <a:lumMod val="75000"/>
                </a:schemeClr>
              </a:solidFill>
              <a:latin typeface="Calibri" panose="020F0502020204030204" pitchFamily="34" charset="0"/>
              <a:cs typeface="Calibri" panose="020F0502020204030204" pitchFamily="34" charset="0"/>
            </a:endParaRPr>
          </a:p>
          <a:p>
            <a:r>
              <a:rPr lang="en-US" sz="2800" dirty="0">
                <a:solidFill>
                  <a:schemeClr val="bg2">
                    <a:lumMod val="75000"/>
                  </a:schemeClr>
                </a:solidFill>
                <a:latin typeface="Calibri" panose="020F0502020204030204" pitchFamily="34" charset="0"/>
                <a:cs typeface="Calibri" panose="020F0502020204030204" pitchFamily="34" charset="0"/>
              </a:rPr>
              <a:t>Combined blog:		https://authory.com/rorybraybrook</a:t>
            </a:r>
          </a:p>
        </p:txBody>
      </p:sp>
    </p:spTree>
    <p:extLst>
      <p:ext uri="{BB962C8B-B14F-4D97-AF65-F5344CB8AC3E}">
        <p14:creationId xmlns:p14="http://schemas.microsoft.com/office/powerpoint/2010/main" val="3767904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288" y="367645"/>
            <a:ext cx="8382000" cy="716977"/>
          </a:xfrm>
        </p:spPr>
        <p:txBody>
          <a:bodyPr>
            <a:normAutofit/>
          </a:bodyPr>
          <a:lstStyle/>
          <a:p>
            <a:r>
              <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rPr>
              <a:t>References</a:t>
            </a:r>
          </a:p>
        </p:txBody>
      </p:sp>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sp>
        <p:nvSpPr>
          <p:cNvPr id="6" name="Title 1">
            <a:extLst>
              <a:ext uri="{FF2B5EF4-FFF2-40B4-BE49-F238E27FC236}">
                <a16:creationId xmlns:a16="http://schemas.microsoft.com/office/drawing/2014/main" id="{F39088B4-7003-4D56-AD1B-17BEF553C283}"/>
              </a:ext>
            </a:extLst>
          </p:cNvPr>
          <p:cNvSpPr txBox="1">
            <a:spLocks/>
          </p:cNvSpPr>
          <p:nvPr/>
        </p:nvSpPr>
        <p:spPr>
          <a:xfrm>
            <a:off x="1136288" y="1263192"/>
            <a:ext cx="8382000" cy="5439266"/>
          </a:xfrm>
          <a:prstGeom prst="rect">
            <a:avLst/>
          </a:prstGeom>
          <a:effectLst/>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rPr>
              <a:t>https://docs.microsoft.com/en-us/azure/active-directory/develop/</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rPr>
              <a:t>https://docs.microsoft.com/en-us/azure/active-directory/develop/sample-v2-code</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cap="none" dirty="0">
              <a:ln>
                <a:noFill/>
              </a:ln>
              <a:solidFill>
                <a:schemeClr val="bg2">
                  <a:lumMod val="75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rPr>
              <a:t>https://docs.microsoft.com/en-us/azure/active-directory-b2c/integrate-with-app-code-samples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rPr>
              <a:t>https://github.com/AzureAD/microsoft-identity-web/wiki</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cap="none" dirty="0">
              <a:ln>
                <a:noFill/>
              </a:ln>
              <a:solidFill>
                <a:srgbClr val="052F61">
                  <a:lumMod val="60000"/>
                  <a:lumOff val="40000"/>
                </a:srgb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rPr>
              <a:t>https://github.com/AzureAD/microsoft-identity-web</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3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rPr>
              <a:t>https://github.com/Azure-Samples/active-directory-aspnetcore-webapp-openidconnect-v2</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3300" cap="none" dirty="0">
              <a:ln>
                <a:noFill/>
              </a:ln>
              <a:solidFill>
                <a:schemeClr val="bg2">
                  <a:lumMod val="75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3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3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165562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59545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 B2C</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969025" y="1164134"/>
            <a:ext cx="9019713" cy="569386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Random email address / username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Non-domain joined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Social / Federation via SAML or OpenID Connect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No access to SaaS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Users' self manage – edit profile &amp; password reset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Scales to hundreds of millions of users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Woolworth’s customers</a:t>
            </a:r>
          </a:p>
        </p:txBody>
      </p:sp>
    </p:spTree>
    <p:extLst>
      <p:ext uri="{BB962C8B-B14F-4D97-AF65-F5344CB8AC3E}">
        <p14:creationId xmlns:p14="http://schemas.microsoft.com/office/powerpoint/2010/main" val="3666732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79A3B1-7751-4BFB-9C76-1F7710CF981E}"/>
              </a:ext>
            </a:extLst>
          </p:cNvPr>
          <p:cNvPicPr>
            <a:picLocks noChangeAspect="1"/>
          </p:cNvPicPr>
          <p:nvPr/>
        </p:nvPicPr>
        <p:blipFill>
          <a:blip r:embed="rId2"/>
          <a:stretch>
            <a:fillRect/>
          </a:stretch>
        </p:blipFill>
        <p:spPr>
          <a:xfrm>
            <a:off x="1020884" y="636972"/>
            <a:ext cx="8859913" cy="5584055"/>
          </a:xfrm>
          <a:prstGeom prst="rect">
            <a:avLst/>
          </a:prstGeom>
        </p:spPr>
      </p:pic>
    </p:spTree>
    <p:extLst>
      <p:ext uri="{BB962C8B-B14F-4D97-AF65-F5344CB8AC3E}">
        <p14:creationId xmlns:p14="http://schemas.microsoft.com/office/powerpoint/2010/main" val="192812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202816" y="904969"/>
            <a:ext cx="8784561" cy="55707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 lap around Azure AD B2C user flows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4000" dirty="0">
              <a:solidFill>
                <a:srgbClr val="052F61">
                  <a:lumMod val="60000"/>
                  <a:lumOff val="40000"/>
                </a:srgbClr>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n-ea"/>
                <a:cs typeface="Calibri" panose="020F0502020204030204" pitchFamily="34" charset="0"/>
              </a:rPr>
              <a:t>Signup / sign in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2">
                    <a:lumMod val="75000"/>
                  </a:schemeClr>
                </a:solidFill>
                <a:latin typeface="Calibri" panose="020F0502020204030204" pitchFamily="34" charset="0"/>
                <a:cs typeface="Calibri" panose="020F0502020204030204" pitchFamily="34" charset="0"/>
              </a:rPr>
              <a:t>Profile edit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n-ea"/>
                <a:cs typeface="Calibri" panose="020F0502020204030204" pitchFamily="34" charset="0"/>
              </a:rPr>
              <a:t>Password reset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2">
                    <a:lumMod val="75000"/>
                  </a:schemeClr>
                </a:solidFill>
                <a:latin typeface="Calibri" panose="020F0502020204030204" pitchFamily="34" charset="0"/>
                <a:cs typeface="Calibri" panose="020F0502020204030204" pitchFamily="34" charset="0"/>
              </a:rPr>
              <a:t>MFA</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n-ea"/>
                <a:cs typeface="Calibri" panose="020F0502020204030204" pitchFamily="34" charset="0"/>
              </a:rPr>
              <a:t>Conditional access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chemeClr val="bg2">
                  <a:lumMod val="75000"/>
                </a:schemeClr>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n-ea"/>
                <a:cs typeface="Calibri" panose="020F0502020204030204" pitchFamily="34" charset="0"/>
              </a:rPr>
              <a:t>Let’s look at B2C user flows (not custom policies)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867465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18226" y="3035610"/>
            <a:ext cx="8784561"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 Identity Platform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(MSAL)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509809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59545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MSAL</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969025" y="1164134"/>
            <a:ext cx="9019713" cy="5693866"/>
          </a:xfrm>
          <a:prstGeom prst="rect">
            <a:avLst/>
          </a:prstGeom>
          <a:noFill/>
        </p:spPr>
        <p:txBody>
          <a:bodyPr wrap="square" rtlCol="0">
            <a:spAutoFit/>
          </a:bodyPr>
          <a:lstStyle/>
          <a:p>
            <a:pPr>
              <a:buFont typeface="Arial" panose="020B0604020202020204" pitchFamily="34" charset="0"/>
              <a:buChar char="•"/>
            </a:pPr>
            <a:r>
              <a:rPr lang="en-US" sz="2800" dirty="0">
                <a:solidFill>
                  <a:schemeClr val="bg2">
                    <a:lumMod val="75000"/>
                  </a:schemeClr>
                </a:solidFill>
              </a:rPr>
              <a:t>No need to directly use the OAuth libraries or code against the protocol in your application</a:t>
            </a:r>
          </a:p>
          <a:p>
            <a:pPr>
              <a:buFont typeface="Arial" panose="020B0604020202020204" pitchFamily="34" charset="0"/>
              <a:buChar char="•"/>
            </a:pPr>
            <a:endParaRPr lang="en-US" sz="2800" dirty="0">
              <a:solidFill>
                <a:schemeClr val="bg2">
                  <a:lumMod val="75000"/>
                </a:schemeClr>
              </a:solidFill>
            </a:endParaRPr>
          </a:p>
          <a:p>
            <a:pPr>
              <a:buFont typeface="Arial" panose="020B0604020202020204" pitchFamily="34" charset="0"/>
              <a:buChar char="•"/>
            </a:pPr>
            <a:r>
              <a:rPr lang="en-US" sz="2800" dirty="0">
                <a:solidFill>
                  <a:schemeClr val="bg2">
                    <a:lumMod val="75000"/>
                  </a:schemeClr>
                </a:solidFill>
              </a:rPr>
              <a:t>Acquires tokens on behalf of a user or on behalf of an application (when applicable to the platform)</a:t>
            </a:r>
          </a:p>
          <a:p>
            <a:pPr>
              <a:buFont typeface="Arial" panose="020B0604020202020204" pitchFamily="34" charset="0"/>
              <a:buChar char="•"/>
            </a:pPr>
            <a:endParaRPr lang="en-US" sz="2800" dirty="0">
              <a:solidFill>
                <a:schemeClr val="bg2">
                  <a:lumMod val="75000"/>
                </a:schemeClr>
              </a:solidFill>
            </a:endParaRPr>
          </a:p>
          <a:p>
            <a:pPr>
              <a:buFont typeface="Arial" panose="020B0604020202020204" pitchFamily="34" charset="0"/>
              <a:buChar char="•"/>
            </a:pPr>
            <a:r>
              <a:rPr lang="en-US" sz="2800" dirty="0">
                <a:solidFill>
                  <a:schemeClr val="bg2">
                    <a:lumMod val="75000"/>
                  </a:schemeClr>
                </a:solidFill>
              </a:rPr>
              <a:t>Maintains a token cache and refreshes tokens for you when they are close to expiring. You don't need to handle token expiration on your own.</a:t>
            </a:r>
          </a:p>
          <a:p>
            <a:pPr>
              <a:buFont typeface="Arial" panose="020B0604020202020204" pitchFamily="34" charset="0"/>
              <a:buChar char="•"/>
            </a:pPr>
            <a:endParaRPr lang="en-US" sz="2800" dirty="0">
              <a:solidFill>
                <a:schemeClr val="bg2">
                  <a:lumMod val="75000"/>
                </a:schemeClr>
              </a:solidFill>
            </a:endParaRPr>
          </a:p>
          <a:p>
            <a:pPr>
              <a:buFont typeface="Arial" panose="020B0604020202020204" pitchFamily="34" charset="0"/>
              <a:buChar char="•"/>
            </a:pPr>
            <a:r>
              <a:rPr lang="en-US" sz="2800" dirty="0">
                <a:solidFill>
                  <a:schemeClr val="bg2">
                    <a:lumMod val="75000"/>
                  </a:schemeClr>
                </a:solidFill>
              </a:rPr>
              <a:t>Helps you specify which audience you want your application to sign in (your org, several orgs, work, and school, MSA, social etc.)</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6723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rPr>
              <a:t>The Platform (not the Product!)</a:t>
            </a:r>
          </a:p>
        </p:txBody>
      </p:sp>
      <p:pic>
        <p:nvPicPr>
          <p:cNvPr id="4" name="Picture 3">
            <a:extLst>
              <a:ext uri="{FF2B5EF4-FFF2-40B4-BE49-F238E27FC236}">
                <a16:creationId xmlns:a16="http://schemas.microsoft.com/office/drawing/2014/main" id="{276469C2-C943-4C97-B50F-C33B7D4C41F4}"/>
              </a:ext>
            </a:extLst>
          </p:cNvPr>
          <p:cNvPicPr>
            <a:picLocks noChangeAspect="1"/>
          </p:cNvPicPr>
          <p:nvPr/>
        </p:nvPicPr>
        <p:blipFill>
          <a:blip r:embed="rId2"/>
          <a:stretch>
            <a:fillRect/>
          </a:stretch>
        </p:blipFill>
        <p:spPr>
          <a:xfrm>
            <a:off x="1259841" y="1580990"/>
            <a:ext cx="8996444" cy="4697890"/>
          </a:xfrm>
          <a:prstGeom prst="rect">
            <a:avLst/>
          </a:prstGeom>
        </p:spPr>
      </p:pic>
    </p:spTree>
    <p:extLst>
      <p:ext uri="{BB962C8B-B14F-4D97-AF65-F5344CB8AC3E}">
        <p14:creationId xmlns:p14="http://schemas.microsoft.com/office/powerpoint/2010/main" val="674981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005425-78D8-901A-77CA-DF1926AE5327}"/>
              </a:ext>
            </a:extLst>
          </p:cNvPr>
          <p:cNvPicPr>
            <a:picLocks noChangeAspect="1"/>
          </p:cNvPicPr>
          <p:nvPr/>
        </p:nvPicPr>
        <p:blipFill>
          <a:blip r:embed="rId2"/>
          <a:stretch>
            <a:fillRect/>
          </a:stretch>
        </p:blipFill>
        <p:spPr>
          <a:xfrm>
            <a:off x="1701281" y="150920"/>
            <a:ext cx="8789437" cy="6560598"/>
          </a:xfrm>
          <a:prstGeom prst="rect">
            <a:avLst/>
          </a:prstGeom>
        </p:spPr>
      </p:pic>
    </p:spTree>
    <p:extLst>
      <p:ext uri="{BB962C8B-B14F-4D97-AF65-F5344CB8AC3E}">
        <p14:creationId xmlns:p14="http://schemas.microsoft.com/office/powerpoint/2010/main" val="184875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58729" y="94447"/>
            <a:ext cx="10163622"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 Identity Platform “subway”</a:t>
            </a: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DB574160-9663-8F97-0772-6B7526BFAB71}"/>
              </a:ext>
            </a:extLst>
          </p:cNvPr>
          <p:cNvPicPr>
            <a:picLocks noChangeAspect="1"/>
          </p:cNvPicPr>
          <p:nvPr/>
        </p:nvPicPr>
        <p:blipFill>
          <a:blip r:embed="rId2"/>
          <a:stretch>
            <a:fillRect/>
          </a:stretch>
        </p:blipFill>
        <p:spPr>
          <a:xfrm>
            <a:off x="1952625" y="819150"/>
            <a:ext cx="8286750" cy="6038850"/>
          </a:xfrm>
          <a:prstGeom prst="rect">
            <a:avLst/>
          </a:prstGeom>
        </p:spPr>
      </p:pic>
    </p:spTree>
    <p:extLst>
      <p:ext uri="{BB962C8B-B14F-4D97-AF65-F5344CB8AC3E}">
        <p14:creationId xmlns:p14="http://schemas.microsoft.com/office/powerpoint/2010/main" val="32908955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18226" y="3035610"/>
            <a:ext cx="8784561"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 Identity Platform demo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Code samples</a:t>
            </a:r>
            <a:endParaRPr kumimoji="0" lang="en-NZ" sz="4000" b="0" i="0" u="none" strike="noStrike" kern="1200" cap="none" spc="0" normalizeH="0" baseline="0" noProof="0" dirty="0">
              <a:ln>
                <a:noFill/>
              </a:ln>
              <a:solidFill>
                <a:schemeClr val="accent1">
                  <a:lumMod val="60000"/>
                  <a:lumOff val="40000"/>
                </a:scheme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06082505"/>
      </p:ext>
    </p:extLst>
  </p:cSld>
  <p:clrMapOvr>
    <a:masterClrMapping/>
  </p:clrMapOvr>
  <p:transition>
    <p:fade/>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  -  Read-Only" id="{A7B72E17-54BE-42A6-A53A-1279FA83BD10}" vid="{4E284496-52C1-405F-ADD9-D60704CD916A}"/>
    </a:ext>
  </a:extLst>
</a:theme>
</file>

<file path=ppt/theme/theme3.xml><?xml version="1.0" encoding="utf-8"?>
<a:theme xmlns:a="http://schemas.openxmlformats.org/drawingml/2006/main" name="3_Windows 10 Template">
  <a:themeElements>
    <a:clrScheme name="Custom 19">
      <a:dk1>
        <a:srgbClr val="505050"/>
      </a:dk1>
      <a:lt1>
        <a:srgbClr val="FFFFFF"/>
      </a:lt1>
      <a:dk2>
        <a:srgbClr val="0078D7"/>
      </a:dk2>
      <a:lt2>
        <a:srgbClr val="EAEAEA"/>
      </a:lt2>
      <a:accent1>
        <a:srgbClr val="0078D7"/>
      </a:accent1>
      <a:accent2>
        <a:srgbClr val="008272"/>
      </a:accent2>
      <a:accent3>
        <a:srgbClr val="107C10"/>
      </a:accent3>
      <a:accent4>
        <a:srgbClr val="5C2D91"/>
      </a:accent4>
      <a:accent5>
        <a:srgbClr val="B4009E"/>
      </a:accent5>
      <a:accent6>
        <a:srgbClr val="D41123"/>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9BC9A56F-38DA-42B6-8681-880C03FB92A0}" vid="{C79301BF-CA34-4E39-99C7-C1F0C2B805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7587</TotalTime>
  <Words>457</Words>
  <Application>Microsoft Office PowerPoint</Application>
  <PresentationFormat>Widescreen</PresentationFormat>
  <Paragraphs>84</Paragraphs>
  <Slides>20</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Arial</vt:lpstr>
      <vt:lpstr>Calibri</vt:lpstr>
      <vt:lpstr>Century Gothic</vt:lpstr>
      <vt:lpstr>Consolas</vt:lpstr>
      <vt:lpstr>Segoe UI</vt:lpstr>
      <vt:lpstr>Segoe UI Light</vt:lpstr>
      <vt:lpstr>Segoe UI Semibold</vt:lpstr>
      <vt:lpstr>Segoe UI Semilight</vt:lpstr>
      <vt:lpstr>Wingdings</vt:lpstr>
      <vt:lpstr>Wingdings 3</vt:lpstr>
      <vt:lpstr>Slice</vt:lpstr>
      <vt:lpstr>1_White Template</vt:lpstr>
      <vt:lpstr>3_Windows 10 Template</vt:lpstr>
      <vt:lpstr>Integrating Azure AD B2C with THE Microsoft Identity libraries  </vt:lpstr>
      <vt:lpstr>PowerPoint Presentation</vt:lpstr>
      <vt:lpstr>PowerPoint Presentation</vt:lpstr>
      <vt:lpstr>PowerPoint Presentation</vt:lpstr>
      <vt:lpstr>PowerPoint Presentation</vt:lpstr>
      <vt:lpstr>The Platform (not the Product!)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Braybrook</dc:creator>
  <cp:lastModifiedBy>Rory Braybrook</cp:lastModifiedBy>
  <cp:revision>171</cp:revision>
  <dcterms:created xsi:type="dcterms:W3CDTF">2014-09-12T02:12:56Z</dcterms:created>
  <dcterms:modified xsi:type="dcterms:W3CDTF">2022-08-18T04:08:23Z</dcterms:modified>
</cp:coreProperties>
</file>