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4" r:id="rId2"/>
    <p:sldMasterId id="2147484358" r:id="rId3"/>
  </p:sldMasterIdLst>
  <p:notesMasterIdLst>
    <p:notesMasterId r:id="rId95"/>
  </p:notesMasterIdLst>
  <p:handoutMasterIdLst>
    <p:handoutMasterId r:id="rId96"/>
  </p:handoutMasterIdLst>
  <p:sldIdLst>
    <p:sldId id="1408" r:id="rId4"/>
    <p:sldId id="1467" r:id="rId5"/>
    <p:sldId id="1409" r:id="rId6"/>
    <p:sldId id="1410" r:id="rId7"/>
    <p:sldId id="1399" r:id="rId8"/>
    <p:sldId id="1400" r:id="rId9"/>
    <p:sldId id="1318" r:id="rId10"/>
    <p:sldId id="1372" r:id="rId11"/>
    <p:sldId id="1362" r:id="rId12"/>
    <p:sldId id="1320" r:id="rId13"/>
    <p:sldId id="1395" r:id="rId14"/>
    <p:sldId id="1375" r:id="rId15"/>
    <p:sldId id="1416" r:id="rId16"/>
    <p:sldId id="1417" r:id="rId17"/>
    <p:sldId id="1442" r:id="rId18"/>
    <p:sldId id="1452" r:id="rId19"/>
    <p:sldId id="1455" r:id="rId20"/>
    <p:sldId id="1456" r:id="rId21"/>
    <p:sldId id="1415" r:id="rId22"/>
    <p:sldId id="1412" r:id="rId23"/>
    <p:sldId id="1468" r:id="rId24"/>
    <p:sldId id="1481" r:id="rId25"/>
    <p:sldId id="1418" r:id="rId26"/>
    <p:sldId id="1459" r:id="rId27"/>
    <p:sldId id="1427" r:id="rId28"/>
    <p:sldId id="1457" r:id="rId29"/>
    <p:sldId id="1458" r:id="rId30"/>
    <p:sldId id="1443" r:id="rId31"/>
    <p:sldId id="1428" r:id="rId32"/>
    <p:sldId id="1444" r:id="rId33"/>
    <p:sldId id="1445" r:id="rId34"/>
    <p:sldId id="1460" r:id="rId35"/>
    <p:sldId id="1461" r:id="rId36"/>
    <p:sldId id="1462" r:id="rId37"/>
    <p:sldId id="1447" r:id="rId38"/>
    <p:sldId id="1463" r:id="rId39"/>
    <p:sldId id="1434" r:id="rId40"/>
    <p:sldId id="1436" r:id="rId41"/>
    <p:sldId id="1465" r:id="rId42"/>
    <p:sldId id="1431" r:id="rId43"/>
    <p:sldId id="1466" r:id="rId44"/>
    <p:sldId id="1441" r:id="rId45"/>
    <p:sldId id="1483" r:id="rId46"/>
    <p:sldId id="1488" r:id="rId47"/>
    <p:sldId id="1484" r:id="rId48"/>
    <p:sldId id="1429" r:id="rId49"/>
    <p:sldId id="1364" r:id="rId50"/>
    <p:sldId id="1490" r:id="rId51"/>
    <p:sldId id="1491" r:id="rId52"/>
    <p:sldId id="1464" r:id="rId53"/>
    <p:sldId id="1446" r:id="rId54"/>
    <p:sldId id="1482" r:id="rId55"/>
    <p:sldId id="1479" r:id="rId56"/>
    <p:sldId id="1485" r:id="rId57"/>
    <p:sldId id="1480" r:id="rId58"/>
    <p:sldId id="1486" r:id="rId59"/>
    <p:sldId id="1487" r:id="rId60"/>
    <p:sldId id="1419" r:id="rId61"/>
    <p:sldId id="1420" r:id="rId62"/>
    <p:sldId id="1421" r:id="rId63"/>
    <p:sldId id="1432" r:id="rId64"/>
    <p:sldId id="1433" r:id="rId65"/>
    <p:sldId id="1448" r:id="rId66"/>
    <p:sldId id="1449" r:id="rId67"/>
    <p:sldId id="1450" r:id="rId68"/>
    <p:sldId id="1426" r:id="rId69"/>
    <p:sldId id="1422" r:id="rId70"/>
    <p:sldId id="1493" r:id="rId71"/>
    <p:sldId id="1492" r:id="rId72"/>
    <p:sldId id="1495" r:id="rId73"/>
    <p:sldId id="1494" r:id="rId74"/>
    <p:sldId id="1451" r:id="rId75"/>
    <p:sldId id="1423" r:id="rId76"/>
    <p:sldId id="1440" r:id="rId77"/>
    <p:sldId id="1474" r:id="rId78"/>
    <p:sldId id="1471" r:id="rId79"/>
    <p:sldId id="1489" r:id="rId80"/>
    <p:sldId id="1475" r:id="rId81"/>
    <p:sldId id="1454" r:id="rId82"/>
    <p:sldId id="1424" r:id="rId83"/>
    <p:sldId id="1425" r:id="rId84"/>
    <p:sldId id="1439" r:id="rId85"/>
    <p:sldId id="1437" r:id="rId86"/>
    <p:sldId id="1438" r:id="rId87"/>
    <p:sldId id="1323" r:id="rId88"/>
    <p:sldId id="1370" r:id="rId89"/>
    <p:sldId id="1365" r:id="rId90"/>
    <p:sldId id="1324" r:id="rId91"/>
    <p:sldId id="1325" r:id="rId92"/>
    <p:sldId id="1405" r:id="rId93"/>
    <p:sldId id="1326" r:id="rId9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67"/>
            <p14:sldId id="1409"/>
            <p14:sldId id="1410"/>
            <p14:sldId id="1399"/>
            <p14:sldId id="1400"/>
            <p14:sldId id="1318"/>
            <p14:sldId id="1372"/>
            <p14:sldId id="1362"/>
            <p14:sldId id="1320"/>
            <p14:sldId id="1395"/>
            <p14:sldId id="1375"/>
            <p14:sldId id="1416"/>
            <p14:sldId id="1417"/>
            <p14:sldId id="1442"/>
            <p14:sldId id="1452"/>
            <p14:sldId id="1455"/>
            <p14:sldId id="1456"/>
            <p14:sldId id="1415"/>
            <p14:sldId id="1412"/>
            <p14:sldId id="1468"/>
            <p14:sldId id="1481"/>
            <p14:sldId id="1418"/>
            <p14:sldId id="1459"/>
            <p14:sldId id="1427"/>
            <p14:sldId id="1457"/>
            <p14:sldId id="1458"/>
            <p14:sldId id="1443"/>
            <p14:sldId id="1428"/>
            <p14:sldId id="1444"/>
            <p14:sldId id="1445"/>
            <p14:sldId id="1460"/>
            <p14:sldId id="1461"/>
            <p14:sldId id="1462"/>
            <p14:sldId id="1447"/>
            <p14:sldId id="1463"/>
            <p14:sldId id="1434"/>
            <p14:sldId id="1436"/>
            <p14:sldId id="1465"/>
            <p14:sldId id="1431"/>
            <p14:sldId id="1466"/>
            <p14:sldId id="1441"/>
            <p14:sldId id="1483"/>
            <p14:sldId id="1488"/>
            <p14:sldId id="1484"/>
            <p14:sldId id="1429"/>
            <p14:sldId id="1364"/>
            <p14:sldId id="1490"/>
            <p14:sldId id="1491"/>
            <p14:sldId id="1464"/>
            <p14:sldId id="1446"/>
            <p14:sldId id="1482"/>
            <p14:sldId id="1479"/>
            <p14:sldId id="1485"/>
            <p14:sldId id="1480"/>
            <p14:sldId id="1486"/>
            <p14:sldId id="1487"/>
            <p14:sldId id="1419"/>
            <p14:sldId id="1420"/>
            <p14:sldId id="1421"/>
            <p14:sldId id="1432"/>
            <p14:sldId id="1433"/>
            <p14:sldId id="1448"/>
            <p14:sldId id="1449"/>
            <p14:sldId id="1450"/>
            <p14:sldId id="1426"/>
            <p14:sldId id="1422"/>
            <p14:sldId id="1493"/>
            <p14:sldId id="1492"/>
            <p14:sldId id="1495"/>
            <p14:sldId id="1494"/>
            <p14:sldId id="1451"/>
            <p14:sldId id="1423"/>
            <p14:sldId id="1440"/>
            <p14:sldId id="1474"/>
            <p14:sldId id="1471"/>
            <p14:sldId id="1489"/>
            <p14:sldId id="1475"/>
            <p14:sldId id="1454"/>
            <p14:sldId id="1424"/>
            <p14:sldId id="1425"/>
            <p14:sldId id="1439"/>
            <p14:sldId id="1437"/>
            <p14:sldId id="1438"/>
            <p14:sldId id="1323"/>
            <p14:sldId id="1370"/>
            <p14:sldId id="1365"/>
            <p14:sldId id="1324"/>
            <p14:sldId id="1325"/>
            <p14:sldId id="140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5050"/>
    <a:srgbClr val="FFB900"/>
    <a:srgbClr val="292929"/>
    <a:srgbClr val="FFFFFF"/>
    <a:srgbClr val="BAD80A"/>
    <a:srgbClr val="A80000"/>
    <a:srgbClr val="5C2D91"/>
    <a:srgbClr val="0078D7"/>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6215" autoAdjust="0"/>
  </p:normalViewPr>
  <p:slideViewPr>
    <p:cSldViewPr>
      <p:cViewPr varScale="1">
        <p:scale>
          <a:sx n="108" d="100"/>
          <a:sy n="108" d="100"/>
        </p:scale>
        <p:origin x="78"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73" d="100"/>
          <a:sy n="73" d="100"/>
        </p:scale>
        <p:origin x="317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58BE6-3075-4A96-BBED-B9A00002535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NZ"/>
        </a:p>
      </dgm:t>
    </dgm:pt>
    <dgm:pt modelId="{E125D31A-F702-47D7-92D4-C4E25BAC37F0}">
      <dgm:prSet phldrT="[Text]" custT="1"/>
      <dgm:spPr>
        <a:solidFill>
          <a:schemeClr val="accent2"/>
        </a:solidFill>
      </dgm:spPr>
      <dgm:t>
        <a:bodyPr/>
        <a:lstStyle/>
        <a:p>
          <a:r>
            <a:rPr lang="en-NZ" sz="2000" dirty="0" smtClean="0"/>
            <a:t>Overview</a:t>
          </a:r>
          <a:endParaRPr lang="en-NZ" sz="2000" dirty="0"/>
        </a:p>
      </dgm:t>
    </dgm:pt>
    <dgm:pt modelId="{0B5620A9-E2B9-450F-8C44-42F2B0B9CE08}" type="parTrans" cxnId="{688E596A-1600-4559-A3D9-408A2C6F32AE}">
      <dgm:prSet/>
      <dgm:spPr/>
      <dgm:t>
        <a:bodyPr/>
        <a:lstStyle/>
        <a:p>
          <a:endParaRPr lang="en-NZ"/>
        </a:p>
      </dgm:t>
    </dgm:pt>
    <dgm:pt modelId="{8C57BBB2-F794-45DE-925A-C1413CE44827}" type="sibTrans" cxnId="{688E596A-1600-4559-A3D9-408A2C6F32AE}">
      <dgm:prSet/>
      <dgm:spPr/>
      <dgm:t>
        <a:bodyPr/>
        <a:lstStyle/>
        <a:p>
          <a:endParaRPr lang="en-NZ" dirty="0"/>
        </a:p>
      </dgm:t>
    </dgm:pt>
    <dgm:pt modelId="{668130F4-D251-45E9-B71B-2E31C1FF04E2}">
      <dgm:prSet phldrT="[Text]" custT="1"/>
      <dgm:spPr>
        <a:solidFill>
          <a:schemeClr val="accent2"/>
        </a:solidFill>
      </dgm:spPr>
      <dgm:t>
        <a:bodyPr/>
        <a:lstStyle/>
        <a:p>
          <a:r>
            <a:rPr lang="en-NZ" sz="2000" dirty="0" smtClean="0"/>
            <a:t>AAD / ADFS</a:t>
          </a:r>
          <a:endParaRPr lang="en-NZ" sz="2000" dirty="0"/>
        </a:p>
      </dgm:t>
    </dgm:pt>
    <dgm:pt modelId="{6BBF7F66-0F09-4D54-9739-0956156311B1}" type="parTrans" cxnId="{DF624A59-B9F9-4379-83DD-0B499B661D0C}">
      <dgm:prSet/>
      <dgm:spPr/>
      <dgm:t>
        <a:bodyPr/>
        <a:lstStyle/>
        <a:p>
          <a:endParaRPr lang="en-NZ"/>
        </a:p>
      </dgm:t>
    </dgm:pt>
    <dgm:pt modelId="{64A09218-72A3-44A3-8F14-00F164294C2D}" type="sibTrans" cxnId="{DF624A59-B9F9-4379-83DD-0B499B661D0C}">
      <dgm:prSet/>
      <dgm:spPr/>
      <dgm:t>
        <a:bodyPr/>
        <a:lstStyle/>
        <a:p>
          <a:endParaRPr lang="en-NZ" dirty="0"/>
        </a:p>
      </dgm:t>
    </dgm:pt>
    <dgm:pt modelId="{5489DDE5-986E-413B-A28D-6156450B2B86}">
      <dgm:prSet phldrT="[Text]"/>
      <dgm:spPr>
        <a:solidFill>
          <a:schemeClr val="accent2"/>
        </a:solidFill>
      </dgm:spPr>
      <dgm:t>
        <a:bodyPr/>
        <a:lstStyle/>
        <a:p>
          <a:r>
            <a:rPr lang="en-NZ" dirty="0" smtClean="0"/>
            <a:t>OIDC / OAuth 2.0</a:t>
          </a:r>
          <a:endParaRPr lang="en-NZ" dirty="0"/>
        </a:p>
      </dgm:t>
    </dgm:pt>
    <dgm:pt modelId="{F1D2B768-02D2-4757-8244-742F3047E06E}" type="parTrans" cxnId="{DDC62A74-37B2-4A08-880E-99B425D841BF}">
      <dgm:prSet/>
      <dgm:spPr/>
      <dgm:t>
        <a:bodyPr/>
        <a:lstStyle/>
        <a:p>
          <a:endParaRPr lang="en-NZ"/>
        </a:p>
      </dgm:t>
    </dgm:pt>
    <dgm:pt modelId="{951EB87F-30E7-4724-94E8-59887159796F}" type="sibTrans" cxnId="{DDC62A74-37B2-4A08-880E-99B425D841BF}">
      <dgm:prSet/>
      <dgm:spPr/>
      <dgm:t>
        <a:bodyPr/>
        <a:lstStyle/>
        <a:p>
          <a:endParaRPr lang="en-NZ" dirty="0"/>
        </a:p>
      </dgm:t>
    </dgm:pt>
    <dgm:pt modelId="{E0ECEAC9-20D9-4EFB-A0C2-3B797849BDCD}">
      <dgm:prSet phldrT="[Text]"/>
      <dgm:spPr>
        <a:solidFill>
          <a:schemeClr val="accent2"/>
        </a:solidFill>
      </dgm:spPr>
      <dgm:t>
        <a:bodyPr/>
        <a:lstStyle/>
        <a:p>
          <a:r>
            <a:rPr lang="en-NZ" dirty="0" smtClean="0"/>
            <a:t>Protocols</a:t>
          </a:r>
          <a:endParaRPr lang="en-NZ" dirty="0"/>
        </a:p>
      </dgm:t>
    </dgm:pt>
    <dgm:pt modelId="{55F51779-5647-47D7-9D33-06F263A34095}" type="parTrans" cxnId="{3930D1CF-8CF3-41F5-8D76-ABF217140D48}">
      <dgm:prSet/>
      <dgm:spPr/>
      <dgm:t>
        <a:bodyPr/>
        <a:lstStyle/>
        <a:p>
          <a:endParaRPr lang="en-NZ"/>
        </a:p>
      </dgm:t>
    </dgm:pt>
    <dgm:pt modelId="{0944B455-0470-4197-B316-61B363D293DC}" type="sibTrans" cxnId="{3930D1CF-8CF3-41F5-8D76-ABF217140D48}">
      <dgm:prSet/>
      <dgm:spPr/>
      <dgm:t>
        <a:bodyPr/>
        <a:lstStyle/>
        <a:p>
          <a:endParaRPr lang="en-NZ" dirty="0"/>
        </a:p>
      </dgm:t>
    </dgm:pt>
    <dgm:pt modelId="{147E705F-0E7B-4C98-A673-0558BC3FA44D}">
      <dgm:prSet phldrT="[Text]" custT="1"/>
      <dgm:spPr>
        <a:solidFill>
          <a:schemeClr val="accent2"/>
        </a:solidFill>
      </dgm:spPr>
      <dgm:t>
        <a:bodyPr/>
        <a:lstStyle/>
        <a:p>
          <a:r>
            <a:rPr lang="en-NZ" sz="2000" dirty="0" smtClean="0"/>
            <a:t>Stacks</a:t>
          </a:r>
          <a:endParaRPr lang="en-NZ" sz="2000" dirty="0"/>
        </a:p>
      </dgm:t>
    </dgm:pt>
    <dgm:pt modelId="{5116C37B-D66F-4236-BCE6-B3B05AA8F2C8}" type="parTrans" cxnId="{49620BB9-5175-4E35-B1DA-9757A1B7B5DA}">
      <dgm:prSet/>
      <dgm:spPr/>
      <dgm:t>
        <a:bodyPr/>
        <a:lstStyle/>
        <a:p>
          <a:endParaRPr lang="en-NZ"/>
        </a:p>
      </dgm:t>
    </dgm:pt>
    <dgm:pt modelId="{232F87D2-D1A0-4162-B6D8-B8F87377E65D}" type="sibTrans" cxnId="{49620BB9-5175-4E35-B1DA-9757A1B7B5DA}">
      <dgm:prSet/>
      <dgm:spPr/>
      <dgm:t>
        <a:bodyPr/>
        <a:lstStyle/>
        <a:p>
          <a:endParaRPr lang="en-NZ" dirty="0"/>
        </a:p>
      </dgm:t>
    </dgm:pt>
    <dgm:pt modelId="{3EE1964D-C51F-4DD5-811B-CC16AB9ADF4E}">
      <dgm:prSet phldrT="[Text]" custT="1"/>
      <dgm:spPr>
        <a:solidFill>
          <a:schemeClr val="accent2"/>
        </a:solidFill>
      </dgm:spPr>
      <dgm:t>
        <a:bodyPr/>
        <a:lstStyle/>
        <a:p>
          <a:r>
            <a:rPr lang="en-NZ" sz="2000" dirty="0" smtClean="0"/>
            <a:t>Use cases</a:t>
          </a:r>
          <a:endParaRPr lang="en-NZ" sz="2000" dirty="0"/>
        </a:p>
      </dgm:t>
    </dgm:pt>
    <dgm:pt modelId="{55971329-3A68-4541-A95F-E669A3EA9148}" type="parTrans" cxnId="{2F0EBC75-30AD-481B-AF09-29E6B2A0D33E}">
      <dgm:prSet/>
      <dgm:spPr/>
      <dgm:t>
        <a:bodyPr/>
        <a:lstStyle/>
        <a:p>
          <a:endParaRPr lang="en-NZ"/>
        </a:p>
      </dgm:t>
    </dgm:pt>
    <dgm:pt modelId="{CB7CD341-F57B-47BE-806C-88757AEF5FDD}" type="sibTrans" cxnId="{2F0EBC75-30AD-481B-AF09-29E6B2A0D33E}">
      <dgm:prSet/>
      <dgm:spPr/>
      <dgm:t>
        <a:bodyPr/>
        <a:lstStyle/>
        <a:p>
          <a:endParaRPr lang="en-NZ" dirty="0"/>
        </a:p>
      </dgm:t>
    </dgm:pt>
    <dgm:pt modelId="{20A455D9-8779-4D6C-A24E-17E96E1B71A3}">
      <dgm:prSet phldrT="[Text]" custT="1"/>
      <dgm:spPr>
        <a:solidFill>
          <a:schemeClr val="accent2"/>
        </a:solidFill>
      </dgm:spPr>
      <dgm:t>
        <a:bodyPr/>
        <a:lstStyle/>
        <a:p>
          <a:r>
            <a:rPr lang="en-NZ" sz="2000" dirty="0" smtClean="0"/>
            <a:t>Demos</a:t>
          </a:r>
          <a:endParaRPr lang="en-NZ" sz="2000" dirty="0"/>
        </a:p>
      </dgm:t>
    </dgm:pt>
    <dgm:pt modelId="{B7FC4F40-CE0A-476E-8870-27846BDA5267}" type="parTrans" cxnId="{1A20FAF8-168B-4514-AEFE-21B26FE0B848}">
      <dgm:prSet/>
      <dgm:spPr/>
      <dgm:t>
        <a:bodyPr/>
        <a:lstStyle/>
        <a:p>
          <a:endParaRPr lang="en-NZ"/>
        </a:p>
      </dgm:t>
    </dgm:pt>
    <dgm:pt modelId="{872679B6-DBCB-4FB5-9B7E-7F3109768A76}" type="sibTrans" cxnId="{1A20FAF8-168B-4514-AEFE-21B26FE0B848}">
      <dgm:prSet/>
      <dgm:spPr>
        <a:solidFill>
          <a:schemeClr val="accent2"/>
        </a:solidFill>
      </dgm:spPr>
      <dgm:t>
        <a:bodyPr/>
        <a:lstStyle/>
        <a:p>
          <a:endParaRPr lang="en-NZ" dirty="0"/>
        </a:p>
      </dgm:t>
    </dgm:pt>
    <dgm:pt modelId="{23EDEF80-E1F2-4753-A70B-A3412BA71F2C}" type="pres">
      <dgm:prSet presAssocID="{00258BE6-3075-4A96-BBED-B9A000025352}" presName="cycle" presStyleCnt="0">
        <dgm:presLayoutVars>
          <dgm:dir/>
          <dgm:resizeHandles val="exact"/>
        </dgm:presLayoutVars>
      </dgm:prSet>
      <dgm:spPr/>
      <dgm:t>
        <a:bodyPr/>
        <a:lstStyle/>
        <a:p>
          <a:endParaRPr lang="en-NZ"/>
        </a:p>
      </dgm:t>
    </dgm:pt>
    <dgm:pt modelId="{86971E60-B81C-4156-BE73-DE40BBCC34AE}" type="pres">
      <dgm:prSet presAssocID="{E125D31A-F702-47D7-92D4-C4E25BAC37F0}" presName="node" presStyleLbl="node1" presStyleIdx="0" presStyleCnt="7" custScaleX="123042" custScaleY="123042" custRadScaleRad="84432" custRadScaleInc="130">
        <dgm:presLayoutVars>
          <dgm:bulletEnabled val="1"/>
        </dgm:presLayoutVars>
      </dgm:prSet>
      <dgm:spPr/>
      <dgm:t>
        <a:bodyPr/>
        <a:lstStyle/>
        <a:p>
          <a:endParaRPr lang="en-NZ"/>
        </a:p>
      </dgm:t>
    </dgm:pt>
    <dgm:pt modelId="{7C769210-6C0A-42BB-A1E7-58381443831A}" type="pres">
      <dgm:prSet presAssocID="{8C57BBB2-F794-45DE-925A-C1413CE44827}" presName="sibTrans" presStyleLbl="sibTrans2D1" presStyleIdx="0" presStyleCnt="7"/>
      <dgm:spPr/>
      <dgm:t>
        <a:bodyPr/>
        <a:lstStyle/>
        <a:p>
          <a:endParaRPr lang="en-NZ"/>
        </a:p>
      </dgm:t>
    </dgm:pt>
    <dgm:pt modelId="{03FBEED3-826C-460D-9511-FD27CDB428C5}" type="pres">
      <dgm:prSet presAssocID="{8C57BBB2-F794-45DE-925A-C1413CE44827}" presName="connectorText" presStyleLbl="sibTrans2D1" presStyleIdx="0" presStyleCnt="7"/>
      <dgm:spPr/>
      <dgm:t>
        <a:bodyPr/>
        <a:lstStyle/>
        <a:p>
          <a:endParaRPr lang="en-NZ"/>
        </a:p>
      </dgm:t>
    </dgm:pt>
    <dgm:pt modelId="{56C8B5E9-E6D3-47EF-A47E-42CAFCBE499F}" type="pres">
      <dgm:prSet presAssocID="{668130F4-D251-45E9-B71B-2E31C1FF04E2}" presName="node" presStyleLbl="node1" presStyleIdx="1" presStyleCnt="7" custScaleX="123042" custScaleY="123042" custRadScaleRad="104251" custRadScaleInc="-10429">
        <dgm:presLayoutVars>
          <dgm:bulletEnabled val="1"/>
        </dgm:presLayoutVars>
      </dgm:prSet>
      <dgm:spPr/>
      <dgm:t>
        <a:bodyPr/>
        <a:lstStyle/>
        <a:p>
          <a:endParaRPr lang="en-NZ"/>
        </a:p>
      </dgm:t>
    </dgm:pt>
    <dgm:pt modelId="{5F6B89D3-A197-4398-9CBE-8B9F1FF48D18}" type="pres">
      <dgm:prSet presAssocID="{64A09218-72A3-44A3-8F14-00F164294C2D}" presName="sibTrans" presStyleLbl="sibTrans2D1" presStyleIdx="1" presStyleCnt="7"/>
      <dgm:spPr/>
      <dgm:t>
        <a:bodyPr/>
        <a:lstStyle/>
        <a:p>
          <a:endParaRPr lang="en-NZ"/>
        </a:p>
      </dgm:t>
    </dgm:pt>
    <dgm:pt modelId="{D2D235BD-D9AF-45EC-91DF-90D7CED49112}" type="pres">
      <dgm:prSet presAssocID="{64A09218-72A3-44A3-8F14-00F164294C2D}" presName="connectorText" presStyleLbl="sibTrans2D1" presStyleIdx="1" presStyleCnt="7"/>
      <dgm:spPr/>
      <dgm:t>
        <a:bodyPr/>
        <a:lstStyle/>
        <a:p>
          <a:endParaRPr lang="en-NZ"/>
        </a:p>
      </dgm:t>
    </dgm:pt>
    <dgm:pt modelId="{7AF7FEE9-6B16-4595-A7B0-56CC95314596}" type="pres">
      <dgm:prSet presAssocID="{5489DDE5-986E-413B-A28D-6156450B2B86}" presName="node" presStyleLbl="node1" presStyleIdx="2" presStyleCnt="7" custScaleX="123042" custScaleY="123042" custRadScaleRad="98965" custRadScaleInc="-14139">
        <dgm:presLayoutVars>
          <dgm:bulletEnabled val="1"/>
        </dgm:presLayoutVars>
      </dgm:prSet>
      <dgm:spPr/>
      <dgm:t>
        <a:bodyPr/>
        <a:lstStyle/>
        <a:p>
          <a:endParaRPr lang="en-NZ"/>
        </a:p>
      </dgm:t>
    </dgm:pt>
    <dgm:pt modelId="{85577CBF-3E5D-45AA-A026-29A948DC7D82}" type="pres">
      <dgm:prSet presAssocID="{951EB87F-30E7-4724-94E8-59887159796F}" presName="sibTrans" presStyleLbl="sibTrans2D1" presStyleIdx="2" presStyleCnt="7"/>
      <dgm:spPr/>
      <dgm:t>
        <a:bodyPr/>
        <a:lstStyle/>
        <a:p>
          <a:endParaRPr lang="en-NZ"/>
        </a:p>
      </dgm:t>
    </dgm:pt>
    <dgm:pt modelId="{6A279FEB-B102-43DA-90E6-AD6A6A1408CC}" type="pres">
      <dgm:prSet presAssocID="{951EB87F-30E7-4724-94E8-59887159796F}" presName="connectorText" presStyleLbl="sibTrans2D1" presStyleIdx="2" presStyleCnt="7"/>
      <dgm:spPr/>
      <dgm:t>
        <a:bodyPr/>
        <a:lstStyle/>
        <a:p>
          <a:endParaRPr lang="en-NZ"/>
        </a:p>
      </dgm:t>
    </dgm:pt>
    <dgm:pt modelId="{AB426D58-DCA1-4A1A-BF49-B81D5AC10747}" type="pres">
      <dgm:prSet presAssocID="{E0ECEAC9-20D9-4EFB-A0C2-3B797849BDCD}" presName="node" presStyleLbl="node1" presStyleIdx="3" presStyleCnt="7" custScaleX="123042" custScaleY="123042" custRadScaleRad="94370" custRadScaleInc="-6961">
        <dgm:presLayoutVars>
          <dgm:bulletEnabled val="1"/>
        </dgm:presLayoutVars>
      </dgm:prSet>
      <dgm:spPr/>
      <dgm:t>
        <a:bodyPr/>
        <a:lstStyle/>
        <a:p>
          <a:endParaRPr lang="en-NZ"/>
        </a:p>
      </dgm:t>
    </dgm:pt>
    <dgm:pt modelId="{CD2A9D08-3F32-4E65-AFA3-F5DE2F2C6D99}" type="pres">
      <dgm:prSet presAssocID="{0944B455-0470-4197-B316-61B363D293DC}" presName="sibTrans" presStyleLbl="sibTrans2D1" presStyleIdx="3" presStyleCnt="7"/>
      <dgm:spPr/>
      <dgm:t>
        <a:bodyPr/>
        <a:lstStyle/>
        <a:p>
          <a:endParaRPr lang="en-NZ"/>
        </a:p>
      </dgm:t>
    </dgm:pt>
    <dgm:pt modelId="{FDAEC11F-E953-4EAB-809B-467931D02BE4}" type="pres">
      <dgm:prSet presAssocID="{0944B455-0470-4197-B316-61B363D293DC}" presName="connectorText" presStyleLbl="sibTrans2D1" presStyleIdx="3" presStyleCnt="7"/>
      <dgm:spPr/>
      <dgm:t>
        <a:bodyPr/>
        <a:lstStyle/>
        <a:p>
          <a:endParaRPr lang="en-NZ"/>
        </a:p>
      </dgm:t>
    </dgm:pt>
    <dgm:pt modelId="{6C5DE5FE-1DDF-4DD2-9564-0E20B4F4864A}" type="pres">
      <dgm:prSet presAssocID="{147E705F-0E7B-4C98-A673-0558BC3FA44D}" presName="node" presStyleLbl="node1" presStyleIdx="4" presStyleCnt="7" custScaleX="123042" custScaleY="123042" custRadScaleRad="91512" custRadScaleInc="5602">
        <dgm:presLayoutVars>
          <dgm:bulletEnabled val="1"/>
        </dgm:presLayoutVars>
      </dgm:prSet>
      <dgm:spPr/>
      <dgm:t>
        <a:bodyPr/>
        <a:lstStyle/>
        <a:p>
          <a:endParaRPr lang="en-NZ"/>
        </a:p>
      </dgm:t>
    </dgm:pt>
    <dgm:pt modelId="{9E9470D7-39D2-49F0-A31D-7AB20CFA33D1}" type="pres">
      <dgm:prSet presAssocID="{232F87D2-D1A0-4162-B6D8-B8F87377E65D}" presName="sibTrans" presStyleLbl="sibTrans2D1" presStyleIdx="4" presStyleCnt="7"/>
      <dgm:spPr/>
      <dgm:t>
        <a:bodyPr/>
        <a:lstStyle/>
        <a:p>
          <a:endParaRPr lang="en-NZ"/>
        </a:p>
      </dgm:t>
    </dgm:pt>
    <dgm:pt modelId="{A414BB79-F92C-4018-BD90-0693BB48968D}" type="pres">
      <dgm:prSet presAssocID="{232F87D2-D1A0-4162-B6D8-B8F87377E65D}" presName="connectorText" presStyleLbl="sibTrans2D1" presStyleIdx="4" presStyleCnt="7"/>
      <dgm:spPr/>
      <dgm:t>
        <a:bodyPr/>
        <a:lstStyle/>
        <a:p>
          <a:endParaRPr lang="en-NZ"/>
        </a:p>
      </dgm:t>
    </dgm:pt>
    <dgm:pt modelId="{CE9596CD-C581-4001-8CCA-6FD43EDEC1AE}" type="pres">
      <dgm:prSet presAssocID="{3EE1964D-C51F-4DD5-811B-CC16AB9ADF4E}" presName="node" presStyleLbl="node1" presStyleIdx="5" presStyleCnt="7" custScaleX="123042" custScaleY="123042" custRadScaleRad="98111" custRadScaleInc="14481">
        <dgm:presLayoutVars>
          <dgm:bulletEnabled val="1"/>
        </dgm:presLayoutVars>
      </dgm:prSet>
      <dgm:spPr/>
      <dgm:t>
        <a:bodyPr/>
        <a:lstStyle/>
        <a:p>
          <a:endParaRPr lang="en-NZ"/>
        </a:p>
      </dgm:t>
    </dgm:pt>
    <dgm:pt modelId="{4D5961C8-5EBC-4F2E-8D97-A7EA5F31056E}" type="pres">
      <dgm:prSet presAssocID="{CB7CD341-F57B-47BE-806C-88757AEF5FDD}" presName="sibTrans" presStyleLbl="sibTrans2D1" presStyleIdx="5" presStyleCnt="7"/>
      <dgm:spPr/>
      <dgm:t>
        <a:bodyPr/>
        <a:lstStyle/>
        <a:p>
          <a:endParaRPr lang="en-NZ"/>
        </a:p>
      </dgm:t>
    </dgm:pt>
    <dgm:pt modelId="{BA3E84D8-DBBC-4A01-915D-3FDF972BD737}" type="pres">
      <dgm:prSet presAssocID="{CB7CD341-F57B-47BE-806C-88757AEF5FDD}" presName="connectorText" presStyleLbl="sibTrans2D1" presStyleIdx="5" presStyleCnt="7"/>
      <dgm:spPr/>
      <dgm:t>
        <a:bodyPr/>
        <a:lstStyle/>
        <a:p>
          <a:endParaRPr lang="en-NZ"/>
        </a:p>
      </dgm:t>
    </dgm:pt>
    <dgm:pt modelId="{872D4384-ADBF-4D89-8F37-6824A1BE543B}" type="pres">
      <dgm:prSet presAssocID="{20A455D9-8779-4D6C-A24E-17E96E1B71A3}" presName="node" presStyleLbl="node1" presStyleIdx="6" presStyleCnt="7" custScaleX="123042" custScaleY="123042" custRadScaleRad="99016" custRadScaleInc="-5121">
        <dgm:presLayoutVars>
          <dgm:bulletEnabled val="1"/>
        </dgm:presLayoutVars>
      </dgm:prSet>
      <dgm:spPr/>
      <dgm:t>
        <a:bodyPr/>
        <a:lstStyle/>
        <a:p>
          <a:endParaRPr lang="en-NZ"/>
        </a:p>
      </dgm:t>
    </dgm:pt>
    <dgm:pt modelId="{2F581433-37C6-41A1-AF73-CB9DA5DEB533}" type="pres">
      <dgm:prSet presAssocID="{872679B6-DBCB-4FB5-9B7E-7F3109768A76}" presName="sibTrans" presStyleLbl="sibTrans2D1" presStyleIdx="6" presStyleCnt="7" custLinFactX="260835" custLinFactY="-31682" custLinFactNeighborX="300000" custLinFactNeighborY="-100000"/>
      <dgm:spPr/>
      <dgm:t>
        <a:bodyPr/>
        <a:lstStyle/>
        <a:p>
          <a:endParaRPr lang="en-NZ"/>
        </a:p>
      </dgm:t>
    </dgm:pt>
    <dgm:pt modelId="{B9D8C754-9655-4A25-BC7F-EB37D9123EF1}" type="pres">
      <dgm:prSet presAssocID="{872679B6-DBCB-4FB5-9B7E-7F3109768A76}" presName="connectorText" presStyleLbl="sibTrans2D1" presStyleIdx="6" presStyleCnt="7"/>
      <dgm:spPr/>
      <dgm:t>
        <a:bodyPr/>
        <a:lstStyle/>
        <a:p>
          <a:endParaRPr lang="en-NZ"/>
        </a:p>
      </dgm:t>
    </dgm:pt>
  </dgm:ptLst>
  <dgm:cxnLst>
    <dgm:cxn modelId="{49620BB9-5175-4E35-B1DA-9757A1B7B5DA}" srcId="{00258BE6-3075-4A96-BBED-B9A000025352}" destId="{147E705F-0E7B-4C98-A673-0558BC3FA44D}" srcOrd="4" destOrd="0" parTransId="{5116C37B-D66F-4236-BCE6-B3B05AA8F2C8}" sibTransId="{232F87D2-D1A0-4162-B6D8-B8F87377E65D}"/>
    <dgm:cxn modelId="{954E377A-FDC3-40C7-8A26-D0910AF98647}" type="presOf" srcId="{232F87D2-D1A0-4162-B6D8-B8F87377E65D}" destId="{9E9470D7-39D2-49F0-A31D-7AB20CFA33D1}" srcOrd="0" destOrd="0" presId="urn:microsoft.com/office/officeart/2005/8/layout/cycle2"/>
    <dgm:cxn modelId="{3930D1CF-8CF3-41F5-8D76-ABF217140D48}" srcId="{00258BE6-3075-4A96-BBED-B9A000025352}" destId="{E0ECEAC9-20D9-4EFB-A0C2-3B797849BDCD}" srcOrd="3" destOrd="0" parTransId="{55F51779-5647-47D7-9D33-06F263A34095}" sibTransId="{0944B455-0470-4197-B316-61B363D293DC}"/>
    <dgm:cxn modelId="{E0DBB8AE-3607-4146-B1C4-EBD3F5ADE363}" type="presOf" srcId="{E125D31A-F702-47D7-92D4-C4E25BAC37F0}" destId="{86971E60-B81C-4156-BE73-DE40BBCC34AE}" srcOrd="0" destOrd="0" presId="urn:microsoft.com/office/officeart/2005/8/layout/cycle2"/>
    <dgm:cxn modelId="{0B47F580-C06A-4CE8-91D0-35C0E7B522F8}" type="presOf" srcId="{5489DDE5-986E-413B-A28D-6156450B2B86}" destId="{7AF7FEE9-6B16-4595-A7B0-56CC95314596}" srcOrd="0" destOrd="0" presId="urn:microsoft.com/office/officeart/2005/8/layout/cycle2"/>
    <dgm:cxn modelId="{679780DF-CC23-4F3F-A619-0E4EADFD66B4}" type="presOf" srcId="{E0ECEAC9-20D9-4EFB-A0C2-3B797849BDCD}" destId="{AB426D58-DCA1-4A1A-BF49-B81D5AC10747}" srcOrd="0" destOrd="0" presId="urn:microsoft.com/office/officeart/2005/8/layout/cycle2"/>
    <dgm:cxn modelId="{C36A5C7A-7609-4BAA-B358-FF94FC6599F9}" type="presOf" srcId="{0944B455-0470-4197-B316-61B363D293DC}" destId="{FDAEC11F-E953-4EAB-809B-467931D02BE4}" srcOrd="1" destOrd="0" presId="urn:microsoft.com/office/officeart/2005/8/layout/cycle2"/>
    <dgm:cxn modelId="{8923987E-901C-46DD-A03B-71789FF70746}" type="presOf" srcId="{951EB87F-30E7-4724-94E8-59887159796F}" destId="{85577CBF-3E5D-45AA-A026-29A948DC7D82}" srcOrd="0" destOrd="0" presId="urn:microsoft.com/office/officeart/2005/8/layout/cycle2"/>
    <dgm:cxn modelId="{91FCC395-642F-4343-B57D-2B38CA10D895}" type="presOf" srcId="{232F87D2-D1A0-4162-B6D8-B8F87377E65D}" destId="{A414BB79-F92C-4018-BD90-0693BB48968D}" srcOrd="1" destOrd="0" presId="urn:microsoft.com/office/officeart/2005/8/layout/cycle2"/>
    <dgm:cxn modelId="{688E596A-1600-4559-A3D9-408A2C6F32AE}" srcId="{00258BE6-3075-4A96-BBED-B9A000025352}" destId="{E125D31A-F702-47D7-92D4-C4E25BAC37F0}" srcOrd="0" destOrd="0" parTransId="{0B5620A9-E2B9-450F-8C44-42F2B0B9CE08}" sibTransId="{8C57BBB2-F794-45DE-925A-C1413CE44827}"/>
    <dgm:cxn modelId="{87761799-8D53-4B8D-8EA3-5D070B2A6CC9}" type="presOf" srcId="{668130F4-D251-45E9-B71B-2E31C1FF04E2}" destId="{56C8B5E9-E6D3-47EF-A47E-42CAFCBE499F}" srcOrd="0" destOrd="0" presId="urn:microsoft.com/office/officeart/2005/8/layout/cycle2"/>
    <dgm:cxn modelId="{52954DAE-9B2D-4C7A-9403-F742F8D2D045}" type="presOf" srcId="{20A455D9-8779-4D6C-A24E-17E96E1B71A3}" destId="{872D4384-ADBF-4D89-8F37-6824A1BE543B}" srcOrd="0" destOrd="0" presId="urn:microsoft.com/office/officeart/2005/8/layout/cycle2"/>
    <dgm:cxn modelId="{F9085742-DA74-4347-A079-E7F021FAC99B}" type="presOf" srcId="{8C57BBB2-F794-45DE-925A-C1413CE44827}" destId="{7C769210-6C0A-42BB-A1E7-58381443831A}" srcOrd="0" destOrd="0" presId="urn:microsoft.com/office/officeart/2005/8/layout/cycle2"/>
    <dgm:cxn modelId="{DF624A59-B9F9-4379-83DD-0B499B661D0C}" srcId="{00258BE6-3075-4A96-BBED-B9A000025352}" destId="{668130F4-D251-45E9-B71B-2E31C1FF04E2}" srcOrd="1" destOrd="0" parTransId="{6BBF7F66-0F09-4D54-9739-0956156311B1}" sibTransId="{64A09218-72A3-44A3-8F14-00F164294C2D}"/>
    <dgm:cxn modelId="{DF8437AA-5AFE-4F8E-9244-DA15A87D5807}" type="presOf" srcId="{CB7CD341-F57B-47BE-806C-88757AEF5FDD}" destId="{BA3E84D8-DBBC-4A01-915D-3FDF972BD737}" srcOrd="1" destOrd="0" presId="urn:microsoft.com/office/officeart/2005/8/layout/cycle2"/>
    <dgm:cxn modelId="{BB698AC0-7A90-490B-B20E-2641A9DDEC58}" type="presOf" srcId="{147E705F-0E7B-4C98-A673-0558BC3FA44D}" destId="{6C5DE5FE-1DDF-4DD2-9564-0E20B4F4864A}" srcOrd="0" destOrd="0" presId="urn:microsoft.com/office/officeart/2005/8/layout/cycle2"/>
    <dgm:cxn modelId="{1A20FAF8-168B-4514-AEFE-21B26FE0B848}" srcId="{00258BE6-3075-4A96-BBED-B9A000025352}" destId="{20A455D9-8779-4D6C-A24E-17E96E1B71A3}" srcOrd="6" destOrd="0" parTransId="{B7FC4F40-CE0A-476E-8870-27846BDA5267}" sibTransId="{872679B6-DBCB-4FB5-9B7E-7F3109768A76}"/>
    <dgm:cxn modelId="{2F0EBC75-30AD-481B-AF09-29E6B2A0D33E}" srcId="{00258BE6-3075-4A96-BBED-B9A000025352}" destId="{3EE1964D-C51F-4DD5-811B-CC16AB9ADF4E}" srcOrd="5" destOrd="0" parTransId="{55971329-3A68-4541-A95F-E669A3EA9148}" sibTransId="{CB7CD341-F57B-47BE-806C-88757AEF5FDD}"/>
    <dgm:cxn modelId="{EAD337DE-77A6-4672-B98A-CAD73C9F6EE7}" type="presOf" srcId="{CB7CD341-F57B-47BE-806C-88757AEF5FDD}" destId="{4D5961C8-5EBC-4F2E-8D97-A7EA5F31056E}" srcOrd="0" destOrd="0" presId="urn:microsoft.com/office/officeart/2005/8/layout/cycle2"/>
    <dgm:cxn modelId="{BE9F4F38-6707-4065-9780-11CC794C8305}" type="presOf" srcId="{872679B6-DBCB-4FB5-9B7E-7F3109768A76}" destId="{B9D8C754-9655-4A25-BC7F-EB37D9123EF1}" srcOrd="1" destOrd="0" presId="urn:microsoft.com/office/officeart/2005/8/layout/cycle2"/>
    <dgm:cxn modelId="{28EE8F15-00B7-4B27-8F84-A8DC9E629CEB}" type="presOf" srcId="{0944B455-0470-4197-B316-61B363D293DC}" destId="{CD2A9D08-3F32-4E65-AFA3-F5DE2F2C6D99}" srcOrd="0" destOrd="0" presId="urn:microsoft.com/office/officeart/2005/8/layout/cycle2"/>
    <dgm:cxn modelId="{26DFEE4B-37FC-4F54-A251-BE78F8565EA6}" type="presOf" srcId="{951EB87F-30E7-4724-94E8-59887159796F}" destId="{6A279FEB-B102-43DA-90E6-AD6A6A1408CC}" srcOrd="1" destOrd="0" presId="urn:microsoft.com/office/officeart/2005/8/layout/cycle2"/>
    <dgm:cxn modelId="{697AC5F4-8AF6-40A8-A8AC-A8FB165F90A2}" type="presOf" srcId="{64A09218-72A3-44A3-8F14-00F164294C2D}" destId="{D2D235BD-D9AF-45EC-91DF-90D7CED49112}" srcOrd="1" destOrd="0" presId="urn:microsoft.com/office/officeart/2005/8/layout/cycle2"/>
    <dgm:cxn modelId="{0DF2BFE2-1DE0-44A3-BFB8-169D4F5D76DE}" type="presOf" srcId="{64A09218-72A3-44A3-8F14-00F164294C2D}" destId="{5F6B89D3-A197-4398-9CBE-8B9F1FF48D18}" srcOrd="0" destOrd="0" presId="urn:microsoft.com/office/officeart/2005/8/layout/cycle2"/>
    <dgm:cxn modelId="{2D75B066-7DD1-4E28-B814-B9C9034C56B8}" type="presOf" srcId="{3EE1964D-C51F-4DD5-811B-CC16AB9ADF4E}" destId="{CE9596CD-C581-4001-8CCA-6FD43EDEC1AE}" srcOrd="0" destOrd="0" presId="urn:microsoft.com/office/officeart/2005/8/layout/cycle2"/>
    <dgm:cxn modelId="{B9E6A6EE-9535-4118-B9A3-4C8BDCBAC8F6}" type="presOf" srcId="{872679B6-DBCB-4FB5-9B7E-7F3109768A76}" destId="{2F581433-37C6-41A1-AF73-CB9DA5DEB533}" srcOrd="0" destOrd="0" presId="urn:microsoft.com/office/officeart/2005/8/layout/cycle2"/>
    <dgm:cxn modelId="{3C7D0909-0B56-4AF6-A9ED-44F8D92F0EFA}" type="presOf" srcId="{00258BE6-3075-4A96-BBED-B9A000025352}" destId="{23EDEF80-E1F2-4753-A70B-A3412BA71F2C}" srcOrd="0" destOrd="0" presId="urn:microsoft.com/office/officeart/2005/8/layout/cycle2"/>
    <dgm:cxn modelId="{DDC62A74-37B2-4A08-880E-99B425D841BF}" srcId="{00258BE6-3075-4A96-BBED-B9A000025352}" destId="{5489DDE5-986E-413B-A28D-6156450B2B86}" srcOrd="2" destOrd="0" parTransId="{F1D2B768-02D2-4757-8244-742F3047E06E}" sibTransId="{951EB87F-30E7-4724-94E8-59887159796F}"/>
    <dgm:cxn modelId="{378B7E85-E788-4B7B-BE6E-5FF790A96A00}" type="presOf" srcId="{8C57BBB2-F794-45DE-925A-C1413CE44827}" destId="{03FBEED3-826C-460D-9511-FD27CDB428C5}" srcOrd="1" destOrd="0" presId="urn:microsoft.com/office/officeart/2005/8/layout/cycle2"/>
    <dgm:cxn modelId="{0D19B365-8A5B-43A3-A2CA-FB334ADC19C7}" type="presParOf" srcId="{23EDEF80-E1F2-4753-A70B-A3412BA71F2C}" destId="{86971E60-B81C-4156-BE73-DE40BBCC34AE}" srcOrd="0" destOrd="0" presId="urn:microsoft.com/office/officeart/2005/8/layout/cycle2"/>
    <dgm:cxn modelId="{102ABF9C-BE41-4D01-9D05-BAF3E5437F33}" type="presParOf" srcId="{23EDEF80-E1F2-4753-A70B-A3412BA71F2C}" destId="{7C769210-6C0A-42BB-A1E7-58381443831A}" srcOrd="1" destOrd="0" presId="urn:microsoft.com/office/officeart/2005/8/layout/cycle2"/>
    <dgm:cxn modelId="{98E70BE2-1BF2-4CBA-882E-F56BCF080571}" type="presParOf" srcId="{7C769210-6C0A-42BB-A1E7-58381443831A}" destId="{03FBEED3-826C-460D-9511-FD27CDB428C5}" srcOrd="0" destOrd="0" presId="urn:microsoft.com/office/officeart/2005/8/layout/cycle2"/>
    <dgm:cxn modelId="{563BEF6E-496A-442A-8B0F-3DB190187199}" type="presParOf" srcId="{23EDEF80-E1F2-4753-A70B-A3412BA71F2C}" destId="{56C8B5E9-E6D3-47EF-A47E-42CAFCBE499F}" srcOrd="2" destOrd="0" presId="urn:microsoft.com/office/officeart/2005/8/layout/cycle2"/>
    <dgm:cxn modelId="{6C925F5D-E808-4D3D-A247-DD43084CC193}" type="presParOf" srcId="{23EDEF80-E1F2-4753-A70B-A3412BA71F2C}" destId="{5F6B89D3-A197-4398-9CBE-8B9F1FF48D18}" srcOrd="3" destOrd="0" presId="urn:microsoft.com/office/officeart/2005/8/layout/cycle2"/>
    <dgm:cxn modelId="{8E60A0E8-EC28-4D7D-A99C-F8FDDAB5BCA1}" type="presParOf" srcId="{5F6B89D3-A197-4398-9CBE-8B9F1FF48D18}" destId="{D2D235BD-D9AF-45EC-91DF-90D7CED49112}" srcOrd="0" destOrd="0" presId="urn:microsoft.com/office/officeart/2005/8/layout/cycle2"/>
    <dgm:cxn modelId="{87A5D27C-CE97-4C81-824D-0AB415234E1B}" type="presParOf" srcId="{23EDEF80-E1F2-4753-A70B-A3412BA71F2C}" destId="{7AF7FEE9-6B16-4595-A7B0-56CC95314596}" srcOrd="4" destOrd="0" presId="urn:microsoft.com/office/officeart/2005/8/layout/cycle2"/>
    <dgm:cxn modelId="{24EDD246-5669-4CA5-8D1F-AF2AD90A4E09}" type="presParOf" srcId="{23EDEF80-E1F2-4753-A70B-A3412BA71F2C}" destId="{85577CBF-3E5D-45AA-A026-29A948DC7D82}" srcOrd="5" destOrd="0" presId="urn:microsoft.com/office/officeart/2005/8/layout/cycle2"/>
    <dgm:cxn modelId="{2779E729-45AA-42C6-9DA9-FFEDAC6A5E58}" type="presParOf" srcId="{85577CBF-3E5D-45AA-A026-29A948DC7D82}" destId="{6A279FEB-B102-43DA-90E6-AD6A6A1408CC}" srcOrd="0" destOrd="0" presId="urn:microsoft.com/office/officeart/2005/8/layout/cycle2"/>
    <dgm:cxn modelId="{930E3848-28E3-44E5-89AF-D4C69A07C64B}" type="presParOf" srcId="{23EDEF80-E1F2-4753-A70B-A3412BA71F2C}" destId="{AB426D58-DCA1-4A1A-BF49-B81D5AC10747}" srcOrd="6" destOrd="0" presId="urn:microsoft.com/office/officeart/2005/8/layout/cycle2"/>
    <dgm:cxn modelId="{7CCA2FC9-BE9C-4DF3-B605-9281269B307E}" type="presParOf" srcId="{23EDEF80-E1F2-4753-A70B-A3412BA71F2C}" destId="{CD2A9D08-3F32-4E65-AFA3-F5DE2F2C6D99}" srcOrd="7" destOrd="0" presId="urn:microsoft.com/office/officeart/2005/8/layout/cycle2"/>
    <dgm:cxn modelId="{C16B08C6-C694-4139-A9BA-5D9554728DD3}" type="presParOf" srcId="{CD2A9D08-3F32-4E65-AFA3-F5DE2F2C6D99}" destId="{FDAEC11F-E953-4EAB-809B-467931D02BE4}" srcOrd="0" destOrd="0" presId="urn:microsoft.com/office/officeart/2005/8/layout/cycle2"/>
    <dgm:cxn modelId="{2E005FC8-E78D-4479-ABAA-90725AF91F23}" type="presParOf" srcId="{23EDEF80-E1F2-4753-A70B-A3412BA71F2C}" destId="{6C5DE5FE-1DDF-4DD2-9564-0E20B4F4864A}" srcOrd="8" destOrd="0" presId="urn:microsoft.com/office/officeart/2005/8/layout/cycle2"/>
    <dgm:cxn modelId="{84B9C321-DA47-453B-87E9-E73339CB9704}" type="presParOf" srcId="{23EDEF80-E1F2-4753-A70B-A3412BA71F2C}" destId="{9E9470D7-39D2-49F0-A31D-7AB20CFA33D1}" srcOrd="9" destOrd="0" presId="urn:microsoft.com/office/officeart/2005/8/layout/cycle2"/>
    <dgm:cxn modelId="{3C162000-18FC-4F05-948B-38CE20AAF92B}" type="presParOf" srcId="{9E9470D7-39D2-49F0-A31D-7AB20CFA33D1}" destId="{A414BB79-F92C-4018-BD90-0693BB48968D}" srcOrd="0" destOrd="0" presId="urn:microsoft.com/office/officeart/2005/8/layout/cycle2"/>
    <dgm:cxn modelId="{5E803664-68AE-49A9-A0F4-2E04CF5117E1}" type="presParOf" srcId="{23EDEF80-E1F2-4753-A70B-A3412BA71F2C}" destId="{CE9596CD-C581-4001-8CCA-6FD43EDEC1AE}" srcOrd="10" destOrd="0" presId="urn:microsoft.com/office/officeart/2005/8/layout/cycle2"/>
    <dgm:cxn modelId="{D5F9BF39-C222-413A-B588-FC61A91A3EFB}" type="presParOf" srcId="{23EDEF80-E1F2-4753-A70B-A3412BA71F2C}" destId="{4D5961C8-5EBC-4F2E-8D97-A7EA5F31056E}" srcOrd="11" destOrd="0" presId="urn:microsoft.com/office/officeart/2005/8/layout/cycle2"/>
    <dgm:cxn modelId="{FABDA61B-E91A-4BFF-BCDA-F22F7513AD87}" type="presParOf" srcId="{4D5961C8-5EBC-4F2E-8D97-A7EA5F31056E}" destId="{BA3E84D8-DBBC-4A01-915D-3FDF972BD737}" srcOrd="0" destOrd="0" presId="urn:microsoft.com/office/officeart/2005/8/layout/cycle2"/>
    <dgm:cxn modelId="{E5DD3F12-EBFE-499C-A54F-198560C8EDFB}" type="presParOf" srcId="{23EDEF80-E1F2-4753-A70B-A3412BA71F2C}" destId="{872D4384-ADBF-4D89-8F37-6824A1BE543B}" srcOrd="12" destOrd="0" presId="urn:microsoft.com/office/officeart/2005/8/layout/cycle2"/>
    <dgm:cxn modelId="{77D3610B-8253-4F38-B611-C760DB782BBB}" type="presParOf" srcId="{23EDEF80-E1F2-4753-A70B-A3412BA71F2C}" destId="{2F581433-37C6-41A1-AF73-CB9DA5DEB533}" srcOrd="13" destOrd="0" presId="urn:microsoft.com/office/officeart/2005/8/layout/cycle2"/>
    <dgm:cxn modelId="{C2166C0B-AA28-4437-981F-8DE41A63355E}" type="presParOf" srcId="{2F581433-37C6-41A1-AF73-CB9DA5DEB533}" destId="{B9D8C754-9655-4A25-BC7F-EB37D9123EF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0900E-04CA-4D0D-A0D9-455D6F71242C}" type="doc">
      <dgm:prSet loTypeId="urn:microsoft.com/office/officeart/2008/layout/AlternatingHexagons" loCatId="list" qsTypeId="urn:microsoft.com/office/officeart/2005/8/quickstyle/simple1" qsCatId="simple" csTypeId="urn:microsoft.com/office/officeart/2005/8/colors/accent3_4" csCatId="accent3" phldr="1"/>
      <dgm:spPr/>
      <dgm:t>
        <a:bodyPr/>
        <a:lstStyle/>
        <a:p>
          <a:endParaRPr lang="en-NZ"/>
        </a:p>
      </dgm:t>
    </dgm:pt>
    <dgm:pt modelId="{F462407A-3F69-42F0-8B41-A2BDB5FE80C9}">
      <dgm:prSet phldrT="[Text]"/>
      <dgm:spPr/>
      <dgm:t>
        <a:bodyPr/>
        <a:lstStyle/>
        <a:p>
          <a:r>
            <a:rPr lang="en-NZ" dirty="0" smtClean="0"/>
            <a:t>SAML Token</a:t>
          </a:r>
          <a:endParaRPr lang="en-NZ" dirty="0"/>
        </a:p>
      </dgm:t>
    </dgm:pt>
    <dgm:pt modelId="{1D4EBD04-6C56-4716-88F3-E7CB745E736B}" type="parTrans" cxnId="{A1C764C3-D60F-497B-B69D-DEDEE33B7D60}">
      <dgm:prSet/>
      <dgm:spPr/>
      <dgm:t>
        <a:bodyPr/>
        <a:lstStyle/>
        <a:p>
          <a:endParaRPr lang="en-NZ"/>
        </a:p>
      </dgm:t>
    </dgm:pt>
    <dgm:pt modelId="{C524A137-F79F-4882-BA99-02B087461A2A}" type="sibTrans" cxnId="{A1C764C3-D60F-497B-B69D-DEDEE33B7D60}">
      <dgm:prSet/>
      <dgm:spPr/>
      <dgm:t>
        <a:bodyPr/>
        <a:lstStyle/>
        <a:p>
          <a:r>
            <a:rPr lang="en-NZ" dirty="0" smtClean="0"/>
            <a:t>IDP</a:t>
          </a:r>
          <a:endParaRPr lang="en-NZ" dirty="0"/>
        </a:p>
      </dgm:t>
    </dgm:pt>
    <dgm:pt modelId="{1950BF1D-3E4A-43E3-827E-770131903FE5}">
      <dgm:prSet phldrT="[Text]" phldr="1"/>
      <dgm:spPr/>
      <dgm:t>
        <a:bodyPr/>
        <a:lstStyle/>
        <a:p>
          <a:endParaRPr lang="en-NZ" dirty="0"/>
        </a:p>
      </dgm:t>
    </dgm:pt>
    <dgm:pt modelId="{E5715F53-D959-47FA-A09A-E85AEB9244CD}" type="parTrans" cxnId="{9BE7020D-1861-49A3-A0F5-D824F0B6DC79}">
      <dgm:prSet/>
      <dgm:spPr/>
      <dgm:t>
        <a:bodyPr/>
        <a:lstStyle/>
        <a:p>
          <a:endParaRPr lang="en-NZ"/>
        </a:p>
      </dgm:t>
    </dgm:pt>
    <dgm:pt modelId="{092CE93E-3062-4D7E-9BDD-5DE922329984}" type="sibTrans" cxnId="{9BE7020D-1861-49A3-A0F5-D824F0B6DC79}">
      <dgm:prSet/>
      <dgm:spPr/>
      <dgm:t>
        <a:bodyPr/>
        <a:lstStyle/>
        <a:p>
          <a:endParaRPr lang="en-NZ"/>
        </a:p>
      </dgm:t>
    </dgm:pt>
    <dgm:pt modelId="{8E1DB12E-610E-4CC4-8FF4-DB3AEC9361B5}">
      <dgm:prSet phldrT="[Text]"/>
      <dgm:spPr/>
      <dgm:t>
        <a:bodyPr/>
        <a:lstStyle/>
        <a:p>
          <a:r>
            <a:rPr lang="en-NZ" dirty="0" smtClean="0"/>
            <a:t>JWT Token</a:t>
          </a:r>
          <a:endParaRPr lang="en-NZ" dirty="0"/>
        </a:p>
      </dgm:t>
    </dgm:pt>
    <dgm:pt modelId="{7B707A75-2C45-4C1E-8929-E93A68BA9516}" type="parTrans" cxnId="{C9BA8603-2864-45C9-ABCA-7E61CB0CC309}">
      <dgm:prSet/>
      <dgm:spPr/>
      <dgm:t>
        <a:bodyPr/>
        <a:lstStyle/>
        <a:p>
          <a:endParaRPr lang="en-NZ"/>
        </a:p>
      </dgm:t>
    </dgm:pt>
    <dgm:pt modelId="{9F087A60-ABEA-455A-92CB-4EF32CC22C75}" type="sibTrans" cxnId="{C9BA8603-2864-45C9-ABCA-7E61CB0CC309}">
      <dgm:prSet/>
      <dgm:spPr/>
      <dgm:t>
        <a:bodyPr/>
        <a:lstStyle/>
        <a:p>
          <a:r>
            <a:rPr lang="en-NZ" dirty="0" smtClean="0"/>
            <a:t>Claims</a:t>
          </a:r>
          <a:endParaRPr lang="en-NZ" dirty="0"/>
        </a:p>
      </dgm:t>
    </dgm:pt>
    <dgm:pt modelId="{2138F035-CEF9-4AEC-A147-094C9C03325B}">
      <dgm:prSet phldrT="[Text]" phldr="1"/>
      <dgm:spPr/>
      <dgm:t>
        <a:bodyPr/>
        <a:lstStyle/>
        <a:p>
          <a:endParaRPr lang="en-NZ" dirty="0"/>
        </a:p>
      </dgm:t>
    </dgm:pt>
    <dgm:pt modelId="{A2598D52-4EE3-4878-888F-B57D52B5EA26}" type="parTrans" cxnId="{CE66B1ED-EB38-472B-B6BA-E7617D38C0FF}">
      <dgm:prSet/>
      <dgm:spPr/>
      <dgm:t>
        <a:bodyPr/>
        <a:lstStyle/>
        <a:p>
          <a:endParaRPr lang="en-NZ"/>
        </a:p>
      </dgm:t>
    </dgm:pt>
    <dgm:pt modelId="{E36C0363-17FF-4411-B815-6FC4D42C26C7}" type="sibTrans" cxnId="{CE66B1ED-EB38-472B-B6BA-E7617D38C0FF}">
      <dgm:prSet/>
      <dgm:spPr/>
      <dgm:t>
        <a:bodyPr/>
        <a:lstStyle/>
        <a:p>
          <a:endParaRPr lang="en-NZ"/>
        </a:p>
      </dgm:t>
    </dgm:pt>
    <dgm:pt modelId="{2B5721DA-84E3-4AEF-9025-7DA34E57698A}">
      <dgm:prSet phldrT="[Text]"/>
      <dgm:spPr/>
      <dgm:t>
        <a:bodyPr/>
        <a:lstStyle/>
        <a:p>
          <a:r>
            <a:rPr lang="en-NZ" dirty="0" smtClean="0"/>
            <a:t>OIDC OAuth</a:t>
          </a:r>
          <a:endParaRPr lang="en-NZ" dirty="0"/>
        </a:p>
      </dgm:t>
    </dgm:pt>
    <dgm:pt modelId="{7032E757-98A6-453B-B0C4-A7A731D192F2}" type="parTrans" cxnId="{B830D651-D6CF-4EC3-9412-EEB39921D3ED}">
      <dgm:prSet/>
      <dgm:spPr/>
      <dgm:t>
        <a:bodyPr/>
        <a:lstStyle/>
        <a:p>
          <a:endParaRPr lang="en-NZ"/>
        </a:p>
      </dgm:t>
    </dgm:pt>
    <dgm:pt modelId="{F1DDC5D4-A4FA-461C-9EA6-4CE340C9FF75}" type="sibTrans" cxnId="{B830D651-D6CF-4EC3-9412-EEB39921D3ED}">
      <dgm:prSet/>
      <dgm:spPr/>
      <dgm:t>
        <a:bodyPr/>
        <a:lstStyle/>
        <a:p>
          <a:r>
            <a:rPr lang="en-NZ" dirty="0" smtClean="0"/>
            <a:t>WS-Fed SAML</a:t>
          </a:r>
          <a:endParaRPr lang="en-NZ" dirty="0"/>
        </a:p>
      </dgm:t>
    </dgm:pt>
    <dgm:pt modelId="{FB4EDE2A-8741-4934-8CEE-FC67B7F01165}">
      <dgm:prSet phldrT="[Text]" phldr="1"/>
      <dgm:spPr/>
      <dgm:t>
        <a:bodyPr/>
        <a:lstStyle/>
        <a:p>
          <a:endParaRPr lang="en-NZ" dirty="0"/>
        </a:p>
      </dgm:t>
    </dgm:pt>
    <dgm:pt modelId="{7BC23D1F-E57E-4FE1-B043-38BC609E9573}" type="parTrans" cxnId="{864F2539-43B2-4E84-A93F-9708A8A6256B}">
      <dgm:prSet/>
      <dgm:spPr/>
      <dgm:t>
        <a:bodyPr/>
        <a:lstStyle/>
        <a:p>
          <a:endParaRPr lang="en-NZ"/>
        </a:p>
      </dgm:t>
    </dgm:pt>
    <dgm:pt modelId="{35094C38-B567-433C-851C-E9DE381E0075}" type="sibTrans" cxnId="{864F2539-43B2-4E84-A93F-9708A8A6256B}">
      <dgm:prSet/>
      <dgm:spPr/>
      <dgm:t>
        <a:bodyPr/>
        <a:lstStyle/>
        <a:p>
          <a:endParaRPr lang="en-NZ"/>
        </a:p>
      </dgm:t>
    </dgm:pt>
    <dgm:pt modelId="{976AA7E4-ECD1-41F9-B144-29404E067F24}" type="pres">
      <dgm:prSet presAssocID="{53F0900E-04CA-4D0D-A0D9-455D6F71242C}" presName="Name0" presStyleCnt="0">
        <dgm:presLayoutVars>
          <dgm:chMax/>
          <dgm:chPref/>
          <dgm:dir/>
          <dgm:animLvl val="lvl"/>
        </dgm:presLayoutVars>
      </dgm:prSet>
      <dgm:spPr/>
      <dgm:t>
        <a:bodyPr/>
        <a:lstStyle/>
        <a:p>
          <a:endParaRPr lang="en-NZ"/>
        </a:p>
      </dgm:t>
    </dgm:pt>
    <dgm:pt modelId="{519E8EBE-9CC3-48B1-BCBE-164C8C0597DB}" type="pres">
      <dgm:prSet presAssocID="{F462407A-3F69-42F0-8B41-A2BDB5FE80C9}" presName="composite" presStyleCnt="0"/>
      <dgm:spPr/>
    </dgm:pt>
    <dgm:pt modelId="{B0740E4F-0DA2-486E-A383-6F17C70A21FA}" type="pres">
      <dgm:prSet presAssocID="{F462407A-3F69-42F0-8B41-A2BDB5FE80C9}" presName="Parent1" presStyleLbl="node1" presStyleIdx="0" presStyleCnt="6" custLinFactNeighborX="1914" custLinFactNeighborY="-896">
        <dgm:presLayoutVars>
          <dgm:chMax val="1"/>
          <dgm:chPref val="1"/>
          <dgm:bulletEnabled val="1"/>
        </dgm:presLayoutVars>
      </dgm:prSet>
      <dgm:spPr/>
      <dgm:t>
        <a:bodyPr/>
        <a:lstStyle/>
        <a:p>
          <a:endParaRPr lang="en-NZ"/>
        </a:p>
      </dgm:t>
    </dgm:pt>
    <dgm:pt modelId="{94DF3CC8-6A05-489B-AB7C-1D80CED01884}" type="pres">
      <dgm:prSet presAssocID="{F462407A-3F69-42F0-8B41-A2BDB5FE80C9}" presName="Childtext1" presStyleLbl="revTx" presStyleIdx="0" presStyleCnt="3">
        <dgm:presLayoutVars>
          <dgm:chMax val="0"/>
          <dgm:chPref val="0"/>
          <dgm:bulletEnabled val="1"/>
        </dgm:presLayoutVars>
      </dgm:prSet>
      <dgm:spPr/>
      <dgm:t>
        <a:bodyPr/>
        <a:lstStyle/>
        <a:p>
          <a:endParaRPr lang="en-NZ"/>
        </a:p>
      </dgm:t>
    </dgm:pt>
    <dgm:pt modelId="{3A925ED8-5690-49E9-A42C-0E5924313ACC}" type="pres">
      <dgm:prSet presAssocID="{F462407A-3F69-42F0-8B41-A2BDB5FE80C9}" presName="BalanceSpacing" presStyleCnt="0"/>
      <dgm:spPr/>
    </dgm:pt>
    <dgm:pt modelId="{154ACBA9-8DE4-4688-B030-7387CF475130}" type="pres">
      <dgm:prSet presAssocID="{F462407A-3F69-42F0-8B41-A2BDB5FE80C9}" presName="BalanceSpacing1" presStyleCnt="0"/>
      <dgm:spPr/>
    </dgm:pt>
    <dgm:pt modelId="{8E2C668E-CDD9-46CC-BE4D-260C17A30E68}" type="pres">
      <dgm:prSet presAssocID="{C524A137-F79F-4882-BA99-02B087461A2A}" presName="Accent1Text" presStyleLbl="node1" presStyleIdx="1" presStyleCnt="6" custLinFactNeighborX="844" custLinFactNeighborY="28"/>
      <dgm:spPr/>
      <dgm:t>
        <a:bodyPr/>
        <a:lstStyle/>
        <a:p>
          <a:endParaRPr lang="en-NZ"/>
        </a:p>
      </dgm:t>
    </dgm:pt>
    <dgm:pt modelId="{FF94B046-21E6-42C0-B0A1-473AC911DBC6}" type="pres">
      <dgm:prSet presAssocID="{C524A137-F79F-4882-BA99-02B087461A2A}" presName="spaceBetweenRectangles" presStyleCnt="0"/>
      <dgm:spPr/>
    </dgm:pt>
    <dgm:pt modelId="{9279D8C4-F26F-4133-BF7E-1F6A42C4FC3F}" type="pres">
      <dgm:prSet presAssocID="{8E1DB12E-610E-4CC4-8FF4-DB3AEC9361B5}" presName="composite" presStyleCnt="0"/>
      <dgm:spPr/>
    </dgm:pt>
    <dgm:pt modelId="{D9F00597-865C-4F6E-A9C5-A19BB549B8FF}" type="pres">
      <dgm:prSet presAssocID="{8E1DB12E-610E-4CC4-8FF4-DB3AEC9361B5}" presName="Parent1" presStyleLbl="node1" presStyleIdx="2" presStyleCnt="6">
        <dgm:presLayoutVars>
          <dgm:chMax val="1"/>
          <dgm:chPref val="1"/>
          <dgm:bulletEnabled val="1"/>
        </dgm:presLayoutVars>
      </dgm:prSet>
      <dgm:spPr/>
      <dgm:t>
        <a:bodyPr/>
        <a:lstStyle/>
        <a:p>
          <a:endParaRPr lang="en-NZ"/>
        </a:p>
      </dgm:t>
    </dgm:pt>
    <dgm:pt modelId="{CB445227-9BBE-46BB-B035-64020230F93F}" type="pres">
      <dgm:prSet presAssocID="{8E1DB12E-610E-4CC4-8FF4-DB3AEC9361B5}" presName="Childtext1" presStyleLbl="revTx" presStyleIdx="1" presStyleCnt="3">
        <dgm:presLayoutVars>
          <dgm:chMax val="0"/>
          <dgm:chPref val="0"/>
          <dgm:bulletEnabled val="1"/>
        </dgm:presLayoutVars>
      </dgm:prSet>
      <dgm:spPr/>
      <dgm:t>
        <a:bodyPr/>
        <a:lstStyle/>
        <a:p>
          <a:endParaRPr lang="en-NZ"/>
        </a:p>
      </dgm:t>
    </dgm:pt>
    <dgm:pt modelId="{A806C72D-C272-4351-9D52-4DB5657193DD}" type="pres">
      <dgm:prSet presAssocID="{8E1DB12E-610E-4CC4-8FF4-DB3AEC9361B5}" presName="BalanceSpacing" presStyleCnt="0"/>
      <dgm:spPr/>
    </dgm:pt>
    <dgm:pt modelId="{0DC644BC-728A-4A93-B32E-BBF2CBBE9170}" type="pres">
      <dgm:prSet presAssocID="{8E1DB12E-610E-4CC4-8FF4-DB3AEC9361B5}" presName="BalanceSpacing1" presStyleCnt="0"/>
      <dgm:spPr/>
    </dgm:pt>
    <dgm:pt modelId="{09C9E09D-2622-4F44-A8B9-A8865DD5409C}" type="pres">
      <dgm:prSet presAssocID="{9F087A60-ABEA-455A-92CB-4EF32CC22C75}" presName="Accent1Text" presStyleLbl="node1" presStyleIdx="3" presStyleCnt="6"/>
      <dgm:spPr/>
      <dgm:t>
        <a:bodyPr/>
        <a:lstStyle/>
        <a:p>
          <a:endParaRPr lang="en-NZ"/>
        </a:p>
      </dgm:t>
    </dgm:pt>
    <dgm:pt modelId="{C1FA617D-BDEF-42F9-966C-098F7AA67F3A}" type="pres">
      <dgm:prSet presAssocID="{9F087A60-ABEA-455A-92CB-4EF32CC22C75}" presName="spaceBetweenRectangles" presStyleCnt="0"/>
      <dgm:spPr/>
    </dgm:pt>
    <dgm:pt modelId="{23F2BFA0-E674-41D4-97E4-F467AE85172E}" type="pres">
      <dgm:prSet presAssocID="{2B5721DA-84E3-4AEF-9025-7DA34E57698A}" presName="composite" presStyleCnt="0"/>
      <dgm:spPr/>
    </dgm:pt>
    <dgm:pt modelId="{94B92D8D-1FDB-408B-8898-4E5636F5C992}" type="pres">
      <dgm:prSet presAssocID="{2B5721DA-84E3-4AEF-9025-7DA34E57698A}" presName="Parent1" presStyleLbl="node1" presStyleIdx="4" presStyleCnt="6">
        <dgm:presLayoutVars>
          <dgm:chMax val="1"/>
          <dgm:chPref val="1"/>
          <dgm:bulletEnabled val="1"/>
        </dgm:presLayoutVars>
      </dgm:prSet>
      <dgm:spPr/>
      <dgm:t>
        <a:bodyPr/>
        <a:lstStyle/>
        <a:p>
          <a:endParaRPr lang="en-NZ"/>
        </a:p>
      </dgm:t>
    </dgm:pt>
    <dgm:pt modelId="{F70583A9-BFCF-4D24-893C-44B18FBD0C27}" type="pres">
      <dgm:prSet presAssocID="{2B5721DA-84E3-4AEF-9025-7DA34E57698A}" presName="Childtext1" presStyleLbl="revTx" presStyleIdx="2" presStyleCnt="3">
        <dgm:presLayoutVars>
          <dgm:chMax val="0"/>
          <dgm:chPref val="0"/>
          <dgm:bulletEnabled val="1"/>
        </dgm:presLayoutVars>
      </dgm:prSet>
      <dgm:spPr/>
      <dgm:t>
        <a:bodyPr/>
        <a:lstStyle/>
        <a:p>
          <a:endParaRPr lang="en-NZ"/>
        </a:p>
      </dgm:t>
    </dgm:pt>
    <dgm:pt modelId="{0D0653ED-13F8-494C-8990-0915E8F77375}" type="pres">
      <dgm:prSet presAssocID="{2B5721DA-84E3-4AEF-9025-7DA34E57698A}" presName="BalanceSpacing" presStyleCnt="0"/>
      <dgm:spPr/>
    </dgm:pt>
    <dgm:pt modelId="{34B02961-ECED-4198-AC3D-EAD45203DCCB}" type="pres">
      <dgm:prSet presAssocID="{2B5721DA-84E3-4AEF-9025-7DA34E57698A}" presName="BalanceSpacing1" presStyleCnt="0"/>
      <dgm:spPr/>
    </dgm:pt>
    <dgm:pt modelId="{78E64F1C-B132-4F1F-B0A1-51AE18EFA76E}" type="pres">
      <dgm:prSet presAssocID="{F1DDC5D4-A4FA-461C-9EA6-4CE340C9FF75}" presName="Accent1Text" presStyleLbl="node1" presStyleIdx="5" presStyleCnt="6"/>
      <dgm:spPr/>
      <dgm:t>
        <a:bodyPr/>
        <a:lstStyle/>
        <a:p>
          <a:endParaRPr lang="en-NZ"/>
        </a:p>
      </dgm:t>
    </dgm:pt>
  </dgm:ptLst>
  <dgm:cxnLst>
    <dgm:cxn modelId="{864F2539-43B2-4E84-A93F-9708A8A6256B}" srcId="{2B5721DA-84E3-4AEF-9025-7DA34E57698A}" destId="{FB4EDE2A-8741-4934-8CEE-FC67B7F01165}" srcOrd="0" destOrd="0" parTransId="{7BC23D1F-E57E-4FE1-B043-38BC609E9573}" sibTransId="{35094C38-B567-433C-851C-E9DE381E0075}"/>
    <dgm:cxn modelId="{C7D0AEA8-F7B2-4742-B5F4-21841C9DE769}" type="presOf" srcId="{2138F035-CEF9-4AEC-A147-094C9C03325B}" destId="{CB445227-9BBE-46BB-B035-64020230F93F}" srcOrd="0" destOrd="0" presId="urn:microsoft.com/office/officeart/2008/layout/AlternatingHexagons"/>
    <dgm:cxn modelId="{B830D651-D6CF-4EC3-9412-EEB39921D3ED}" srcId="{53F0900E-04CA-4D0D-A0D9-455D6F71242C}" destId="{2B5721DA-84E3-4AEF-9025-7DA34E57698A}" srcOrd="2" destOrd="0" parTransId="{7032E757-98A6-453B-B0C4-A7A731D192F2}" sibTransId="{F1DDC5D4-A4FA-461C-9EA6-4CE340C9FF75}"/>
    <dgm:cxn modelId="{AA5D990B-FD6D-4BDC-9B36-A397B44A206F}" type="presOf" srcId="{F462407A-3F69-42F0-8B41-A2BDB5FE80C9}" destId="{B0740E4F-0DA2-486E-A383-6F17C70A21FA}" srcOrd="0" destOrd="0" presId="urn:microsoft.com/office/officeart/2008/layout/AlternatingHexagons"/>
    <dgm:cxn modelId="{EDE81016-B317-426A-98B3-59968125AC28}" type="presOf" srcId="{2B5721DA-84E3-4AEF-9025-7DA34E57698A}" destId="{94B92D8D-1FDB-408B-8898-4E5636F5C992}" srcOrd="0" destOrd="0" presId="urn:microsoft.com/office/officeart/2008/layout/AlternatingHexagons"/>
    <dgm:cxn modelId="{33AC5751-4F4C-4405-8F15-BBA856CF4B68}" type="presOf" srcId="{FB4EDE2A-8741-4934-8CEE-FC67B7F01165}" destId="{F70583A9-BFCF-4D24-893C-44B18FBD0C27}" srcOrd="0" destOrd="0" presId="urn:microsoft.com/office/officeart/2008/layout/AlternatingHexagons"/>
    <dgm:cxn modelId="{B1BA5ADE-E508-4AC9-9D12-562B93CD1810}" type="presOf" srcId="{53F0900E-04CA-4D0D-A0D9-455D6F71242C}" destId="{976AA7E4-ECD1-41F9-B144-29404E067F24}" srcOrd="0" destOrd="0" presId="urn:microsoft.com/office/officeart/2008/layout/AlternatingHexagons"/>
    <dgm:cxn modelId="{A1C764C3-D60F-497B-B69D-DEDEE33B7D60}" srcId="{53F0900E-04CA-4D0D-A0D9-455D6F71242C}" destId="{F462407A-3F69-42F0-8B41-A2BDB5FE80C9}" srcOrd="0" destOrd="0" parTransId="{1D4EBD04-6C56-4716-88F3-E7CB745E736B}" sibTransId="{C524A137-F79F-4882-BA99-02B087461A2A}"/>
    <dgm:cxn modelId="{CE66B1ED-EB38-472B-B6BA-E7617D38C0FF}" srcId="{8E1DB12E-610E-4CC4-8FF4-DB3AEC9361B5}" destId="{2138F035-CEF9-4AEC-A147-094C9C03325B}" srcOrd="0" destOrd="0" parTransId="{A2598D52-4EE3-4878-888F-B57D52B5EA26}" sibTransId="{E36C0363-17FF-4411-B815-6FC4D42C26C7}"/>
    <dgm:cxn modelId="{2A5F734E-2691-4CE1-8C71-4FCDD1D6C405}" type="presOf" srcId="{F1DDC5D4-A4FA-461C-9EA6-4CE340C9FF75}" destId="{78E64F1C-B132-4F1F-B0A1-51AE18EFA76E}" srcOrd="0" destOrd="0" presId="urn:microsoft.com/office/officeart/2008/layout/AlternatingHexagons"/>
    <dgm:cxn modelId="{B76BA563-D563-436D-9544-0B827AB11E79}" type="presOf" srcId="{9F087A60-ABEA-455A-92CB-4EF32CC22C75}" destId="{09C9E09D-2622-4F44-A8B9-A8865DD5409C}" srcOrd="0" destOrd="0" presId="urn:microsoft.com/office/officeart/2008/layout/AlternatingHexagons"/>
    <dgm:cxn modelId="{EDC60773-AC5C-4FCE-98F9-17469D5F07B1}" type="presOf" srcId="{C524A137-F79F-4882-BA99-02B087461A2A}" destId="{8E2C668E-CDD9-46CC-BE4D-260C17A30E68}" srcOrd="0" destOrd="0" presId="urn:microsoft.com/office/officeart/2008/layout/AlternatingHexagons"/>
    <dgm:cxn modelId="{C9BA8603-2864-45C9-ABCA-7E61CB0CC309}" srcId="{53F0900E-04CA-4D0D-A0D9-455D6F71242C}" destId="{8E1DB12E-610E-4CC4-8FF4-DB3AEC9361B5}" srcOrd="1" destOrd="0" parTransId="{7B707A75-2C45-4C1E-8929-E93A68BA9516}" sibTransId="{9F087A60-ABEA-455A-92CB-4EF32CC22C75}"/>
    <dgm:cxn modelId="{5555B9E3-BBFC-4A82-A202-5A248CCF5044}" type="presOf" srcId="{1950BF1D-3E4A-43E3-827E-770131903FE5}" destId="{94DF3CC8-6A05-489B-AB7C-1D80CED01884}" srcOrd="0" destOrd="0" presId="urn:microsoft.com/office/officeart/2008/layout/AlternatingHexagons"/>
    <dgm:cxn modelId="{9BE7020D-1861-49A3-A0F5-D824F0B6DC79}" srcId="{F462407A-3F69-42F0-8B41-A2BDB5FE80C9}" destId="{1950BF1D-3E4A-43E3-827E-770131903FE5}" srcOrd="0" destOrd="0" parTransId="{E5715F53-D959-47FA-A09A-E85AEB9244CD}" sibTransId="{092CE93E-3062-4D7E-9BDD-5DE922329984}"/>
    <dgm:cxn modelId="{228A3AB3-E14C-4826-A3FB-69D62EA48C38}" type="presOf" srcId="{8E1DB12E-610E-4CC4-8FF4-DB3AEC9361B5}" destId="{D9F00597-865C-4F6E-A9C5-A19BB549B8FF}" srcOrd="0" destOrd="0" presId="urn:microsoft.com/office/officeart/2008/layout/AlternatingHexagons"/>
    <dgm:cxn modelId="{DBA631AD-E2C9-4E26-9DFB-E4C02044A317}" type="presParOf" srcId="{976AA7E4-ECD1-41F9-B144-29404E067F24}" destId="{519E8EBE-9CC3-48B1-BCBE-164C8C0597DB}" srcOrd="0" destOrd="0" presId="urn:microsoft.com/office/officeart/2008/layout/AlternatingHexagons"/>
    <dgm:cxn modelId="{1F53BB12-0A00-4C74-B52F-01F7F9ACB30E}" type="presParOf" srcId="{519E8EBE-9CC3-48B1-BCBE-164C8C0597DB}" destId="{B0740E4F-0DA2-486E-A383-6F17C70A21FA}" srcOrd="0" destOrd="0" presId="urn:microsoft.com/office/officeart/2008/layout/AlternatingHexagons"/>
    <dgm:cxn modelId="{D65FF936-0EFD-4B14-BE56-C4C0C5D4E7E7}" type="presParOf" srcId="{519E8EBE-9CC3-48B1-BCBE-164C8C0597DB}" destId="{94DF3CC8-6A05-489B-AB7C-1D80CED01884}" srcOrd="1" destOrd="0" presId="urn:microsoft.com/office/officeart/2008/layout/AlternatingHexagons"/>
    <dgm:cxn modelId="{557BA7E4-3DA2-4F75-93E8-ACADE9002283}" type="presParOf" srcId="{519E8EBE-9CC3-48B1-BCBE-164C8C0597DB}" destId="{3A925ED8-5690-49E9-A42C-0E5924313ACC}" srcOrd="2" destOrd="0" presId="urn:microsoft.com/office/officeart/2008/layout/AlternatingHexagons"/>
    <dgm:cxn modelId="{EC510374-8C10-4448-8D2C-14CEDEA53DC7}" type="presParOf" srcId="{519E8EBE-9CC3-48B1-BCBE-164C8C0597DB}" destId="{154ACBA9-8DE4-4688-B030-7387CF475130}" srcOrd="3" destOrd="0" presId="urn:microsoft.com/office/officeart/2008/layout/AlternatingHexagons"/>
    <dgm:cxn modelId="{5EFD0DB1-26E4-40DD-B98B-0D8252956413}" type="presParOf" srcId="{519E8EBE-9CC3-48B1-BCBE-164C8C0597DB}" destId="{8E2C668E-CDD9-46CC-BE4D-260C17A30E68}" srcOrd="4" destOrd="0" presId="urn:microsoft.com/office/officeart/2008/layout/AlternatingHexagons"/>
    <dgm:cxn modelId="{AD0CF1DF-37AF-4F8E-9755-AFA84CE5C4FC}" type="presParOf" srcId="{976AA7E4-ECD1-41F9-B144-29404E067F24}" destId="{FF94B046-21E6-42C0-B0A1-473AC911DBC6}" srcOrd="1" destOrd="0" presId="urn:microsoft.com/office/officeart/2008/layout/AlternatingHexagons"/>
    <dgm:cxn modelId="{E0463585-0EFA-478B-913B-886C07D45D9D}" type="presParOf" srcId="{976AA7E4-ECD1-41F9-B144-29404E067F24}" destId="{9279D8C4-F26F-4133-BF7E-1F6A42C4FC3F}" srcOrd="2" destOrd="0" presId="urn:microsoft.com/office/officeart/2008/layout/AlternatingHexagons"/>
    <dgm:cxn modelId="{E8E928BD-76A7-4C44-9485-64C5485F90F2}" type="presParOf" srcId="{9279D8C4-F26F-4133-BF7E-1F6A42C4FC3F}" destId="{D9F00597-865C-4F6E-A9C5-A19BB549B8FF}" srcOrd="0" destOrd="0" presId="urn:microsoft.com/office/officeart/2008/layout/AlternatingHexagons"/>
    <dgm:cxn modelId="{7C02930E-CE52-40B7-8E42-E52014FB6F43}" type="presParOf" srcId="{9279D8C4-F26F-4133-BF7E-1F6A42C4FC3F}" destId="{CB445227-9BBE-46BB-B035-64020230F93F}" srcOrd="1" destOrd="0" presId="urn:microsoft.com/office/officeart/2008/layout/AlternatingHexagons"/>
    <dgm:cxn modelId="{34940E44-983F-4523-82D6-13F9D7663E23}" type="presParOf" srcId="{9279D8C4-F26F-4133-BF7E-1F6A42C4FC3F}" destId="{A806C72D-C272-4351-9D52-4DB5657193DD}" srcOrd="2" destOrd="0" presId="urn:microsoft.com/office/officeart/2008/layout/AlternatingHexagons"/>
    <dgm:cxn modelId="{5B0D19F4-3FB6-46BE-8E9F-AC491529FC84}" type="presParOf" srcId="{9279D8C4-F26F-4133-BF7E-1F6A42C4FC3F}" destId="{0DC644BC-728A-4A93-B32E-BBF2CBBE9170}" srcOrd="3" destOrd="0" presId="urn:microsoft.com/office/officeart/2008/layout/AlternatingHexagons"/>
    <dgm:cxn modelId="{E4135B8E-DEA3-4ED7-8735-8FD7344A8927}" type="presParOf" srcId="{9279D8C4-F26F-4133-BF7E-1F6A42C4FC3F}" destId="{09C9E09D-2622-4F44-A8B9-A8865DD5409C}" srcOrd="4" destOrd="0" presId="urn:microsoft.com/office/officeart/2008/layout/AlternatingHexagons"/>
    <dgm:cxn modelId="{6862679C-F36E-4B06-9DD7-9A70B93DA19F}" type="presParOf" srcId="{976AA7E4-ECD1-41F9-B144-29404E067F24}" destId="{C1FA617D-BDEF-42F9-966C-098F7AA67F3A}" srcOrd="3" destOrd="0" presId="urn:microsoft.com/office/officeart/2008/layout/AlternatingHexagons"/>
    <dgm:cxn modelId="{51BC633A-BB2C-4317-AD27-1E6119E42D25}" type="presParOf" srcId="{976AA7E4-ECD1-41F9-B144-29404E067F24}" destId="{23F2BFA0-E674-41D4-97E4-F467AE85172E}" srcOrd="4" destOrd="0" presId="urn:microsoft.com/office/officeart/2008/layout/AlternatingHexagons"/>
    <dgm:cxn modelId="{FF6A4883-F29F-4E43-A89B-C986D40A0DDA}" type="presParOf" srcId="{23F2BFA0-E674-41D4-97E4-F467AE85172E}" destId="{94B92D8D-1FDB-408B-8898-4E5636F5C992}" srcOrd="0" destOrd="0" presId="urn:microsoft.com/office/officeart/2008/layout/AlternatingHexagons"/>
    <dgm:cxn modelId="{46A9A005-2700-43F4-B4CA-E1631928FAB6}" type="presParOf" srcId="{23F2BFA0-E674-41D4-97E4-F467AE85172E}" destId="{F70583A9-BFCF-4D24-893C-44B18FBD0C27}" srcOrd="1" destOrd="0" presId="urn:microsoft.com/office/officeart/2008/layout/AlternatingHexagons"/>
    <dgm:cxn modelId="{CF42872B-0FD3-443E-84DE-6A1BD00E80C0}" type="presParOf" srcId="{23F2BFA0-E674-41D4-97E4-F467AE85172E}" destId="{0D0653ED-13F8-494C-8990-0915E8F77375}" srcOrd="2" destOrd="0" presId="urn:microsoft.com/office/officeart/2008/layout/AlternatingHexagons"/>
    <dgm:cxn modelId="{C7FA51CB-E10C-43D3-BA28-EDDCA022CD8B}" type="presParOf" srcId="{23F2BFA0-E674-41D4-97E4-F467AE85172E}" destId="{34B02961-ECED-4198-AC3D-EAD45203DCCB}" srcOrd="3" destOrd="0" presId="urn:microsoft.com/office/officeart/2008/layout/AlternatingHexagons"/>
    <dgm:cxn modelId="{306B9C95-1204-4866-B7AC-0BD4409ADE6C}" type="presParOf" srcId="{23F2BFA0-E674-41D4-97E4-F467AE85172E}" destId="{78E64F1C-B132-4F1F-B0A1-51AE18EFA76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70FF1C-7623-48E6-814F-43113FA219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NZ"/>
        </a:p>
      </dgm:t>
    </dgm:pt>
    <dgm:pt modelId="{3319E36D-C474-4DDD-853F-BD143873817D}">
      <dgm:prSet phldrT="[Text]"/>
      <dgm:spPr>
        <a:solidFill>
          <a:schemeClr val="accent4"/>
        </a:solidFill>
      </dgm:spPr>
      <dgm:t>
        <a:bodyPr/>
        <a:lstStyle/>
        <a:p>
          <a:r>
            <a:rPr lang="en-NZ" dirty="0" smtClean="0">
              <a:solidFill>
                <a:schemeClr val="tx1"/>
              </a:solidFill>
            </a:rPr>
            <a:t>ADFS</a:t>
          </a:r>
          <a:endParaRPr lang="en-NZ" dirty="0">
            <a:solidFill>
              <a:schemeClr val="tx1"/>
            </a:solidFill>
          </a:endParaRPr>
        </a:p>
      </dgm:t>
    </dgm:pt>
    <dgm:pt modelId="{EA4C6C53-CDC5-4BAE-B61F-D29E85018048}" type="parTrans" cxnId="{4C22B08E-C3D0-4047-A62C-FA1DDD198417}">
      <dgm:prSet/>
      <dgm:spPr/>
      <dgm:t>
        <a:bodyPr/>
        <a:lstStyle/>
        <a:p>
          <a:endParaRPr lang="en-NZ"/>
        </a:p>
      </dgm:t>
    </dgm:pt>
    <dgm:pt modelId="{439A69E9-F733-4788-B9A6-41A205E052F3}" type="sibTrans" cxnId="{4C22B08E-C3D0-4047-A62C-FA1DDD198417}">
      <dgm:prSet/>
      <dgm:spPr/>
      <dgm:t>
        <a:bodyPr/>
        <a:lstStyle/>
        <a:p>
          <a:endParaRPr lang="en-NZ"/>
        </a:p>
      </dgm:t>
    </dgm:pt>
    <dgm:pt modelId="{997BF909-90D6-4F67-83E6-8E0B45E85432}">
      <dgm:prSet phldrT="[Text]"/>
      <dgm:spPr>
        <a:solidFill>
          <a:schemeClr val="tx1"/>
        </a:solidFill>
      </dgm:spPr>
      <dgm:t>
        <a:bodyPr/>
        <a:lstStyle/>
        <a:p>
          <a:r>
            <a:rPr lang="en-NZ" dirty="0" smtClean="0"/>
            <a:t>On premises</a:t>
          </a:r>
          <a:endParaRPr lang="en-NZ" dirty="0"/>
        </a:p>
      </dgm:t>
    </dgm:pt>
    <dgm:pt modelId="{FDA16292-8E8D-4286-AF86-041D5A40BFFA}" type="parTrans" cxnId="{A9FC5FC7-3B3D-4B75-B473-8AB49795B8B8}">
      <dgm:prSet/>
      <dgm:spPr/>
      <dgm:t>
        <a:bodyPr/>
        <a:lstStyle/>
        <a:p>
          <a:endParaRPr lang="en-NZ"/>
        </a:p>
      </dgm:t>
    </dgm:pt>
    <dgm:pt modelId="{25E408A1-8647-4B97-880C-DD022EE21DDF}" type="sibTrans" cxnId="{A9FC5FC7-3B3D-4B75-B473-8AB49795B8B8}">
      <dgm:prSet/>
      <dgm:spPr/>
      <dgm:t>
        <a:bodyPr/>
        <a:lstStyle/>
        <a:p>
          <a:endParaRPr lang="en-NZ"/>
        </a:p>
      </dgm:t>
    </dgm:pt>
    <dgm:pt modelId="{BDF65657-0A61-4E9C-A227-D87EEAE9367E}">
      <dgm:prSet phldrT="[Text]"/>
      <dgm:spPr>
        <a:solidFill>
          <a:schemeClr val="tx1"/>
        </a:solidFill>
      </dgm:spPr>
      <dgm:t>
        <a:bodyPr/>
        <a:lstStyle/>
        <a:p>
          <a:r>
            <a:rPr lang="en-NZ" dirty="0" smtClean="0"/>
            <a:t>Claims rules</a:t>
          </a:r>
          <a:endParaRPr lang="en-NZ" dirty="0"/>
        </a:p>
      </dgm:t>
    </dgm:pt>
    <dgm:pt modelId="{3356A580-B1DA-4ADE-9C61-D7811AC12F09}" type="parTrans" cxnId="{C9C9AD47-089B-405A-BC4A-0CD08759F91C}">
      <dgm:prSet/>
      <dgm:spPr/>
      <dgm:t>
        <a:bodyPr/>
        <a:lstStyle/>
        <a:p>
          <a:endParaRPr lang="en-NZ"/>
        </a:p>
      </dgm:t>
    </dgm:pt>
    <dgm:pt modelId="{14D2FB2D-9E19-4F51-A563-B5723424A46A}" type="sibTrans" cxnId="{C9C9AD47-089B-405A-BC4A-0CD08759F91C}">
      <dgm:prSet/>
      <dgm:spPr/>
      <dgm:t>
        <a:bodyPr/>
        <a:lstStyle/>
        <a:p>
          <a:endParaRPr lang="en-NZ"/>
        </a:p>
      </dgm:t>
    </dgm:pt>
    <dgm:pt modelId="{88E672DC-8040-4096-8DED-4935C8CA05E5}">
      <dgm:prSet phldrT="[Text]"/>
      <dgm:spPr>
        <a:solidFill>
          <a:schemeClr val="tx1"/>
        </a:solidFill>
      </dgm:spPr>
      <dgm:t>
        <a:bodyPr/>
        <a:lstStyle/>
        <a:p>
          <a:r>
            <a:rPr lang="en-NZ" dirty="0" smtClean="0"/>
            <a:t>SaaS Applications</a:t>
          </a:r>
          <a:endParaRPr lang="en-NZ" dirty="0"/>
        </a:p>
      </dgm:t>
    </dgm:pt>
    <dgm:pt modelId="{345C8885-D4D4-45C6-A422-34FA7786E98E}" type="parTrans" cxnId="{F76B563D-59AC-4302-869F-17201F686E29}">
      <dgm:prSet/>
      <dgm:spPr/>
      <dgm:t>
        <a:bodyPr/>
        <a:lstStyle/>
        <a:p>
          <a:endParaRPr lang="en-NZ"/>
        </a:p>
      </dgm:t>
    </dgm:pt>
    <dgm:pt modelId="{F4FA144A-FA83-4811-966F-3779E7879EE9}" type="sibTrans" cxnId="{F76B563D-59AC-4302-869F-17201F686E29}">
      <dgm:prSet/>
      <dgm:spPr/>
      <dgm:t>
        <a:bodyPr/>
        <a:lstStyle/>
        <a:p>
          <a:endParaRPr lang="en-NZ"/>
        </a:p>
      </dgm:t>
    </dgm:pt>
    <dgm:pt modelId="{3CE0D22E-B7A7-447D-8407-10A088B8C512}">
      <dgm:prSet phldrT="[Text]"/>
      <dgm:spPr>
        <a:solidFill>
          <a:schemeClr val="tx1"/>
        </a:solidFill>
      </dgm:spPr>
      <dgm:t>
        <a:bodyPr/>
        <a:lstStyle/>
        <a:p>
          <a:r>
            <a:rPr lang="en-NZ" dirty="0" smtClean="0"/>
            <a:t>Sync. to AAD</a:t>
          </a:r>
          <a:endParaRPr lang="en-NZ" dirty="0"/>
        </a:p>
      </dgm:t>
    </dgm:pt>
    <dgm:pt modelId="{E90FA557-9844-4618-B24D-AF1A59D8659C}" type="sibTrans" cxnId="{B451E12F-9CBA-4DD9-A4BC-D54A7343D859}">
      <dgm:prSet/>
      <dgm:spPr/>
      <dgm:t>
        <a:bodyPr/>
        <a:lstStyle/>
        <a:p>
          <a:endParaRPr lang="en-NZ"/>
        </a:p>
      </dgm:t>
    </dgm:pt>
    <dgm:pt modelId="{46DA6BC6-1F9F-49B8-9589-32EB6BECC6E0}" type="parTrans" cxnId="{B451E12F-9CBA-4DD9-A4BC-D54A7343D859}">
      <dgm:prSet/>
      <dgm:spPr/>
      <dgm:t>
        <a:bodyPr/>
        <a:lstStyle/>
        <a:p>
          <a:endParaRPr lang="en-NZ"/>
        </a:p>
      </dgm:t>
    </dgm:pt>
    <dgm:pt modelId="{16B1B4A8-C482-4675-8B61-BF1A221DC713}">
      <dgm:prSet/>
      <dgm:spPr/>
      <dgm:t>
        <a:bodyPr/>
        <a:lstStyle/>
        <a:p>
          <a:endParaRPr lang="en-NZ"/>
        </a:p>
      </dgm:t>
    </dgm:pt>
    <dgm:pt modelId="{79432279-EB65-4B06-9DFC-A231C9EBB83C}" type="parTrans" cxnId="{D90B447E-1595-44ED-9D31-F9BBD89D8B8B}">
      <dgm:prSet/>
      <dgm:spPr/>
      <dgm:t>
        <a:bodyPr/>
        <a:lstStyle/>
        <a:p>
          <a:endParaRPr lang="en-NZ"/>
        </a:p>
      </dgm:t>
    </dgm:pt>
    <dgm:pt modelId="{DCD071AD-FE66-47D2-94A9-7C51197AE89A}" type="sibTrans" cxnId="{D90B447E-1595-44ED-9D31-F9BBD89D8B8B}">
      <dgm:prSet/>
      <dgm:spPr/>
      <dgm:t>
        <a:bodyPr/>
        <a:lstStyle/>
        <a:p>
          <a:endParaRPr lang="en-NZ"/>
        </a:p>
      </dgm:t>
    </dgm:pt>
    <dgm:pt modelId="{A217F4BA-71C0-44DE-8ED0-63C648B39F7F}" type="pres">
      <dgm:prSet presAssocID="{7770FF1C-7623-48E6-814F-43113FA219E8}" presName="diagram" presStyleCnt="0">
        <dgm:presLayoutVars>
          <dgm:chMax val="1"/>
          <dgm:dir/>
          <dgm:animLvl val="ctr"/>
          <dgm:resizeHandles val="exact"/>
        </dgm:presLayoutVars>
      </dgm:prSet>
      <dgm:spPr/>
      <dgm:t>
        <a:bodyPr/>
        <a:lstStyle/>
        <a:p>
          <a:endParaRPr lang="en-NZ"/>
        </a:p>
      </dgm:t>
    </dgm:pt>
    <dgm:pt modelId="{C11F52D0-A5B6-456E-A150-692AC94CBF9C}" type="pres">
      <dgm:prSet presAssocID="{7770FF1C-7623-48E6-814F-43113FA219E8}" presName="matrix" presStyleCnt="0"/>
      <dgm:spPr/>
    </dgm:pt>
    <dgm:pt modelId="{FB5D9B4E-F323-43E6-A8D2-6054E14C291A}" type="pres">
      <dgm:prSet presAssocID="{7770FF1C-7623-48E6-814F-43113FA219E8}" presName="tile1" presStyleLbl="node1" presStyleIdx="0" presStyleCnt="4"/>
      <dgm:spPr/>
      <dgm:t>
        <a:bodyPr/>
        <a:lstStyle/>
        <a:p>
          <a:endParaRPr lang="en-NZ"/>
        </a:p>
      </dgm:t>
    </dgm:pt>
    <dgm:pt modelId="{80A13BBD-9D40-40CF-97F2-DF3A0C446B39}" type="pres">
      <dgm:prSet presAssocID="{7770FF1C-7623-48E6-814F-43113FA219E8}" presName="tile1text" presStyleLbl="node1" presStyleIdx="0" presStyleCnt="4">
        <dgm:presLayoutVars>
          <dgm:chMax val="0"/>
          <dgm:chPref val="0"/>
          <dgm:bulletEnabled val="1"/>
        </dgm:presLayoutVars>
      </dgm:prSet>
      <dgm:spPr/>
      <dgm:t>
        <a:bodyPr/>
        <a:lstStyle/>
        <a:p>
          <a:endParaRPr lang="en-NZ"/>
        </a:p>
      </dgm:t>
    </dgm:pt>
    <dgm:pt modelId="{8B715C46-6CF3-49C8-9183-C2F7446E9CD6}" type="pres">
      <dgm:prSet presAssocID="{7770FF1C-7623-48E6-814F-43113FA219E8}" presName="tile2" presStyleLbl="node1" presStyleIdx="1" presStyleCnt="4"/>
      <dgm:spPr/>
      <dgm:t>
        <a:bodyPr/>
        <a:lstStyle/>
        <a:p>
          <a:endParaRPr lang="en-NZ"/>
        </a:p>
      </dgm:t>
    </dgm:pt>
    <dgm:pt modelId="{36357B45-B9B9-4077-99B5-FEA9147A5497}" type="pres">
      <dgm:prSet presAssocID="{7770FF1C-7623-48E6-814F-43113FA219E8}" presName="tile2text" presStyleLbl="node1" presStyleIdx="1" presStyleCnt="4">
        <dgm:presLayoutVars>
          <dgm:chMax val="0"/>
          <dgm:chPref val="0"/>
          <dgm:bulletEnabled val="1"/>
        </dgm:presLayoutVars>
      </dgm:prSet>
      <dgm:spPr/>
      <dgm:t>
        <a:bodyPr/>
        <a:lstStyle/>
        <a:p>
          <a:endParaRPr lang="en-NZ"/>
        </a:p>
      </dgm:t>
    </dgm:pt>
    <dgm:pt modelId="{DAE357A6-853F-4F03-8A7F-59C30A467DA0}" type="pres">
      <dgm:prSet presAssocID="{7770FF1C-7623-48E6-814F-43113FA219E8}" presName="tile3" presStyleLbl="node1" presStyleIdx="2" presStyleCnt="4"/>
      <dgm:spPr/>
      <dgm:t>
        <a:bodyPr/>
        <a:lstStyle/>
        <a:p>
          <a:endParaRPr lang="en-NZ"/>
        </a:p>
      </dgm:t>
    </dgm:pt>
    <dgm:pt modelId="{EC614018-393B-4279-89E2-781C287D7CDC}" type="pres">
      <dgm:prSet presAssocID="{7770FF1C-7623-48E6-814F-43113FA219E8}" presName="tile3text" presStyleLbl="node1" presStyleIdx="2" presStyleCnt="4">
        <dgm:presLayoutVars>
          <dgm:chMax val="0"/>
          <dgm:chPref val="0"/>
          <dgm:bulletEnabled val="1"/>
        </dgm:presLayoutVars>
      </dgm:prSet>
      <dgm:spPr/>
      <dgm:t>
        <a:bodyPr/>
        <a:lstStyle/>
        <a:p>
          <a:endParaRPr lang="en-NZ"/>
        </a:p>
      </dgm:t>
    </dgm:pt>
    <dgm:pt modelId="{F0FE515D-1C18-4098-B070-1EEA4E5226B2}" type="pres">
      <dgm:prSet presAssocID="{7770FF1C-7623-48E6-814F-43113FA219E8}" presName="tile4" presStyleLbl="node1" presStyleIdx="3" presStyleCnt="4"/>
      <dgm:spPr/>
      <dgm:t>
        <a:bodyPr/>
        <a:lstStyle/>
        <a:p>
          <a:endParaRPr lang="en-NZ"/>
        </a:p>
      </dgm:t>
    </dgm:pt>
    <dgm:pt modelId="{760A91EB-975B-4B35-90DB-3C22EA984BC7}" type="pres">
      <dgm:prSet presAssocID="{7770FF1C-7623-48E6-814F-43113FA219E8}" presName="tile4text" presStyleLbl="node1" presStyleIdx="3" presStyleCnt="4">
        <dgm:presLayoutVars>
          <dgm:chMax val="0"/>
          <dgm:chPref val="0"/>
          <dgm:bulletEnabled val="1"/>
        </dgm:presLayoutVars>
      </dgm:prSet>
      <dgm:spPr/>
      <dgm:t>
        <a:bodyPr/>
        <a:lstStyle/>
        <a:p>
          <a:endParaRPr lang="en-NZ"/>
        </a:p>
      </dgm:t>
    </dgm:pt>
    <dgm:pt modelId="{563B0600-1690-4164-B771-D79EE1688D17}" type="pres">
      <dgm:prSet presAssocID="{7770FF1C-7623-48E6-814F-43113FA219E8}" presName="centerTile" presStyleLbl="fgShp" presStyleIdx="0" presStyleCnt="1">
        <dgm:presLayoutVars>
          <dgm:chMax val="0"/>
          <dgm:chPref val="0"/>
        </dgm:presLayoutVars>
      </dgm:prSet>
      <dgm:spPr/>
      <dgm:t>
        <a:bodyPr/>
        <a:lstStyle/>
        <a:p>
          <a:endParaRPr lang="en-NZ"/>
        </a:p>
      </dgm:t>
    </dgm:pt>
  </dgm:ptLst>
  <dgm:cxnLst>
    <dgm:cxn modelId="{D8D5B57A-E841-44BE-A99F-F4716B438779}" type="presOf" srcId="{997BF909-90D6-4F67-83E6-8E0B45E85432}" destId="{80A13BBD-9D40-40CF-97F2-DF3A0C446B39}" srcOrd="1" destOrd="0" presId="urn:microsoft.com/office/officeart/2005/8/layout/matrix1"/>
    <dgm:cxn modelId="{4C22B08E-C3D0-4047-A62C-FA1DDD198417}" srcId="{7770FF1C-7623-48E6-814F-43113FA219E8}" destId="{3319E36D-C474-4DDD-853F-BD143873817D}" srcOrd="0" destOrd="0" parTransId="{EA4C6C53-CDC5-4BAE-B61F-D29E85018048}" sibTransId="{439A69E9-F733-4788-B9A6-41A205E052F3}"/>
    <dgm:cxn modelId="{D3646A01-02AA-4808-8381-9EBDEB9C3A5F}" type="presOf" srcId="{BDF65657-0A61-4E9C-A227-D87EEAE9367E}" destId="{8B715C46-6CF3-49C8-9183-C2F7446E9CD6}" srcOrd="0" destOrd="0" presId="urn:microsoft.com/office/officeart/2005/8/layout/matrix1"/>
    <dgm:cxn modelId="{A9FC5FC7-3B3D-4B75-B473-8AB49795B8B8}" srcId="{3319E36D-C474-4DDD-853F-BD143873817D}" destId="{997BF909-90D6-4F67-83E6-8E0B45E85432}" srcOrd="0" destOrd="0" parTransId="{FDA16292-8E8D-4286-AF86-041D5A40BFFA}" sibTransId="{25E408A1-8647-4B97-880C-DD022EE21DDF}"/>
    <dgm:cxn modelId="{7BD0BB6A-1DA6-49F5-B75C-CED8457A670E}" type="presOf" srcId="{3CE0D22E-B7A7-447D-8407-10A088B8C512}" destId="{760A91EB-975B-4B35-90DB-3C22EA984BC7}" srcOrd="1" destOrd="0" presId="urn:microsoft.com/office/officeart/2005/8/layout/matrix1"/>
    <dgm:cxn modelId="{4DA21ED8-1DE2-452C-A660-C0D00C06E3A0}" type="presOf" srcId="{997BF909-90D6-4F67-83E6-8E0B45E85432}" destId="{FB5D9B4E-F323-43E6-A8D2-6054E14C291A}" srcOrd="0" destOrd="0" presId="urn:microsoft.com/office/officeart/2005/8/layout/matrix1"/>
    <dgm:cxn modelId="{D90B447E-1595-44ED-9D31-F9BBD89D8B8B}" srcId="{3319E36D-C474-4DDD-853F-BD143873817D}" destId="{16B1B4A8-C482-4675-8B61-BF1A221DC713}" srcOrd="4" destOrd="0" parTransId="{79432279-EB65-4B06-9DFC-A231C9EBB83C}" sibTransId="{DCD071AD-FE66-47D2-94A9-7C51197AE89A}"/>
    <dgm:cxn modelId="{F76B563D-59AC-4302-869F-17201F686E29}" srcId="{3319E36D-C474-4DDD-853F-BD143873817D}" destId="{88E672DC-8040-4096-8DED-4935C8CA05E5}" srcOrd="2" destOrd="0" parTransId="{345C8885-D4D4-45C6-A422-34FA7786E98E}" sibTransId="{F4FA144A-FA83-4811-966F-3779E7879EE9}"/>
    <dgm:cxn modelId="{87A1A48A-FBF7-4524-ACA2-26F5AB688315}" type="presOf" srcId="{3CE0D22E-B7A7-447D-8407-10A088B8C512}" destId="{F0FE515D-1C18-4098-B070-1EEA4E5226B2}" srcOrd="0" destOrd="0" presId="urn:microsoft.com/office/officeart/2005/8/layout/matrix1"/>
    <dgm:cxn modelId="{A5FC9095-5D7F-4140-B117-4331EDF21D3E}" type="presOf" srcId="{88E672DC-8040-4096-8DED-4935C8CA05E5}" destId="{EC614018-393B-4279-89E2-781C287D7CDC}" srcOrd="1" destOrd="0" presId="urn:microsoft.com/office/officeart/2005/8/layout/matrix1"/>
    <dgm:cxn modelId="{675EA6F4-A9CD-4B6E-AB0B-3E2EA2F02535}" type="presOf" srcId="{88E672DC-8040-4096-8DED-4935C8CA05E5}" destId="{DAE357A6-853F-4F03-8A7F-59C30A467DA0}" srcOrd="0" destOrd="0" presId="urn:microsoft.com/office/officeart/2005/8/layout/matrix1"/>
    <dgm:cxn modelId="{BA924B87-3B71-40DE-87D1-33B430DF046A}" type="presOf" srcId="{7770FF1C-7623-48E6-814F-43113FA219E8}" destId="{A217F4BA-71C0-44DE-8ED0-63C648B39F7F}" srcOrd="0" destOrd="0" presId="urn:microsoft.com/office/officeart/2005/8/layout/matrix1"/>
    <dgm:cxn modelId="{B451E12F-9CBA-4DD9-A4BC-D54A7343D859}" srcId="{3319E36D-C474-4DDD-853F-BD143873817D}" destId="{3CE0D22E-B7A7-447D-8407-10A088B8C512}" srcOrd="3" destOrd="0" parTransId="{46DA6BC6-1F9F-49B8-9589-32EB6BECC6E0}" sibTransId="{E90FA557-9844-4618-B24D-AF1A59D8659C}"/>
    <dgm:cxn modelId="{1E34EE47-89FB-4EA7-A4E4-1EDFDC45D270}" type="presOf" srcId="{3319E36D-C474-4DDD-853F-BD143873817D}" destId="{563B0600-1690-4164-B771-D79EE1688D17}" srcOrd="0" destOrd="0" presId="urn:microsoft.com/office/officeart/2005/8/layout/matrix1"/>
    <dgm:cxn modelId="{2DC6D2C5-8352-4E91-B80E-13EA590742BF}" type="presOf" srcId="{BDF65657-0A61-4E9C-A227-D87EEAE9367E}" destId="{36357B45-B9B9-4077-99B5-FEA9147A5497}" srcOrd="1" destOrd="0" presId="urn:microsoft.com/office/officeart/2005/8/layout/matrix1"/>
    <dgm:cxn modelId="{C9C9AD47-089B-405A-BC4A-0CD08759F91C}" srcId="{3319E36D-C474-4DDD-853F-BD143873817D}" destId="{BDF65657-0A61-4E9C-A227-D87EEAE9367E}" srcOrd="1" destOrd="0" parTransId="{3356A580-B1DA-4ADE-9C61-D7811AC12F09}" sibTransId="{14D2FB2D-9E19-4F51-A563-B5723424A46A}"/>
    <dgm:cxn modelId="{5108418B-9E3F-4184-A9D7-2BFFEA8B15A6}" type="presParOf" srcId="{A217F4BA-71C0-44DE-8ED0-63C648B39F7F}" destId="{C11F52D0-A5B6-456E-A150-692AC94CBF9C}" srcOrd="0" destOrd="0" presId="urn:microsoft.com/office/officeart/2005/8/layout/matrix1"/>
    <dgm:cxn modelId="{8204DD37-3DC0-49CB-89D7-D65429CB692E}" type="presParOf" srcId="{C11F52D0-A5B6-456E-A150-692AC94CBF9C}" destId="{FB5D9B4E-F323-43E6-A8D2-6054E14C291A}" srcOrd="0" destOrd="0" presId="urn:microsoft.com/office/officeart/2005/8/layout/matrix1"/>
    <dgm:cxn modelId="{93B6A6D9-9C2C-43F7-BA62-405E88088BF4}" type="presParOf" srcId="{C11F52D0-A5B6-456E-A150-692AC94CBF9C}" destId="{80A13BBD-9D40-40CF-97F2-DF3A0C446B39}" srcOrd="1" destOrd="0" presId="urn:microsoft.com/office/officeart/2005/8/layout/matrix1"/>
    <dgm:cxn modelId="{2FEF961F-E164-4581-A507-FAA88021E51E}" type="presParOf" srcId="{C11F52D0-A5B6-456E-A150-692AC94CBF9C}" destId="{8B715C46-6CF3-49C8-9183-C2F7446E9CD6}" srcOrd="2" destOrd="0" presId="urn:microsoft.com/office/officeart/2005/8/layout/matrix1"/>
    <dgm:cxn modelId="{59BA523A-FA06-4639-AA5C-4F055CA4EF41}" type="presParOf" srcId="{C11F52D0-A5B6-456E-A150-692AC94CBF9C}" destId="{36357B45-B9B9-4077-99B5-FEA9147A5497}" srcOrd="3" destOrd="0" presId="urn:microsoft.com/office/officeart/2005/8/layout/matrix1"/>
    <dgm:cxn modelId="{4F98EF86-0593-467D-BF0A-98362AF2F41A}" type="presParOf" srcId="{C11F52D0-A5B6-456E-A150-692AC94CBF9C}" destId="{DAE357A6-853F-4F03-8A7F-59C30A467DA0}" srcOrd="4" destOrd="0" presId="urn:microsoft.com/office/officeart/2005/8/layout/matrix1"/>
    <dgm:cxn modelId="{531D6F95-5130-4C1A-B8E5-D7B275008CDA}" type="presParOf" srcId="{C11F52D0-A5B6-456E-A150-692AC94CBF9C}" destId="{EC614018-393B-4279-89E2-781C287D7CDC}" srcOrd="5" destOrd="0" presId="urn:microsoft.com/office/officeart/2005/8/layout/matrix1"/>
    <dgm:cxn modelId="{687D8F7F-F727-4E1B-924D-0912DB7180A2}" type="presParOf" srcId="{C11F52D0-A5B6-456E-A150-692AC94CBF9C}" destId="{F0FE515D-1C18-4098-B070-1EEA4E5226B2}" srcOrd="6" destOrd="0" presId="urn:microsoft.com/office/officeart/2005/8/layout/matrix1"/>
    <dgm:cxn modelId="{EE099750-3123-4A3A-8FA3-6EA84E9E32BD}" type="presParOf" srcId="{C11F52D0-A5B6-456E-A150-692AC94CBF9C}" destId="{760A91EB-975B-4B35-90DB-3C22EA984BC7}" srcOrd="7" destOrd="0" presId="urn:microsoft.com/office/officeart/2005/8/layout/matrix1"/>
    <dgm:cxn modelId="{92AEF44B-EE76-4E0F-97FF-33FA8A697D32}" type="presParOf" srcId="{A217F4BA-71C0-44DE-8ED0-63C648B39F7F}" destId="{563B0600-1690-4164-B771-D79EE1688D1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0FF1C-7623-48E6-814F-43113FA219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NZ"/>
        </a:p>
      </dgm:t>
    </dgm:pt>
    <dgm:pt modelId="{3319E36D-C474-4DDD-853F-BD143873817D}">
      <dgm:prSet phldrT="[Text]"/>
      <dgm:spPr>
        <a:solidFill>
          <a:schemeClr val="accent4"/>
        </a:solidFill>
      </dgm:spPr>
      <dgm:t>
        <a:bodyPr/>
        <a:lstStyle/>
        <a:p>
          <a:r>
            <a:rPr lang="en-NZ" dirty="0" smtClean="0"/>
            <a:t>AAD</a:t>
          </a:r>
          <a:endParaRPr lang="en-NZ" dirty="0"/>
        </a:p>
      </dgm:t>
    </dgm:pt>
    <dgm:pt modelId="{EA4C6C53-CDC5-4BAE-B61F-D29E85018048}" type="parTrans" cxnId="{4C22B08E-C3D0-4047-A62C-FA1DDD198417}">
      <dgm:prSet/>
      <dgm:spPr/>
      <dgm:t>
        <a:bodyPr/>
        <a:lstStyle/>
        <a:p>
          <a:endParaRPr lang="en-NZ"/>
        </a:p>
      </dgm:t>
    </dgm:pt>
    <dgm:pt modelId="{439A69E9-F733-4788-B9A6-41A205E052F3}" type="sibTrans" cxnId="{4C22B08E-C3D0-4047-A62C-FA1DDD198417}">
      <dgm:prSet/>
      <dgm:spPr/>
      <dgm:t>
        <a:bodyPr/>
        <a:lstStyle/>
        <a:p>
          <a:endParaRPr lang="en-NZ"/>
        </a:p>
      </dgm:t>
    </dgm:pt>
    <dgm:pt modelId="{997BF909-90D6-4F67-83E6-8E0B45E85432}">
      <dgm:prSet phldrT="[Text]"/>
      <dgm:spPr>
        <a:solidFill>
          <a:schemeClr val="tx1"/>
        </a:solidFill>
      </dgm:spPr>
      <dgm:t>
        <a:bodyPr/>
        <a:lstStyle/>
        <a:p>
          <a:r>
            <a:rPr lang="en-NZ" dirty="0" smtClean="0"/>
            <a:t>Cloud</a:t>
          </a:r>
          <a:endParaRPr lang="en-NZ" dirty="0"/>
        </a:p>
      </dgm:t>
    </dgm:pt>
    <dgm:pt modelId="{FDA16292-8E8D-4286-AF86-041D5A40BFFA}" type="parTrans" cxnId="{A9FC5FC7-3B3D-4B75-B473-8AB49795B8B8}">
      <dgm:prSet/>
      <dgm:spPr/>
      <dgm:t>
        <a:bodyPr/>
        <a:lstStyle/>
        <a:p>
          <a:endParaRPr lang="en-NZ"/>
        </a:p>
      </dgm:t>
    </dgm:pt>
    <dgm:pt modelId="{25E408A1-8647-4B97-880C-DD022EE21DDF}" type="sibTrans" cxnId="{A9FC5FC7-3B3D-4B75-B473-8AB49795B8B8}">
      <dgm:prSet/>
      <dgm:spPr/>
      <dgm:t>
        <a:bodyPr/>
        <a:lstStyle/>
        <a:p>
          <a:endParaRPr lang="en-NZ"/>
        </a:p>
      </dgm:t>
    </dgm:pt>
    <dgm:pt modelId="{BDF65657-0A61-4E9C-A227-D87EEAE9367E}">
      <dgm:prSet phldrT="[Text]"/>
      <dgm:spPr>
        <a:solidFill>
          <a:schemeClr val="tx1"/>
        </a:solidFill>
      </dgm:spPr>
      <dgm:t>
        <a:bodyPr/>
        <a:lstStyle/>
        <a:p>
          <a:r>
            <a:rPr lang="en-NZ" dirty="0" smtClean="0"/>
            <a:t>No claims rules</a:t>
          </a:r>
          <a:endParaRPr lang="en-NZ" dirty="0"/>
        </a:p>
      </dgm:t>
    </dgm:pt>
    <dgm:pt modelId="{3356A580-B1DA-4ADE-9C61-D7811AC12F09}" type="parTrans" cxnId="{C9C9AD47-089B-405A-BC4A-0CD08759F91C}">
      <dgm:prSet/>
      <dgm:spPr/>
      <dgm:t>
        <a:bodyPr/>
        <a:lstStyle/>
        <a:p>
          <a:endParaRPr lang="en-NZ"/>
        </a:p>
      </dgm:t>
    </dgm:pt>
    <dgm:pt modelId="{14D2FB2D-9E19-4F51-A563-B5723424A46A}" type="sibTrans" cxnId="{C9C9AD47-089B-405A-BC4A-0CD08759F91C}">
      <dgm:prSet/>
      <dgm:spPr/>
      <dgm:t>
        <a:bodyPr/>
        <a:lstStyle/>
        <a:p>
          <a:endParaRPr lang="en-NZ"/>
        </a:p>
      </dgm:t>
    </dgm:pt>
    <dgm:pt modelId="{88E672DC-8040-4096-8DED-4935C8CA05E5}">
      <dgm:prSet phldrT="[Text]"/>
      <dgm:spPr>
        <a:solidFill>
          <a:schemeClr val="tx1"/>
        </a:solidFill>
      </dgm:spPr>
      <dgm:t>
        <a:bodyPr/>
        <a:lstStyle/>
        <a:p>
          <a:r>
            <a:rPr lang="en-NZ" dirty="0" smtClean="0"/>
            <a:t>SaaS Applications</a:t>
          </a:r>
          <a:endParaRPr lang="en-NZ" dirty="0"/>
        </a:p>
      </dgm:t>
    </dgm:pt>
    <dgm:pt modelId="{345C8885-D4D4-45C6-A422-34FA7786E98E}" type="parTrans" cxnId="{F76B563D-59AC-4302-869F-17201F686E29}">
      <dgm:prSet/>
      <dgm:spPr/>
      <dgm:t>
        <a:bodyPr/>
        <a:lstStyle/>
        <a:p>
          <a:endParaRPr lang="en-NZ"/>
        </a:p>
      </dgm:t>
    </dgm:pt>
    <dgm:pt modelId="{F4FA144A-FA83-4811-966F-3779E7879EE9}" type="sibTrans" cxnId="{F76B563D-59AC-4302-869F-17201F686E29}">
      <dgm:prSet/>
      <dgm:spPr/>
      <dgm:t>
        <a:bodyPr/>
        <a:lstStyle/>
        <a:p>
          <a:endParaRPr lang="en-NZ"/>
        </a:p>
      </dgm:t>
    </dgm:pt>
    <dgm:pt modelId="{3CE0D22E-B7A7-447D-8407-10A088B8C512}">
      <dgm:prSet phldrT="[Text]"/>
      <dgm:spPr>
        <a:solidFill>
          <a:schemeClr val="tx1"/>
        </a:solidFill>
      </dgm:spPr>
      <dgm:t>
        <a:bodyPr/>
        <a:lstStyle/>
        <a:p>
          <a:r>
            <a:rPr lang="en-NZ" dirty="0" smtClean="0"/>
            <a:t>Office 365</a:t>
          </a:r>
          <a:endParaRPr lang="en-NZ" dirty="0"/>
        </a:p>
      </dgm:t>
    </dgm:pt>
    <dgm:pt modelId="{E90FA557-9844-4618-B24D-AF1A59D8659C}" type="sibTrans" cxnId="{B451E12F-9CBA-4DD9-A4BC-D54A7343D859}">
      <dgm:prSet/>
      <dgm:spPr/>
      <dgm:t>
        <a:bodyPr/>
        <a:lstStyle/>
        <a:p>
          <a:endParaRPr lang="en-NZ"/>
        </a:p>
      </dgm:t>
    </dgm:pt>
    <dgm:pt modelId="{46DA6BC6-1F9F-49B8-9589-32EB6BECC6E0}" type="parTrans" cxnId="{B451E12F-9CBA-4DD9-A4BC-D54A7343D859}">
      <dgm:prSet/>
      <dgm:spPr/>
      <dgm:t>
        <a:bodyPr/>
        <a:lstStyle/>
        <a:p>
          <a:endParaRPr lang="en-NZ"/>
        </a:p>
      </dgm:t>
    </dgm:pt>
    <dgm:pt modelId="{16B1B4A8-C482-4675-8B61-BF1A221DC713}">
      <dgm:prSet/>
      <dgm:spPr/>
      <dgm:t>
        <a:bodyPr/>
        <a:lstStyle/>
        <a:p>
          <a:endParaRPr lang="en-NZ"/>
        </a:p>
      </dgm:t>
    </dgm:pt>
    <dgm:pt modelId="{79432279-EB65-4B06-9DFC-A231C9EBB83C}" type="parTrans" cxnId="{D90B447E-1595-44ED-9D31-F9BBD89D8B8B}">
      <dgm:prSet/>
      <dgm:spPr/>
      <dgm:t>
        <a:bodyPr/>
        <a:lstStyle/>
        <a:p>
          <a:endParaRPr lang="en-NZ"/>
        </a:p>
      </dgm:t>
    </dgm:pt>
    <dgm:pt modelId="{DCD071AD-FE66-47D2-94A9-7C51197AE89A}" type="sibTrans" cxnId="{D90B447E-1595-44ED-9D31-F9BBD89D8B8B}">
      <dgm:prSet/>
      <dgm:spPr/>
      <dgm:t>
        <a:bodyPr/>
        <a:lstStyle/>
        <a:p>
          <a:endParaRPr lang="en-NZ"/>
        </a:p>
      </dgm:t>
    </dgm:pt>
    <dgm:pt modelId="{A217F4BA-71C0-44DE-8ED0-63C648B39F7F}" type="pres">
      <dgm:prSet presAssocID="{7770FF1C-7623-48E6-814F-43113FA219E8}" presName="diagram" presStyleCnt="0">
        <dgm:presLayoutVars>
          <dgm:chMax val="1"/>
          <dgm:dir/>
          <dgm:animLvl val="ctr"/>
          <dgm:resizeHandles val="exact"/>
        </dgm:presLayoutVars>
      </dgm:prSet>
      <dgm:spPr/>
      <dgm:t>
        <a:bodyPr/>
        <a:lstStyle/>
        <a:p>
          <a:endParaRPr lang="en-NZ"/>
        </a:p>
      </dgm:t>
    </dgm:pt>
    <dgm:pt modelId="{C11F52D0-A5B6-456E-A150-692AC94CBF9C}" type="pres">
      <dgm:prSet presAssocID="{7770FF1C-7623-48E6-814F-43113FA219E8}" presName="matrix" presStyleCnt="0"/>
      <dgm:spPr/>
    </dgm:pt>
    <dgm:pt modelId="{FB5D9B4E-F323-43E6-A8D2-6054E14C291A}" type="pres">
      <dgm:prSet presAssocID="{7770FF1C-7623-48E6-814F-43113FA219E8}" presName="tile1" presStyleLbl="node1" presStyleIdx="0" presStyleCnt="4"/>
      <dgm:spPr/>
      <dgm:t>
        <a:bodyPr/>
        <a:lstStyle/>
        <a:p>
          <a:endParaRPr lang="en-NZ"/>
        </a:p>
      </dgm:t>
    </dgm:pt>
    <dgm:pt modelId="{80A13BBD-9D40-40CF-97F2-DF3A0C446B39}" type="pres">
      <dgm:prSet presAssocID="{7770FF1C-7623-48E6-814F-43113FA219E8}" presName="tile1text" presStyleLbl="node1" presStyleIdx="0" presStyleCnt="4">
        <dgm:presLayoutVars>
          <dgm:chMax val="0"/>
          <dgm:chPref val="0"/>
          <dgm:bulletEnabled val="1"/>
        </dgm:presLayoutVars>
      </dgm:prSet>
      <dgm:spPr/>
      <dgm:t>
        <a:bodyPr/>
        <a:lstStyle/>
        <a:p>
          <a:endParaRPr lang="en-NZ"/>
        </a:p>
      </dgm:t>
    </dgm:pt>
    <dgm:pt modelId="{8B715C46-6CF3-49C8-9183-C2F7446E9CD6}" type="pres">
      <dgm:prSet presAssocID="{7770FF1C-7623-48E6-814F-43113FA219E8}" presName="tile2" presStyleLbl="node1" presStyleIdx="1" presStyleCnt="4"/>
      <dgm:spPr/>
      <dgm:t>
        <a:bodyPr/>
        <a:lstStyle/>
        <a:p>
          <a:endParaRPr lang="en-NZ"/>
        </a:p>
      </dgm:t>
    </dgm:pt>
    <dgm:pt modelId="{36357B45-B9B9-4077-99B5-FEA9147A5497}" type="pres">
      <dgm:prSet presAssocID="{7770FF1C-7623-48E6-814F-43113FA219E8}" presName="tile2text" presStyleLbl="node1" presStyleIdx="1" presStyleCnt="4">
        <dgm:presLayoutVars>
          <dgm:chMax val="0"/>
          <dgm:chPref val="0"/>
          <dgm:bulletEnabled val="1"/>
        </dgm:presLayoutVars>
      </dgm:prSet>
      <dgm:spPr/>
      <dgm:t>
        <a:bodyPr/>
        <a:lstStyle/>
        <a:p>
          <a:endParaRPr lang="en-NZ"/>
        </a:p>
      </dgm:t>
    </dgm:pt>
    <dgm:pt modelId="{DAE357A6-853F-4F03-8A7F-59C30A467DA0}" type="pres">
      <dgm:prSet presAssocID="{7770FF1C-7623-48E6-814F-43113FA219E8}" presName="tile3" presStyleLbl="node1" presStyleIdx="2" presStyleCnt="4"/>
      <dgm:spPr/>
      <dgm:t>
        <a:bodyPr/>
        <a:lstStyle/>
        <a:p>
          <a:endParaRPr lang="en-NZ"/>
        </a:p>
      </dgm:t>
    </dgm:pt>
    <dgm:pt modelId="{EC614018-393B-4279-89E2-781C287D7CDC}" type="pres">
      <dgm:prSet presAssocID="{7770FF1C-7623-48E6-814F-43113FA219E8}" presName="tile3text" presStyleLbl="node1" presStyleIdx="2" presStyleCnt="4">
        <dgm:presLayoutVars>
          <dgm:chMax val="0"/>
          <dgm:chPref val="0"/>
          <dgm:bulletEnabled val="1"/>
        </dgm:presLayoutVars>
      </dgm:prSet>
      <dgm:spPr/>
      <dgm:t>
        <a:bodyPr/>
        <a:lstStyle/>
        <a:p>
          <a:endParaRPr lang="en-NZ"/>
        </a:p>
      </dgm:t>
    </dgm:pt>
    <dgm:pt modelId="{F0FE515D-1C18-4098-B070-1EEA4E5226B2}" type="pres">
      <dgm:prSet presAssocID="{7770FF1C-7623-48E6-814F-43113FA219E8}" presName="tile4" presStyleLbl="node1" presStyleIdx="3" presStyleCnt="4"/>
      <dgm:spPr/>
      <dgm:t>
        <a:bodyPr/>
        <a:lstStyle/>
        <a:p>
          <a:endParaRPr lang="en-NZ"/>
        </a:p>
      </dgm:t>
    </dgm:pt>
    <dgm:pt modelId="{760A91EB-975B-4B35-90DB-3C22EA984BC7}" type="pres">
      <dgm:prSet presAssocID="{7770FF1C-7623-48E6-814F-43113FA219E8}" presName="tile4text" presStyleLbl="node1" presStyleIdx="3" presStyleCnt="4">
        <dgm:presLayoutVars>
          <dgm:chMax val="0"/>
          <dgm:chPref val="0"/>
          <dgm:bulletEnabled val="1"/>
        </dgm:presLayoutVars>
      </dgm:prSet>
      <dgm:spPr/>
      <dgm:t>
        <a:bodyPr/>
        <a:lstStyle/>
        <a:p>
          <a:endParaRPr lang="en-NZ"/>
        </a:p>
      </dgm:t>
    </dgm:pt>
    <dgm:pt modelId="{563B0600-1690-4164-B771-D79EE1688D17}" type="pres">
      <dgm:prSet presAssocID="{7770FF1C-7623-48E6-814F-43113FA219E8}" presName="centerTile" presStyleLbl="fgShp" presStyleIdx="0" presStyleCnt="1">
        <dgm:presLayoutVars>
          <dgm:chMax val="0"/>
          <dgm:chPref val="0"/>
        </dgm:presLayoutVars>
      </dgm:prSet>
      <dgm:spPr/>
      <dgm:t>
        <a:bodyPr/>
        <a:lstStyle/>
        <a:p>
          <a:endParaRPr lang="en-NZ"/>
        </a:p>
      </dgm:t>
    </dgm:pt>
  </dgm:ptLst>
  <dgm:cxnLst>
    <dgm:cxn modelId="{64D0EE39-D942-4039-97C6-3FE3E961AE74}" type="presOf" srcId="{BDF65657-0A61-4E9C-A227-D87EEAE9367E}" destId="{8B715C46-6CF3-49C8-9183-C2F7446E9CD6}" srcOrd="0" destOrd="0" presId="urn:microsoft.com/office/officeart/2005/8/layout/matrix1"/>
    <dgm:cxn modelId="{DE41D282-8166-4F40-A155-A5E2EC7FC8BD}" type="presOf" srcId="{88E672DC-8040-4096-8DED-4935C8CA05E5}" destId="{DAE357A6-853F-4F03-8A7F-59C30A467DA0}" srcOrd="0" destOrd="0" presId="urn:microsoft.com/office/officeart/2005/8/layout/matrix1"/>
    <dgm:cxn modelId="{283ED84D-5789-4C14-BA12-29F5E526BD44}" type="presOf" srcId="{3319E36D-C474-4DDD-853F-BD143873817D}" destId="{563B0600-1690-4164-B771-D79EE1688D17}" srcOrd="0" destOrd="0" presId="urn:microsoft.com/office/officeart/2005/8/layout/matrix1"/>
    <dgm:cxn modelId="{4C22B08E-C3D0-4047-A62C-FA1DDD198417}" srcId="{7770FF1C-7623-48E6-814F-43113FA219E8}" destId="{3319E36D-C474-4DDD-853F-BD143873817D}" srcOrd="0" destOrd="0" parTransId="{EA4C6C53-CDC5-4BAE-B61F-D29E85018048}" sibTransId="{439A69E9-F733-4788-B9A6-41A205E052F3}"/>
    <dgm:cxn modelId="{6D7BEAD3-5AA4-4F37-AA5B-AE9786B28779}" type="presOf" srcId="{88E672DC-8040-4096-8DED-4935C8CA05E5}" destId="{EC614018-393B-4279-89E2-781C287D7CDC}" srcOrd="1" destOrd="0" presId="urn:microsoft.com/office/officeart/2005/8/layout/matrix1"/>
    <dgm:cxn modelId="{A9FC5FC7-3B3D-4B75-B473-8AB49795B8B8}" srcId="{3319E36D-C474-4DDD-853F-BD143873817D}" destId="{997BF909-90D6-4F67-83E6-8E0B45E85432}" srcOrd="0" destOrd="0" parTransId="{FDA16292-8E8D-4286-AF86-041D5A40BFFA}" sibTransId="{25E408A1-8647-4B97-880C-DD022EE21DDF}"/>
    <dgm:cxn modelId="{CF0F6CE7-C1E3-46EF-82B8-4C89A53B808E}" type="presOf" srcId="{3CE0D22E-B7A7-447D-8407-10A088B8C512}" destId="{760A91EB-975B-4B35-90DB-3C22EA984BC7}" srcOrd="1" destOrd="0" presId="urn:microsoft.com/office/officeart/2005/8/layout/matrix1"/>
    <dgm:cxn modelId="{A6F87BF8-C4B4-4B10-94B6-0E48FD11070F}" type="presOf" srcId="{997BF909-90D6-4F67-83E6-8E0B45E85432}" destId="{FB5D9B4E-F323-43E6-A8D2-6054E14C291A}" srcOrd="0" destOrd="0" presId="urn:microsoft.com/office/officeart/2005/8/layout/matrix1"/>
    <dgm:cxn modelId="{9D297205-F37F-48F4-84E9-7995C4C8212F}" type="presOf" srcId="{3CE0D22E-B7A7-447D-8407-10A088B8C512}" destId="{F0FE515D-1C18-4098-B070-1EEA4E5226B2}" srcOrd="0" destOrd="0" presId="urn:microsoft.com/office/officeart/2005/8/layout/matrix1"/>
    <dgm:cxn modelId="{F76B563D-59AC-4302-869F-17201F686E29}" srcId="{3319E36D-C474-4DDD-853F-BD143873817D}" destId="{88E672DC-8040-4096-8DED-4935C8CA05E5}" srcOrd="2" destOrd="0" parTransId="{345C8885-D4D4-45C6-A422-34FA7786E98E}" sibTransId="{F4FA144A-FA83-4811-966F-3779E7879EE9}"/>
    <dgm:cxn modelId="{D90B447E-1595-44ED-9D31-F9BBD89D8B8B}" srcId="{3319E36D-C474-4DDD-853F-BD143873817D}" destId="{16B1B4A8-C482-4675-8B61-BF1A221DC713}" srcOrd="4" destOrd="0" parTransId="{79432279-EB65-4B06-9DFC-A231C9EBB83C}" sibTransId="{DCD071AD-FE66-47D2-94A9-7C51197AE89A}"/>
    <dgm:cxn modelId="{CAF961EA-F270-4FC5-B2A1-2B1FF70F3E0D}" type="presOf" srcId="{997BF909-90D6-4F67-83E6-8E0B45E85432}" destId="{80A13BBD-9D40-40CF-97F2-DF3A0C446B39}" srcOrd="1" destOrd="0" presId="urn:microsoft.com/office/officeart/2005/8/layout/matrix1"/>
    <dgm:cxn modelId="{0B093436-FB64-4DCF-A54A-DB0326A2343E}" type="presOf" srcId="{BDF65657-0A61-4E9C-A227-D87EEAE9367E}" destId="{36357B45-B9B9-4077-99B5-FEA9147A5497}" srcOrd="1" destOrd="0" presId="urn:microsoft.com/office/officeart/2005/8/layout/matrix1"/>
    <dgm:cxn modelId="{B451E12F-9CBA-4DD9-A4BC-D54A7343D859}" srcId="{3319E36D-C474-4DDD-853F-BD143873817D}" destId="{3CE0D22E-B7A7-447D-8407-10A088B8C512}" srcOrd="3" destOrd="0" parTransId="{46DA6BC6-1F9F-49B8-9589-32EB6BECC6E0}" sibTransId="{E90FA557-9844-4618-B24D-AF1A59D8659C}"/>
    <dgm:cxn modelId="{7B5CB7C4-DFC4-4724-83A4-EE846612639C}" type="presOf" srcId="{7770FF1C-7623-48E6-814F-43113FA219E8}" destId="{A217F4BA-71C0-44DE-8ED0-63C648B39F7F}" srcOrd="0" destOrd="0" presId="urn:microsoft.com/office/officeart/2005/8/layout/matrix1"/>
    <dgm:cxn modelId="{C9C9AD47-089B-405A-BC4A-0CD08759F91C}" srcId="{3319E36D-C474-4DDD-853F-BD143873817D}" destId="{BDF65657-0A61-4E9C-A227-D87EEAE9367E}" srcOrd="1" destOrd="0" parTransId="{3356A580-B1DA-4ADE-9C61-D7811AC12F09}" sibTransId="{14D2FB2D-9E19-4F51-A563-B5723424A46A}"/>
    <dgm:cxn modelId="{7E205A21-0BB8-4F28-9165-02812B38BBB8}" type="presParOf" srcId="{A217F4BA-71C0-44DE-8ED0-63C648B39F7F}" destId="{C11F52D0-A5B6-456E-A150-692AC94CBF9C}" srcOrd="0" destOrd="0" presId="urn:microsoft.com/office/officeart/2005/8/layout/matrix1"/>
    <dgm:cxn modelId="{46C76413-7076-4C63-8BC5-27D8C9A16F89}" type="presParOf" srcId="{C11F52D0-A5B6-456E-A150-692AC94CBF9C}" destId="{FB5D9B4E-F323-43E6-A8D2-6054E14C291A}" srcOrd="0" destOrd="0" presId="urn:microsoft.com/office/officeart/2005/8/layout/matrix1"/>
    <dgm:cxn modelId="{659DE57C-61C3-4D39-B44E-DA311830599E}" type="presParOf" srcId="{C11F52D0-A5B6-456E-A150-692AC94CBF9C}" destId="{80A13BBD-9D40-40CF-97F2-DF3A0C446B39}" srcOrd="1" destOrd="0" presId="urn:microsoft.com/office/officeart/2005/8/layout/matrix1"/>
    <dgm:cxn modelId="{11A19BE4-4485-431F-949F-D7C380CD1FC7}" type="presParOf" srcId="{C11F52D0-A5B6-456E-A150-692AC94CBF9C}" destId="{8B715C46-6CF3-49C8-9183-C2F7446E9CD6}" srcOrd="2" destOrd="0" presId="urn:microsoft.com/office/officeart/2005/8/layout/matrix1"/>
    <dgm:cxn modelId="{49D910CE-C018-4B32-8E7E-1722995A0F56}" type="presParOf" srcId="{C11F52D0-A5B6-456E-A150-692AC94CBF9C}" destId="{36357B45-B9B9-4077-99B5-FEA9147A5497}" srcOrd="3" destOrd="0" presId="urn:microsoft.com/office/officeart/2005/8/layout/matrix1"/>
    <dgm:cxn modelId="{74ABCE63-4907-43D3-BD52-CE958258E11E}" type="presParOf" srcId="{C11F52D0-A5B6-456E-A150-692AC94CBF9C}" destId="{DAE357A6-853F-4F03-8A7F-59C30A467DA0}" srcOrd="4" destOrd="0" presId="urn:microsoft.com/office/officeart/2005/8/layout/matrix1"/>
    <dgm:cxn modelId="{A3A0207F-921B-4CF3-8440-3D518B4EC5EA}" type="presParOf" srcId="{C11F52D0-A5B6-456E-A150-692AC94CBF9C}" destId="{EC614018-393B-4279-89E2-781C287D7CDC}" srcOrd="5" destOrd="0" presId="urn:microsoft.com/office/officeart/2005/8/layout/matrix1"/>
    <dgm:cxn modelId="{03814276-4EA0-4F87-9A4E-C7CE9AEBB341}" type="presParOf" srcId="{C11F52D0-A5B6-456E-A150-692AC94CBF9C}" destId="{F0FE515D-1C18-4098-B070-1EEA4E5226B2}" srcOrd="6" destOrd="0" presId="urn:microsoft.com/office/officeart/2005/8/layout/matrix1"/>
    <dgm:cxn modelId="{140F95E7-46AE-4E86-A49D-F4F84E973F7E}" type="presParOf" srcId="{C11F52D0-A5B6-456E-A150-692AC94CBF9C}" destId="{760A91EB-975B-4B35-90DB-3C22EA984BC7}" srcOrd="7" destOrd="0" presId="urn:microsoft.com/office/officeart/2005/8/layout/matrix1"/>
    <dgm:cxn modelId="{81F0DF7F-8C05-4D93-8806-82DCB4A5B718}" type="presParOf" srcId="{A217F4BA-71C0-44DE-8ED0-63C648B39F7F}" destId="{563B0600-1690-4164-B771-D79EE1688D1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B73A82-A79A-461A-8FA9-125622E7CAED}"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NZ"/>
        </a:p>
      </dgm:t>
    </dgm:pt>
    <dgm:pt modelId="{20959D36-2805-4B34-A225-27069EB58870}">
      <dgm:prSet phldrT="[Text]"/>
      <dgm:spPr/>
      <dgm:t>
        <a:bodyPr/>
        <a:lstStyle/>
        <a:p>
          <a:r>
            <a:rPr lang="en-NZ" dirty="0" smtClean="0"/>
            <a:t>OIDC specifies how to use OAuth 2.0 to communicate identity data </a:t>
          </a:r>
          <a:endParaRPr lang="en-NZ" dirty="0"/>
        </a:p>
      </dgm:t>
    </dgm:pt>
    <dgm:pt modelId="{A77C23D5-004A-443C-96C7-09B44891D3FD}" type="parTrans" cxnId="{0F9AAEC5-DE86-4A8D-9566-ABD05F4086DC}">
      <dgm:prSet/>
      <dgm:spPr/>
      <dgm:t>
        <a:bodyPr/>
        <a:lstStyle/>
        <a:p>
          <a:endParaRPr lang="en-NZ"/>
        </a:p>
      </dgm:t>
    </dgm:pt>
    <dgm:pt modelId="{38193D9F-FCED-479D-9454-0305F2CBAB7E}" type="sibTrans" cxnId="{0F9AAEC5-DE86-4A8D-9566-ABD05F4086DC}">
      <dgm:prSet/>
      <dgm:spPr/>
      <dgm:t>
        <a:bodyPr/>
        <a:lstStyle/>
        <a:p>
          <a:endParaRPr lang="en-NZ"/>
        </a:p>
      </dgm:t>
    </dgm:pt>
    <dgm:pt modelId="{14E722B2-9295-49F7-81A8-0C42A1AB0115}">
      <dgm:prSet phldrT="[Text]"/>
      <dgm:spPr/>
      <dgm:t>
        <a:bodyPr/>
        <a:lstStyle/>
        <a:p>
          <a:r>
            <a:rPr lang="en-NZ" dirty="0" smtClean="0"/>
            <a:t>OAuth 2.0</a:t>
          </a:r>
          <a:endParaRPr lang="en-NZ" dirty="0"/>
        </a:p>
      </dgm:t>
    </dgm:pt>
    <dgm:pt modelId="{28DD6368-83FD-4097-B9A9-C66DEA89BF17}" type="parTrans" cxnId="{3CD8315C-4453-43A9-BE6A-2881291915E9}">
      <dgm:prSet/>
      <dgm:spPr/>
      <dgm:t>
        <a:bodyPr/>
        <a:lstStyle/>
        <a:p>
          <a:endParaRPr lang="en-NZ"/>
        </a:p>
      </dgm:t>
    </dgm:pt>
    <dgm:pt modelId="{C8FE19D1-30AF-4206-B2A1-56F0169E161A}" type="sibTrans" cxnId="{3CD8315C-4453-43A9-BE6A-2881291915E9}">
      <dgm:prSet/>
      <dgm:spPr/>
      <dgm:t>
        <a:bodyPr/>
        <a:lstStyle/>
        <a:p>
          <a:endParaRPr lang="en-NZ"/>
        </a:p>
      </dgm:t>
    </dgm:pt>
    <dgm:pt modelId="{AE9553DA-B0FE-463A-9908-19BD8BAD9A7A}" type="pres">
      <dgm:prSet presAssocID="{4FB73A82-A79A-461A-8FA9-125622E7CAED}" presName="Name0" presStyleCnt="0">
        <dgm:presLayoutVars>
          <dgm:chPref val="1"/>
          <dgm:dir/>
          <dgm:animOne val="branch"/>
          <dgm:animLvl val="lvl"/>
          <dgm:resizeHandles/>
        </dgm:presLayoutVars>
      </dgm:prSet>
      <dgm:spPr/>
      <dgm:t>
        <a:bodyPr/>
        <a:lstStyle/>
        <a:p>
          <a:endParaRPr lang="en-NZ"/>
        </a:p>
      </dgm:t>
    </dgm:pt>
    <dgm:pt modelId="{AE662A41-0B55-4BCA-B6D3-F05E226CF480}" type="pres">
      <dgm:prSet presAssocID="{20959D36-2805-4B34-A225-27069EB58870}" presName="vertOne" presStyleCnt="0"/>
      <dgm:spPr/>
    </dgm:pt>
    <dgm:pt modelId="{381B995E-C9FF-4E8A-B2B5-292EEE9D60F0}" type="pres">
      <dgm:prSet presAssocID="{20959D36-2805-4B34-A225-27069EB58870}" presName="txOne" presStyleLbl="node0" presStyleIdx="0" presStyleCnt="1">
        <dgm:presLayoutVars>
          <dgm:chPref val="3"/>
        </dgm:presLayoutVars>
      </dgm:prSet>
      <dgm:spPr/>
      <dgm:t>
        <a:bodyPr/>
        <a:lstStyle/>
        <a:p>
          <a:endParaRPr lang="en-NZ"/>
        </a:p>
      </dgm:t>
    </dgm:pt>
    <dgm:pt modelId="{2D623390-F924-4F08-B705-DB2579D9DA0B}" type="pres">
      <dgm:prSet presAssocID="{20959D36-2805-4B34-A225-27069EB58870}" presName="parTransOne" presStyleCnt="0"/>
      <dgm:spPr/>
    </dgm:pt>
    <dgm:pt modelId="{53700245-C495-443C-A1A5-849E65DFB760}" type="pres">
      <dgm:prSet presAssocID="{20959D36-2805-4B34-A225-27069EB58870}" presName="horzOne" presStyleCnt="0"/>
      <dgm:spPr/>
    </dgm:pt>
    <dgm:pt modelId="{4B57B452-48D8-424A-9E71-5CA7978F8426}" type="pres">
      <dgm:prSet presAssocID="{14E722B2-9295-49F7-81A8-0C42A1AB0115}" presName="vertTwo" presStyleCnt="0"/>
      <dgm:spPr/>
    </dgm:pt>
    <dgm:pt modelId="{7548B30D-8236-47FC-902C-DBC15AA8D7C6}" type="pres">
      <dgm:prSet presAssocID="{14E722B2-9295-49F7-81A8-0C42A1AB0115}" presName="txTwo" presStyleLbl="node2" presStyleIdx="0" presStyleCnt="1" custScaleX="46917">
        <dgm:presLayoutVars>
          <dgm:chPref val="3"/>
        </dgm:presLayoutVars>
      </dgm:prSet>
      <dgm:spPr/>
      <dgm:t>
        <a:bodyPr/>
        <a:lstStyle/>
        <a:p>
          <a:endParaRPr lang="en-NZ"/>
        </a:p>
      </dgm:t>
    </dgm:pt>
    <dgm:pt modelId="{381F5E87-F3E2-4F42-B745-055AE2444858}" type="pres">
      <dgm:prSet presAssocID="{14E722B2-9295-49F7-81A8-0C42A1AB0115}" presName="horzTwo" presStyleCnt="0"/>
      <dgm:spPr/>
    </dgm:pt>
  </dgm:ptLst>
  <dgm:cxnLst>
    <dgm:cxn modelId="{A7AD26BB-8129-4E44-9C43-F27FC1AD007E}" type="presOf" srcId="{14E722B2-9295-49F7-81A8-0C42A1AB0115}" destId="{7548B30D-8236-47FC-902C-DBC15AA8D7C6}" srcOrd="0" destOrd="0" presId="urn:microsoft.com/office/officeart/2005/8/layout/hierarchy4"/>
    <dgm:cxn modelId="{3CD8315C-4453-43A9-BE6A-2881291915E9}" srcId="{20959D36-2805-4B34-A225-27069EB58870}" destId="{14E722B2-9295-49F7-81A8-0C42A1AB0115}" srcOrd="0" destOrd="0" parTransId="{28DD6368-83FD-4097-B9A9-C66DEA89BF17}" sibTransId="{C8FE19D1-30AF-4206-B2A1-56F0169E161A}"/>
    <dgm:cxn modelId="{646F9FBB-A001-4E93-91D7-204DAEB34022}" type="presOf" srcId="{20959D36-2805-4B34-A225-27069EB58870}" destId="{381B995E-C9FF-4E8A-B2B5-292EEE9D60F0}" srcOrd="0" destOrd="0" presId="urn:microsoft.com/office/officeart/2005/8/layout/hierarchy4"/>
    <dgm:cxn modelId="{FF6E4B1C-14C7-4011-802A-52F3F838DF41}" type="presOf" srcId="{4FB73A82-A79A-461A-8FA9-125622E7CAED}" destId="{AE9553DA-B0FE-463A-9908-19BD8BAD9A7A}" srcOrd="0" destOrd="0" presId="urn:microsoft.com/office/officeart/2005/8/layout/hierarchy4"/>
    <dgm:cxn modelId="{0F9AAEC5-DE86-4A8D-9566-ABD05F4086DC}" srcId="{4FB73A82-A79A-461A-8FA9-125622E7CAED}" destId="{20959D36-2805-4B34-A225-27069EB58870}" srcOrd="0" destOrd="0" parTransId="{A77C23D5-004A-443C-96C7-09B44891D3FD}" sibTransId="{38193D9F-FCED-479D-9454-0305F2CBAB7E}"/>
    <dgm:cxn modelId="{44944EE9-2BBC-4172-9E5F-47A524A1A06D}" type="presParOf" srcId="{AE9553DA-B0FE-463A-9908-19BD8BAD9A7A}" destId="{AE662A41-0B55-4BCA-B6D3-F05E226CF480}" srcOrd="0" destOrd="0" presId="urn:microsoft.com/office/officeart/2005/8/layout/hierarchy4"/>
    <dgm:cxn modelId="{64ED70BE-7B48-496E-884F-559D941DECB7}" type="presParOf" srcId="{AE662A41-0B55-4BCA-B6D3-F05E226CF480}" destId="{381B995E-C9FF-4E8A-B2B5-292EEE9D60F0}" srcOrd="0" destOrd="0" presId="urn:microsoft.com/office/officeart/2005/8/layout/hierarchy4"/>
    <dgm:cxn modelId="{3E7017E8-0E79-4460-BA51-40DD2F62CE6B}" type="presParOf" srcId="{AE662A41-0B55-4BCA-B6D3-F05E226CF480}" destId="{2D623390-F924-4F08-B705-DB2579D9DA0B}" srcOrd="1" destOrd="0" presId="urn:microsoft.com/office/officeart/2005/8/layout/hierarchy4"/>
    <dgm:cxn modelId="{CD56247A-89C3-420B-87EE-6A32E8D0B81C}" type="presParOf" srcId="{AE662A41-0B55-4BCA-B6D3-F05E226CF480}" destId="{53700245-C495-443C-A1A5-849E65DFB760}" srcOrd="2" destOrd="0" presId="urn:microsoft.com/office/officeart/2005/8/layout/hierarchy4"/>
    <dgm:cxn modelId="{677EFDB6-0C68-41C1-B77F-C54EF9430F68}" type="presParOf" srcId="{53700245-C495-443C-A1A5-849E65DFB760}" destId="{4B57B452-48D8-424A-9E71-5CA7978F8426}" srcOrd="0" destOrd="0" presId="urn:microsoft.com/office/officeart/2005/8/layout/hierarchy4"/>
    <dgm:cxn modelId="{9DCD8B38-6827-494A-8D89-AF173B8BF161}" type="presParOf" srcId="{4B57B452-48D8-424A-9E71-5CA7978F8426}" destId="{7548B30D-8236-47FC-902C-DBC15AA8D7C6}" srcOrd="0" destOrd="0" presId="urn:microsoft.com/office/officeart/2005/8/layout/hierarchy4"/>
    <dgm:cxn modelId="{086CB635-9208-4285-AD6A-6769F0D3D502}" type="presParOf" srcId="{4B57B452-48D8-424A-9E71-5CA7978F8426}" destId="{381F5E87-F3E2-4F42-B745-055AE244485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71E60-B81C-4156-BE73-DE40BBCC34AE}">
      <dsp:nvSpPr>
        <dsp:cNvPr id="0" name=""/>
        <dsp:cNvSpPr/>
      </dsp:nvSpPr>
      <dsp:spPr>
        <a:xfrm>
          <a:off x="3289921" y="216025"/>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NZ" sz="2000" kern="1200" dirty="0" smtClean="0"/>
            <a:t>Overview</a:t>
          </a:r>
          <a:endParaRPr lang="en-NZ" sz="2000" kern="1200" dirty="0"/>
        </a:p>
      </dsp:txBody>
      <dsp:txXfrm>
        <a:off x="3540859" y="466963"/>
        <a:ext cx="1211638" cy="1211638"/>
      </dsp:txXfrm>
    </dsp:sp>
    <dsp:sp modelId="{7C769210-6C0A-42BB-A1E7-58381443831A}">
      <dsp:nvSpPr>
        <dsp:cNvPr id="0" name=""/>
        <dsp:cNvSpPr/>
      </dsp:nvSpPr>
      <dsp:spPr>
        <a:xfrm rot="679642">
          <a:off x="5031329" y="1026227"/>
          <a:ext cx="112220"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a:off x="5031657" y="1116923"/>
        <a:ext cx="78554" cy="282007"/>
      </dsp:txXfrm>
    </dsp:sp>
    <dsp:sp modelId="{56C8B5E9-E6D3-47EF-A47E-42CAFCBE499F}">
      <dsp:nvSpPr>
        <dsp:cNvPr id="0" name=""/>
        <dsp:cNvSpPr/>
      </dsp:nvSpPr>
      <dsp:spPr>
        <a:xfrm>
          <a:off x="5177671" y="594172"/>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NZ" sz="2000" kern="1200" dirty="0" smtClean="0"/>
            <a:t>AAD / ADFS</a:t>
          </a:r>
          <a:endParaRPr lang="en-NZ" sz="2000" kern="1200" dirty="0"/>
        </a:p>
      </dsp:txBody>
      <dsp:txXfrm>
        <a:off x="5428609" y="845110"/>
        <a:ext cx="1211638" cy="1211638"/>
      </dsp:txXfrm>
    </dsp:sp>
    <dsp:sp modelId="{5F6B89D3-A197-4398-9CBE-8B9F1FF48D18}">
      <dsp:nvSpPr>
        <dsp:cNvPr id="0" name=""/>
        <dsp:cNvSpPr/>
      </dsp:nvSpPr>
      <dsp:spPr>
        <a:xfrm rot="4628565">
          <a:off x="6165720" y="2229877"/>
          <a:ext cx="200275"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a:off x="6189076" y="2294591"/>
        <a:ext cx="140193" cy="282007"/>
      </dsp:txXfrm>
    </dsp:sp>
    <dsp:sp modelId="{7AF7FEE9-6B16-4595-A7B0-56CC95314596}">
      <dsp:nvSpPr>
        <dsp:cNvPr id="0" name=""/>
        <dsp:cNvSpPr/>
      </dsp:nvSpPr>
      <dsp:spPr>
        <a:xfrm>
          <a:off x="5643054" y="2633130"/>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kern="1200" dirty="0" smtClean="0"/>
            <a:t>OIDC / OAuth 2.0</a:t>
          </a:r>
          <a:endParaRPr lang="en-NZ" sz="2200" kern="1200" dirty="0"/>
        </a:p>
      </dsp:txBody>
      <dsp:txXfrm>
        <a:off x="5893992" y="2884068"/>
        <a:ext cx="1211638" cy="1211638"/>
      </dsp:txXfrm>
    </dsp:sp>
    <dsp:sp modelId="{85577CBF-3E5D-45AA-A026-29A948DC7D82}">
      <dsp:nvSpPr>
        <dsp:cNvPr id="0" name=""/>
        <dsp:cNvSpPr/>
      </dsp:nvSpPr>
      <dsp:spPr>
        <a:xfrm rot="7714290">
          <a:off x="5751221" y="4068011"/>
          <a:ext cx="200279"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rot="10800000">
        <a:off x="5799994" y="4138525"/>
        <a:ext cx="140195" cy="282007"/>
      </dsp:txXfrm>
    </dsp:sp>
    <dsp:sp modelId="{AB426D58-DCA1-4A1A-BF49-B81D5AC10747}">
      <dsp:nvSpPr>
        <dsp:cNvPr id="0" name=""/>
        <dsp:cNvSpPr/>
      </dsp:nvSpPr>
      <dsp:spPr>
        <a:xfrm>
          <a:off x="4339085" y="4268251"/>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kern="1200" dirty="0" smtClean="0"/>
            <a:t>Protocols</a:t>
          </a:r>
          <a:endParaRPr lang="en-NZ" sz="2200" kern="1200" dirty="0"/>
        </a:p>
      </dsp:txBody>
      <dsp:txXfrm>
        <a:off x="4590023" y="4519189"/>
        <a:ext cx="1211638" cy="1211638"/>
      </dsp:txXfrm>
    </dsp:sp>
    <dsp:sp modelId="{CD2A9D08-3F32-4E65-AFA3-F5DE2F2C6D99}">
      <dsp:nvSpPr>
        <dsp:cNvPr id="0" name=""/>
        <dsp:cNvSpPr/>
      </dsp:nvSpPr>
      <dsp:spPr>
        <a:xfrm rot="10891764">
          <a:off x="4081329" y="4862681"/>
          <a:ext cx="182405"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rot="10800000">
        <a:off x="4136040" y="4957413"/>
        <a:ext cx="127684" cy="282007"/>
      </dsp:txXfrm>
    </dsp:sp>
    <dsp:sp modelId="{6C5DE5FE-1DDF-4DD2-9564-0E20B4F4864A}">
      <dsp:nvSpPr>
        <dsp:cNvPr id="0" name=""/>
        <dsp:cNvSpPr/>
      </dsp:nvSpPr>
      <dsp:spPr>
        <a:xfrm>
          <a:off x="2282142" y="4213332"/>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NZ" sz="2000" kern="1200" dirty="0" smtClean="0"/>
            <a:t>Stacks</a:t>
          </a:r>
          <a:endParaRPr lang="en-NZ" sz="2000" kern="1200" dirty="0"/>
        </a:p>
      </dsp:txBody>
      <dsp:txXfrm>
        <a:off x="2533080" y="4464270"/>
        <a:ext cx="1211638" cy="1211638"/>
      </dsp:txXfrm>
    </dsp:sp>
    <dsp:sp modelId="{9E9470D7-39D2-49F0-A31D-7AB20CFA33D1}">
      <dsp:nvSpPr>
        <dsp:cNvPr id="0" name=""/>
        <dsp:cNvSpPr/>
      </dsp:nvSpPr>
      <dsp:spPr>
        <a:xfrm rot="13804745">
          <a:off x="2384022" y="4045636"/>
          <a:ext cx="188616"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rot="10800000">
        <a:off x="2430471" y="4161336"/>
        <a:ext cx="132031" cy="282007"/>
      </dsp:txXfrm>
    </dsp:sp>
    <dsp:sp modelId="{CE9596CD-C581-4001-8CCA-6FD43EDEC1AE}">
      <dsp:nvSpPr>
        <dsp:cNvPr id="0" name=""/>
        <dsp:cNvSpPr/>
      </dsp:nvSpPr>
      <dsp:spPr>
        <a:xfrm>
          <a:off x="954151" y="2626249"/>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NZ" sz="2000" kern="1200" dirty="0" smtClean="0"/>
            <a:t>Use cases</a:t>
          </a:r>
          <a:endParaRPr lang="en-NZ" sz="2000" kern="1200" dirty="0"/>
        </a:p>
      </dsp:txBody>
      <dsp:txXfrm>
        <a:off x="1205089" y="2877187"/>
        <a:ext cx="1211638" cy="1211638"/>
      </dsp:txXfrm>
    </dsp:sp>
    <dsp:sp modelId="{4D5961C8-5EBC-4F2E-8D97-A7EA5F31056E}">
      <dsp:nvSpPr>
        <dsp:cNvPr id="0" name=""/>
        <dsp:cNvSpPr/>
      </dsp:nvSpPr>
      <dsp:spPr>
        <a:xfrm rot="17006802">
          <a:off x="1986130" y="2340328"/>
          <a:ext cx="83597"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a:off x="1995754" y="2446526"/>
        <a:ext cx="58518" cy="282007"/>
      </dsp:txXfrm>
    </dsp:sp>
    <dsp:sp modelId="{872D4384-ADBF-4D89-8F37-6824A1BE543B}">
      <dsp:nvSpPr>
        <dsp:cNvPr id="0" name=""/>
        <dsp:cNvSpPr/>
      </dsp:nvSpPr>
      <dsp:spPr>
        <a:xfrm>
          <a:off x="1389291" y="806301"/>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NZ" sz="2000" kern="1200" dirty="0" smtClean="0"/>
            <a:t>Demos</a:t>
          </a:r>
          <a:endParaRPr lang="en-NZ" sz="2000" kern="1200" dirty="0"/>
        </a:p>
      </dsp:txBody>
      <dsp:txXfrm>
        <a:off x="1640229" y="1057239"/>
        <a:ext cx="1211638" cy="1211638"/>
      </dsp:txXfrm>
    </dsp:sp>
    <dsp:sp modelId="{2F581433-37C6-41A1-AF73-CB9DA5DEB533}">
      <dsp:nvSpPr>
        <dsp:cNvPr id="0" name=""/>
        <dsp:cNvSpPr/>
      </dsp:nvSpPr>
      <dsp:spPr>
        <a:xfrm rot="20564811">
          <a:off x="3941451" y="515225"/>
          <a:ext cx="146632" cy="4700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NZ" sz="1800" kern="1200" dirty="0"/>
        </a:p>
      </dsp:txBody>
      <dsp:txXfrm>
        <a:off x="3942441" y="615751"/>
        <a:ext cx="102642" cy="282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40E4F-0DA2-486E-A383-6F17C70A21FA}">
      <dsp:nvSpPr>
        <dsp:cNvPr id="0" name=""/>
        <dsp:cNvSpPr/>
      </dsp:nvSpPr>
      <dsp:spPr>
        <a:xfrm rot="5400000">
          <a:off x="3611243" y="133178"/>
          <a:ext cx="2048905" cy="1782547"/>
        </a:xfrm>
        <a:prstGeom prst="hexagon">
          <a:avLst>
            <a:gd name="adj" fmla="val 25000"/>
            <a:gd name="vf" fmla="val 115470"/>
          </a:avLst>
        </a:prstGeom>
        <a:solidFill>
          <a:schemeClr val="accent3">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NZ" sz="2700" kern="1200" dirty="0" smtClean="0"/>
            <a:t>SAML Token</a:t>
          </a:r>
          <a:endParaRPr lang="en-NZ" sz="2700" kern="1200" dirty="0"/>
        </a:p>
      </dsp:txBody>
      <dsp:txXfrm rot="-5400000">
        <a:off x="4022202" y="319287"/>
        <a:ext cx="1226987" cy="1410329"/>
      </dsp:txXfrm>
    </dsp:sp>
    <dsp:sp modelId="{94DF3CC8-6A05-489B-AB7C-1D80CED01884}">
      <dsp:nvSpPr>
        <dsp:cNvPr id="0" name=""/>
        <dsp:cNvSpPr/>
      </dsp:nvSpPr>
      <dsp:spPr>
        <a:xfrm>
          <a:off x="5546942" y="409878"/>
          <a:ext cx="228657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endParaRPr lang="en-NZ" sz="2700" kern="1200" dirty="0"/>
        </a:p>
      </dsp:txBody>
      <dsp:txXfrm>
        <a:off x="5546942" y="409878"/>
        <a:ext cx="2286578" cy="1229343"/>
      </dsp:txXfrm>
    </dsp:sp>
    <dsp:sp modelId="{8E2C668E-CDD9-46CC-BE4D-260C17A30E68}">
      <dsp:nvSpPr>
        <dsp:cNvPr id="0" name=""/>
        <dsp:cNvSpPr/>
      </dsp:nvSpPr>
      <dsp:spPr>
        <a:xfrm rot="5400000">
          <a:off x="1667018" y="133849"/>
          <a:ext cx="2048905" cy="1782547"/>
        </a:xfrm>
        <a:prstGeom prst="hexagon">
          <a:avLst>
            <a:gd name="adj" fmla="val 25000"/>
            <a:gd name="vf" fmla="val 115470"/>
          </a:avLst>
        </a:prstGeom>
        <a:solidFill>
          <a:schemeClr val="accent3">
            <a:shade val="50000"/>
            <a:hueOff val="0"/>
            <a:satOff val="0"/>
            <a:lumOff val="1700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NZ" sz="3600" kern="1200" dirty="0" smtClean="0"/>
            <a:t>IDP</a:t>
          </a:r>
          <a:endParaRPr lang="en-NZ" sz="3600" kern="1200" dirty="0"/>
        </a:p>
      </dsp:txBody>
      <dsp:txXfrm rot="-5400000">
        <a:off x="2077977" y="319958"/>
        <a:ext cx="1226987" cy="1410329"/>
      </dsp:txXfrm>
    </dsp:sp>
    <dsp:sp modelId="{D9F00597-865C-4F6E-A9C5-A19BB549B8FF}">
      <dsp:nvSpPr>
        <dsp:cNvPr id="0" name=""/>
        <dsp:cNvSpPr/>
      </dsp:nvSpPr>
      <dsp:spPr>
        <a:xfrm rot="5400000">
          <a:off x="2610861" y="1872387"/>
          <a:ext cx="2048905" cy="1782547"/>
        </a:xfrm>
        <a:prstGeom prst="hexagon">
          <a:avLst>
            <a:gd name="adj" fmla="val 25000"/>
            <a:gd name="vf" fmla="val 115470"/>
          </a:avLst>
        </a:prstGeom>
        <a:solidFill>
          <a:schemeClr val="accent3">
            <a:shade val="50000"/>
            <a:hueOff val="0"/>
            <a:satOff val="0"/>
            <a:lumOff val="340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NZ" sz="2700" kern="1200" dirty="0" smtClean="0"/>
            <a:t>JWT Token</a:t>
          </a:r>
          <a:endParaRPr lang="en-NZ" sz="2700" kern="1200" dirty="0"/>
        </a:p>
      </dsp:txBody>
      <dsp:txXfrm rot="-5400000">
        <a:off x="3021820" y="2058496"/>
        <a:ext cx="1226987" cy="1410329"/>
      </dsp:txXfrm>
    </dsp:sp>
    <dsp:sp modelId="{CB445227-9BBE-46BB-B035-64020230F93F}">
      <dsp:nvSpPr>
        <dsp:cNvPr id="0" name=""/>
        <dsp:cNvSpPr/>
      </dsp:nvSpPr>
      <dsp:spPr>
        <a:xfrm>
          <a:off x="457461" y="2148989"/>
          <a:ext cx="221281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r" defTabSz="1200150">
            <a:lnSpc>
              <a:spcPct val="90000"/>
            </a:lnSpc>
            <a:spcBef>
              <a:spcPct val="0"/>
            </a:spcBef>
            <a:spcAft>
              <a:spcPct val="35000"/>
            </a:spcAft>
          </a:pPr>
          <a:endParaRPr lang="en-NZ" sz="2700" kern="1200" dirty="0"/>
        </a:p>
      </dsp:txBody>
      <dsp:txXfrm>
        <a:off x="457461" y="2148989"/>
        <a:ext cx="2212818" cy="1229343"/>
      </dsp:txXfrm>
    </dsp:sp>
    <dsp:sp modelId="{09C9E09D-2622-4F44-A8B9-A8865DD5409C}">
      <dsp:nvSpPr>
        <dsp:cNvPr id="0" name=""/>
        <dsp:cNvSpPr/>
      </dsp:nvSpPr>
      <dsp:spPr>
        <a:xfrm rot="5400000">
          <a:off x="4536012" y="1872387"/>
          <a:ext cx="2048905" cy="1782547"/>
        </a:xfrm>
        <a:prstGeom prst="hexagon">
          <a:avLst>
            <a:gd name="adj" fmla="val 25000"/>
            <a:gd name="vf" fmla="val 115470"/>
          </a:avLst>
        </a:prstGeom>
        <a:solidFill>
          <a:schemeClr val="accent3">
            <a:shade val="50000"/>
            <a:hueOff val="0"/>
            <a:satOff val="0"/>
            <a:lumOff val="510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NZ" sz="3300" kern="1200" dirty="0" smtClean="0"/>
            <a:t>Claims</a:t>
          </a:r>
          <a:endParaRPr lang="en-NZ" sz="3300" kern="1200" dirty="0"/>
        </a:p>
      </dsp:txBody>
      <dsp:txXfrm rot="-5400000">
        <a:off x="4946971" y="2058496"/>
        <a:ext cx="1226987" cy="1410329"/>
      </dsp:txXfrm>
    </dsp:sp>
    <dsp:sp modelId="{94B92D8D-1FDB-408B-8898-4E5636F5C992}">
      <dsp:nvSpPr>
        <dsp:cNvPr id="0" name=""/>
        <dsp:cNvSpPr/>
      </dsp:nvSpPr>
      <dsp:spPr>
        <a:xfrm rot="5400000">
          <a:off x="3577125" y="3611498"/>
          <a:ext cx="2048905" cy="1782547"/>
        </a:xfrm>
        <a:prstGeom prst="hexagon">
          <a:avLst>
            <a:gd name="adj" fmla="val 25000"/>
            <a:gd name="vf" fmla="val 115470"/>
          </a:avLst>
        </a:prstGeom>
        <a:solidFill>
          <a:schemeClr val="accent3">
            <a:shade val="50000"/>
            <a:hueOff val="0"/>
            <a:satOff val="0"/>
            <a:lumOff val="340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NZ" sz="2700" kern="1200" dirty="0" smtClean="0"/>
            <a:t>OIDC OAuth</a:t>
          </a:r>
          <a:endParaRPr lang="en-NZ" sz="2700" kern="1200" dirty="0"/>
        </a:p>
      </dsp:txBody>
      <dsp:txXfrm rot="-5400000">
        <a:off x="3988084" y="3797607"/>
        <a:ext cx="1226987" cy="1410329"/>
      </dsp:txXfrm>
    </dsp:sp>
    <dsp:sp modelId="{F70583A9-BFCF-4D24-893C-44B18FBD0C27}">
      <dsp:nvSpPr>
        <dsp:cNvPr id="0" name=""/>
        <dsp:cNvSpPr/>
      </dsp:nvSpPr>
      <dsp:spPr>
        <a:xfrm>
          <a:off x="5546942" y="3888100"/>
          <a:ext cx="228657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endParaRPr lang="en-NZ" sz="2700" kern="1200" dirty="0"/>
        </a:p>
      </dsp:txBody>
      <dsp:txXfrm>
        <a:off x="5546942" y="3888100"/>
        <a:ext cx="2286578" cy="1229343"/>
      </dsp:txXfrm>
    </dsp:sp>
    <dsp:sp modelId="{78E64F1C-B132-4F1F-B0A1-51AE18EFA76E}">
      <dsp:nvSpPr>
        <dsp:cNvPr id="0" name=""/>
        <dsp:cNvSpPr/>
      </dsp:nvSpPr>
      <dsp:spPr>
        <a:xfrm rot="5400000">
          <a:off x="1651973" y="3611498"/>
          <a:ext cx="2048905" cy="1782547"/>
        </a:xfrm>
        <a:prstGeom prst="hexagon">
          <a:avLst>
            <a:gd name="adj" fmla="val 25000"/>
            <a:gd name="vf" fmla="val 115470"/>
          </a:avLst>
        </a:prstGeom>
        <a:solidFill>
          <a:schemeClr val="accent3">
            <a:shade val="50000"/>
            <a:hueOff val="0"/>
            <a:satOff val="0"/>
            <a:lumOff val="1700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NZ" sz="3000" kern="1200" dirty="0" smtClean="0"/>
            <a:t>WS-Fed SAML</a:t>
          </a:r>
          <a:endParaRPr lang="en-NZ" sz="3000" kern="1200" dirty="0"/>
        </a:p>
      </dsp:txBody>
      <dsp:txXfrm rot="-5400000">
        <a:off x="2062932" y="3797607"/>
        <a:ext cx="1226987" cy="14103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D9B4E-F323-43E6-A8D2-6054E14C291A}">
      <dsp:nvSpPr>
        <dsp:cNvPr id="0" name=""/>
        <dsp:cNvSpPr/>
      </dsp:nvSpPr>
      <dsp:spPr>
        <a:xfrm rot="16200000">
          <a:off x="539422" y="-539422"/>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On premises</a:t>
          </a:r>
          <a:endParaRPr lang="en-NZ" sz="4100" kern="1200" dirty="0"/>
        </a:p>
      </dsp:txBody>
      <dsp:txXfrm rot="5400000">
        <a:off x="0" y="0"/>
        <a:ext cx="3528392" cy="1837159"/>
      </dsp:txXfrm>
    </dsp:sp>
    <dsp:sp modelId="{8B715C46-6CF3-49C8-9183-C2F7446E9CD6}">
      <dsp:nvSpPr>
        <dsp:cNvPr id="0" name=""/>
        <dsp:cNvSpPr/>
      </dsp:nvSpPr>
      <dsp:spPr>
        <a:xfrm>
          <a:off x="3528392" y="0"/>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Claims rules</a:t>
          </a:r>
          <a:endParaRPr lang="en-NZ" sz="4100" kern="1200" dirty="0"/>
        </a:p>
      </dsp:txBody>
      <dsp:txXfrm>
        <a:off x="3528392" y="0"/>
        <a:ext cx="3528392" cy="1837159"/>
      </dsp:txXfrm>
    </dsp:sp>
    <dsp:sp modelId="{DAE357A6-853F-4F03-8A7F-59C30A467DA0}">
      <dsp:nvSpPr>
        <dsp:cNvPr id="0" name=""/>
        <dsp:cNvSpPr/>
      </dsp:nvSpPr>
      <dsp:spPr>
        <a:xfrm rot="10800000">
          <a:off x="0" y="2449546"/>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SaaS Applications</a:t>
          </a:r>
          <a:endParaRPr lang="en-NZ" sz="4100" kern="1200" dirty="0"/>
        </a:p>
      </dsp:txBody>
      <dsp:txXfrm rot="10800000">
        <a:off x="0" y="3061933"/>
        <a:ext cx="3528392" cy="1837159"/>
      </dsp:txXfrm>
    </dsp:sp>
    <dsp:sp modelId="{F0FE515D-1C18-4098-B070-1EEA4E5226B2}">
      <dsp:nvSpPr>
        <dsp:cNvPr id="0" name=""/>
        <dsp:cNvSpPr/>
      </dsp:nvSpPr>
      <dsp:spPr>
        <a:xfrm rot="5400000">
          <a:off x="4067814" y="1910123"/>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Sync. to AAD</a:t>
          </a:r>
          <a:endParaRPr lang="en-NZ" sz="4100" kern="1200" dirty="0"/>
        </a:p>
      </dsp:txBody>
      <dsp:txXfrm rot="-5400000">
        <a:off x="3528392" y="3061933"/>
        <a:ext cx="3528392" cy="1837159"/>
      </dsp:txXfrm>
    </dsp:sp>
    <dsp:sp modelId="{563B0600-1690-4164-B771-D79EE1688D17}">
      <dsp:nvSpPr>
        <dsp:cNvPr id="0" name=""/>
        <dsp:cNvSpPr/>
      </dsp:nvSpPr>
      <dsp:spPr>
        <a:xfrm>
          <a:off x="2469874" y="1837159"/>
          <a:ext cx="2117035" cy="1224773"/>
        </a:xfrm>
        <a:prstGeom prst="roundRect">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NZ" sz="4100" kern="1200" dirty="0" smtClean="0">
              <a:solidFill>
                <a:schemeClr val="tx1"/>
              </a:solidFill>
            </a:rPr>
            <a:t>ADFS</a:t>
          </a:r>
          <a:endParaRPr lang="en-NZ" sz="4100" kern="1200" dirty="0">
            <a:solidFill>
              <a:schemeClr val="tx1"/>
            </a:solidFill>
          </a:endParaRPr>
        </a:p>
      </dsp:txBody>
      <dsp:txXfrm>
        <a:off x="2529662" y="1896947"/>
        <a:ext cx="1997459" cy="1105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D9B4E-F323-43E6-A8D2-6054E14C291A}">
      <dsp:nvSpPr>
        <dsp:cNvPr id="0" name=""/>
        <dsp:cNvSpPr/>
      </dsp:nvSpPr>
      <dsp:spPr>
        <a:xfrm rot="16200000">
          <a:off x="539422" y="-539422"/>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Cloud</a:t>
          </a:r>
          <a:endParaRPr lang="en-NZ" sz="4100" kern="1200" dirty="0"/>
        </a:p>
      </dsp:txBody>
      <dsp:txXfrm rot="5400000">
        <a:off x="0" y="0"/>
        <a:ext cx="3528392" cy="1837159"/>
      </dsp:txXfrm>
    </dsp:sp>
    <dsp:sp modelId="{8B715C46-6CF3-49C8-9183-C2F7446E9CD6}">
      <dsp:nvSpPr>
        <dsp:cNvPr id="0" name=""/>
        <dsp:cNvSpPr/>
      </dsp:nvSpPr>
      <dsp:spPr>
        <a:xfrm>
          <a:off x="3528392" y="0"/>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No claims rules</a:t>
          </a:r>
          <a:endParaRPr lang="en-NZ" sz="4100" kern="1200" dirty="0"/>
        </a:p>
      </dsp:txBody>
      <dsp:txXfrm>
        <a:off x="3528392" y="0"/>
        <a:ext cx="3528392" cy="1837159"/>
      </dsp:txXfrm>
    </dsp:sp>
    <dsp:sp modelId="{DAE357A6-853F-4F03-8A7F-59C30A467DA0}">
      <dsp:nvSpPr>
        <dsp:cNvPr id="0" name=""/>
        <dsp:cNvSpPr/>
      </dsp:nvSpPr>
      <dsp:spPr>
        <a:xfrm rot="10800000">
          <a:off x="0" y="2449546"/>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SaaS Applications</a:t>
          </a:r>
          <a:endParaRPr lang="en-NZ" sz="4100" kern="1200" dirty="0"/>
        </a:p>
      </dsp:txBody>
      <dsp:txXfrm rot="10800000">
        <a:off x="0" y="3061933"/>
        <a:ext cx="3528392" cy="1837159"/>
      </dsp:txXfrm>
    </dsp:sp>
    <dsp:sp modelId="{F0FE515D-1C18-4098-B070-1EEA4E5226B2}">
      <dsp:nvSpPr>
        <dsp:cNvPr id="0" name=""/>
        <dsp:cNvSpPr/>
      </dsp:nvSpPr>
      <dsp:spPr>
        <a:xfrm rot="5400000">
          <a:off x="4067814" y="1910123"/>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NZ" sz="4100" kern="1200" dirty="0" smtClean="0"/>
            <a:t>Office 365</a:t>
          </a:r>
          <a:endParaRPr lang="en-NZ" sz="4100" kern="1200" dirty="0"/>
        </a:p>
      </dsp:txBody>
      <dsp:txXfrm rot="-5400000">
        <a:off x="3528392" y="3061933"/>
        <a:ext cx="3528392" cy="1837159"/>
      </dsp:txXfrm>
    </dsp:sp>
    <dsp:sp modelId="{563B0600-1690-4164-B771-D79EE1688D17}">
      <dsp:nvSpPr>
        <dsp:cNvPr id="0" name=""/>
        <dsp:cNvSpPr/>
      </dsp:nvSpPr>
      <dsp:spPr>
        <a:xfrm>
          <a:off x="2469874" y="1837159"/>
          <a:ext cx="2117035" cy="1224773"/>
        </a:xfrm>
        <a:prstGeom prst="roundRect">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NZ" sz="4100" kern="1200" dirty="0" smtClean="0"/>
            <a:t>AAD</a:t>
          </a:r>
          <a:endParaRPr lang="en-NZ" sz="4100" kern="1200" dirty="0"/>
        </a:p>
      </dsp:txBody>
      <dsp:txXfrm>
        <a:off x="2529662" y="1896947"/>
        <a:ext cx="1997459" cy="1105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B995E-C9FF-4E8A-B2B5-292EEE9D60F0}">
      <dsp:nvSpPr>
        <dsp:cNvPr id="0" name=""/>
        <dsp:cNvSpPr/>
      </dsp:nvSpPr>
      <dsp:spPr>
        <a:xfrm>
          <a:off x="4048" y="2040"/>
          <a:ext cx="8282886" cy="265030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NZ" sz="4600" kern="1200" dirty="0" smtClean="0"/>
            <a:t>OIDC specifies how to use OAuth 2.0 to communicate identity data </a:t>
          </a:r>
          <a:endParaRPr lang="en-NZ" sz="4600" kern="1200" dirty="0"/>
        </a:p>
      </dsp:txBody>
      <dsp:txXfrm>
        <a:off x="81673" y="79665"/>
        <a:ext cx="8127636" cy="2495057"/>
      </dsp:txXfrm>
    </dsp:sp>
    <dsp:sp modelId="{7548B30D-8236-47FC-902C-DBC15AA8D7C6}">
      <dsp:nvSpPr>
        <dsp:cNvPr id="0" name=""/>
        <dsp:cNvSpPr/>
      </dsp:nvSpPr>
      <dsp:spPr>
        <a:xfrm>
          <a:off x="2202450" y="2874973"/>
          <a:ext cx="3886081" cy="265030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NZ" sz="4600" kern="1200" dirty="0" smtClean="0"/>
            <a:t>OAuth 2.0</a:t>
          </a:r>
          <a:endParaRPr lang="en-NZ" sz="4600" kern="1200" dirty="0"/>
        </a:p>
      </dsp:txBody>
      <dsp:txXfrm>
        <a:off x="2280075" y="2952598"/>
        <a:ext cx="3730831" cy="249505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10/18/2016 8:16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10/18/2016 8:16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10/18/2016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81947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9003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1943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RB</a:t>
            </a:r>
            <a:endParaRPr lang="en-NZ" dirty="0"/>
          </a:p>
        </p:txBody>
      </p:sp>
      <p:sp>
        <p:nvSpPr>
          <p:cNvPr id="4" name="Header Placeholder 3"/>
          <p:cNvSpPr>
            <a:spLocks noGrp="1"/>
          </p:cNvSpPr>
          <p:nvPr>
            <p:ph type="hdr" sz="quarter" idx="10"/>
          </p:nvPr>
        </p:nvSpPr>
        <p:spPr/>
        <p:txBody>
          <a:bodyPr/>
          <a:lstStyle/>
          <a:p>
            <a:r>
              <a:rPr lang="en-US" dirty="0"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41968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87083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81089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257791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322005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70990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184453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87291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366541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46707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129569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2273231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068736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956286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84</a:t>
            </a:fld>
            <a:endParaRPr lang="en-US" dirty="0"/>
          </a:p>
        </p:txBody>
      </p:sp>
    </p:spTree>
    <p:extLst>
      <p:ext uri="{BB962C8B-B14F-4D97-AF65-F5344CB8AC3E}">
        <p14:creationId xmlns:p14="http://schemas.microsoft.com/office/powerpoint/2010/main" val="42902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85</a:t>
            </a:fld>
            <a:endParaRPr lang="en-US" dirty="0"/>
          </a:p>
        </p:txBody>
      </p:sp>
    </p:spTree>
    <p:extLst>
      <p:ext uri="{BB962C8B-B14F-4D97-AF65-F5344CB8AC3E}">
        <p14:creationId xmlns:p14="http://schemas.microsoft.com/office/powerpoint/2010/main" val="305656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86</a:t>
            </a:fld>
            <a:endParaRPr lang="en-US" dirty="0"/>
          </a:p>
        </p:txBody>
      </p:sp>
    </p:spTree>
    <p:extLst>
      <p:ext uri="{BB962C8B-B14F-4D97-AF65-F5344CB8AC3E}">
        <p14:creationId xmlns:p14="http://schemas.microsoft.com/office/powerpoint/2010/main" val="375357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87</a:t>
            </a:fld>
            <a:endParaRPr lang="en-US" dirty="0"/>
          </a:p>
        </p:txBody>
      </p:sp>
    </p:spTree>
    <p:extLst>
      <p:ext uri="{BB962C8B-B14F-4D97-AF65-F5344CB8AC3E}">
        <p14:creationId xmlns:p14="http://schemas.microsoft.com/office/powerpoint/2010/main" val="143119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943273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88</a:t>
            </a:fld>
            <a:endParaRPr lang="en-US" dirty="0"/>
          </a:p>
        </p:txBody>
      </p:sp>
      <p:sp>
        <p:nvSpPr>
          <p:cNvPr id="10" name="Date Placeholder 9"/>
          <p:cNvSpPr>
            <a:spLocks noGrp="1"/>
          </p:cNvSpPr>
          <p:nvPr>
            <p:ph type="dt" idx="13"/>
          </p:nvPr>
        </p:nvSpPr>
        <p:spPr/>
        <p:txBody>
          <a:bodyPr/>
          <a:lstStyle/>
          <a:p>
            <a:fld id="{6108602D-D426-4C00-B215-BFA18C076426}" type="datetime8">
              <a:rPr lang="en-US" smtClean="0"/>
              <a:t>10/18/2016 8:16 PM</a:t>
            </a:fld>
            <a:endParaRPr lang="en-US" dirty="0"/>
          </a:p>
        </p:txBody>
      </p:sp>
      <p:sp>
        <p:nvSpPr>
          <p:cNvPr id="4" name="Footer Placeholder 3"/>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93795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9AF79BC0-7BC2-4444-8D01-A1A1A5DBD253}" type="datetime8">
              <a:rPr lang="en-US" smtClean="0">
                <a:solidFill>
                  <a:prstClr val="black"/>
                </a:solidFill>
              </a:r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603928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90</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9</a:t>
            </a:fld>
            <a:endParaRPr lang="en-US" dirty="0"/>
          </a:p>
        </p:txBody>
      </p:sp>
      <p:sp>
        <p:nvSpPr>
          <p:cNvPr id="10" name="Date Placeholder 9"/>
          <p:cNvSpPr>
            <a:spLocks noGrp="1"/>
          </p:cNvSpPr>
          <p:nvPr>
            <p:ph type="dt" idx="13"/>
          </p:nvPr>
        </p:nvSpPr>
        <p:spPr/>
        <p:txBody>
          <a:bodyPr/>
          <a:lstStyle/>
          <a:p>
            <a:fld id="{79687EF5-0895-448F-A4AC-188A0D571FCC}" type="datetime8">
              <a:rPr lang="en-US" smtClean="0"/>
              <a:t>10/18/2016 8:16 PM</a:t>
            </a:fld>
            <a:endParaRPr lang="en-US" dirty="0"/>
          </a:p>
        </p:txBody>
      </p:sp>
      <p:sp>
        <p:nvSpPr>
          <p:cNvPr id="12" name="Header Placeholder 11"/>
          <p:cNvSpPr>
            <a:spLocks noGrp="1"/>
          </p:cNvSpPr>
          <p:nvPr>
            <p:ph type="hdr" sz="quarter" idx="15"/>
          </p:nvPr>
        </p:nvSpPr>
        <p:spPr/>
        <p:txBody>
          <a:bodyPr/>
          <a:lstStyle/>
          <a:p>
            <a:endParaRPr lang="en-US" dirty="0"/>
          </a:p>
        </p:txBody>
      </p:sp>
      <p:sp>
        <p:nvSpPr>
          <p:cNvPr id="4" name="Footer Placeholder 3"/>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9098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10/18/2016 8:16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10</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51021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71340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53B9473-204C-4147-A2E0-C3E143278840}" type="datetime8">
              <a:rPr lang="en-US" smtClean="0"/>
              <a:t>10/18/2016 8:16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t>12</a:t>
            </a:fld>
            <a:endParaRPr lang="en-US" dirty="0"/>
          </a:p>
        </p:txBody>
      </p:sp>
    </p:spTree>
    <p:extLst>
      <p:ext uri="{BB962C8B-B14F-4D97-AF65-F5344CB8AC3E}">
        <p14:creationId xmlns:p14="http://schemas.microsoft.com/office/powerpoint/2010/main" val="33057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3450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RB</a:t>
            </a:r>
            <a:endParaRPr lang="en-NZ" dirty="0"/>
          </a:p>
        </p:txBody>
      </p:sp>
      <p:sp>
        <p:nvSpPr>
          <p:cNvPr id="4" name="Header Placeholder 3"/>
          <p:cNvSpPr>
            <a:spLocks noGrp="1"/>
          </p:cNvSpPr>
          <p:nvPr>
            <p:ph type="hdr" sz="quarter" idx="10"/>
          </p:nvPr>
        </p:nvSpPr>
        <p:spPr/>
        <p:txBody>
          <a:bodyPr/>
          <a:lstStyle/>
          <a:p>
            <a:r>
              <a:rPr lang="en-US" dirty="0" smtClean="0">
                <a:solidFill>
                  <a:prstClr val="black"/>
                </a:solidFill>
              </a:rPr>
              <a:t>TechEd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10/18/2016 8:16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196706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63"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Click icon to add picture</a:t>
            </a:r>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140"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83783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Demo Title</a:t>
            </a:r>
          </a:p>
        </p:txBody>
      </p:sp>
    </p:spTree>
    <p:extLst>
      <p:ext uri="{BB962C8B-B14F-4D97-AF65-F5344CB8AC3E}">
        <p14:creationId xmlns:p14="http://schemas.microsoft.com/office/powerpoint/2010/main" val="2624088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8" name="Rectangle 27"/>
          <p:cNvSpPr/>
          <p:nvPr userDrawn="1"/>
        </p:nvSpPr>
        <p:spPr bwMode="auto">
          <a:xfrm>
            <a:off x="-66" y="3943350"/>
            <a:ext cx="6687522"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6687458" y="3943350"/>
            <a:ext cx="3279251" cy="18288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userDrawn="1"/>
        </p:nvSpPr>
        <p:spPr bwMode="ltGray">
          <a:xfrm>
            <a:off x="-66" y="2125663"/>
            <a:ext cx="9966775"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Title 1"/>
          <p:cNvSpPr>
            <a:spLocks noGrp="1"/>
          </p:cNvSpPr>
          <p:nvPr>
            <p:ph type="title" hasCustomPrompt="1"/>
          </p:nvPr>
        </p:nvSpPr>
        <p:spPr>
          <a:xfrm>
            <a:off x="359999" y="2125678"/>
            <a:ext cx="9606709" cy="1828786"/>
          </a:xfrm>
          <a:noFill/>
        </p:spPr>
        <p:txBody>
          <a:bodyPr lIns="180000" tIns="180000" rIns="180000" bIns="180000" anchor="b" anchorCtr="0"/>
          <a:lstStyle>
            <a:lvl1pPr>
              <a:defRPr sz="3500" spc="-100" baseline="0">
                <a:gradFill>
                  <a:gsLst>
                    <a:gs pos="5833">
                      <a:srgbClr val="FFFFFF"/>
                    </a:gs>
                    <a:gs pos="18000">
                      <a:srgbClr val="FFFFFF"/>
                    </a:gs>
                  </a:gsLst>
                  <a:lin ang="5400000" scaled="0"/>
                </a:gradFill>
              </a:defRPr>
            </a:lvl1pPr>
          </a:lstStyle>
          <a:p>
            <a:r>
              <a:rPr lang="en-US" dirty="0" smtClean="0"/>
              <a:t>Session Title</a:t>
            </a:r>
            <a:endParaRPr lang="en-US" dirty="0"/>
          </a:p>
        </p:txBody>
      </p:sp>
      <p:sp>
        <p:nvSpPr>
          <p:cNvPr id="32" name="Text Placeholder 4"/>
          <p:cNvSpPr>
            <a:spLocks noGrp="1"/>
          </p:cNvSpPr>
          <p:nvPr>
            <p:ph type="body" sz="quarter" idx="12" hasCustomPrompt="1"/>
          </p:nvPr>
        </p:nvSpPr>
        <p:spPr>
          <a:xfrm>
            <a:off x="360001" y="3955786"/>
            <a:ext cx="6327456" cy="1828007"/>
          </a:xfrm>
          <a:noFill/>
        </p:spPr>
        <p:txBody>
          <a:bodyPr lIns="180000" tIns="180000" rIns="180000" bIns="180000">
            <a:noAutofit/>
          </a:bodyPr>
          <a:lstStyle>
            <a:lvl1pPr marL="0" indent="0">
              <a:spcBef>
                <a:spcPts val="0"/>
              </a:spcBef>
              <a:buNone/>
              <a:defRPr sz="35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120" name="Picture 1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515" y="339989"/>
            <a:ext cx="2574853" cy="1287427"/>
          </a:xfrm>
          <a:prstGeom prst="rect">
            <a:avLst/>
          </a:prstGeom>
        </p:spPr>
      </p:pic>
      <p:sp>
        <p:nvSpPr>
          <p:cNvPr id="121" name="Text Placeholder 4"/>
          <p:cNvSpPr>
            <a:spLocks noGrp="1"/>
          </p:cNvSpPr>
          <p:nvPr>
            <p:ph type="body" sz="quarter" idx="14" hasCustomPrompt="1"/>
          </p:nvPr>
        </p:nvSpPr>
        <p:spPr>
          <a:xfrm>
            <a:off x="6687457" y="3955786"/>
            <a:ext cx="3279251" cy="1828007"/>
          </a:xfrm>
          <a:noFill/>
        </p:spPr>
        <p:txBody>
          <a:bodyPr lIns="180000" tIns="180000" rIns="180000" bIns="180000">
            <a:noAutofit/>
          </a:bodyPr>
          <a:lstStyle>
            <a:lvl1pPr marL="0" indent="0">
              <a:spcBef>
                <a:spcPts val="0"/>
              </a:spcBef>
              <a:buNone/>
              <a:defRPr sz="3500" spc="0" baseline="0">
                <a:solidFill>
                  <a:schemeClr val="tx1"/>
                </a:solidFill>
                <a:latin typeface="+mj-lt"/>
              </a:defRPr>
            </a:lvl1pPr>
          </a:lstStyle>
          <a:p>
            <a:pPr lvl="0"/>
            <a:r>
              <a:rPr lang="en-US" dirty="0" smtClean="0"/>
              <a:t>ABC101</a:t>
            </a:r>
          </a:p>
        </p:txBody>
      </p:sp>
      <p:pic>
        <p:nvPicPr>
          <p:cNvPr id="35" name="Pictur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97514" y="6236900"/>
            <a:ext cx="1552931" cy="33266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61249" y="4053296"/>
            <a:ext cx="1106651" cy="1632985"/>
          </a:xfrm>
          <a:prstGeom prst="rect">
            <a:avLst/>
          </a:prstGeom>
        </p:spPr>
      </p:pic>
    </p:spTree>
    <p:extLst>
      <p:ext uri="{BB962C8B-B14F-4D97-AF65-F5344CB8AC3E}">
        <p14:creationId xmlns:p14="http://schemas.microsoft.com/office/powerpoint/2010/main" val="2930030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Demo Title</a:t>
            </a:r>
          </a:p>
        </p:txBody>
      </p:sp>
    </p:spTree>
    <p:extLst>
      <p:ext uri="{BB962C8B-B14F-4D97-AF65-F5344CB8AC3E}">
        <p14:creationId xmlns:p14="http://schemas.microsoft.com/office/powerpoint/2010/main" val="1411182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a:t>
            </a:r>
            <a:endParaRPr lang="en-US" dirty="0"/>
          </a:p>
        </p:txBody>
      </p:sp>
      <p:sp>
        <p:nvSpPr>
          <p:cNvPr id="3"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Video Title</a:t>
            </a:r>
          </a:p>
        </p:txBody>
      </p:sp>
    </p:spTree>
    <p:extLst>
      <p:ext uri="{BB962C8B-B14F-4D97-AF65-F5344CB8AC3E}">
        <p14:creationId xmlns:p14="http://schemas.microsoft.com/office/powerpoint/2010/main" val="2583002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6052042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5759683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2558037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60657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99563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34032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76522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75796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17339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952820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3116"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rgbClr val="FFFFFF"/>
                </a:solidFill>
              </a:rPr>
              <a:t>Microsoft Ignite NZ</a:t>
            </a: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rgbClr val="FFFFFF"/>
                </a:solidFill>
              </a:rPr>
              <a:t>25-28 October 2016</a:t>
            </a:r>
          </a:p>
          <a:p>
            <a:pPr>
              <a:lnSpc>
                <a:spcPct val="90000"/>
              </a:lnSpc>
              <a:spcAft>
                <a:spcPts val="600"/>
              </a:spcAft>
            </a:pPr>
            <a:r>
              <a:rPr lang="en-NZ" sz="4000" dirty="0">
                <a:solidFill>
                  <a:srgbClr val="FFFFFF"/>
                </a:solidFill>
              </a:rPr>
              <a:t>SKYCITY, Auckland</a:t>
            </a: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55509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4140"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39883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185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8785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27643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67308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7694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02688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8893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38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42958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Click icon to add picture</a:t>
            </a:r>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312113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7401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989736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4095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92681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9832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082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097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12501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363236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689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45483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2" r:id="rId23"/>
    <p:sldLayoutId id="2147484343"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1741104"/>
      </p:ext>
    </p:extLst>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err="1">
                    <a:gradFill>
                      <a:gsLst>
                        <a:gs pos="0">
                          <a:srgbClr val="FFFFFF"/>
                        </a:gs>
                        <a:gs pos="100000">
                          <a:srgbClr val="FFFFFF"/>
                        </a:gs>
                      </a:gsLst>
                      <a:lin ang="5400000" scaled="0"/>
                    </a:gradFill>
                    <a:ea typeface="Segoe UI" pitchFamily="34" charset="0"/>
                    <a:cs typeface="Segoe UI" pitchFamily="34" charset="0"/>
                  </a:rPr>
                  <a:t>Oragen</a:t>
                </a:r>
                <a:endParaRPr lang="en-US" sz="500" b="1"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R:216 G:59 B:1</a:t>
                </a: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Gray</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Yellow</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Light Orange</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Light Gray</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R:210 G:210 B:210</a:t>
                </a: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82301">
                        <a:srgbClr val="292929"/>
                      </a:gs>
                      <a:gs pos="62000">
                        <a:srgbClr val="292929"/>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82301">
                        <a:srgbClr val="292929"/>
                      </a:gs>
                      <a:gs pos="62000">
                        <a:srgbClr val="292929"/>
                      </a:gs>
                    </a:gsLst>
                    <a:lin ang="5400000" scaled="0"/>
                  </a:gradFill>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Red</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R:168 G:0 B:0</a:t>
              </a: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Light 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 G:124 B:16</a:t>
              </a: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847365084"/>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microsoft.com/"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msignite.nz/my-ignite"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2"/>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2025170"/>
          </a:xfrm>
        </p:spPr>
        <p:txBody>
          <a:bodyPr/>
          <a:lstStyle/>
          <a:p>
            <a:r>
              <a:rPr lang="en-US" dirty="0"/>
              <a:t>Example of a bulleted slide with a subhead</a:t>
            </a:r>
          </a:p>
          <a:p>
            <a:pPr lvl="1"/>
            <a:r>
              <a:rPr lang="en-US" dirty="0"/>
              <a:t>Set the slide title to “Sentence case”</a:t>
            </a:r>
          </a:p>
          <a:p>
            <a:pPr lvl="1"/>
            <a:r>
              <a:rPr lang="en-US" dirty="0"/>
              <a:t>Set subheads to “Sentence case”</a:t>
            </a:r>
          </a:p>
          <a:p>
            <a:pPr lvl="0"/>
            <a:r>
              <a:rPr lang="en-US" dirty="0"/>
              <a:t>Hyperlink style</a:t>
            </a:r>
          </a:p>
          <a:p>
            <a:pPr lvl="1"/>
            <a:r>
              <a:rPr lang="en-US" dirty="0">
                <a:hlinkClick r:id="rId3"/>
              </a:rPr>
              <a:t>www.microsoft.com</a:t>
            </a:r>
            <a:r>
              <a:rPr lang="en-US" dirty="0"/>
              <a:t> </a:t>
            </a:r>
          </a:p>
        </p:txBody>
      </p:sp>
      <p:sp>
        <p:nvSpPr>
          <p:cNvPr id="2" name="Title 1"/>
          <p:cNvSpPr>
            <a:spLocks noGrp="1"/>
          </p:cNvSpPr>
          <p:nvPr>
            <p:ph type="title"/>
          </p:nvPr>
        </p:nvSpPr>
        <p:spPr/>
        <p:txBody>
          <a:bodyPr/>
          <a:lstStyle/>
          <a:p>
            <a:r>
              <a:rPr lang="en-US" dirty="0"/>
              <a:t>Bullet points layout with subtitle</a:t>
            </a:r>
            <a:br>
              <a:rPr lang="en-US" dirty="0"/>
            </a:br>
            <a:r>
              <a:rPr lang="en-US" sz="4000" dirty="0">
                <a:gradFill>
                  <a:gsLst>
                    <a:gs pos="0">
                      <a:schemeClr val="tx2"/>
                    </a:gs>
                    <a:gs pos="100000">
                      <a:schemeClr val="tx2"/>
                    </a:gs>
                  </a:gsLst>
                  <a:lin ang="5400000" scaled="0"/>
                </a:gradFill>
              </a:rPr>
              <a:t>Subtitle</a:t>
            </a:r>
          </a:p>
        </p:txBody>
      </p:sp>
    </p:spTree>
    <p:extLst>
      <p:ext uri="{BB962C8B-B14F-4D97-AF65-F5344CB8AC3E}">
        <p14:creationId xmlns:p14="http://schemas.microsoft.com/office/powerpoint/2010/main" val="36128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Customer evidence slide</a:t>
            </a:r>
          </a:p>
        </p:txBody>
      </p:sp>
      <p:sp>
        <p:nvSpPr>
          <p:cNvPr id="5" name="Picture Placeholder 4"/>
          <p:cNvSpPr>
            <a:spLocks noGrp="1"/>
          </p:cNvSpPr>
          <p:nvPr>
            <p:ph type="pic" sz="quarter" idx="10"/>
          </p:nvPr>
        </p:nvSpPr>
        <p:spPr/>
      </p:sp>
      <p:sp>
        <p:nvSpPr>
          <p:cNvPr id="6" name="Picture Placeholder 5"/>
          <p:cNvSpPr>
            <a:spLocks noGrp="1"/>
          </p:cNvSpPr>
          <p:nvPr>
            <p:ph type="pic" sz="quarter" idx="11"/>
          </p:nvPr>
        </p:nvSpPr>
        <p:spPr/>
      </p:sp>
      <p:sp>
        <p:nvSpPr>
          <p:cNvPr id="7" name="Text Placeholder 6"/>
          <p:cNvSpPr>
            <a:spLocks noGrp="1"/>
          </p:cNvSpPr>
          <p:nvPr>
            <p:ph type="body" sz="quarter" idx="12"/>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a:p>
            <a:r>
              <a:rPr lang="en-US" dirty="0"/>
              <a:t>Duis aute irure dolor.</a:t>
            </a:r>
          </a:p>
        </p:txBody>
      </p:sp>
      <p:sp>
        <p:nvSpPr>
          <p:cNvPr id="8" name="Text Placeholder 7"/>
          <p:cNvSpPr>
            <a:spLocks noGrp="1"/>
          </p:cNvSpPr>
          <p:nvPr>
            <p:ph type="body" sz="quarter" idx="13"/>
          </p:nvPr>
        </p:nvSpPr>
        <p:spPr/>
        <p:txBody>
          <a:bodyPr/>
          <a:lstStyle/>
          <a:p>
            <a:r>
              <a:rPr lang="en-US" dirty="0"/>
              <a:t>“You miss 100% of the</a:t>
            </a:r>
          </a:p>
          <a:p>
            <a:r>
              <a:rPr lang="en-US" dirty="0"/>
              <a:t>shots you don’t take”</a:t>
            </a:r>
          </a:p>
          <a:p>
            <a:pPr algn="r"/>
            <a:r>
              <a:rPr lang="en-US" sz="2000" dirty="0">
                <a:latin typeface="+mn-lt"/>
              </a:rPr>
              <a:t>– Jane Doe</a:t>
            </a:r>
          </a:p>
        </p:txBody>
      </p:sp>
    </p:spTree>
    <p:extLst>
      <p:ext uri="{BB962C8B-B14F-4D97-AF65-F5344CB8AC3E}">
        <p14:creationId xmlns:p14="http://schemas.microsoft.com/office/powerpoint/2010/main" val="184445464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429178" y="2747826"/>
            <a:ext cx="1657350" cy="3248025"/>
          </a:xfrm>
          <a:prstGeom prst="rect">
            <a:avLst/>
          </a:prstGeom>
        </p:spPr>
      </p:pic>
      <p:sp>
        <p:nvSpPr>
          <p:cNvPr id="2" name="Title 1"/>
          <p:cNvSpPr>
            <a:spLocks noGrp="1"/>
          </p:cNvSpPr>
          <p:nvPr>
            <p:ph type="title"/>
          </p:nvPr>
        </p:nvSpPr>
        <p:spPr/>
        <p:txBody>
          <a:bodyPr/>
          <a:lstStyle/>
          <a:p>
            <a:r>
              <a:rPr lang="en-US" dirty="0"/>
              <a:t>Slide palette info</a:t>
            </a:r>
          </a:p>
        </p:txBody>
      </p:sp>
      <p:sp>
        <p:nvSpPr>
          <p:cNvPr id="4" name="Rectangle 3"/>
          <p:cNvSpPr/>
          <p:nvPr/>
        </p:nvSpPr>
        <p:spPr bwMode="auto">
          <a:xfrm>
            <a:off x="3630747" y="4254353"/>
            <a:ext cx="7127758" cy="1438579"/>
          </a:xfrm>
          <a:custGeom>
            <a:avLst/>
            <a:gdLst/>
            <a:ahLst/>
            <a:cxnLst/>
            <a:rect l="l" t="t" r="r" b="b"/>
            <a:pathLst>
              <a:path w="6985822" h="1410500">
                <a:moveTo>
                  <a:pt x="0" y="0"/>
                </a:moveTo>
                <a:lnTo>
                  <a:pt x="3955278" y="0"/>
                </a:lnTo>
                <a:lnTo>
                  <a:pt x="3955278" y="170496"/>
                </a:lnTo>
                <a:lnTo>
                  <a:pt x="6985822" y="170496"/>
                </a:lnTo>
                <a:lnTo>
                  <a:pt x="6985822" y="1284072"/>
                </a:lnTo>
                <a:lnTo>
                  <a:pt x="3955278" y="1284072"/>
                </a:lnTo>
                <a:lnTo>
                  <a:pt x="3955278" y="1410500"/>
                </a:lnTo>
                <a:lnTo>
                  <a:pt x="0" y="1410500"/>
                </a:lnTo>
                <a:close/>
              </a:path>
            </a:pathLst>
          </a:custGeom>
          <a:noFill/>
          <a:ln w="3175">
            <a:solidFill>
              <a:schemeClr val="tx1">
                <a:alpha val="27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361410" y="4393096"/>
            <a:ext cx="1206527" cy="1206042"/>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3</a:t>
            </a:r>
          </a:p>
        </p:txBody>
      </p:sp>
      <p:sp>
        <p:nvSpPr>
          <p:cNvPr id="6" name="Rectangle 5"/>
          <p:cNvSpPr/>
          <p:nvPr/>
        </p:nvSpPr>
        <p:spPr bwMode="auto">
          <a:xfrm>
            <a:off x="5056434" y="4393096"/>
            <a:ext cx="1206527" cy="120604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2</a:t>
            </a:r>
          </a:p>
        </p:txBody>
      </p:sp>
      <p:sp>
        <p:nvSpPr>
          <p:cNvPr id="7" name="Rectangle 6"/>
          <p:cNvSpPr/>
          <p:nvPr/>
        </p:nvSpPr>
        <p:spPr bwMode="auto">
          <a:xfrm>
            <a:off x="3751458" y="4393096"/>
            <a:ext cx="1206527" cy="120604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1</a:t>
            </a:r>
          </a:p>
        </p:txBody>
      </p:sp>
      <p:sp>
        <p:nvSpPr>
          <p:cNvPr id="8" name="Rectangle 7"/>
          <p:cNvSpPr/>
          <p:nvPr/>
        </p:nvSpPr>
        <p:spPr bwMode="auto">
          <a:xfrm>
            <a:off x="9736779" y="4528438"/>
            <a:ext cx="935733" cy="935357"/>
          </a:xfrm>
          <a:prstGeom prst="rect">
            <a:avLst/>
          </a:prstGeom>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6</a:t>
            </a:r>
          </a:p>
        </p:txBody>
      </p:sp>
      <p:sp>
        <p:nvSpPr>
          <p:cNvPr id="9" name="Rectangle 8"/>
          <p:cNvSpPr/>
          <p:nvPr/>
        </p:nvSpPr>
        <p:spPr bwMode="auto">
          <a:xfrm>
            <a:off x="8705220" y="4528438"/>
            <a:ext cx="935733" cy="935357"/>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5</a:t>
            </a:r>
          </a:p>
        </p:txBody>
      </p:sp>
      <p:sp>
        <p:nvSpPr>
          <p:cNvPr id="10" name="Rectangle 9"/>
          <p:cNvSpPr/>
          <p:nvPr/>
        </p:nvSpPr>
        <p:spPr bwMode="auto">
          <a:xfrm>
            <a:off x="7666388" y="4528438"/>
            <a:ext cx="935733" cy="935357"/>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4</a:t>
            </a:r>
          </a:p>
        </p:txBody>
      </p:sp>
      <p:sp>
        <p:nvSpPr>
          <p:cNvPr id="11" name="Rectangle 10"/>
          <p:cNvSpPr/>
          <p:nvPr/>
        </p:nvSpPr>
        <p:spPr bwMode="auto">
          <a:xfrm>
            <a:off x="2322664" y="4393096"/>
            <a:ext cx="1206527" cy="120604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472" fontAlgn="base">
              <a:spcBef>
                <a:spcPct val="0"/>
              </a:spcBef>
              <a:spcAft>
                <a:spcPct val="0"/>
              </a:spcAft>
            </a:pPr>
            <a:r>
              <a:rPr lang="en-US" sz="1400" dirty="0">
                <a:gradFill>
                  <a:gsLst>
                    <a:gs pos="0">
                      <a:schemeClr val="bg1"/>
                    </a:gs>
                    <a:gs pos="100000">
                      <a:schemeClr val="bg1"/>
                    </a:gs>
                  </a:gsLst>
                  <a:lin ang="5400000" scaled="0"/>
                </a:gradFill>
              </a:rPr>
              <a:t>Text</a:t>
            </a:r>
          </a:p>
          <a:p>
            <a:pPr algn="ctr" defTabSz="932472" fontAlgn="base">
              <a:spcBef>
                <a:spcPct val="0"/>
              </a:spcBef>
              <a:spcAft>
                <a:spcPct val="0"/>
              </a:spcAft>
            </a:pPr>
            <a:r>
              <a:rPr lang="en-US" sz="1400" dirty="0">
                <a:gradFill>
                  <a:gsLst>
                    <a:gs pos="0">
                      <a:schemeClr val="bg1"/>
                    </a:gs>
                    <a:gs pos="100000">
                      <a:schemeClr val="bg1"/>
                    </a:gs>
                  </a:gsLst>
                  <a:lin ang="5400000" scaled="0"/>
                </a:gradFill>
              </a:rPr>
              <a:t>Dark 2</a:t>
            </a:r>
          </a:p>
        </p:txBody>
      </p:sp>
      <p:sp>
        <p:nvSpPr>
          <p:cNvPr id="13" name="TextBox 12"/>
          <p:cNvSpPr txBox="1"/>
          <p:nvPr/>
        </p:nvSpPr>
        <p:spPr>
          <a:xfrm>
            <a:off x="2937306" y="2725616"/>
            <a:ext cx="8862008" cy="565027"/>
          </a:xfrm>
          <a:prstGeom prst="rect">
            <a:avLst/>
          </a:prstGeom>
          <a:noFill/>
        </p:spPr>
        <p:txBody>
          <a:bodyPr wrap="square" lIns="182880" tIns="0" rIns="182880" bIns="0" rtlCol="0">
            <a:spAutoFit/>
          </a:bodyPr>
          <a:lstStyle/>
          <a:p>
            <a:r>
              <a:rPr lang="en-US" dirty="0">
                <a:gradFill>
                  <a:gsLst>
                    <a:gs pos="2917">
                      <a:schemeClr val="tx1"/>
                    </a:gs>
                    <a:gs pos="30000">
                      <a:schemeClr val="tx1"/>
                    </a:gs>
                  </a:gsLst>
                  <a:lin ang="5400000" scaled="0"/>
                </a:gradFill>
              </a:rPr>
              <a:t>Select the 4</a:t>
            </a:r>
            <a:r>
              <a:rPr lang="en-US" baseline="30000" dirty="0">
                <a:gradFill>
                  <a:gsLst>
                    <a:gs pos="2917">
                      <a:schemeClr val="tx1"/>
                    </a:gs>
                    <a:gs pos="30000">
                      <a:schemeClr val="tx1"/>
                    </a:gs>
                  </a:gsLst>
                  <a:lin ang="5400000" scaled="0"/>
                </a:gradFill>
              </a:rPr>
              <a:t>th</a:t>
            </a:r>
            <a:r>
              <a:rPr lang="en-US" dirty="0">
                <a:gradFill>
                  <a:gsLst>
                    <a:gs pos="2917">
                      <a:schemeClr val="tx1"/>
                    </a:gs>
                    <a:gs pos="30000">
                      <a:schemeClr val="tx1"/>
                    </a:gs>
                  </a:gsLst>
                  <a:lin ang="5400000" scaled="0"/>
                </a:gradFill>
              </a:rPr>
              <a:t> color from the left for subheads and 1</a:t>
            </a:r>
            <a:r>
              <a:rPr lang="en-US" baseline="30000" dirty="0">
                <a:gradFill>
                  <a:gsLst>
                    <a:gs pos="2917">
                      <a:schemeClr val="tx1"/>
                    </a:gs>
                    <a:gs pos="30000">
                      <a:schemeClr val="tx1"/>
                    </a:gs>
                  </a:gsLst>
                  <a:lin ang="5400000" scaled="0"/>
                </a:gradFill>
              </a:rPr>
              <a:t>st</a:t>
            </a:r>
            <a:r>
              <a:rPr lang="en-US" dirty="0">
                <a:gradFill>
                  <a:gsLst>
                    <a:gs pos="2917">
                      <a:schemeClr val="tx1"/>
                    </a:gs>
                    <a:gs pos="30000">
                      <a:schemeClr val="tx1"/>
                    </a:gs>
                  </a:gsLst>
                  <a:lin ang="5400000" scaled="0"/>
                </a:gradFill>
              </a:rPr>
              <a:t> level non-bulleted text color, or wherever “color” text is preferred over the default black/white text</a:t>
            </a:r>
          </a:p>
        </p:txBody>
      </p:sp>
      <p:sp>
        <p:nvSpPr>
          <p:cNvPr id="14" name="TextBox 13"/>
          <p:cNvSpPr txBox="1"/>
          <p:nvPr/>
        </p:nvSpPr>
        <p:spPr>
          <a:xfrm>
            <a:off x="3757856" y="3737150"/>
            <a:ext cx="7060545" cy="313904"/>
          </a:xfrm>
          <a:prstGeom prst="rect">
            <a:avLst/>
          </a:prstGeom>
          <a:noFill/>
        </p:spPr>
        <p:txBody>
          <a:bodyPr wrap="square" lIns="0" tIns="0" rIns="0" bIns="0" rtlCol="0">
            <a:spAutoFit/>
          </a:bodyPr>
          <a:lstStyle/>
          <a:p>
            <a:pPr algn="ctr"/>
            <a:r>
              <a:rPr lang="en-US" sz="2000" dirty="0">
                <a:gradFill>
                  <a:gsLst>
                    <a:gs pos="2917">
                      <a:schemeClr val="tx1"/>
                    </a:gs>
                    <a:gs pos="30000">
                      <a:schemeClr val="tx1"/>
                    </a:gs>
                  </a:gsLst>
                  <a:lin ang="5400000" scaled="0"/>
                </a:gradFill>
              </a:rPr>
              <a:t>Accent colors 1-6 – (6 Theme Colors to the far right)</a:t>
            </a:r>
          </a:p>
        </p:txBody>
      </p:sp>
      <p:grpSp>
        <p:nvGrpSpPr>
          <p:cNvPr id="15" name="Group 14"/>
          <p:cNvGrpSpPr/>
          <p:nvPr/>
        </p:nvGrpSpPr>
        <p:grpSpPr>
          <a:xfrm>
            <a:off x="3751456" y="3819883"/>
            <a:ext cx="6921056" cy="455867"/>
            <a:chOff x="5099206" y="3872901"/>
            <a:chExt cx="6165897" cy="363048"/>
          </a:xfrm>
        </p:grpSpPr>
        <p:cxnSp>
          <p:nvCxnSpPr>
            <p:cNvPr id="16" name="Straight Connector 15"/>
            <p:cNvCxnSpPr/>
            <p:nvPr/>
          </p:nvCxnSpPr>
          <p:spPr>
            <a:xfrm>
              <a:off x="5104785" y="4099191"/>
              <a:ext cx="6154739" cy="0"/>
            </a:xfrm>
            <a:prstGeom prst="line">
              <a:avLst/>
            </a:prstGeom>
            <a:noFill/>
            <a:ln>
              <a:solidFill>
                <a:schemeClr val="tx1"/>
              </a:solidFill>
              <a:headEnd type="arrow" w="med" len="med"/>
              <a:tailEnd type="arrow"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p:cNvCxnSpPr/>
            <p:nvPr/>
          </p:nvCxnSpPr>
          <p:spPr>
            <a:xfrm>
              <a:off x="5099206" y="3872901"/>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65103" y="3872902"/>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Placeholder 2"/>
          <p:cNvSpPr txBox="1">
            <a:spLocks/>
          </p:cNvSpPr>
          <p:nvPr/>
        </p:nvSpPr>
        <p:spPr>
          <a:xfrm>
            <a:off x="274638" y="1227844"/>
            <a:ext cx="11887200" cy="1209562"/>
          </a:xfrm>
          <a:prstGeom prst="rect">
            <a:avLst/>
          </a:prstGeom>
        </p:spPr>
        <p:txBody>
          <a:bodyPr vert="horz" wrap="square" lIns="182880" tIns="146304" rIns="182880" bIns="146304"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gradFill>
                  <a:gsLst>
                    <a:gs pos="2917">
                      <a:schemeClr val="tx2"/>
                    </a:gs>
                    <a:gs pos="30000">
                      <a:schemeClr val="tx2"/>
                    </a:gs>
                  </a:gsLst>
                  <a:lin ang="5400000" scaled="0"/>
                </a:gradFill>
              </a:rPr>
              <a:t>The PowerPoint palette for this template has been built for you and is shown below. Avoid using too many colors in your presentation. </a:t>
            </a:r>
          </a:p>
        </p:txBody>
      </p:sp>
      <p:sp>
        <p:nvSpPr>
          <p:cNvPr id="20" name="Text Placeholder 2"/>
          <p:cNvSpPr txBox="1">
            <a:spLocks/>
          </p:cNvSpPr>
          <p:nvPr/>
        </p:nvSpPr>
        <p:spPr>
          <a:xfrm>
            <a:off x="3751456" y="5843402"/>
            <a:ext cx="3816481" cy="762786"/>
          </a:xfrm>
          <a:prstGeom prst="rect">
            <a:avLst/>
          </a:prstGeom>
        </p:spPr>
        <p:txBody>
          <a:bodyPr vert="horz" wrap="square" lIns="182880" tIns="0" rIns="18288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gradFill>
                  <a:gsLst>
                    <a:gs pos="2917">
                      <a:schemeClr val="tx1"/>
                    </a:gs>
                    <a:gs pos="30000">
                      <a:schemeClr val="tx1"/>
                    </a:gs>
                  </a:gsLst>
                  <a:lin ang="5400000" scaled="0"/>
                </a:gradFill>
                <a:latin typeface="+mn-lt"/>
              </a:rPr>
              <a:t>Use </a:t>
            </a:r>
            <a:r>
              <a:rPr lang="en-US" sz="1800" b="1" dirty="0">
                <a:gradFill>
                  <a:gsLst>
                    <a:gs pos="2917">
                      <a:schemeClr val="tx1"/>
                    </a:gs>
                    <a:gs pos="30000">
                      <a:schemeClr val="tx1"/>
                    </a:gs>
                  </a:gsLst>
                  <a:lin ang="5400000" scaled="0"/>
                </a:gradFill>
                <a:latin typeface="+mn-lt"/>
              </a:rPr>
              <a:t>Accent 1</a:t>
            </a:r>
            <a:r>
              <a:rPr lang="en-US" sz="1800" dirty="0">
                <a:gradFill>
                  <a:gsLst>
                    <a:gs pos="2917">
                      <a:schemeClr val="tx1"/>
                    </a:gs>
                    <a:gs pos="30000">
                      <a:schemeClr val="tx1"/>
                    </a:gs>
                  </a:gsLst>
                  <a:lin ang="5400000" scaled="0"/>
                </a:gradFill>
                <a:latin typeface="+mn-lt"/>
              </a:rPr>
              <a:t> as the main accent color. Use </a:t>
            </a:r>
            <a:r>
              <a:rPr lang="en-US" sz="1800" b="1" dirty="0">
                <a:gradFill>
                  <a:gsLst>
                    <a:gs pos="2917">
                      <a:schemeClr val="tx1"/>
                    </a:gs>
                    <a:gs pos="30000">
                      <a:schemeClr val="tx1"/>
                    </a:gs>
                  </a:gsLst>
                  <a:lin ang="5400000" scaled="0"/>
                </a:gradFill>
                <a:latin typeface="+mn-lt"/>
              </a:rPr>
              <a:t>Accent 2</a:t>
            </a:r>
            <a:r>
              <a:rPr lang="en-US" sz="1800" dirty="0">
                <a:gradFill>
                  <a:gsLst>
                    <a:gs pos="2917">
                      <a:schemeClr val="tx1"/>
                    </a:gs>
                    <a:gs pos="30000">
                      <a:schemeClr val="tx1"/>
                    </a:gs>
                  </a:gsLst>
                  <a:lin ang="5400000" scaled="0"/>
                </a:gradFill>
                <a:latin typeface="+mn-lt"/>
              </a:rPr>
              <a:t> and </a:t>
            </a:r>
            <a:r>
              <a:rPr lang="en-US" sz="1800" b="1" dirty="0">
                <a:gradFill>
                  <a:gsLst>
                    <a:gs pos="2917">
                      <a:schemeClr val="tx1"/>
                    </a:gs>
                    <a:gs pos="30000">
                      <a:schemeClr val="tx1"/>
                    </a:gs>
                  </a:gsLst>
                  <a:lin ang="5400000" scaled="0"/>
                </a:gradFill>
                <a:latin typeface="+mn-lt"/>
              </a:rPr>
              <a:t>Accent 3</a:t>
            </a:r>
            <a:r>
              <a:rPr lang="en-US" sz="1800" dirty="0">
                <a:gradFill>
                  <a:gsLst>
                    <a:gs pos="2917">
                      <a:schemeClr val="tx1"/>
                    </a:gs>
                    <a:gs pos="30000">
                      <a:schemeClr val="tx1"/>
                    </a:gs>
                  </a:gsLst>
                  <a:lin ang="5400000" scaled="0"/>
                </a:gradFill>
                <a:latin typeface="+mn-lt"/>
              </a:rPr>
              <a:t> when </a:t>
            </a:r>
            <a:r>
              <a:rPr lang="en-US" sz="1800" dirty="0">
                <a:gradFill>
                  <a:gsLst>
                    <a:gs pos="0">
                      <a:schemeClr val="tx1"/>
                    </a:gs>
                    <a:gs pos="86000">
                      <a:schemeClr val="tx1"/>
                    </a:gs>
                  </a:gsLst>
                  <a:lin ang="5400000" scaled="0"/>
                </a:gradFill>
                <a:latin typeface="+mn-lt"/>
              </a:rPr>
              <a:t>additional colors are needed. </a:t>
            </a:r>
          </a:p>
        </p:txBody>
      </p:sp>
      <p:sp>
        <p:nvSpPr>
          <p:cNvPr id="29" name="Rectangle 28"/>
          <p:cNvSpPr/>
          <p:nvPr/>
        </p:nvSpPr>
        <p:spPr bwMode="auto">
          <a:xfrm>
            <a:off x="1088475" y="2983634"/>
            <a:ext cx="980023" cy="15543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1015144" y="2614870"/>
            <a:ext cx="1922161" cy="1980987"/>
            <a:chOff x="994929" y="2188508"/>
            <a:chExt cx="1883885" cy="1942320"/>
          </a:xfrm>
        </p:grpSpPr>
        <p:cxnSp>
          <p:nvCxnSpPr>
            <p:cNvPr id="25" name="Straight Connector 24"/>
            <p:cNvCxnSpPr/>
            <p:nvPr/>
          </p:nvCxnSpPr>
          <p:spPr>
            <a:xfrm>
              <a:off x="2878814" y="2188508"/>
              <a:ext cx="0" cy="1942320"/>
            </a:xfrm>
            <a:prstGeom prst="line">
              <a:avLst/>
            </a:prstGeom>
            <a:noFill/>
            <a:ln>
              <a:solidFill>
                <a:srgbClr val="C00000"/>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sp>
          <p:nvSpPr>
            <p:cNvPr id="26" name="Freeform 25"/>
            <p:cNvSpPr/>
            <p:nvPr/>
          </p:nvSpPr>
          <p:spPr bwMode="auto">
            <a:xfrm>
              <a:off x="994929" y="2188508"/>
              <a:ext cx="1883885" cy="264405"/>
            </a:xfrm>
            <a:custGeom>
              <a:avLst/>
              <a:gdLst>
                <a:gd name="connsiteX0" fmla="*/ 0 w 1883885"/>
                <a:gd name="connsiteY0" fmla="*/ 264405 h 264405"/>
                <a:gd name="connsiteX1" fmla="*/ 0 w 1883885"/>
                <a:gd name="connsiteY1" fmla="*/ 0 h 264405"/>
                <a:gd name="connsiteX2" fmla="*/ 1883885 w 1883885"/>
                <a:gd name="connsiteY2" fmla="*/ 0 h 264405"/>
              </a:gdLst>
              <a:ahLst/>
              <a:cxnLst>
                <a:cxn ang="0">
                  <a:pos x="connsiteX0" y="connsiteY0"/>
                </a:cxn>
                <a:cxn ang="0">
                  <a:pos x="connsiteX1" y="connsiteY1"/>
                </a:cxn>
                <a:cxn ang="0">
                  <a:pos x="connsiteX2" y="connsiteY2"/>
                </a:cxn>
              </a:cxnLst>
              <a:rect l="l" t="t" r="r" b="b"/>
              <a:pathLst>
                <a:path w="1883885" h="264405">
                  <a:moveTo>
                    <a:pt x="0" y="264405"/>
                  </a:moveTo>
                  <a:lnTo>
                    <a:pt x="0" y="0"/>
                  </a:lnTo>
                  <a:lnTo>
                    <a:pt x="1883885" y="0"/>
                  </a:lnTo>
                </a:path>
              </a:pathLst>
            </a:custGeom>
            <a:ln>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 Placeholder 2"/>
          <p:cNvSpPr txBox="1">
            <a:spLocks/>
          </p:cNvSpPr>
          <p:nvPr/>
        </p:nvSpPr>
        <p:spPr>
          <a:xfrm>
            <a:off x="7823759" y="5742276"/>
            <a:ext cx="3006124" cy="452021"/>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gradFill>
                  <a:gsLst>
                    <a:gs pos="0">
                      <a:schemeClr val="tx1"/>
                    </a:gs>
                    <a:gs pos="86000">
                      <a:schemeClr val="tx1"/>
                    </a:gs>
                  </a:gsLst>
                  <a:lin ang="5400000" scaled="0"/>
                </a:gradFill>
                <a:latin typeface="+mn-lt"/>
              </a:rPr>
              <a:t>Use </a:t>
            </a:r>
            <a:r>
              <a:rPr lang="en-US" sz="1600" b="1" dirty="0">
                <a:gradFill>
                  <a:gsLst>
                    <a:gs pos="0">
                      <a:schemeClr val="tx1"/>
                    </a:gs>
                    <a:gs pos="86000">
                      <a:schemeClr val="tx1"/>
                    </a:gs>
                  </a:gsLst>
                  <a:lin ang="5400000" scaled="0"/>
                </a:gradFill>
                <a:latin typeface="+mn-lt"/>
              </a:rPr>
              <a:t>Accents 4-6 </a:t>
            </a:r>
            <a:r>
              <a:rPr lang="en-US" sz="1600" dirty="0">
                <a:gradFill>
                  <a:gsLst>
                    <a:gs pos="0">
                      <a:schemeClr val="tx1"/>
                    </a:gs>
                    <a:gs pos="86000">
                      <a:schemeClr val="tx1"/>
                    </a:gs>
                  </a:gsLst>
                  <a:lin ang="5400000" scaled="0"/>
                </a:gradFill>
                <a:latin typeface="+mn-lt"/>
              </a:rPr>
              <a:t>sparingly – only when more colors are necessary. </a:t>
            </a:r>
          </a:p>
        </p:txBody>
      </p:sp>
      <p:cxnSp>
        <p:nvCxnSpPr>
          <p:cNvPr id="12" name="Straight Arrow Connector 11"/>
          <p:cNvCxnSpPr/>
          <p:nvPr/>
        </p:nvCxnSpPr>
        <p:spPr>
          <a:xfrm>
            <a:off x="1015144" y="2308555"/>
            <a:ext cx="0" cy="414394"/>
          </a:xfrm>
          <a:prstGeom prst="straightConnector1">
            <a:avLst/>
          </a:prstGeom>
          <a:ln>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17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3801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1177677" y="1973768"/>
            <a:ext cx="10081120" cy="3046988"/>
          </a:xfrm>
          <a:prstGeom prst="rect">
            <a:avLst/>
          </a:prstGeom>
        </p:spPr>
        <p:txBody>
          <a:bodyPr wrap="square" anchor="ctr">
            <a:spAutoFit/>
          </a:bodyPr>
          <a:lstStyle/>
          <a:p>
            <a:r>
              <a:rPr lang="en-NZ" sz="4800" b="1" dirty="0" smtClean="0">
                <a:latin typeface="+mj-lt"/>
              </a:rPr>
              <a:t>OpenID Connect and OAuth 2.0 provide modern authentication across the Microsoft stack for both enterprise and mobile</a:t>
            </a:r>
            <a:endParaRPr lang="en-NZ" sz="4800" dirty="0">
              <a:latin typeface="+mj-lt"/>
            </a:endParaRPr>
          </a:p>
        </p:txBody>
      </p:sp>
    </p:spTree>
    <p:extLst>
      <p:ext uri="{BB962C8B-B14F-4D97-AF65-F5344CB8AC3E}">
        <p14:creationId xmlns:p14="http://schemas.microsoft.com/office/powerpoint/2010/main" val="211671710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Modern authentication</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2794611"/>
          </a:xfrm>
        </p:spPr>
        <p:txBody>
          <a:bodyPr/>
          <a:lstStyle/>
          <a:p>
            <a:r>
              <a:rPr lang="en-NZ" sz="3200" dirty="0" smtClean="0">
                <a:solidFill>
                  <a:schemeClr val="bg1"/>
                </a:solidFill>
              </a:rPr>
              <a:t>JSON </a:t>
            </a:r>
            <a:r>
              <a:rPr lang="en-NZ" sz="3200" dirty="0">
                <a:solidFill>
                  <a:schemeClr val="bg1"/>
                </a:solidFill>
              </a:rPr>
              <a:t>instead of </a:t>
            </a:r>
            <a:r>
              <a:rPr lang="en-NZ" sz="3200" dirty="0" smtClean="0">
                <a:solidFill>
                  <a:schemeClr val="bg1"/>
                </a:solidFill>
              </a:rPr>
              <a:t>XML</a:t>
            </a:r>
          </a:p>
          <a:p>
            <a:r>
              <a:rPr lang="en-NZ" sz="3200" dirty="0" smtClean="0">
                <a:solidFill>
                  <a:schemeClr val="bg1"/>
                </a:solidFill>
              </a:rPr>
              <a:t>REST </a:t>
            </a:r>
            <a:r>
              <a:rPr lang="en-NZ" sz="3200" dirty="0">
                <a:solidFill>
                  <a:schemeClr val="bg1"/>
                </a:solidFill>
              </a:rPr>
              <a:t>instead of </a:t>
            </a:r>
            <a:r>
              <a:rPr lang="en-NZ" sz="3200" dirty="0" smtClean="0">
                <a:solidFill>
                  <a:schemeClr val="bg1"/>
                </a:solidFill>
              </a:rPr>
              <a:t>SOAP</a:t>
            </a:r>
          </a:p>
          <a:p>
            <a:r>
              <a:rPr lang="en-NZ" sz="3200" dirty="0" smtClean="0">
                <a:solidFill>
                  <a:schemeClr val="bg1"/>
                </a:solidFill>
              </a:rPr>
              <a:t>User </a:t>
            </a:r>
            <a:r>
              <a:rPr lang="en-NZ" sz="3200" dirty="0">
                <a:solidFill>
                  <a:schemeClr val="bg1"/>
                </a:solidFill>
              </a:rPr>
              <a:t>consent </a:t>
            </a:r>
            <a:r>
              <a:rPr lang="en-NZ" sz="3200" dirty="0" smtClean="0">
                <a:solidFill>
                  <a:schemeClr val="bg1"/>
                </a:solidFill>
              </a:rPr>
              <a:t>instead of admin. decides</a:t>
            </a:r>
          </a:p>
          <a:p>
            <a:r>
              <a:rPr lang="en-NZ" sz="3200" dirty="0" smtClean="0">
                <a:solidFill>
                  <a:schemeClr val="bg1"/>
                </a:solidFill>
              </a:rPr>
              <a:t>Emphasis </a:t>
            </a:r>
            <a:r>
              <a:rPr lang="en-NZ" sz="3200" dirty="0">
                <a:solidFill>
                  <a:schemeClr val="bg1"/>
                </a:solidFill>
              </a:rPr>
              <a:t>on </a:t>
            </a:r>
            <a:r>
              <a:rPr lang="en-NZ" sz="3200" dirty="0" smtClean="0">
                <a:solidFill>
                  <a:schemeClr val="bg1"/>
                </a:solidFill>
              </a:rPr>
              <a:t>APIs</a:t>
            </a:r>
          </a:p>
          <a:p>
            <a:endParaRPr lang="en-NZ" sz="3200" dirty="0">
              <a:solidFill>
                <a:schemeClr val="bg1"/>
              </a:solidFill>
            </a:endParaRPr>
          </a:p>
        </p:txBody>
      </p:sp>
    </p:spTree>
    <p:extLst>
      <p:ext uri="{BB962C8B-B14F-4D97-AF65-F5344CB8AC3E}">
        <p14:creationId xmlns:p14="http://schemas.microsoft.com/office/powerpoint/2010/main" val="32732379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Modern authentication</a:t>
            </a:r>
            <a:endParaRPr lang="en-NZ"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381" y="2057100"/>
            <a:ext cx="2601185" cy="260118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805" y="2057101"/>
            <a:ext cx="2601185" cy="2601185"/>
          </a:xfrm>
          <a:prstGeom prst="rect">
            <a:avLst/>
          </a:prstGeom>
        </p:spPr>
      </p:pic>
      <p:sp>
        <p:nvSpPr>
          <p:cNvPr id="17" name="TextBox 16"/>
          <p:cNvSpPr txBox="1"/>
          <p:nvPr/>
        </p:nvSpPr>
        <p:spPr>
          <a:xfrm>
            <a:off x="3193901" y="5502536"/>
            <a:ext cx="115212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REST</a:t>
            </a:r>
          </a:p>
        </p:txBody>
      </p:sp>
      <p:sp>
        <p:nvSpPr>
          <p:cNvPr id="18" name="TextBox 17"/>
          <p:cNvSpPr txBox="1"/>
          <p:nvPr/>
        </p:nvSpPr>
        <p:spPr>
          <a:xfrm>
            <a:off x="8202905" y="5502536"/>
            <a:ext cx="1224136"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SOAP</a:t>
            </a:r>
          </a:p>
        </p:txBody>
      </p:sp>
    </p:spTree>
    <p:extLst>
      <p:ext uri="{BB962C8B-B14F-4D97-AF65-F5344CB8AC3E}">
        <p14:creationId xmlns:p14="http://schemas.microsoft.com/office/powerpoint/2010/main" val="85765371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Modern authentication</a:t>
            </a:r>
            <a:endParaRPr lang="en-NZ" dirty="0">
              <a:solidFill>
                <a:schemeClr val="bg1"/>
              </a:solidFill>
            </a:endParaRPr>
          </a:p>
        </p:txBody>
      </p:sp>
      <p:sp>
        <p:nvSpPr>
          <p:cNvPr id="17" name="TextBox 16"/>
          <p:cNvSpPr txBox="1"/>
          <p:nvPr/>
        </p:nvSpPr>
        <p:spPr>
          <a:xfrm>
            <a:off x="2617837" y="5502536"/>
            <a:ext cx="237626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User consents</a:t>
            </a:r>
          </a:p>
        </p:txBody>
      </p:sp>
      <p:sp>
        <p:nvSpPr>
          <p:cNvPr id="18" name="TextBox 17"/>
          <p:cNvSpPr txBox="1"/>
          <p:nvPr/>
        </p:nvSpPr>
        <p:spPr>
          <a:xfrm>
            <a:off x="8202905" y="5502536"/>
            <a:ext cx="139970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Admin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372" y="2057100"/>
            <a:ext cx="2601185" cy="26011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365" y="2057100"/>
            <a:ext cx="2601185" cy="2601185"/>
          </a:xfrm>
          <a:prstGeom prst="rect">
            <a:avLst/>
          </a:prstGeom>
        </p:spPr>
      </p:pic>
    </p:spTree>
    <p:extLst>
      <p:ext uri="{BB962C8B-B14F-4D97-AF65-F5344CB8AC3E}">
        <p14:creationId xmlns:p14="http://schemas.microsoft.com/office/powerpoint/2010/main" val="341495958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Modern authentication</a:t>
            </a:r>
            <a:endParaRPr lang="en-NZ"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235" y="1481038"/>
            <a:ext cx="5202371" cy="5202371"/>
          </a:xfrm>
          <a:prstGeom prst="rect">
            <a:avLst/>
          </a:prstGeom>
        </p:spPr>
      </p:pic>
    </p:spTree>
    <p:extLst>
      <p:ext uri="{BB962C8B-B14F-4D97-AF65-F5344CB8AC3E}">
        <p14:creationId xmlns:p14="http://schemas.microsoft.com/office/powerpoint/2010/main" val="8282028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99660096"/>
              </p:ext>
            </p:extLst>
          </p:nvPr>
        </p:nvGraphicFramePr>
        <p:xfrm>
          <a:off x="2072746" y="904974"/>
          <a:ext cx="8290983"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NZ" dirty="0" smtClean="0">
                <a:solidFill>
                  <a:schemeClr val="bg1"/>
                </a:solidFill>
              </a:rPr>
              <a:t>Overview</a:t>
            </a:r>
            <a:endParaRPr lang="en-NZ" dirty="0">
              <a:solidFill>
                <a:schemeClr val="bg1"/>
              </a:solidFill>
            </a:endParaRPr>
          </a:p>
        </p:txBody>
      </p:sp>
    </p:spTree>
    <p:extLst>
      <p:ext uri="{BB962C8B-B14F-4D97-AF65-F5344CB8AC3E}">
        <p14:creationId xmlns:p14="http://schemas.microsoft.com/office/powerpoint/2010/main" val="124630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dirty="0"/>
              <a:t>Integrating OpenID Connect &amp; OAuth2 with Azure AD and ADFS</a:t>
            </a:r>
          </a:p>
        </p:txBody>
      </p:sp>
      <p:sp>
        <p:nvSpPr>
          <p:cNvPr id="3" name="Text Placeholder 2"/>
          <p:cNvSpPr>
            <a:spLocks noGrp="1"/>
          </p:cNvSpPr>
          <p:nvPr>
            <p:ph type="body" sz="quarter" idx="12"/>
          </p:nvPr>
        </p:nvSpPr>
        <p:spPr/>
        <p:txBody>
          <a:bodyPr/>
          <a:lstStyle/>
          <a:p>
            <a:r>
              <a:rPr lang="en-NZ" dirty="0"/>
              <a:t>Rory Braybrook</a:t>
            </a:r>
          </a:p>
          <a:p>
            <a:endParaRPr lang="en-NZ" dirty="0"/>
          </a:p>
          <a:p>
            <a:r>
              <a:rPr lang="en-NZ" dirty="0"/>
              <a:t>@rbrayb</a:t>
            </a:r>
          </a:p>
        </p:txBody>
      </p:sp>
      <p:sp>
        <p:nvSpPr>
          <p:cNvPr id="4" name="Text Placeholder 3"/>
          <p:cNvSpPr>
            <a:spLocks noGrp="1"/>
          </p:cNvSpPr>
          <p:nvPr>
            <p:ph type="body" sz="quarter" idx="13"/>
          </p:nvPr>
        </p:nvSpPr>
        <p:spPr/>
        <p:txBody>
          <a:bodyPr/>
          <a:lstStyle/>
          <a:p>
            <a:r>
              <a:rPr lang="en-NZ" dirty="0" smtClean="0"/>
              <a:t>M337</a:t>
            </a:r>
          </a:p>
        </p:txBody>
      </p:sp>
    </p:spTree>
    <p:extLst>
      <p:ext uri="{BB962C8B-B14F-4D97-AF65-F5344CB8AC3E}">
        <p14:creationId xmlns:p14="http://schemas.microsoft.com/office/powerpoint/2010/main" val="22851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Azure AD / </a:t>
            </a:r>
            <a:r>
              <a:rPr lang="en-US" dirty="0" smtClean="0"/>
              <a:t>ADFS</a:t>
            </a:r>
            <a:endParaRPr lang="en-US" sz="7200" dirty="0"/>
          </a:p>
        </p:txBody>
      </p:sp>
    </p:spTree>
    <p:extLst>
      <p:ext uri="{BB962C8B-B14F-4D97-AF65-F5344CB8AC3E}">
        <p14:creationId xmlns:p14="http://schemas.microsoft.com/office/powerpoint/2010/main" val="181092645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330282"/>
            <a:ext cx="11430991" cy="6333960"/>
          </a:xfrm>
          <a:prstGeom prst="rect">
            <a:avLst/>
          </a:prstGeom>
        </p:spPr>
      </p:pic>
    </p:spTree>
    <p:extLst>
      <p:ext uri="{BB962C8B-B14F-4D97-AF65-F5344CB8AC3E}">
        <p14:creationId xmlns:p14="http://schemas.microsoft.com/office/powerpoint/2010/main" val="26865513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81344"/>
            <a:ext cx="11430991" cy="6431837"/>
          </a:xfrm>
          <a:prstGeom prst="rect">
            <a:avLst/>
          </a:prstGeom>
        </p:spPr>
      </p:pic>
    </p:spTree>
    <p:extLst>
      <p:ext uri="{BB962C8B-B14F-4D97-AF65-F5344CB8AC3E}">
        <p14:creationId xmlns:p14="http://schemas.microsoft.com/office/powerpoint/2010/main" val="192262987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Azure AD and ADFS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2696123"/>
          </a:xfrm>
        </p:spPr>
        <p:txBody>
          <a:bodyPr/>
          <a:lstStyle/>
          <a:p>
            <a:r>
              <a:rPr lang="en-NZ" sz="3200" dirty="0" smtClean="0">
                <a:solidFill>
                  <a:schemeClr val="bg1"/>
                </a:solidFill>
              </a:rPr>
              <a:t>Both examples of Identity </a:t>
            </a:r>
            <a:r>
              <a:rPr lang="en-NZ" sz="3200" dirty="0">
                <a:solidFill>
                  <a:schemeClr val="bg1"/>
                </a:solidFill>
              </a:rPr>
              <a:t>P</a:t>
            </a:r>
            <a:r>
              <a:rPr lang="en-NZ" sz="3200" dirty="0" smtClean="0">
                <a:solidFill>
                  <a:schemeClr val="bg1"/>
                </a:solidFill>
              </a:rPr>
              <a:t>roviders (IDP)</a:t>
            </a:r>
          </a:p>
          <a:p>
            <a:r>
              <a:rPr lang="en-NZ" sz="3200" dirty="0" smtClean="0">
                <a:solidFill>
                  <a:schemeClr val="bg1"/>
                </a:solidFill>
              </a:rPr>
              <a:t>Generate token (SAML or JWT) to prove authentication</a:t>
            </a:r>
          </a:p>
          <a:p>
            <a:r>
              <a:rPr lang="en-NZ" sz="3200" dirty="0" smtClean="0">
                <a:solidFill>
                  <a:schemeClr val="bg1"/>
                </a:solidFill>
              </a:rPr>
              <a:t>Token may also contain verified user attributes</a:t>
            </a:r>
          </a:p>
          <a:p>
            <a:r>
              <a:rPr lang="en-NZ" sz="3200" dirty="0" smtClean="0">
                <a:solidFill>
                  <a:schemeClr val="bg1"/>
                </a:solidFill>
              </a:rPr>
              <a:t>Both support WS-Federation, SAML 2.0, OpenID Connect and OAuth 2.0</a:t>
            </a:r>
            <a:endParaRPr lang="en-NZ" sz="3200" dirty="0">
              <a:solidFill>
                <a:schemeClr val="bg1"/>
              </a:solidFill>
            </a:endParaRPr>
          </a:p>
        </p:txBody>
      </p:sp>
    </p:spTree>
    <p:extLst>
      <p:ext uri="{BB962C8B-B14F-4D97-AF65-F5344CB8AC3E}">
        <p14:creationId xmlns:p14="http://schemas.microsoft.com/office/powerpoint/2010/main" val="129448316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sz="4800" dirty="0">
                <a:solidFill>
                  <a:schemeClr val="tx1"/>
                </a:solidFill>
              </a:rPr>
              <a:t>Azure AD and ADFS</a:t>
            </a:r>
          </a:p>
        </p:txBody>
      </p:sp>
      <p:graphicFrame>
        <p:nvGraphicFramePr>
          <p:cNvPr id="6" name="Diagram 5"/>
          <p:cNvGraphicFramePr/>
          <p:nvPr>
            <p:extLst>
              <p:ext uri="{D42A27DB-BD31-4B8C-83A1-F6EECF244321}">
                <p14:modId xmlns:p14="http://schemas.microsoft.com/office/powerpoint/2010/main" val="345736907"/>
              </p:ext>
            </p:extLst>
          </p:nvPr>
        </p:nvGraphicFramePr>
        <p:xfrm>
          <a:off x="2073610" y="1265014"/>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21706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Differences between Azure AD and ADFS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3336298"/>
          </a:xfrm>
        </p:spPr>
        <p:txBody>
          <a:bodyPr/>
          <a:lstStyle/>
          <a:p>
            <a:r>
              <a:rPr lang="en-NZ" sz="3200" dirty="0" smtClean="0">
                <a:solidFill>
                  <a:schemeClr val="bg1"/>
                </a:solidFill>
              </a:rPr>
              <a:t>Azure AD is cloud based</a:t>
            </a:r>
          </a:p>
          <a:p>
            <a:r>
              <a:rPr lang="en-NZ" sz="3200" dirty="0" smtClean="0">
                <a:solidFill>
                  <a:schemeClr val="bg1"/>
                </a:solidFill>
              </a:rPr>
              <a:t>ADFS is on-premises</a:t>
            </a:r>
          </a:p>
          <a:p>
            <a:r>
              <a:rPr lang="en-NZ" sz="3200" dirty="0" smtClean="0">
                <a:solidFill>
                  <a:schemeClr val="bg1"/>
                </a:solidFill>
              </a:rPr>
              <a:t>SaaS applications can be connected to both</a:t>
            </a:r>
          </a:p>
          <a:p>
            <a:r>
              <a:rPr lang="en-NZ" sz="3200" dirty="0" smtClean="0">
                <a:solidFill>
                  <a:schemeClr val="bg1"/>
                </a:solidFill>
              </a:rPr>
              <a:t>Office 365 requires Azure AD</a:t>
            </a:r>
          </a:p>
          <a:p>
            <a:r>
              <a:rPr lang="en-NZ" sz="3200" dirty="0" smtClean="0">
                <a:solidFill>
                  <a:schemeClr val="bg1"/>
                </a:solidFill>
              </a:rPr>
              <a:t>Only ADFS has a claims rules language</a:t>
            </a:r>
          </a:p>
          <a:p>
            <a:endParaRPr lang="en-NZ" sz="3200" dirty="0">
              <a:solidFill>
                <a:schemeClr val="bg1"/>
              </a:solidFill>
            </a:endParaRPr>
          </a:p>
        </p:txBody>
      </p:sp>
    </p:spTree>
    <p:extLst>
      <p:ext uri="{BB962C8B-B14F-4D97-AF65-F5344CB8AC3E}">
        <p14:creationId xmlns:p14="http://schemas.microsoft.com/office/powerpoint/2010/main" val="157628674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Differences between Azure AD and ADFS</a:t>
            </a:r>
            <a:endParaRPr lang="en-NZ" dirty="0">
              <a:solidFill>
                <a:schemeClr val="bg1"/>
              </a:solidFill>
            </a:endParaRPr>
          </a:p>
        </p:txBody>
      </p:sp>
      <p:graphicFrame>
        <p:nvGraphicFramePr>
          <p:cNvPr id="4" name="Diagram 3"/>
          <p:cNvGraphicFramePr/>
          <p:nvPr>
            <p:extLst>
              <p:ext uri="{D42A27DB-BD31-4B8C-83A1-F6EECF244321}">
                <p14:modId xmlns:p14="http://schemas.microsoft.com/office/powerpoint/2010/main" val="2643320228"/>
              </p:ext>
            </p:extLst>
          </p:nvPr>
        </p:nvGraphicFramePr>
        <p:xfrm>
          <a:off x="2689845" y="1841077"/>
          <a:ext cx="7056784" cy="4899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5396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Differences between Azure AD and ADFS</a:t>
            </a:r>
            <a:endParaRPr lang="en-NZ" dirty="0">
              <a:solidFill>
                <a:schemeClr val="bg1"/>
              </a:solidFill>
            </a:endParaRPr>
          </a:p>
        </p:txBody>
      </p:sp>
      <p:graphicFrame>
        <p:nvGraphicFramePr>
          <p:cNvPr id="4" name="Diagram 3"/>
          <p:cNvGraphicFramePr/>
          <p:nvPr>
            <p:extLst>
              <p:ext uri="{D42A27DB-BD31-4B8C-83A1-F6EECF244321}">
                <p14:modId xmlns:p14="http://schemas.microsoft.com/office/powerpoint/2010/main" val="3048771425"/>
              </p:ext>
            </p:extLst>
          </p:nvPr>
        </p:nvGraphicFramePr>
        <p:xfrm>
          <a:off x="2689845" y="1841077"/>
          <a:ext cx="7056784" cy="4899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80117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dirty="0" smtClean="0"/>
              <a:t>Before OAuth</a:t>
            </a:r>
            <a:endParaRPr lang="en-NZ" sz="4800" dirty="0"/>
          </a:p>
        </p:txBody>
      </p:sp>
      <p:sp>
        <p:nvSpPr>
          <p:cNvPr id="4" name="Rectangle 3"/>
          <p:cNvSpPr/>
          <p:nvPr/>
        </p:nvSpPr>
        <p:spPr bwMode="auto">
          <a:xfrm>
            <a:off x="7658397" y="2088383"/>
            <a:ext cx="2877409" cy="14029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endParaRPr lang="en-NZ" sz="1600" dirty="0">
              <a:gradFill>
                <a:gsLst>
                  <a:gs pos="0">
                    <a:srgbClr val="FFFFFF"/>
                  </a:gs>
                  <a:gs pos="100000">
                    <a:srgbClr val="FFFFFF"/>
                  </a:gs>
                </a:gsLst>
                <a:lin ang="5400000" scaled="0"/>
              </a:gradFill>
              <a:ea typeface="Segoe UI" pitchFamily="34" charset="0"/>
              <a:cs typeface="Segoe UI" pitchFamily="34" charset="0"/>
            </a:endParaRPr>
          </a:p>
          <a:p>
            <a:pPr algn="ctr" defTabSz="931927" fontAlgn="base">
              <a:lnSpc>
                <a:spcPct val="90000"/>
              </a:lnSpc>
              <a:spcBef>
                <a:spcPct val="0"/>
              </a:spcBef>
              <a:spcAft>
                <a:spcPct val="0"/>
              </a:spcAft>
            </a:pPr>
            <a:r>
              <a:rPr lang="en-NZ" sz="2800" dirty="0">
                <a:gradFill>
                  <a:gsLst>
                    <a:gs pos="0">
                      <a:srgbClr val="FFFFFF"/>
                    </a:gs>
                    <a:gs pos="100000">
                      <a:srgbClr val="FFFFFF"/>
                    </a:gs>
                  </a:gsLst>
                  <a:lin ang="5400000" scaled="0"/>
                </a:gradFill>
                <a:ea typeface="Segoe UI" pitchFamily="34" charset="0"/>
                <a:cs typeface="Segoe UI" pitchFamily="34" charset="0"/>
              </a:rPr>
              <a:t>App A</a:t>
            </a:r>
          </a:p>
        </p:txBody>
      </p:sp>
      <p:cxnSp>
        <p:nvCxnSpPr>
          <p:cNvPr id="11" name="Straight Arrow Connector 10"/>
          <p:cNvCxnSpPr>
            <a:stCxn id="4" idx="2"/>
            <a:endCxn id="21" idx="0"/>
          </p:cNvCxnSpPr>
          <p:nvPr/>
        </p:nvCxnSpPr>
        <p:spPr>
          <a:xfrm flipH="1">
            <a:off x="7658397" y="3491335"/>
            <a:ext cx="1438705" cy="2217520"/>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Hexagon 20"/>
          <p:cNvSpPr/>
          <p:nvPr/>
        </p:nvSpPr>
        <p:spPr bwMode="auto">
          <a:xfrm>
            <a:off x="4842376" y="4968120"/>
            <a:ext cx="2816021" cy="1481470"/>
          </a:xfrm>
          <a:prstGeom prst="hexag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800" dirty="0" smtClean="0">
                <a:gradFill>
                  <a:gsLst>
                    <a:gs pos="0">
                      <a:srgbClr val="FFFFFF"/>
                    </a:gs>
                    <a:gs pos="100000">
                      <a:srgbClr val="FFFFFF"/>
                    </a:gs>
                  </a:gsLst>
                  <a:lin ang="5400000" scaled="0"/>
                </a:gradFill>
                <a:ea typeface="Segoe UI" pitchFamily="34" charset="0"/>
                <a:cs typeface="Segoe UI" pitchFamily="34" charset="0"/>
              </a:rPr>
              <a:t>User passes credentials</a:t>
            </a:r>
            <a:endParaRPr lang="en-NZ" sz="2800"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1893967" y="2088383"/>
            <a:ext cx="2927598" cy="14394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800" dirty="0" smtClean="0">
                <a:gradFill>
                  <a:gsLst>
                    <a:gs pos="0">
                      <a:srgbClr val="FFFFFF"/>
                    </a:gs>
                    <a:gs pos="100000">
                      <a:srgbClr val="FFFFFF"/>
                    </a:gs>
                  </a:gsLst>
                  <a:lin ang="5400000" scaled="0"/>
                </a:gradFill>
                <a:ea typeface="Segoe UI" pitchFamily="34" charset="0"/>
                <a:cs typeface="Segoe UI" pitchFamily="34" charset="0"/>
              </a:rPr>
              <a:t>App B needs user details from App A</a:t>
            </a:r>
            <a:endParaRPr lang="en-NZ" sz="28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1" name="Straight Arrow Connector 30"/>
          <p:cNvCxnSpPr/>
          <p:nvPr/>
        </p:nvCxnSpPr>
        <p:spPr>
          <a:xfrm flipV="1">
            <a:off x="4842376" y="2390917"/>
            <a:ext cx="2836832" cy="18253"/>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487" y="1883595"/>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174" y="3984967"/>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662" y="4549029"/>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3226381"/>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a:stCxn id="21" idx="3"/>
            <a:endCxn id="28" idx="2"/>
          </p:cNvCxnSpPr>
          <p:nvPr/>
        </p:nvCxnSpPr>
        <p:spPr>
          <a:xfrm flipH="1" flipV="1">
            <a:off x="3357766" y="3527840"/>
            <a:ext cx="1484610" cy="2181015"/>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21565" y="3110382"/>
            <a:ext cx="2836832" cy="0"/>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941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OIDC / OAuth 2.0</a:t>
            </a:r>
            <a:endParaRPr lang="en-US" sz="7200" dirty="0"/>
          </a:p>
        </p:txBody>
      </p:sp>
    </p:spTree>
    <p:extLst>
      <p:ext uri="{BB962C8B-B14F-4D97-AF65-F5344CB8AC3E}">
        <p14:creationId xmlns:p14="http://schemas.microsoft.com/office/powerpoint/2010/main" val="14832492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505050"/>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9" y="906462"/>
            <a:ext cx="11887200" cy="4099584"/>
          </a:xfrm>
        </p:spPr>
        <p:txBody>
          <a:bodyPr/>
          <a:lstStyle/>
          <a:p>
            <a:pPr marL="0" indent="0">
              <a:buNone/>
            </a:pPr>
            <a:r>
              <a:rPr lang="en-US" sz="1600" i="1" dirty="0"/>
              <a:t>Thank you for taking part in Microsoft Ignite NZ 2016</a:t>
            </a:r>
            <a:endParaRPr lang="en-US" i="1" dirty="0"/>
          </a:p>
          <a:p>
            <a:endParaRPr lang="en-US" sz="1600" dirty="0">
              <a:solidFill>
                <a:schemeClr val="tx1">
                  <a:lumMod val="95000"/>
                  <a:lumOff val="5000"/>
                </a:schemeClr>
              </a:solidFill>
            </a:endParaRPr>
          </a:p>
          <a:p>
            <a:r>
              <a:rPr lang="en-US" sz="1600" u="sng" dirty="0"/>
              <a:t>Below is a list of key dates and resources:</a:t>
            </a:r>
          </a:p>
          <a:p>
            <a:endParaRPr lang="en-US" sz="1600" dirty="0"/>
          </a:p>
          <a:p>
            <a:pPr marL="0" indent="0">
              <a:buNone/>
            </a:pPr>
            <a:r>
              <a:rPr lang="en-US" sz="1600" b="1" dirty="0">
                <a:solidFill>
                  <a:srgbClr val="FFB900"/>
                </a:solidFill>
              </a:rPr>
              <a:t>Important Content Deadlines </a:t>
            </a:r>
            <a:r>
              <a:rPr lang="en-US" sz="1600" dirty="0"/>
              <a:t>–detailed instructions are found on the Speaker Portal:</a:t>
            </a:r>
          </a:p>
          <a:p>
            <a:pPr marL="285750" indent="-285750"/>
            <a:r>
              <a:rPr lang="en-US" sz="1600" b="1" dirty="0"/>
              <a:t>September 25</a:t>
            </a:r>
            <a:r>
              <a:rPr lang="en-US" sz="1600" dirty="0"/>
              <a:t> by 11:59pm: Upload a </a:t>
            </a:r>
            <a:r>
              <a:rPr lang="en-US" sz="1600" dirty="0">
                <a:solidFill>
                  <a:srgbClr val="FFB900"/>
                </a:solidFill>
              </a:rPr>
              <a:t>DRAFT</a:t>
            </a:r>
            <a:r>
              <a:rPr lang="en-US" sz="1600" dirty="0"/>
              <a:t> of your PPT for Track Owner review.</a:t>
            </a:r>
          </a:p>
          <a:p>
            <a:pPr marL="285750" indent="-285750"/>
            <a:r>
              <a:rPr lang="en-US" sz="1600" b="1" dirty="0"/>
              <a:t>October 16 </a:t>
            </a:r>
            <a:r>
              <a:rPr lang="en-US" sz="1600" dirty="0"/>
              <a:t>by 11:59pm: Upload </a:t>
            </a:r>
            <a:r>
              <a:rPr lang="en-US" sz="1600" dirty="0">
                <a:solidFill>
                  <a:srgbClr val="FFB900"/>
                </a:solidFill>
              </a:rPr>
              <a:t>FINAL</a:t>
            </a:r>
            <a:r>
              <a:rPr lang="en-US" sz="1600" dirty="0"/>
              <a:t> PPT presentation on the Speaker Portal. Continue to rehearse your spoken </a:t>
            </a:r>
            <a:br>
              <a:rPr lang="en-US" sz="1600" dirty="0"/>
            </a:br>
            <a:r>
              <a:rPr lang="en-US" sz="1600" dirty="0"/>
              <a:t>presentation but do not make any more edits to the deck. The uploaded version will be available on the PCs at the venue.</a:t>
            </a:r>
          </a:p>
          <a:p>
            <a:pPr marL="285750" indent="-285750"/>
            <a:r>
              <a:rPr lang="en-US" sz="1600" b="1" dirty="0">
                <a:solidFill>
                  <a:srgbClr val="FFB900"/>
                </a:solidFill>
              </a:rPr>
              <a:t>YOUR PROMPT FINAL PPT SUBMISSION IS APPRECIATED</a:t>
            </a:r>
            <a:r>
              <a:rPr lang="en-US" sz="1600" dirty="0">
                <a:solidFill>
                  <a:srgbClr val="FFB900"/>
                </a:solidFill>
              </a:rPr>
              <a:t>. </a:t>
            </a:r>
            <a:br>
              <a:rPr lang="en-US" sz="1600" dirty="0">
                <a:solidFill>
                  <a:srgbClr val="FFB900"/>
                </a:solidFill>
              </a:rPr>
            </a:br>
            <a:r>
              <a:rPr lang="en-US" sz="1600" b="1" dirty="0">
                <a:solidFill>
                  <a:srgbClr val="FFB900"/>
                </a:solidFill>
              </a:rPr>
              <a:t>No design support will be offered onsite at the conference.</a:t>
            </a:r>
          </a:p>
          <a:p>
            <a:pPr marL="171657" lvl="1" indent="-171657">
              <a:buSzPct val="100000"/>
              <a:buNone/>
            </a:pPr>
            <a:endParaRPr lang="en-US" sz="1600" dirty="0"/>
          </a:p>
          <a:p>
            <a:pPr marL="171657" lvl="1" indent="-171657">
              <a:buSzPct val="100000"/>
              <a:buNone/>
            </a:pPr>
            <a:r>
              <a:rPr lang="en-US" sz="1600" b="1" dirty="0">
                <a:solidFill>
                  <a:srgbClr val="FFB900"/>
                </a:solidFill>
              </a:rPr>
              <a:t>Points of Contact</a:t>
            </a:r>
          </a:p>
          <a:p>
            <a:pPr marL="171657" lvl="1" indent="-171657">
              <a:buSzPct val="100000"/>
            </a:pPr>
            <a:r>
              <a:rPr lang="en-US" sz="1600" dirty="0"/>
              <a:t>Direct presentation questions to your track owner.</a:t>
            </a:r>
          </a:p>
          <a:p>
            <a:pPr marL="171657" lvl="1" indent="-171657">
              <a:buSzPct val="100000"/>
            </a:pPr>
            <a:endParaRPr lang="en-US" sz="1600" dirty="0"/>
          </a:p>
          <a:p>
            <a:pPr marL="0" lvl="1" indent="0">
              <a:buSzPct val="100000"/>
              <a:buNone/>
            </a:pPr>
            <a:r>
              <a:rPr lang="en-US" sz="1600" b="1" dirty="0">
                <a:solidFill>
                  <a:srgbClr val="FFB900"/>
                </a:solidFill>
              </a:rPr>
              <a:t>PRINTING: This template is intentionally set to print in color or grayscale, not black and white.</a:t>
            </a:r>
          </a:p>
        </p:txBody>
      </p:sp>
      <p:sp>
        <p:nvSpPr>
          <p:cNvPr id="3" name="Title 2"/>
          <p:cNvSpPr>
            <a:spLocks noGrp="1"/>
          </p:cNvSpPr>
          <p:nvPr>
            <p:ph type="title"/>
          </p:nvPr>
        </p:nvSpPr>
        <p:spPr>
          <a:xfrm>
            <a:off x="274639" y="184894"/>
            <a:ext cx="11889564" cy="917575"/>
          </a:xfrm>
        </p:spPr>
        <p:txBody>
          <a:bodyPr/>
          <a:lstStyle/>
          <a:p>
            <a:r>
              <a:rPr lang="en-NZ" sz="5500" dirty="0">
                <a:solidFill>
                  <a:schemeClr val="tx1"/>
                </a:solidFill>
              </a:rPr>
              <a:t>Deadlines &amp; Resources</a:t>
            </a:r>
            <a:endParaRPr lang="en-NZ" sz="5500" dirty="0"/>
          </a:p>
        </p:txBody>
      </p:sp>
      <p:sp>
        <p:nvSpPr>
          <p:cNvPr id="4" name="Freeform 82"/>
          <p:cNvSpPr>
            <a:spLocks noEditPoints="1"/>
          </p:cNvSpPr>
          <p:nvPr/>
        </p:nvSpPr>
        <p:spPr bwMode="auto">
          <a:xfrm>
            <a:off x="9692919" y="4210790"/>
            <a:ext cx="2276563" cy="1877272"/>
          </a:xfrm>
          <a:custGeom>
            <a:avLst/>
            <a:gdLst>
              <a:gd name="T0" fmla="*/ 873 w 946"/>
              <a:gd name="T1" fmla="*/ 780 h 780"/>
              <a:gd name="T2" fmla="*/ 73 w 946"/>
              <a:gd name="T3" fmla="*/ 780 h 780"/>
              <a:gd name="T4" fmla="*/ 12 w 946"/>
              <a:gd name="T5" fmla="*/ 745 h 780"/>
              <a:gd name="T6" fmla="*/ 16 w 946"/>
              <a:gd name="T7" fmla="*/ 675 h 780"/>
              <a:gd name="T8" fmla="*/ 414 w 946"/>
              <a:gd name="T9" fmla="*/ 33 h 780"/>
              <a:gd name="T10" fmla="*/ 414 w 946"/>
              <a:gd name="T11" fmla="*/ 32 h 780"/>
              <a:gd name="T12" fmla="*/ 473 w 946"/>
              <a:gd name="T13" fmla="*/ 0 h 780"/>
              <a:gd name="T14" fmla="*/ 532 w 946"/>
              <a:gd name="T15" fmla="*/ 32 h 780"/>
              <a:gd name="T16" fmla="*/ 533 w 946"/>
              <a:gd name="T17" fmla="*/ 34 h 780"/>
              <a:gd name="T18" fmla="*/ 930 w 946"/>
              <a:gd name="T19" fmla="*/ 675 h 780"/>
              <a:gd name="T20" fmla="*/ 934 w 946"/>
              <a:gd name="T21" fmla="*/ 745 h 780"/>
              <a:gd name="T22" fmla="*/ 873 w 946"/>
              <a:gd name="T23" fmla="*/ 780 h 780"/>
              <a:gd name="T24" fmla="*/ 154 w 946"/>
              <a:gd name="T25" fmla="*/ 667 h 780"/>
              <a:gd name="T26" fmla="*/ 792 w 946"/>
              <a:gd name="T27" fmla="*/ 667 h 780"/>
              <a:gd name="T28" fmla="*/ 473 w 946"/>
              <a:gd name="T29" fmla="*/ 152 h 780"/>
              <a:gd name="T30" fmla="*/ 154 w 946"/>
              <a:gd name="T31" fmla="*/ 667 h 780"/>
              <a:gd name="T32" fmla="*/ 531 w 946"/>
              <a:gd name="T33" fmla="*/ 347 h 780"/>
              <a:gd name="T34" fmla="*/ 415 w 946"/>
              <a:gd name="T35" fmla="*/ 347 h 780"/>
              <a:gd name="T36" fmla="*/ 437 w 946"/>
              <a:gd name="T37" fmla="*/ 534 h 780"/>
              <a:gd name="T38" fmla="*/ 509 w 946"/>
              <a:gd name="T39" fmla="*/ 534 h 780"/>
              <a:gd name="T40" fmla="*/ 531 w 946"/>
              <a:gd name="T41" fmla="*/ 347 h 780"/>
              <a:gd name="T42" fmla="*/ 509 w 946"/>
              <a:gd name="T43" fmla="*/ 554 h 780"/>
              <a:gd name="T44" fmla="*/ 437 w 946"/>
              <a:gd name="T45" fmla="*/ 554 h 780"/>
              <a:gd name="T46" fmla="*/ 437 w 946"/>
              <a:gd name="T47" fmla="*/ 622 h 780"/>
              <a:gd name="T48" fmla="*/ 509 w 946"/>
              <a:gd name="T49" fmla="*/ 622 h 780"/>
              <a:gd name="T50" fmla="*/ 509 w 946"/>
              <a:gd name="T51" fmla="*/ 55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6" h="780">
                <a:moveTo>
                  <a:pt x="873" y="780"/>
                </a:moveTo>
                <a:cubicBezTo>
                  <a:pt x="73" y="780"/>
                  <a:pt x="73" y="780"/>
                  <a:pt x="73" y="780"/>
                </a:cubicBezTo>
                <a:cubicBezTo>
                  <a:pt x="46" y="780"/>
                  <a:pt x="24" y="767"/>
                  <a:pt x="12" y="745"/>
                </a:cubicBezTo>
                <a:cubicBezTo>
                  <a:pt x="0" y="723"/>
                  <a:pt x="2" y="697"/>
                  <a:pt x="16" y="675"/>
                </a:cubicBezTo>
                <a:cubicBezTo>
                  <a:pt x="414" y="33"/>
                  <a:pt x="414" y="33"/>
                  <a:pt x="414" y="33"/>
                </a:cubicBezTo>
                <a:cubicBezTo>
                  <a:pt x="414" y="32"/>
                  <a:pt x="414" y="32"/>
                  <a:pt x="414" y="32"/>
                </a:cubicBezTo>
                <a:cubicBezTo>
                  <a:pt x="428" y="12"/>
                  <a:pt x="450" y="0"/>
                  <a:pt x="473" y="0"/>
                </a:cubicBezTo>
                <a:cubicBezTo>
                  <a:pt x="496" y="0"/>
                  <a:pt x="518" y="12"/>
                  <a:pt x="532" y="32"/>
                </a:cubicBezTo>
                <a:cubicBezTo>
                  <a:pt x="533" y="34"/>
                  <a:pt x="533" y="34"/>
                  <a:pt x="533" y="34"/>
                </a:cubicBezTo>
                <a:cubicBezTo>
                  <a:pt x="930" y="675"/>
                  <a:pt x="930" y="675"/>
                  <a:pt x="930" y="675"/>
                </a:cubicBezTo>
                <a:cubicBezTo>
                  <a:pt x="944" y="697"/>
                  <a:pt x="946" y="723"/>
                  <a:pt x="934" y="745"/>
                </a:cubicBezTo>
                <a:cubicBezTo>
                  <a:pt x="922" y="767"/>
                  <a:pt x="900" y="780"/>
                  <a:pt x="873" y="780"/>
                </a:cubicBezTo>
                <a:close/>
                <a:moveTo>
                  <a:pt x="154" y="667"/>
                </a:moveTo>
                <a:cubicBezTo>
                  <a:pt x="792" y="667"/>
                  <a:pt x="792" y="667"/>
                  <a:pt x="792" y="667"/>
                </a:cubicBezTo>
                <a:cubicBezTo>
                  <a:pt x="473" y="152"/>
                  <a:pt x="473" y="152"/>
                  <a:pt x="473" y="152"/>
                </a:cubicBezTo>
                <a:lnTo>
                  <a:pt x="154" y="667"/>
                </a:lnTo>
                <a:close/>
                <a:moveTo>
                  <a:pt x="531" y="347"/>
                </a:moveTo>
                <a:cubicBezTo>
                  <a:pt x="415" y="347"/>
                  <a:pt x="415" y="347"/>
                  <a:pt x="415" y="347"/>
                </a:cubicBezTo>
                <a:cubicBezTo>
                  <a:pt x="437" y="534"/>
                  <a:pt x="437" y="534"/>
                  <a:pt x="437" y="534"/>
                </a:cubicBezTo>
                <a:cubicBezTo>
                  <a:pt x="509" y="534"/>
                  <a:pt x="509" y="534"/>
                  <a:pt x="509" y="534"/>
                </a:cubicBezTo>
                <a:lnTo>
                  <a:pt x="531" y="347"/>
                </a:lnTo>
                <a:close/>
                <a:moveTo>
                  <a:pt x="509" y="554"/>
                </a:moveTo>
                <a:cubicBezTo>
                  <a:pt x="437" y="554"/>
                  <a:pt x="437" y="554"/>
                  <a:pt x="437" y="554"/>
                </a:cubicBezTo>
                <a:cubicBezTo>
                  <a:pt x="437" y="622"/>
                  <a:pt x="437" y="622"/>
                  <a:pt x="437" y="622"/>
                </a:cubicBezTo>
                <a:cubicBezTo>
                  <a:pt x="509" y="622"/>
                  <a:pt x="509" y="622"/>
                  <a:pt x="509" y="622"/>
                </a:cubicBezTo>
                <a:lnTo>
                  <a:pt x="509" y="554"/>
                </a:lnTo>
                <a:close/>
              </a:path>
            </a:pathLst>
          </a:custGeom>
          <a:solidFill>
            <a:schemeClr val="accent5"/>
          </a:solidFill>
          <a:ln>
            <a:noFill/>
          </a:ln>
        </p:spPr>
        <p:txBody>
          <a:bodyPr vert="horz" wrap="square" lIns="93260" tIns="46630" rIns="93260" bIns="46630" numCol="1" anchor="t" anchorCtr="0" compatLnSpc="1">
            <a:prstTxWarp prst="textNoShape">
              <a:avLst/>
            </a:prstTxWarp>
          </a:bodyPr>
          <a:lstStyle/>
          <a:p>
            <a:endParaRPr lang="en-US" sz="1836" dirty="0">
              <a:solidFill>
                <a:schemeClr val="accent5"/>
              </a:solidFill>
            </a:endParaRPr>
          </a:p>
        </p:txBody>
      </p:sp>
    </p:spTree>
    <p:extLst>
      <p:ext uri="{BB962C8B-B14F-4D97-AF65-F5344CB8AC3E}">
        <p14:creationId xmlns:p14="http://schemas.microsoft.com/office/powerpoint/2010/main" val="58391712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p:cNvSpPr txBox="1"/>
          <p:nvPr/>
        </p:nvSpPr>
        <p:spPr>
          <a:xfrm>
            <a:off x="-14093" y="33635"/>
            <a:ext cx="2088232" cy="738664"/>
          </a:xfrm>
          <a:prstGeom prst="rect">
            <a:avLst/>
          </a:prstGeom>
          <a:noFill/>
        </p:spPr>
        <p:txBody>
          <a:bodyPr wrap="square" lIns="182880" tIns="146304" rIns="182880" bIns="146304" rtlCol="0">
            <a:spAutoFit/>
          </a:bodyPr>
          <a:lstStyle/>
          <a:p>
            <a:pPr>
              <a:lnSpc>
                <a:spcPct val="90000"/>
              </a:lnSpc>
              <a:spcAft>
                <a:spcPts val="600"/>
              </a:spcAft>
            </a:pPr>
            <a:r>
              <a:rPr lang="en-NZ" sz="3200" dirty="0">
                <a:solidFill>
                  <a:schemeClr val="bg1"/>
                </a:solidFill>
              </a:rPr>
              <a:t>RFC </a:t>
            </a:r>
            <a:r>
              <a:rPr lang="en-NZ" sz="3200" dirty="0" smtClean="0">
                <a:solidFill>
                  <a:schemeClr val="bg1"/>
                </a:solidFill>
              </a:rPr>
              <a:t>6749</a:t>
            </a:r>
            <a:endParaRPr lang="en-NZ" sz="2400" dirty="0" smtClean="0">
              <a:gradFill>
                <a:gsLst>
                  <a:gs pos="2917">
                    <a:schemeClr val="tx1"/>
                  </a:gs>
                  <a:gs pos="30000">
                    <a:schemeClr val="tx1"/>
                  </a:gs>
                </a:gsLst>
                <a:lin ang="5400000" scaled="0"/>
              </a:gradFill>
            </a:endParaRPr>
          </a:p>
        </p:txBody>
      </p:sp>
      <p:pic>
        <p:nvPicPr>
          <p:cNvPr id="10" name="Picture 9"/>
          <p:cNvPicPr>
            <a:picLocks noChangeAspect="1"/>
          </p:cNvPicPr>
          <p:nvPr/>
        </p:nvPicPr>
        <p:blipFill>
          <a:blip r:embed="rId2"/>
          <a:stretch>
            <a:fillRect/>
          </a:stretch>
        </p:blipFill>
        <p:spPr>
          <a:xfrm>
            <a:off x="1825749" y="616942"/>
            <a:ext cx="8784976" cy="5760640"/>
          </a:xfrm>
          <a:prstGeom prst="rect">
            <a:avLst/>
          </a:prstGeom>
        </p:spPr>
      </p:pic>
      <p:sp>
        <p:nvSpPr>
          <p:cNvPr id="11" name="TextBox 10"/>
          <p:cNvSpPr txBox="1"/>
          <p:nvPr/>
        </p:nvSpPr>
        <p:spPr>
          <a:xfrm>
            <a:off x="10652148" y="1265014"/>
            <a:ext cx="165618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End User</a:t>
            </a:r>
          </a:p>
        </p:txBody>
      </p:sp>
      <p:sp>
        <p:nvSpPr>
          <p:cNvPr id="15" name="TextBox 14"/>
          <p:cNvSpPr txBox="1"/>
          <p:nvPr/>
        </p:nvSpPr>
        <p:spPr>
          <a:xfrm>
            <a:off x="201931" y="2921198"/>
            <a:ext cx="1656184"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Printing</a:t>
            </a:r>
          </a:p>
          <a:p>
            <a:pPr>
              <a:lnSpc>
                <a:spcPct val="90000"/>
              </a:lnSpc>
              <a:spcAft>
                <a:spcPts val="600"/>
              </a:spcAft>
            </a:pPr>
            <a:r>
              <a:rPr lang="en-NZ" sz="2400" dirty="0" smtClean="0">
                <a:solidFill>
                  <a:schemeClr val="bg1"/>
                </a:solidFill>
              </a:rPr>
              <a:t>service</a:t>
            </a:r>
          </a:p>
        </p:txBody>
      </p:sp>
      <p:sp>
        <p:nvSpPr>
          <p:cNvPr id="16" name="TextBox 15"/>
          <p:cNvSpPr txBox="1"/>
          <p:nvPr/>
        </p:nvSpPr>
        <p:spPr>
          <a:xfrm>
            <a:off x="10940180" y="4649390"/>
            <a:ext cx="2736304" cy="1446550"/>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Photo</a:t>
            </a:r>
          </a:p>
          <a:p>
            <a:pPr>
              <a:lnSpc>
                <a:spcPct val="90000"/>
              </a:lnSpc>
              <a:spcAft>
                <a:spcPts val="600"/>
              </a:spcAft>
            </a:pPr>
            <a:r>
              <a:rPr lang="en-NZ" sz="2400" dirty="0" smtClean="0">
                <a:solidFill>
                  <a:schemeClr val="bg1"/>
                </a:solidFill>
              </a:rPr>
              <a:t>sharing</a:t>
            </a:r>
          </a:p>
          <a:p>
            <a:pPr>
              <a:lnSpc>
                <a:spcPct val="90000"/>
              </a:lnSpc>
              <a:spcAft>
                <a:spcPts val="600"/>
              </a:spcAft>
            </a:pPr>
            <a:r>
              <a:rPr lang="en-NZ" sz="2400" dirty="0" smtClean="0">
                <a:solidFill>
                  <a:schemeClr val="bg1"/>
                </a:solidFill>
              </a:rPr>
              <a:t>service</a:t>
            </a:r>
          </a:p>
        </p:txBody>
      </p:sp>
      <p:sp>
        <p:nvSpPr>
          <p:cNvPr id="17" name="TextBox 16"/>
          <p:cNvSpPr txBox="1"/>
          <p:nvPr/>
        </p:nvSpPr>
        <p:spPr>
          <a:xfrm>
            <a:off x="10538717" y="3183330"/>
            <a:ext cx="2088232"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Authenticate</a:t>
            </a:r>
          </a:p>
        </p:txBody>
      </p:sp>
      <p:sp>
        <p:nvSpPr>
          <p:cNvPr id="9" name="Rectangle 8"/>
          <p:cNvSpPr/>
          <p:nvPr/>
        </p:nvSpPr>
        <p:spPr bwMode="auto">
          <a:xfrm>
            <a:off x="8234461" y="1182902"/>
            <a:ext cx="1440160" cy="79208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2329805" y="3232284"/>
            <a:ext cx="1152128" cy="529956"/>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8450485" y="4865414"/>
            <a:ext cx="1296144" cy="695354"/>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7910425" y="2970152"/>
            <a:ext cx="2088232" cy="84104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68683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3" grpId="0" animBg="1"/>
      <p:bldP spid="13"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OIDC and OAuth 2.0</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5749266"/>
          </a:xfrm>
        </p:spPr>
        <p:txBody>
          <a:bodyPr/>
          <a:lstStyle/>
          <a:p>
            <a:r>
              <a:rPr lang="en-NZ" sz="3200" dirty="0" smtClean="0">
                <a:solidFill>
                  <a:schemeClr val="bg1"/>
                </a:solidFill>
              </a:rPr>
              <a:t>OIDC       Authentication</a:t>
            </a:r>
          </a:p>
          <a:p>
            <a:r>
              <a:rPr lang="en-NZ" sz="3200" dirty="0" smtClean="0">
                <a:solidFill>
                  <a:schemeClr val="bg1"/>
                </a:solidFill>
              </a:rPr>
              <a:t>OAuth     Authorisation</a:t>
            </a:r>
          </a:p>
          <a:p>
            <a:endParaRPr lang="en-NZ" sz="3200" dirty="0">
              <a:solidFill>
                <a:schemeClr val="bg1"/>
              </a:solidFill>
            </a:endParaRPr>
          </a:p>
          <a:p>
            <a:r>
              <a:rPr lang="en-NZ" sz="3200" dirty="0" smtClean="0">
                <a:solidFill>
                  <a:schemeClr val="bg1"/>
                </a:solidFill>
              </a:rPr>
              <a:t>OAuth </a:t>
            </a:r>
            <a:r>
              <a:rPr lang="en-NZ" sz="3200" dirty="0">
                <a:solidFill>
                  <a:schemeClr val="bg1"/>
                </a:solidFill>
              </a:rPr>
              <a:t>is about </a:t>
            </a:r>
            <a:r>
              <a:rPr lang="en-NZ" sz="3200" b="1" dirty="0">
                <a:solidFill>
                  <a:schemeClr val="bg1"/>
                </a:solidFill>
              </a:rPr>
              <a:t>accessing</a:t>
            </a:r>
            <a:r>
              <a:rPr lang="en-NZ" sz="3200" dirty="0">
                <a:solidFill>
                  <a:schemeClr val="bg1"/>
                </a:solidFill>
              </a:rPr>
              <a:t> a person's </a:t>
            </a:r>
            <a:r>
              <a:rPr lang="en-NZ" sz="3200" dirty="0" smtClean="0">
                <a:solidFill>
                  <a:schemeClr val="bg1"/>
                </a:solidFill>
              </a:rPr>
              <a:t>attributes</a:t>
            </a:r>
          </a:p>
          <a:p>
            <a:endParaRPr lang="en-NZ" sz="3200" dirty="0">
              <a:solidFill>
                <a:schemeClr val="bg1"/>
              </a:solidFill>
            </a:endParaRPr>
          </a:p>
          <a:p>
            <a:r>
              <a:rPr lang="en-NZ" sz="3200" dirty="0">
                <a:solidFill>
                  <a:schemeClr val="bg1"/>
                </a:solidFill>
              </a:rPr>
              <a:t>OpenID Connect is about </a:t>
            </a:r>
            <a:r>
              <a:rPr lang="en-NZ" sz="3200" b="1" dirty="0">
                <a:solidFill>
                  <a:schemeClr val="bg1"/>
                </a:solidFill>
              </a:rPr>
              <a:t>verifying</a:t>
            </a:r>
            <a:r>
              <a:rPr lang="en-NZ" sz="3200" dirty="0">
                <a:solidFill>
                  <a:schemeClr val="bg1"/>
                </a:solidFill>
              </a:rPr>
              <a:t> a person's </a:t>
            </a:r>
            <a:r>
              <a:rPr lang="en-NZ" sz="3200" dirty="0" smtClean="0">
                <a:solidFill>
                  <a:schemeClr val="bg1"/>
                </a:solidFill>
              </a:rPr>
              <a:t>identity and </a:t>
            </a:r>
            <a:r>
              <a:rPr lang="en-NZ" sz="3200" b="1" dirty="0">
                <a:solidFill>
                  <a:schemeClr val="bg1"/>
                </a:solidFill>
              </a:rPr>
              <a:t>accessing</a:t>
            </a:r>
            <a:r>
              <a:rPr lang="en-NZ" sz="3200" dirty="0">
                <a:solidFill>
                  <a:schemeClr val="bg1"/>
                </a:solidFill>
              </a:rPr>
              <a:t> a person's </a:t>
            </a:r>
            <a:r>
              <a:rPr lang="en-NZ" sz="3200" dirty="0" smtClean="0">
                <a:solidFill>
                  <a:schemeClr val="bg1"/>
                </a:solidFill>
              </a:rPr>
              <a:t>attributes</a:t>
            </a:r>
          </a:p>
          <a:p>
            <a:endParaRPr lang="en-NZ" sz="3200" dirty="0">
              <a:solidFill>
                <a:schemeClr val="bg1"/>
              </a:solidFill>
            </a:endParaRPr>
          </a:p>
          <a:p>
            <a:r>
              <a:rPr lang="en-NZ" sz="3200" dirty="0" smtClean="0">
                <a:solidFill>
                  <a:schemeClr val="bg1"/>
                </a:solidFill>
              </a:rPr>
              <a:t>OIDC </a:t>
            </a:r>
            <a:r>
              <a:rPr lang="en-NZ" sz="3200" dirty="0">
                <a:solidFill>
                  <a:schemeClr val="bg1"/>
                </a:solidFill>
              </a:rPr>
              <a:t>is a simple identity layer on top of OAuth 2.0. </a:t>
            </a:r>
            <a:r>
              <a:rPr lang="en-NZ" sz="3200" dirty="0" smtClean="0">
                <a:solidFill>
                  <a:schemeClr val="bg1"/>
                </a:solidFill>
              </a:rPr>
              <a:t>It specifies how </a:t>
            </a:r>
            <a:r>
              <a:rPr lang="en-NZ" sz="3200" dirty="0">
                <a:solidFill>
                  <a:schemeClr val="bg1"/>
                </a:solidFill>
              </a:rPr>
              <a:t>identity providers and relying parties can use OAuth 2.0 to communicate identity data to one </a:t>
            </a:r>
            <a:r>
              <a:rPr lang="en-NZ" sz="3200" dirty="0" smtClean="0">
                <a:solidFill>
                  <a:schemeClr val="bg1"/>
                </a:solidFill>
              </a:rPr>
              <a:t>another</a:t>
            </a:r>
            <a:endParaRPr lang="en-NZ" sz="3200" dirty="0">
              <a:solidFill>
                <a:schemeClr val="bg1"/>
              </a:solidFill>
            </a:endParaRPr>
          </a:p>
        </p:txBody>
      </p:sp>
      <p:sp>
        <p:nvSpPr>
          <p:cNvPr id="4" name="Notched Right Arrow 3"/>
          <p:cNvSpPr/>
          <p:nvPr/>
        </p:nvSpPr>
        <p:spPr bwMode="auto">
          <a:xfrm>
            <a:off x="1669804" y="1443771"/>
            <a:ext cx="288032" cy="216024"/>
          </a:xfrm>
          <a:prstGeom prst="notched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7" name="Notched Right Arrow 6"/>
          <p:cNvSpPr/>
          <p:nvPr/>
        </p:nvSpPr>
        <p:spPr bwMode="auto">
          <a:xfrm>
            <a:off x="1669804" y="1913086"/>
            <a:ext cx="288032" cy="216024"/>
          </a:xfrm>
          <a:prstGeom prst="notched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125823658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OIDC and OAuth 2.0</a:t>
            </a:r>
            <a:endParaRPr lang="en-NZ" dirty="0">
              <a:solidFill>
                <a:schemeClr val="bg1"/>
              </a:solidFill>
            </a:endParaRPr>
          </a:p>
        </p:txBody>
      </p:sp>
      <p:sp>
        <p:nvSpPr>
          <p:cNvPr id="17" name="TextBox 16"/>
          <p:cNvSpPr txBox="1"/>
          <p:nvPr/>
        </p:nvSpPr>
        <p:spPr>
          <a:xfrm>
            <a:off x="8099342" y="5369470"/>
            <a:ext cx="2304256"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OAuth 2.0 - User consents</a:t>
            </a:r>
          </a:p>
        </p:txBody>
      </p:sp>
      <p:sp>
        <p:nvSpPr>
          <p:cNvPr id="18" name="TextBox 17"/>
          <p:cNvSpPr txBox="1"/>
          <p:nvPr/>
        </p:nvSpPr>
        <p:spPr>
          <a:xfrm>
            <a:off x="2082225" y="5396556"/>
            <a:ext cx="2952328"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OIDC – </a:t>
            </a:r>
          </a:p>
          <a:p>
            <a:pPr>
              <a:lnSpc>
                <a:spcPct val="90000"/>
              </a:lnSpc>
              <a:spcAft>
                <a:spcPts val="600"/>
              </a:spcAft>
            </a:pPr>
            <a:r>
              <a:rPr lang="en-NZ" sz="2400" dirty="0" smtClean="0">
                <a:solidFill>
                  <a:srgbClr val="FFFFFF"/>
                </a:solidFill>
              </a:rPr>
              <a:t>User authenticates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2064735"/>
            <a:ext cx="2601185" cy="26011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7" y="1769070"/>
            <a:ext cx="2601185" cy="2601185"/>
          </a:xfrm>
          <a:prstGeom prst="rect">
            <a:avLst/>
          </a:prstGeom>
        </p:spPr>
      </p:pic>
    </p:spTree>
    <p:extLst>
      <p:ext uri="{BB962C8B-B14F-4D97-AF65-F5344CB8AC3E}">
        <p14:creationId xmlns:p14="http://schemas.microsoft.com/office/powerpoint/2010/main" val="26965334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OIDC and OAuth 2.0</a:t>
            </a:r>
            <a:endParaRPr lang="en-NZ" dirty="0">
              <a:solidFill>
                <a:schemeClr val="bg1"/>
              </a:solidFill>
            </a:endParaRPr>
          </a:p>
        </p:txBody>
      </p:sp>
      <p:sp>
        <p:nvSpPr>
          <p:cNvPr id="17" name="TextBox 16"/>
          <p:cNvSpPr txBox="1"/>
          <p:nvPr/>
        </p:nvSpPr>
        <p:spPr>
          <a:xfrm>
            <a:off x="7514381" y="5369470"/>
            <a:ext cx="3807528"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OAuth 2.0 - A</a:t>
            </a:r>
            <a:r>
              <a:rPr lang="en-NZ" sz="2400" b="1" dirty="0" smtClean="0">
                <a:solidFill>
                  <a:schemeClr val="bg1"/>
                </a:solidFill>
              </a:rPr>
              <a:t>ccessing</a:t>
            </a:r>
            <a:r>
              <a:rPr lang="en-NZ" sz="2400" dirty="0" smtClean="0">
                <a:solidFill>
                  <a:schemeClr val="bg1"/>
                </a:solidFill>
              </a:rPr>
              <a:t> </a:t>
            </a:r>
            <a:r>
              <a:rPr lang="en-NZ" sz="2400" dirty="0">
                <a:solidFill>
                  <a:schemeClr val="bg1"/>
                </a:solidFill>
              </a:rPr>
              <a:t>a person's attributes</a:t>
            </a:r>
            <a:endParaRPr lang="en-NZ" sz="2400" dirty="0" smtClean="0">
              <a:solidFill>
                <a:srgbClr val="FFFFFF"/>
              </a:solidFill>
            </a:endParaRPr>
          </a:p>
        </p:txBody>
      </p:sp>
      <p:sp>
        <p:nvSpPr>
          <p:cNvPr id="18" name="TextBox 17"/>
          <p:cNvSpPr txBox="1"/>
          <p:nvPr/>
        </p:nvSpPr>
        <p:spPr>
          <a:xfrm>
            <a:off x="1681733" y="5081438"/>
            <a:ext cx="4208020"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OIDC – </a:t>
            </a:r>
          </a:p>
          <a:p>
            <a:pPr>
              <a:lnSpc>
                <a:spcPct val="90000"/>
              </a:lnSpc>
              <a:spcAft>
                <a:spcPts val="600"/>
              </a:spcAft>
            </a:pPr>
            <a:r>
              <a:rPr lang="en-NZ" sz="2400" b="1" dirty="0" smtClean="0">
                <a:solidFill>
                  <a:schemeClr val="bg1"/>
                </a:solidFill>
              </a:rPr>
              <a:t>Verifying</a:t>
            </a:r>
            <a:r>
              <a:rPr lang="en-NZ" sz="2400" dirty="0" smtClean="0">
                <a:solidFill>
                  <a:schemeClr val="bg1"/>
                </a:solidFill>
              </a:rPr>
              <a:t> </a:t>
            </a:r>
            <a:r>
              <a:rPr lang="en-NZ" sz="2400" dirty="0">
                <a:solidFill>
                  <a:schemeClr val="bg1"/>
                </a:solidFill>
              </a:rPr>
              <a:t>a person's identity</a:t>
            </a:r>
            <a:endParaRPr lang="en-NZ" sz="2400" dirty="0" smtClean="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2064735"/>
            <a:ext cx="2601185" cy="26011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7" y="1769070"/>
            <a:ext cx="2601185" cy="2601185"/>
          </a:xfrm>
          <a:prstGeom prst="rect">
            <a:avLst/>
          </a:prstGeom>
        </p:spPr>
      </p:pic>
    </p:spTree>
    <p:extLst>
      <p:ext uri="{BB962C8B-B14F-4D97-AF65-F5344CB8AC3E}">
        <p14:creationId xmlns:p14="http://schemas.microsoft.com/office/powerpoint/2010/main" val="338167999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74638" y="112886"/>
            <a:ext cx="11889564" cy="917575"/>
          </a:xfrm>
        </p:spPr>
        <p:txBody>
          <a:bodyPr/>
          <a:lstStyle/>
          <a:p>
            <a:r>
              <a:rPr lang="en-NZ" dirty="0">
                <a:solidFill>
                  <a:schemeClr val="bg1"/>
                </a:solidFill>
              </a:rPr>
              <a:t>OIDC and OAuth 2.0</a:t>
            </a:r>
          </a:p>
        </p:txBody>
      </p:sp>
      <p:graphicFrame>
        <p:nvGraphicFramePr>
          <p:cNvPr id="3" name="Diagram 2"/>
          <p:cNvGraphicFramePr/>
          <p:nvPr>
            <p:extLst>
              <p:ext uri="{D42A27DB-BD31-4B8C-83A1-F6EECF244321}">
                <p14:modId xmlns:p14="http://schemas.microsoft.com/office/powerpoint/2010/main" val="711162816"/>
              </p:ext>
            </p:extLst>
          </p:nvPr>
        </p:nvGraphicFramePr>
        <p:xfrm>
          <a:off x="2073928" y="1409030"/>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606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OIDC and OAuth 2.0</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2252924"/>
          </a:xfrm>
        </p:spPr>
        <p:txBody>
          <a:bodyPr/>
          <a:lstStyle/>
          <a:p>
            <a:r>
              <a:rPr lang="en-NZ" sz="3200" dirty="0" smtClean="0">
                <a:solidFill>
                  <a:schemeClr val="bg1"/>
                </a:solidFill>
              </a:rPr>
              <a:t>OAuth     Access token</a:t>
            </a:r>
          </a:p>
          <a:p>
            <a:r>
              <a:rPr lang="en-NZ" sz="3200" dirty="0">
                <a:solidFill>
                  <a:schemeClr val="bg1"/>
                </a:solidFill>
              </a:rPr>
              <a:t>OIDC </a:t>
            </a:r>
            <a:r>
              <a:rPr lang="en-NZ" sz="3200" dirty="0" smtClean="0">
                <a:solidFill>
                  <a:schemeClr val="bg1"/>
                </a:solidFill>
              </a:rPr>
              <a:t>      Access token plus signed ID token</a:t>
            </a:r>
          </a:p>
          <a:p>
            <a:endParaRPr lang="en-NZ" sz="3200" dirty="0">
              <a:solidFill>
                <a:schemeClr val="bg1"/>
              </a:solidFill>
            </a:endParaRPr>
          </a:p>
          <a:p>
            <a:r>
              <a:rPr lang="en-NZ" sz="3200" dirty="0" smtClean="0">
                <a:solidFill>
                  <a:schemeClr val="bg1"/>
                </a:solidFill>
              </a:rPr>
              <a:t>Also refresh token</a:t>
            </a:r>
            <a:endParaRPr lang="en-NZ" sz="3200" dirty="0">
              <a:solidFill>
                <a:schemeClr val="bg1"/>
              </a:solidFill>
            </a:endParaRPr>
          </a:p>
        </p:txBody>
      </p:sp>
      <p:sp>
        <p:nvSpPr>
          <p:cNvPr id="4" name="Notched Right Arrow 3"/>
          <p:cNvSpPr/>
          <p:nvPr/>
        </p:nvSpPr>
        <p:spPr bwMode="auto">
          <a:xfrm>
            <a:off x="1669804" y="1443771"/>
            <a:ext cx="288032" cy="216024"/>
          </a:xfrm>
          <a:prstGeom prst="notched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7" name="Notched Right Arrow 6"/>
          <p:cNvSpPr/>
          <p:nvPr/>
        </p:nvSpPr>
        <p:spPr bwMode="auto">
          <a:xfrm>
            <a:off x="1669804" y="1913086"/>
            <a:ext cx="288032" cy="216024"/>
          </a:xfrm>
          <a:prstGeom prst="notched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42219066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6" name="Oval 15"/>
          <p:cNvSpPr/>
          <p:nvPr/>
        </p:nvSpPr>
        <p:spPr bwMode="auto">
          <a:xfrm>
            <a:off x="6938317" y="1361462"/>
            <a:ext cx="4320480" cy="274584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13" name="Title 12"/>
          <p:cNvSpPr>
            <a:spLocks noGrp="1"/>
          </p:cNvSpPr>
          <p:nvPr>
            <p:ph type="title"/>
          </p:nvPr>
        </p:nvSpPr>
        <p:spPr>
          <a:xfrm>
            <a:off x="274638" y="112886"/>
            <a:ext cx="11889564" cy="917575"/>
          </a:xfrm>
        </p:spPr>
        <p:txBody>
          <a:bodyPr/>
          <a:lstStyle/>
          <a:p>
            <a:r>
              <a:rPr lang="en-NZ" dirty="0">
                <a:solidFill>
                  <a:schemeClr val="bg1"/>
                </a:solidFill>
              </a:rPr>
              <a:t>OIDC and OAuth </a:t>
            </a:r>
            <a:r>
              <a:rPr lang="en-NZ" dirty="0" smtClean="0">
                <a:solidFill>
                  <a:schemeClr val="bg1"/>
                </a:solidFill>
              </a:rPr>
              <a:t>2.0 Tokens</a:t>
            </a:r>
            <a:endParaRPr lang="en-NZ" dirty="0">
              <a:solidFill>
                <a:schemeClr val="bg1"/>
              </a:solidFill>
            </a:endParaRPr>
          </a:p>
        </p:txBody>
      </p:sp>
      <p:sp>
        <p:nvSpPr>
          <p:cNvPr id="5" name="Oval 4"/>
          <p:cNvSpPr/>
          <p:nvPr/>
        </p:nvSpPr>
        <p:spPr bwMode="auto">
          <a:xfrm>
            <a:off x="1199155" y="1373748"/>
            <a:ext cx="4295472" cy="280831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8" name="TextBox 7"/>
          <p:cNvSpPr txBox="1"/>
          <p:nvPr/>
        </p:nvSpPr>
        <p:spPr>
          <a:xfrm>
            <a:off x="2105795" y="2088054"/>
            <a:ext cx="2507776" cy="1292662"/>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OIDC – Access token plus signed ID token</a:t>
            </a:r>
          </a:p>
        </p:txBody>
      </p:sp>
      <p:sp>
        <p:nvSpPr>
          <p:cNvPr id="11" name="TextBox 10"/>
          <p:cNvSpPr txBox="1"/>
          <p:nvPr/>
        </p:nvSpPr>
        <p:spPr>
          <a:xfrm>
            <a:off x="8234461" y="2088054"/>
            <a:ext cx="2154405"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OAuth – Access token</a:t>
            </a:r>
          </a:p>
        </p:txBody>
      </p:sp>
      <p:sp>
        <p:nvSpPr>
          <p:cNvPr id="14" name="Oval 13"/>
          <p:cNvSpPr/>
          <p:nvPr/>
        </p:nvSpPr>
        <p:spPr bwMode="auto">
          <a:xfrm>
            <a:off x="4047730" y="4182060"/>
            <a:ext cx="4386653" cy="2808312"/>
          </a:xfrm>
          <a:prstGeom prst="ellipse">
            <a:avLst/>
          </a:prstGeom>
          <a:solidFill>
            <a:schemeClr val="accent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15" name="TextBox 14"/>
          <p:cNvSpPr txBox="1"/>
          <p:nvPr/>
        </p:nvSpPr>
        <p:spPr>
          <a:xfrm>
            <a:off x="5103296" y="5369470"/>
            <a:ext cx="223224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chemeClr val="bg1"/>
                </a:solidFill>
              </a:rPr>
              <a:t>Refresh token</a:t>
            </a:r>
          </a:p>
        </p:txBody>
      </p:sp>
    </p:spTree>
    <p:extLst>
      <p:ext uri="{BB962C8B-B14F-4D97-AF65-F5344CB8AC3E}">
        <p14:creationId xmlns:p14="http://schemas.microsoft.com/office/powerpoint/2010/main" val="330266488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sz="7200" dirty="0" smtClean="0"/>
              <a:t>The OIDC / OAuth 2.0 Endpoints</a:t>
            </a:r>
            <a:endParaRPr lang="en-US" sz="7200" dirty="0"/>
          </a:p>
        </p:txBody>
      </p:sp>
    </p:spTree>
    <p:extLst>
      <p:ext uri="{BB962C8B-B14F-4D97-AF65-F5344CB8AC3E}">
        <p14:creationId xmlns:p14="http://schemas.microsoft.com/office/powerpoint/2010/main" val="326874743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The endpoints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4419671"/>
          </a:xfrm>
        </p:spPr>
        <p:txBody>
          <a:bodyPr/>
          <a:lstStyle/>
          <a:p>
            <a:r>
              <a:rPr lang="en-NZ" sz="3200" dirty="0" smtClean="0">
                <a:solidFill>
                  <a:schemeClr val="bg1">
                    <a:lumMod val="95000"/>
                  </a:schemeClr>
                </a:solidFill>
              </a:rPr>
              <a:t>authorize</a:t>
            </a:r>
          </a:p>
          <a:p>
            <a:r>
              <a:rPr lang="en-NZ" sz="3200" dirty="0" smtClean="0">
                <a:solidFill>
                  <a:schemeClr val="bg1">
                    <a:lumMod val="95000"/>
                  </a:schemeClr>
                </a:solidFill>
              </a:rPr>
              <a:t>token</a:t>
            </a:r>
          </a:p>
          <a:p>
            <a:endParaRPr lang="en-NZ" sz="3200" dirty="0" smtClean="0">
              <a:solidFill>
                <a:schemeClr val="bg1">
                  <a:lumMod val="95000"/>
                </a:schemeClr>
              </a:solidFill>
            </a:endParaRPr>
          </a:p>
          <a:p>
            <a:r>
              <a:rPr lang="en-NZ" sz="3200" dirty="0" smtClean="0">
                <a:solidFill>
                  <a:schemeClr val="bg1">
                    <a:lumMod val="95000"/>
                  </a:schemeClr>
                </a:solidFill>
              </a:rPr>
              <a:t>discovery</a:t>
            </a:r>
          </a:p>
          <a:p>
            <a:r>
              <a:rPr lang="en-NZ" sz="3200" dirty="0" smtClean="0">
                <a:solidFill>
                  <a:schemeClr val="bg1">
                    <a:lumMod val="95000"/>
                  </a:schemeClr>
                </a:solidFill>
              </a:rPr>
              <a:t>userinfo</a:t>
            </a:r>
          </a:p>
          <a:p>
            <a:endParaRPr lang="en-NZ" sz="3200" dirty="0">
              <a:solidFill>
                <a:schemeClr val="bg1">
                  <a:lumMod val="95000"/>
                </a:schemeClr>
              </a:solidFill>
            </a:endParaRPr>
          </a:p>
          <a:p>
            <a:endParaRPr lang="en-NZ" sz="3200" dirty="0">
              <a:solidFill>
                <a:schemeClr val="bg1">
                  <a:lumMod val="95000"/>
                </a:schemeClr>
              </a:solidFill>
            </a:endParaRPr>
          </a:p>
          <a:p>
            <a:endParaRPr lang="en-NZ" sz="3200" dirty="0">
              <a:solidFill>
                <a:schemeClr val="bg1"/>
              </a:solidFill>
            </a:endParaRPr>
          </a:p>
        </p:txBody>
      </p:sp>
    </p:spTree>
    <p:extLst>
      <p:ext uri="{BB962C8B-B14F-4D97-AF65-F5344CB8AC3E}">
        <p14:creationId xmlns:p14="http://schemas.microsoft.com/office/powerpoint/2010/main" val="30505399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a:t>
            </a:r>
            <a:r>
              <a:rPr lang="en-NZ" dirty="0" smtClean="0">
                <a:solidFill>
                  <a:schemeClr val="bg1"/>
                </a:solidFill>
              </a:rPr>
              <a:t>2.0 endpoints</a:t>
            </a:r>
            <a:endParaRPr lang="en-NZ" dirty="0">
              <a:solidFill>
                <a:schemeClr val="bg1"/>
              </a:solidFill>
            </a:endParaRPr>
          </a:p>
        </p:txBody>
      </p:sp>
      <p:sp>
        <p:nvSpPr>
          <p:cNvPr id="17" name="TextBox 16"/>
          <p:cNvSpPr txBox="1"/>
          <p:nvPr/>
        </p:nvSpPr>
        <p:spPr>
          <a:xfrm>
            <a:off x="6722293" y="2859589"/>
            <a:ext cx="2376264" cy="664797"/>
          </a:xfrm>
          <a:prstGeom prst="rect">
            <a:avLst/>
          </a:prstGeom>
          <a:noFill/>
        </p:spPr>
        <p:txBody>
          <a:bodyPr wrap="square" lIns="182880" tIns="146304" rIns="182880" bIns="146304" rtlCol="0">
            <a:spAutoFit/>
          </a:bodyPr>
          <a:lstStyle/>
          <a:p>
            <a:r>
              <a:rPr lang="en-NZ" sz="2400" dirty="0" smtClean="0">
                <a:solidFill>
                  <a:srgbClr val="FFFFFF"/>
                </a:solidFill>
              </a:rPr>
              <a:t>/token</a:t>
            </a:r>
          </a:p>
        </p:txBody>
      </p:sp>
      <p:sp>
        <p:nvSpPr>
          <p:cNvPr id="18" name="TextBox 17"/>
          <p:cNvSpPr txBox="1"/>
          <p:nvPr/>
        </p:nvSpPr>
        <p:spPr>
          <a:xfrm>
            <a:off x="6722293" y="1697062"/>
            <a:ext cx="237626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/authorize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5" y="2541167"/>
            <a:ext cx="2601185" cy="2601185"/>
          </a:xfrm>
          <a:prstGeom prst="rect">
            <a:avLst/>
          </a:prstGeom>
        </p:spPr>
      </p:pic>
      <p:sp>
        <p:nvSpPr>
          <p:cNvPr id="10" name="TextBox 9"/>
          <p:cNvSpPr txBox="1"/>
          <p:nvPr/>
        </p:nvSpPr>
        <p:spPr>
          <a:xfrm>
            <a:off x="6722293" y="4059049"/>
            <a:ext cx="2376264" cy="664797"/>
          </a:xfrm>
          <a:prstGeom prst="rect">
            <a:avLst/>
          </a:prstGeom>
          <a:noFill/>
        </p:spPr>
        <p:txBody>
          <a:bodyPr wrap="square" lIns="182880" tIns="146304" rIns="182880" bIns="146304" rtlCol="0">
            <a:spAutoFit/>
          </a:bodyPr>
          <a:lstStyle/>
          <a:p>
            <a:r>
              <a:rPr lang="en-NZ" sz="2400" dirty="0" smtClean="0">
                <a:solidFill>
                  <a:srgbClr val="FFFFFF"/>
                </a:solidFill>
              </a:rPr>
              <a:t>/discovery</a:t>
            </a:r>
          </a:p>
        </p:txBody>
      </p:sp>
      <p:sp>
        <p:nvSpPr>
          <p:cNvPr id="11" name="TextBox 10"/>
          <p:cNvSpPr txBox="1"/>
          <p:nvPr/>
        </p:nvSpPr>
        <p:spPr>
          <a:xfrm>
            <a:off x="6722293" y="5258510"/>
            <a:ext cx="2376264" cy="664797"/>
          </a:xfrm>
          <a:prstGeom prst="rect">
            <a:avLst/>
          </a:prstGeom>
          <a:noFill/>
        </p:spPr>
        <p:txBody>
          <a:bodyPr wrap="square" lIns="182880" tIns="146304" rIns="182880" bIns="146304" rtlCol="0">
            <a:spAutoFit/>
          </a:bodyPr>
          <a:lstStyle/>
          <a:p>
            <a:r>
              <a:rPr lang="en-NZ" sz="2400" dirty="0" smtClean="0">
                <a:solidFill>
                  <a:srgbClr val="FFFFFF"/>
                </a:solidFill>
              </a:rPr>
              <a:t>/userinfo</a:t>
            </a:r>
          </a:p>
        </p:txBody>
      </p:sp>
    </p:spTree>
    <p:extLst>
      <p:ext uri="{BB962C8B-B14F-4D97-AF65-F5344CB8AC3E}">
        <p14:creationId xmlns:p14="http://schemas.microsoft.com/office/powerpoint/2010/main" val="250190671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505050"/>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9" y="1212851"/>
            <a:ext cx="11887200" cy="4942892"/>
          </a:xfrm>
        </p:spPr>
        <p:txBody>
          <a:bodyPr/>
          <a:lstStyle/>
          <a:p>
            <a:pPr defTabSz="932472" fontAlgn="base">
              <a:spcBef>
                <a:spcPct val="0"/>
              </a:spcBef>
              <a:spcAft>
                <a:spcPct val="0"/>
              </a:spcAft>
            </a:pPr>
            <a:endParaRPr lang="en-US" sz="1600" dirty="0"/>
          </a:p>
          <a:p>
            <a:pPr defTabSz="932472" fontAlgn="base">
              <a:spcBef>
                <a:spcPct val="0"/>
              </a:spcBef>
              <a:spcAft>
                <a:spcPct val="0"/>
              </a:spcAft>
            </a:pPr>
            <a:endParaRPr lang="en-US" sz="1600" dirty="0"/>
          </a:p>
          <a:p>
            <a:pPr marL="0" indent="0" defTabSz="932472" fontAlgn="base">
              <a:spcBef>
                <a:spcPct val="0"/>
              </a:spcBef>
              <a:spcAft>
                <a:spcPct val="0"/>
              </a:spcAft>
              <a:buNone/>
            </a:pPr>
            <a:r>
              <a:rPr lang="en-US" sz="1600" dirty="0"/>
              <a:t>Upload your final deck on the speaker portal on or before </a:t>
            </a:r>
            <a:r>
              <a:rPr lang="en-US" sz="1600" b="1" dirty="0">
                <a:solidFill>
                  <a:srgbClr val="FFB900"/>
                </a:solidFill>
              </a:rPr>
              <a:t>October 16, 2016 at 11:59pm NZST (UPDATE!)</a:t>
            </a:r>
            <a:r>
              <a:rPr lang="en-US" sz="1600" b="1" dirty="0">
                <a:solidFill>
                  <a:schemeClr val="accent6"/>
                </a:solidFill>
              </a:rPr>
              <a:t>.</a:t>
            </a:r>
          </a:p>
          <a:p>
            <a:pPr defTabSz="932472" fontAlgn="base">
              <a:spcBef>
                <a:spcPct val="0"/>
              </a:spcBef>
              <a:spcAft>
                <a:spcPct val="0"/>
              </a:spcAft>
            </a:pPr>
            <a:endParaRPr lang="en-GB" sz="1600" dirty="0"/>
          </a:p>
          <a:p>
            <a:pPr marL="0" indent="0" defTabSz="932472" fontAlgn="base">
              <a:spcBef>
                <a:spcPct val="0"/>
              </a:spcBef>
              <a:spcAft>
                <a:spcPct val="0"/>
              </a:spcAft>
              <a:buNone/>
            </a:pPr>
            <a:r>
              <a:rPr lang="en-GB" sz="1600" dirty="0"/>
              <a:t>PowerPoint presentations undergo a brief scrub process and are posted online for delegates to access</a:t>
            </a:r>
            <a:br>
              <a:rPr lang="en-GB" sz="1600" dirty="0"/>
            </a:br>
            <a:r>
              <a:rPr lang="en-GB" sz="1600" dirty="0"/>
              <a:t>after the conference.</a:t>
            </a:r>
          </a:p>
          <a:p>
            <a:endParaRPr lang="en-US" sz="1600" b="1" dirty="0"/>
          </a:p>
          <a:p>
            <a:pPr marL="0" indent="0" defTabSz="932472" fontAlgn="base">
              <a:spcBef>
                <a:spcPct val="0"/>
              </a:spcBef>
              <a:spcAft>
                <a:spcPct val="0"/>
              </a:spcAft>
              <a:buNone/>
            </a:pPr>
            <a:r>
              <a:rPr lang="en-GB" sz="1800" b="1" dirty="0">
                <a:solidFill>
                  <a:srgbClr val="FFB900"/>
                </a:solidFill>
              </a:rPr>
              <a:t>The Scrub Process will include:</a:t>
            </a:r>
          </a:p>
          <a:p>
            <a:pPr marL="238054" indent="-238054" defTabSz="932472" fontAlgn="base">
              <a:spcBef>
                <a:spcPct val="0"/>
              </a:spcBef>
              <a:spcAft>
                <a:spcPct val="0"/>
              </a:spcAft>
            </a:pPr>
            <a:r>
              <a:rPr lang="en-US" sz="1600" dirty="0"/>
              <a:t>Verification that required slides are included</a:t>
            </a:r>
          </a:p>
          <a:p>
            <a:pPr marL="238054" indent="-238054" defTabSz="932472" fontAlgn="base">
              <a:spcBef>
                <a:spcPct val="0"/>
              </a:spcBef>
              <a:spcAft>
                <a:spcPct val="0"/>
              </a:spcAft>
            </a:pPr>
            <a:r>
              <a:rPr lang="en-US" sz="1600" dirty="0"/>
              <a:t>Remove any non-template logos and graphics from the walk-in slide </a:t>
            </a:r>
          </a:p>
          <a:p>
            <a:pPr marL="238054" indent="-238054" defTabSz="932472" fontAlgn="base">
              <a:spcBef>
                <a:spcPct val="0"/>
              </a:spcBef>
              <a:spcAft>
                <a:spcPct val="0"/>
              </a:spcAft>
            </a:pPr>
            <a:r>
              <a:rPr lang="en-US" sz="1600" dirty="0"/>
              <a:t>Remove all comments, hidden slides and speaker notes from slides </a:t>
            </a:r>
          </a:p>
          <a:p>
            <a:pPr marL="238054" indent="-238054" defTabSz="932472" fontAlgn="base">
              <a:spcBef>
                <a:spcPct val="0"/>
              </a:spcBef>
              <a:spcAft>
                <a:spcPct val="0"/>
              </a:spcAft>
            </a:pPr>
            <a:r>
              <a:rPr lang="en-US" sz="1600" dirty="0"/>
              <a:t>Set file properties box</a:t>
            </a:r>
          </a:p>
          <a:p>
            <a:pPr marL="238054" indent="-238054" defTabSz="932472" fontAlgn="base">
              <a:spcBef>
                <a:spcPct val="0"/>
              </a:spcBef>
              <a:spcAft>
                <a:spcPct val="0"/>
              </a:spcAft>
            </a:pPr>
            <a:r>
              <a:rPr lang="en-US" sz="1600" dirty="0"/>
              <a:t>Reset printability to grayscale </a:t>
            </a:r>
          </a:p>
          <a:p>
            <a:pPr marL="238054" indent="-238054" defTabSz="932472" fontAlgn="base">
              <a:spcBef>
                <a:spcPct val="0"/>
              </a:spcBef>
              <a:spcAft>
                <a:spcPct val="0"/>
              </a:spcAft>
            </a:pPr>
            <a:r>
              <a:rPr lang="en-US" sz="1600" dirty="0"/>
              <a:t>Notify Presentation Manager of any images identified as unlicensed for escalation</a:t>
            </a:r>
          </a:p>
          <a:p>
            <a:pPr marL="238054" indent="-238054" defTabSz="932472" fontAlgn="base">
              <a:spcBef>
                <a:spcPct val="0"/>
              </a:spcBef>
              <a:spcAft>
                <a:spcPct val="0"/>
              </a:spcAft>
            </a:pPr>
            <a:r>
              <a:rPr lang="en-US" sz="1600" dirty="0"/>
              <a:t>Rename files to match naming convention</a:t>
            </a:r>
          </a:p>
          <a:p>
            <a:pPr marL="238054" indent="-238054" defTabSz="932472" fontAlgn="base">
              <a:spcBef>
                <a:spcPct val="0"/>
              </a:spcBef>
              <a:spcAft>
                <a:spcPct val="0"/>
              </a:spcAft>
            </a:pPr>
            <a:r>
              <a:rPr lang="en-US" sz="1600" dirty="0"/>
              <a:t>Correct session title and session code to match printed Mini Guide and Schedule Builder</a:t>
            </a:r>
          </a:p>
          <a:p>
            <a:pPr marL="238054" indent="-238054" defTabSz="932472" fontAlgn="base">
              <a:spcBef>
                <a:spcPct val="0"/>
              </a:spcBef>
              <a:spcAft>
                <a:spcPct val="0"/>
              </a:spcAft>
            </a:pPr>
            <a:endParaRPr lang="en-US" sz="1600" dirty="0"/>
          </a:p>
          <a:p>
            <a:pPr defTabSz="932472" fontAlgn="base">
              <a:spcBef>
                <a:spcPct val="0"/>
              </a:spcBef>
              <a:spcAft>
                <a:spcPct val="0"/>
              </a:spcAft>
              <a:buNone/>
            </a:pPr>
            <a:r>
              <a:rPr lang="en-US" sz="1800" b="1" dirty="0">
                <a:solidFill>
                  <a:srgbClr val="FFB900"/>
                </a:solidFill>
              </a:rPr>
              <a:t>Speakers, you must:</a:t>
            </a:r>
          </a:p>
          <a:p>
            <a:pPr marL="238054" indent="-238054" defTabSz="932472" fontAlgn="base">
              <a:spcBef>
                <a:spcPct val="0"/>
              </a:spcBef>
              <a:spcAft>
                <a:spcPct val="0"/>
              </a:spcAft>
            </a:pPr>
            <a:r>
              <a:rPr lang="en-US" sz="1600" dirty="0"/>
              <a:t>Use the provided event template and associated colors, fonts, layout and transition slides</a:t>
            </a:r>
          </a:p>
          <a:p>
            <a:pPr marL="238054" indent="-238054" defTabSz="932472" fontAlgn="base">
              <a:spcBef>
                <a:spcPct val="0"/>
              </a:spcBef>
              <a:spcAft>
                <a:spcPct val="0"/>
              </a:spcAft>
            </a:pPr>
            <a:r>
              <a:rPr lang="en-US" sz="1600" dirty="0"/>
              <a:t>Correct product names to follow applicable branding rules</a:t>
            </a:r>
          </a:p>
          <a:p>
            <a:pPr marL="0" indent="0" defTabSz="932472" fontAlgn="base">
              <a:spcBef>
                <a:spcPct val="0"/>
              </a:spcBef>
              <a:spcAft>
                <a:spcPct val="0"/>
              </a:spcAft>
              <a:buNone/>
            </a:pPr>
            <a:endParaRPr lang="en-US" sz="1600" dirty="0"/>
          </a:p>
        </p:txBody>
      </p:sp>
      <p:sp>
        <p:nvSpPr>
          <p:cNvPr id="3" name="Title 2"/>
          <p:cNvSpPr>
            <a:spLocks noGrp="1"/>
          </p:cNvSpPr>
          <p:nvPr>
            <p:ph type="title"/>
          </p:nvPr>
        </p:nvSpPr>
        <p:spPr/>
        <p:txBody>
          <a:bodyPr/>
          <a:lstStyle/>
          <a:p>
            <a:r>
              <a:rPr lang="en-NZ" sz="5500" dirty="0">
                <a:solidFill>
                  <a:schemeClr val="tx1"/>
                </a:solidFill>
              </a:rPr>
              <a:t>Scrub Checklist</a:t>
            </a:r>
            <a:endParaRPr lang="en-NZ" sz="5500" dirty="0"/>
          </a:p>
        </p:txBody>
      </p:sp>
      <p:sp>
        <p:nvSpPr>
          <p:cNvPr id="4" name="Freeform 82"/>
          <p:cNvSpPr>
            <a:spLocks noEditPoints="1"/>
          </p:cNvSpPr>
          <p:nvPr/>
        </p:nvSpPr>
        <p:spPr bwMode="auto">
          <a:xfrm>
            <a:off x="9692919" y="4210790"/>
            <a:ext cx="2276563" cy="1877272"/>
          </a:xfrm>
          <a:custGeom>
            <a:avLst/>
            <a:gdLst>
              <a:gd name="T0" fmla="*/ 873 w 946"/>
              <a:gd name="T1" fmla="*/ 780 h 780"/>
              <a:gd name="T2" fmla="*/ 73 w 946"/>
              <a:gd name="T3" fmla="*/ 780 h 780"/>
              <a:gd name="T4" fmla="*/ 12 w 946"/>
              <a:gd name="T5" fmla="*/ 745 h 780"/>
              <a:gd name="T6" fmla="*/ 16 w 946"/>
              <a:gd name="T7" fmla="*/ 675 h 780"/>
              <a:gd name="T8" fmla="*/ 414 w 946"/>
              <a:gd name="T9" fmla="*/ 33 h 780"/>
              <a:gd name="T10" fmla="*/ 414 w 946"/>
              <a:gd name="T11" fmla="*/ 32 h 780"/>
              <a:gd name="T12" fmla="*/ 473 w 946"/>
              <a:gd name="T13" fmla="*/ 0 h 780"/>
              <a:gd name="T14" fmla="*/ 532 w 946"/>
              <a:gd name="T15" fmla="*/ 32 h 780"/>
              <a:gd name="T16" fmla="*/ 533 w 946"/>
              <a:gd name="T17" fmla="*/ 34 h 780"/>
              <a:gd name="T18" fmla="*/ 930 w 946"/>
              <a:gd name="T19" fmla="*/ 675 h 780"/>
              <a:gd name="T20" fmla="*/ 934 w 946"/>
              <a:gd name="T21" fmla="*/ 745 h 780"/>
              <a:gd name="T22" fmla="*/ 873 w 946"/>
              <a:gd name="T23" fmla="*/ 780 h 780"/>
              <a:gd name="T24" fmla="*/ 154 w 946"/>
              <a:gd name="T25" fmla="*/ 667 h 780"/>
              <a:gd name="T26" fmla="*/ 792 w 946"/>
              <a:gd name="T27" fmla="*/ 667 h 780"/>
              <a:gd name="T28" fmla="*/ 473 w 946"/>
              <a:gd name="T29" fmla="*/ 152 h 780"/>
              <a:gd name="T30" fmla="*/ 154 w 946"/>
              <a:gd name="T31" fmla="*/ 667 h 780"/>
              <a:gd name="T32" fmla="*/ 531 w 946"/>
              <a:gd name="T33" fmla="*/ 347 h 780"/>
              <a:gd name="T34" fmla="*/ 415 w 946"/>
              <a:gd name="T35" fmla="*/ 347 h 780"/>
              <a:gd name="T36" fmla="*/ 437 w 946"/>
              <a:gd name="T37" fmla="*/ 534 h 780"/>
              <a:gd name="T38" fmla="*/ 509 w 946"/>
              <a:gd name="T39" fmla="*/ 534 h 780"/>
              <a:gd name="T40" fmla="*/ 531 w 946"/>
              <a:gd name="T41" fmla="*/ 347 h 780"/>
              <a:gd name="T42" fmla="*/ 509 w 946"/>
              <a:gd name="T43" fmla="*/ 554 h 780"/>
              <a:gd name="T44" fmla="*/ 437 w 946"/>
              <a:gd name="T45" fmla="*/ 554 h 780"/>
              <a:gd name="T46" fmla="*/ 437 w 946"/>
              <a:gd name="T47" fmla="*/ 622 h 780"/>
              <a:gd name="T48" fmla="*/ 509 w 946"/>
              <a:gd name="T49" fmla="*/ 622 h 780"/>
              <a:gd name="T50" fmla="*/ 509 w 946"/>
              <a:gd name="T51" fmla="*/ 55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6" h="780">
                <a:moveTo>
                  <a:pt x="873" y="780"/>
                </a:moveTo>
                <a:cubicBezTo>
                  <a:pt x="73" y="780"/>
                  <a:pt x="73" y="780"/>
                  <a:pt x="73" y="780"/>
                </a:cubicBezTo>
                <a:cubicBezTo>
                  <a:pt x="46" y="780"/>
                  <a:pt x="24" y="767"/>
                  <a:pt x="12" y="745"/>
                </a:cubicBezTo>
                <a:cubicBezTo>
                  <a:pt x="0" y="723"/>
                  <a:pt x="2" y="697"/>
                  <a:pt x="16" y="675"/>
                </a:cubicBezTo>
                <a:cubicBezTo>
                  <a:pt x="414" y="33"/>
                  <a:pt x="414" y="33"/>
                  <a:pt x="414" y="33"/>
                </a:cubicBezTo>
                <a:cubicBezTo>
                  <a:pt x="414" y="32"/>
                  <a:pt x="414" y="32"/>
                  <a:pt x="414" y="32"/>
                </a:cubicBezTo>
                <a:cubicBezTo>
                  <a:pt x="428" y="12"/>
                  <a:pt x="450" y="0"/>
                  <a:pt x="473" y="0"/>
                </a:cubicBezTo>
                <a:cubicBezTo>
                  <a:pt x="496" y="0"/>
                  <a:pt x="518" y="12"/>
                  <a:pt x="532" y="32"/>
                </a:cubicBezTo>
                <a:cubicBezTo>
                  <a:pt x="533" y="34"/>
                  <a:pt x="533" y="34"/>
                  <a:pt x="533" y="34"/>
                </a:cubicBezTo>
                <a:cubicBezTo>
                  <a:pt x="930" y="675"/>
                  <a:pt x="930" y="675"/>
                  <a:pt x="930" y="675"/>
                </a:cubicBezTo>
                <a:cubicBezTo>
                  <a:pt x="944" y="697"/>
                  <a:pt x="946" y="723"/>
                  <a:pt x="934" y="745"/>
                </a:cubicBezTo>
                <a:cubicBezTo>
                  <a:pt x="922" y="767"/>
                  <a:pt x="900" y="780"/>
                  <a:pt x="873" y="780"/>
                </a:cubicBezTo>
                <a:close/>
                <a:moveTo>
                  <a:pt x="154" y="667"/>
                </a:moveTo>
                <a:cubicBezTo>
                  <a:pt x="792" y="667"/>
                  <a:pt x="792" y="667"/>
                  <a:pt x="792" y="667"/>
                </a:cubicBezTo>
                <a:cubicBezTo>
                  <a:pt x="473" y="152"/>
                  <a:pt x="473" y="152"/>
                  <a:pt x="473" y="152"/>
                </a:cubicBezTo>
                <a:lnTo>
                  <a:pt x="154" y="667"/>
                </a:lnTo>
                <a:close/>
                <a:moveTo>
                  <a:pt x="531" y="347"/>
                </a:moveTo>
                <a:cubicBezTo>
                  <a:pt x="415" y="347"/>
                  <a:pt x="415" y="347"/>
                  <a:pt x="415" y="347"/>
                </a:cubicBezTo>
                <a:cubicBezTo>
                  <a:pt x="437" y="534"/>
                  <a:pt x="437" y="534"/>
                  <a:pt x="437" y="534"/>
                </a:cubicBezTo>
                <a:cubicBezTo>
                  <a:pt x="509" y="534"/>
                  <a:pt x="509" y="534"/>
                  <a:pt x="509" y="534"/>
                </a:cubicBezTo>
                <a:lnTo>
                  <a:pt x="531" y="347"/>
                </a:lnTo>
                <a:close/>
                <a:moveTo>
                  <a:pt x="509" y="554"/>
                </a:moveTo>
                <a:cubicBezTo>
                  <a:pt x="437" y="554"/>
                  <a:pt x="437" y="554"/>
                  <a:pt x="437" y="554"/>
                </a:cubicBezTo>
                <a:cubicBezTo>
                  <a:pt x="437" y="622"/>
                  <a:pt x="437" y="622"/>
                  <a:pt x="437" y="622"/>
                </a:cubicBezTo>
                <a:cubicBezTo>
                  <a:pt x="509" y="622"/>
                  <a:pt x="509" y="622"/>
                  <a:pt x="509" y="622"/>
                </a:cubicBezTo>
                <a:lnTo>
                  <a:pt x="509" y="554"/>
                </a:lnTo>
                <a:close/>
              </a:path>
            </a:pathLst>
          </a:custGeom>
          <a:solidFill>
            <a:schemeClr val="accent5"/>
          </a:solidFill>
          <a:ln>
            <a:noFill/>
          </a:ln>
        </p:spPr>
        <p:txBody>
          <a:bodyPr vert="horz" wrap="square" lIns="93260" tIns="46630" rIns="93260" bIns="46630" numCol="1" anchor="t" anchorCtr="0" compatLnSpc="1">
            <a:prstTxWarp prst="textNoShape">
              <a:avLst/>
            </a:prstTxWarp>
          </a:bodyPr>
          <a:lstStyle/>
          <a:p>
            <a:endParaRPr lang="en-US" sz="1836" dirty="0">
              <a:solidFill>
                <a:schemeClr val="accent5"/>
              </a:solidFill>
            </a:endParaRPr>
          </a:p>
        </p:txBody>
      </p:sp>
    </p:spTree>
    <p:extLst>
      <p:ext uri="{BB962C8B-B14F-4D97-AF65-F5344CB8AC3E}">
        <p14:creationId xmlns:p14="http://schemas.microsoft.com/office/powerpoint/2010/main" val="210545797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The profiles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3877985"/>
          </a:xfrm>
        </p:spPr>
        <p:txBody>
          <a:bodyPr/>
          <a:lstStyle/>
          <a:p>
            <a:r>
              <a:rPr lang="en-NZ" sz="3200" dirty="0">
                <a:solidFill>
                  <a:schemeClr val="bg1">
                    <a:lumMod val="95000"/>
                  </a:schemeClr>
                </a:solidFill>
              </a:rPr>
              <a:t>Authorisation Code </a:t>
            </a:r>
            <a:r>
              <a:rPr lang="en-NZ" sz="3200" dirty="0" smtClean="0">
                <a:solidFill>
                  <a:schemeClr val="bg1">
                    <a:lumMod val="95000"/>
                  </a:schemeClr>
                </a:solidFill>
              </a:rPr>
              <a:t>Grant</a:t>
            </a:r>
          </a:p>
          <a:p>
            <a:r>
              <a:rPr lang="en-NZ" sz="3200" dirty="0">
                <a:solidFill>
                  <a:schemeClr val="bg1">
                    <a:lumMod val="95000"/>
                  </a:schemeClr>
                </a:solidFill>
              </a:rPr>
              <a:t>Implicit </a:t>
            </a:r>
            <a:r>
              <a:rPr lang="en-NZ" sz="3200" dirty="0" smtClean="0">
                <a:solidFill>
                  <a:schemeClr val="bg1">
                    <a:lumMod val="95000"/>
                  </a:schemeClr>
                </a:solidFill>
              </a:rPr>
              <a:t>Grant</a:t>
            </a:r>
            <a:endParaRPr lang="en-NZ" sz="3200" dirty="0">
              <a:solidFill>
                <a:schemeClr val="bg1">
                  <a:lumMod val="95000"/>
                </a:schemeClr>
              </a:solidFill>
            </a:endParaRPr>
          </a:p>
          <a:p>
            <a:r>
              <a:rPr lang="en-NZ" sz="3200" dirty="0">
                <a:solidFill>
                  <a:schemeClr val="bg1">
                    <a:lumMod val="95000"/>
                  </a:schemeClr>
                </a:solidFill>
              </a:rPr>
              <a:t>Client Credentials Grant</a:t>
            </a:r>
          </a:p>
          <a:p>
            <a:r>
              <a:rPr lang="en-NZ" sz="3200" dirty="0">
                <a:solidFill>
                  <a:schemeClr val="bg1">
                    <a:lumMod val="95000"/>
                  </a:schemeClr>
                </a:solidFill>
              </a:rPr>
              <a:t>Resource Owner Password Credentials </a:t>
            </a:r>
            <a:r>
              <a:rPr lang="en-NZ" sz="3200" dirty="0" smtClean="0">
                <a:solidFill>
                  <a:schemeClr val="bg1">
                    <a:lumMod val="95000"/>
                  </a:schemeClr>
                </a:solidFill>
              </a:rPr>
              <a:t>Grant</a:t>
            </a:r>
          </a:p>
          <a:p>
            <a:endParaRPr lang="en-NZ" sz="3200" dirty="0">
              <a:solidFill>
                <a:schemeClr val="bg1">
                  <a:lumMod val="95000"/>
                </a:schemeClr>
              </a:solidFill>
            </a:endParaRPr>
          </a:p>
          <a:p>
            <a:r>
              <a:rPr lang="en-NZ" sz="3200" dirty="0" smtClean="0">
                <a:solidFill>
                  <a:schemeClr val="bg1">
                    <a:lumMod val="95000"/>
                  </a:schemeClr>
                </a:solidFill>
              </a:rPr>
              <a:t>Hybrid</a:t>
            </a:r>
            <a:endParaRPr lang="en-NZ" sz="3200" dirty="0">
              <a:solidFill>
                <a:schemeClr val="bg1">
                  <a:lumMod val="95000"/>
                </a:schemeClr>
              </a:solidFill>
            </a:endParaRPr>
          </a:p>
          <a:p>
            <a:endParaRPr lang="en-NZ" sz="3200" dirty="0">
              <a:solidFill>
                <a:schemeClr val="bg1"/>
              </a:solidFill>
            </a:endParaRPr>
          </a:p>
        </p:txBody>
      </p:sp>
    </p:spTree>
    <p:extLst>
      <p:ext uri="{BB962C8B-B14F-4D97-AF65-F5344CB8AC3E}">
        <p14:creationId xmlns:p14="http://schemas.microsoft.com/office/powerpoint/2010/main" val="214642217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a:t>
            </a:r>
            <a:r>
              <a:rPr lang="en-NZ" dirty="0" smtClean="0">
                <a:solidFill>
                  <a:schemeClr val="bg1"/>
                </a:solidFill>
              </a:rPr>
              <a:t>2.0 Flows</a:t>
            </a:r>
            <a:endParaRPr lang="en-NZ" dirty="0">
              <a:solidFill>
                <a:schemeClr val="bg1"/>
              </a:solidFill>
            </a:endParaRPr>
          </a:p>
        </p:txBody>
      </p:sp>
      <p:sp>
        <p:nvSpPr>
          <p:cNvPr id="17" name="TextBox 16"/>
          <p:cNvSpPr txBox="1"/>
          <p:nvPr/>
        </p:nvSpPr>
        <p:spPr>
          <a:xfrm>
            <a:off x="5786189" y="2618904"/>
            <a:ext cx="237626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Implicit Grant</a:t>
            </a:r>
          </a:p>
        </p:txBody>
      </p:sp>
      <p:sp>
        <p:nvSpPr>
          <p:cNvPr id="18" name="TextBox 17"/>
          <p:cNvSpPr txBox="1"/>
          <p:nvPr/>
        </p:nvSpPr>
        <p:spPr>
          <a:xfrm>
            <a:off x="5786189" y="1697062"/>
            <a:ext cx="381642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Authorisation Code Grant</a:t>
            </a:r>
          </a:p>
        </p:txBody>
      </p:sp>
      <p:sp>
        <p:nvSpPr>
          <p:cNvPr id="10" name="TextBox 9"/>
          <p:cNvSpPr txBox="1"/>
          <p:nvPr/>
        </p:nvSpPr>
        <p:spPr>
          <a:xfrm>
            <a:off x="5786189" y="3540746"/>
            <a:ext cx="453650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Client Credentials Grant</a:t>
            </a:r>
          </a:p>
        </p:txBody>
      </p:sp>
      <p:sp>
        <p:nvSpPr>
          <p:cNvPr id="11" name="TextBox 10"/>
          <p:cNvSpPr txBox="1"/>
          <p:nvPr/>
        </p:nvSpPr>
        <p:spPr>
          <a:xfrm>
            <a:off x="5786189" y="4462588"/>
            <a:ext cx="633670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Resource Owner Password Credentials Grant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701" y="2309775"/>
            <a:ext cx="2601185" cy="2601185"/>
          </a:xfrm>
          <a:prstGeom prst="rect">
            <a:avLst/>
          </a:prstGeom>
        </p:spPr>
      </p:pic>
      <p:sp>
        <p:nvSpPr>
          <p:cNvPr id="4" name="Rectangle 3"/>
          <p:cNvSpPr/>
          <p:nvPr/>
        </p:nvSpPr>
        <p:spPr>
          <a:xfrm>
            <a:off x="5877546" y="5385487"/>
            <a:ext cx="1096775" cy="461665"/>
          </a:xfrm>
          <a:prstGeom prst="rect">
            <a:avLst/>
          </a:prstGeom>
        </p:spPr>
        <p:txBody>
          <a:bodyPr wrap="none">
            <a:spAutoFit/>
          </a:bodyPr>
          <a:lstStyle/>
          <a:p>
            <a:r>
              <a:rPr lang="en-NZ" sz="2400" dirty="0">
                <a:solidFill>
                  <a:schemeClr val="bg1">
                    <a:lumMod val="95000"/>
                  </a:schemeClr>
                </a:solidFill>
              </a:rPr>
              <a:t>Hybrid</a:t>
            </a:r>
          </a:p>
        </p:txBody>
      </p:sp>
    </p:spTree>
    <p:extLst>
      <p:ext uri="{BB962C8B-B14F-4D97-AF65-F5344CB8AC3E}">
        <p14:creationId xmlns:p14="http://schemas.microsoft.com/office/powerpoint/2010/main" val="293841096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dirty="0" smtClean="0"/>
              <a:t>Manipulate (A)AD using API</a:t>
            </a:r>
            <a:endParaRPr lang="en-NZ" sz="4800" dirty="0"/>
          </a:p>
        </p:txBody>
      </p:sp>
      <p:sp>
        <p:nvSpPr>
          <p:cNvPr id="4" name="Rectangle 3"/>
          <p:cNvSpPr/>
          <p:nvPr/>
        </p:nvSpPr>
        <p:spPr bwMode="auto">
          <a:xfrm>
            <a:off x="4842376" y="2672199"/>
            <a:ext cx="2733393" cy="134299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endParaRPr lang="en-NZ" sz="1600" dirty="0">
              <a:gradFill>
                <a:gsLst>
                  <a:gs pos="0">
                    <a:srgbClr val="FFFFFF"/>
                  </a:gs>
                  <a:gs pos="100000">
                    <a:srgbClr val="FFFFFF"/>
                  </a:gs>
                </a:gsLst>
                <a:lin ang="5400000" scaled="0"/>
              </a:gradFill>
              <a:ea typeface="Segoe UI" pitchFamily="34" charset="0"/>
              <a:cs typeface="Segoe UI" pitchFamily="34" charset="0"/>
            </a:endParaRPr>
          </a:p>
          <a:p>
            <a:pPr algn="ctr" defTabSz="931927" fontAlgn="base">
              <a:lnSpc>
                <a:spcPct val="90000"/>
              </a:lnSpc>
              <a:spcBef>
                <a:spcPct val="0"/>
              </a:spcBef>
              <a:spcAft>
                <a:spcPct val="0"/>
              </a:spcAft>
            </a:pPr>
            <a:r>
              <a:rPr lang="en-NZ" sz="4000" dirty="0" smtClean="0">
                <a:gradFill>
                  <a:gsLst>
                    <a:gs pos="0">
                      <a:srgbClr val="FFFFFF"/>
                    </a:gs>
                    <a:gs pos="100000">
                      <a:srgbClr val="FFFFFF"/>
                    </a:gs>
                  </a:gsLst>
                  <a:lin ang="5400000" scaled="0"/>
                </a:gradFill>
                <a:latin typeface="Segoe UI Light"/>
                <a:ea typeface="Segoe UI" pitchFamily="34" charset="0"/>
                <a:cs typeface="Segoe UI" pitchFamily="34" charset="0"/>
              </a:rPr>
              <a:t>(A)AD</a:t>
            </a:r>
            <a:endParaRPr lang="en-NZ" sz="40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cxnSp>
        <p:nvCxnSpPr>
          <p:cNvPr id="11" name="Straight Arrow Connector 10"/>
          <p:cNvCxnSpPr>
            <a:stCxn id="4" idx="2"/>
          </p:cNvCxnSpPr>
          <p:nvPr/>
        </p:nvCxnSpPr>
        <p:spPr>
          <a:xfrm>
            <a:off x="6209071" y="4015202"/>
            <a:ext cx="0" cy="1133465"/>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8942470" y="3065879"/>
            <a:ext cx="2359743" cy="15529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Use token in REST call to </a:t>
            </a:r>
            <a:r>
              <a:rPr lang="en-NZ" sz="2400" dirty="0" smtClean="0">
                <a:gradFill>
                  <a:gsLst>
                    <a:gs pos="0">
                      <a:srgbClr val="FFFFFF"/>
                    </a:gs>
                    <a:gs pos="100000">
                      <a:srgbClr val="FFFFFF"/>
                    </a:gs>
                  </a:gsLst>
                  <a:lin ang="5400000" scaled="0"/>
                </a:gradFill>
                <a:ea typeface="Segoe UI" pitchFamily="34" charset="0"/>
                <a:cs typeface="Segoe UI" pitchFamily="34" charset="0"/>
              </a:rPr>
              <a:t> </a:t>
            </a:r>
            <a:r>
              <a:rPr lang="en-NZ" sz="2400" dirty="0">
                <a:gradFill>
                  <a:gsLst>
                    <a:gs pos="0">
                      <a:srgbClr val="FFFFFF"/>
                    </a:gs>
                    <a:gs pos="100000">
                      <a:srgbClr val="FFFFFF"/>
                    </a:gs>
                  </a:gsLst>
                  <a:lin ang="5400000" scaled="0"/>
                </a:gradFill>
                <a:ea typeface="Segoe UI" pitchFamily="34" charset="0"/>
                <a:cs typeface="Segoe UI" pitchFamily="34" charset="0"/>
              </a:rPr>
              <a:t>endpoint</a:t>
            </a:r>
          </a:p>
        </p:txBody>
      </p:sp>
      <p:cxnSp>
        <p:nvCxnSpPr>
          <p:cNvPr id="14" name="Straight Arrow Connector 13"/>
          <p:cNvCxnSpPr/>
          <p:nvPr/>
        </p:nvCxnSpPr>
        <p:spPr>
          <a:xfrm flipV="1">
            <a:off x="7166498" y="4686693"/>
            <a:ext cx="2558846" cy="930622"/>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4" idx="3"/>
          </p:cNvCxnSpPr>
          <p:nvPr/>
        </p:nvCxnSpPr>
        <p:spPr>
          <a:xfrm flipH="1" flipV="1">
            <a:off x="7575772" y="3343697"/>
            <a:ext cx="1366697" cy="498651"/>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Hexagon 20"/>
          <p:cNvSpPr/>
          <p:nvPr/>
        </p:nvSpPr>
        <p:spPr bwMode="auto">
          <a:xfrm>
            <a:off x="5353668" y="5148660"/>
            <a:ext cx="1740311" cy="1237390"/>
          </a:xfrm>
          <a:prstGeom prst="hexag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Token issued</a:t>
            </a:r>
          </a:p>
        </p:txBody>
      </p:sp>
      <p:sp>
        <p:nvSpPr>
          <p:cNvPr id="28" name="Rectangle 27"/>
          <p:cNvSpPr/>
          <p:nvPr/>
        </p:nvSpPr>
        <p:spPr bwMode="auto">
          <a:xfrm>
            <a:off x="1492043" y="2700807"/>
            <a:ext cx="2227006" cy="12978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Use OAuth endpoint to get token</a:t>
            </a:r>
          </a:p>
        </p:txBody>
      </p:sp>
      <p:cxnSp>
        <p:nvCxnSpPr>
          <p:cNvPr id="31" name="Straight Arrow Connector 30"/>
          <p:cNvCxnSpPr>
            <a:stCxn id="28" idx="3"/>
            <a:endCxn id="4" idx="1"/>
          </p:cNvCxnSpPr>
          <p:nvPr/>
        </p:nvCxnSpPr>
        <p:spPr>
          <a:xfrm flipV="1">
            <a:off x="3719049" y="3343704"/>
            <a:ext cx="1123330" cy="6033"/>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26" y="2700807"/>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823" y="4306058"/>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795" y="5357780"/>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7007" y="2940039"/>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612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43240"/>
            <a:ext cx="11430991" cy="6508044"/>
          </a:xfrm>
          <a:prstGeom prst="rect">
            <a:avLst/>
          </a:prstGeom>
        </p:spPr>
      </p:pic>
      <p:sp>
        <p:nvSpPr>
          <p:cNvPr id="3" name="Rectangle 2"/>
          <p:cNvSpPr/>
          <p:nvPr/>
        </p:nvSpPr>
        <p:spPr bwMode="auto">
          <a:xfrm>
            <a:off x="961653" y="2921198"/>
            <a:ext cx="208823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86663" y="4073326"/>
            <a:ext cx="206322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986663" y="5225454"/>
            <a:ext cx="206322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3841973" y="2927106"/>
            <a:ext cx="2016224" cy="1506259"/>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6578277" y="4721398"/>
            <a:ext cx="2088232" cy="151216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9386589" y="2944524"/>
            <a:ext cx="2088232" cy="984786"/>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42827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07" y="0"/>
            <a:ext cx="8248261" cy="6994525"/>
          </a:xfrm>
          <a:prstGeom prst="rect">
            <a:avLst/>
          </a:prstGeom>
        </p:spPr>
      </p:pic>
      <p:sp>
        <p:nvSpPr>
          <p:cNvPr id="5" name="Rectangle 4"/>
          <p:cNvSpPr/>
          <p:nvPr/>
        </p:nvSpPr>
        <p:spPr bwMode="auto">
          <a:xfrm>
            <a:off x="7298357" y="1913086"/>
            <a:ext cx="720080" cy="28803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6362253" y="3065214"/>
            <a:ext cx="432048" cy="34488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7658397" y="4361358"/>
            <a:ext cx="850379"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202013" y="3713286"/>
            <a:ext cx="1224136" cy="43204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354141" y="5009430"/>
            <a:ext cx="864096"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0546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814" y="0"/>
            <a:ext cx="10470846" cy="6994525"/>
          </a:xfrm>
          <a:prstGeom prst="rect">
            <a:avLst/>
          </a:prstGeom>
        </p:spPr>
      </p:pic>
    </p:spTree>
    <p:extLst>
      <p:ext uri="{BB962C8B-B14F-4D97-AF65-F5344CB8AC3E}">
        <p14:creationId xmlns:p14="http://schemas.microsoft.com/office/powerpoint/2010/main" val="34109491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The stacks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4419671"/>
          </a:xfrm>
        </p:spPr>
        <p:txBody>
          <a:bodyPr/>
          <a:lstStyle/>
          <a:p>
            <a:r>
              <a:rPr lang="en-NZ" sz="3200" dirty="0" smtClean="0">
                <a:solidFill>
                  <a:schemeClr val="bg1"/>
                </a:solidFill>
              </a:rPr>
              <a:t>OWIN</a:t>
            </a:r>
          </a:p>
          <a:p>
            <a:endParaRPr lang="en-NZ" sz="3200" dirty="0">
              <a:solidFill>
                <a:schemeClr val="bg1"/>
              </a:solidFill>
            </a:endParaRPr>
          </a:p>
          <a:p>
            <a:r>
              <a:rPr lang="en-NZ" sz="3200" dirty="0" err="1" smtClean="0">
                <a:solidFill>
                  <a:schemeClr val="bg1"/>
                </a:solidFill>
              </a:rPr>
              <a:t>Nuget</a:t>
            </a:r>
            <a:r>
              <a:rPr lang="en-NZ" sz="3200" dirty="0" smtClean="0">
                <a:solidFill>
                  <a:schemeClr val="bg1"/>
                </a:solidFill>
              </a:rPr>
              <a:t> package for OIDC</a:t>
            </a:r>
          </a:p>
          <a:p>
            <a:endParaRPr lang="en-NZ" sz="3200" dirty="0" smtClean="0">
              <a:solidFill>
                <a:schemeClr val="bg1"/>
              </a:solidFill>
            </a:endParaRPr>
          </a:p>
          <a:p>
            <a:r>
              <a:rPr lang="en-NZ" sz="3200" dirty="0" smtClean="0">
                <a:solidFill>
                  <a:schemeClr val="bg1"/>
                </a:solidFill>
              </a:rPr>
              <a:t>ADAL</a:t>
            </a:r>
          </a:p>
          <a:p>
            <a:endParaRPr lang="en-NZ" sz="3200" dirty="0" smtClean="0">
              <a:solidFill>
                <a:schemeClr val="bg1"/>
              </a:solidFill>
            </a:endParaRPr>
          </a:p>
          <a:p>
            <a:r>
              <a:rPr lang="en-NZ" sz="3200" dirty="0" smtClean="0">
                <a:solidFill>
                  <a:schemeClr val="bg1"/>
                </a:solidFill>
              </a:rPr>
              <a:t>Library to abstract implementation of underlying protocol. </a:t>
            </a:r>
          </a:p>
          <a:p>
            <a:r>
              <a:rPr lang="en-NZ" sz="3200" dirty="0" smtClean="0">
                <a:solidFill>
                  <a:schemeClr val="bg1"/>
                </a:solidFill>
              </a:rPr>
              <a:t>(Currently based on OIDC)</a:t>
            </a:r>
            <a:endParaRPr lang="en-NZ" sz="3200" dirty="0">
              <a:solidFill>
                <a:schemeClr val="bg1"/>
              </a:solidFill>
            </a:endParaRPr>
          </a:p>
        </p:txBody>
      </p:sp>
    </p:spTree>
    <p:extLst>
      <p:ext uri="{BB962C8B-B14F-4D97-AF65-F5344CB8AC3E}">
        <p14:creationId xmlns:p14="http://schemas.microsoft.com/office/powerpoint/2010/main" val="385845460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smtClean="0"/>
              <a:t>Using Visual Studio 2015 for OIDC / OAuth 2.0 with Azure AD</a:t>
            </a:r>
            <a:endParaRPr lang="en-US" dirty="0"/>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31" y="0"/>
            <a:ext cx="11618813" cy="6994525"/>
          </a:xfrm>
          <a:prstGeom prst="rect">
            <a:avLst/>
          </a:prstGeom>
        </p:spPr>
      </p:pic>
      <p:sp>
        <p:nvSpPr>
          <p:cNvPr id="5" name="Rectangle 4"/>
          <p:cNvSpPr/>
          <p:nvPr/>
        </p:nvSpPr>
        <p:spPr bwMode="auto">
          <a:xfrm>
            <a:off x="2977877" y="1481038"/>
            <a:ext cx="1080120"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6434261" y="4793406"/>
            <a:ext cx="3312368" cy="266274"/>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45929" y="5153446"/>
            <a:ext cx="2340260"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408060" y="5441478"/>
            <a:ext cx="2042425" cy="288031"/>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9519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473"/>
            <a:ext cx="12436475" cy="5629578"/>
          </a:xfrm>
          <a:prstGeom prst="rect">
            <a:avLst/>
          </a:prstGeom>
        </p:spPr>
      </p:pic>
      <p:sp>
        <p:nvSpPr>
          <p:cNvPr id="3" name="Rectangle 2"/>
          <p:cNvSpPr/>
          <p:nvPr/>
        </p:nvSpPr>
        <p:spPr bwMode="auto">
          <a:xfrm>
            <a:off x="4850085" y="4073326"/>
            <a:ext cx="1368152"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0139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6" name="Title 2"/>
          <p:cNvSpPr txBox="1">
            <a:spLocks/>
          </p:cNvSpPr>
          <p:nvPr/>
        </p:nvSpPr>
        <p:spPr>
          <a:xfrm>
            <a:off x="1463093" y="296863"/>
            <a:ext cx="10698745" cy="914400"/>
          </a:xfrm>
          <a:prstGeom prst="rect">
            <a:avLst/>
          </a:prstGeom>
        </p:spPr>
        <p:txBody>
          <a:bodyPr lIns="182880" tIns="146304" rIns="182880" bIns="146304" anchor="t"/>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a:lstStyle>
          <a:p>
            <a:r>
              <a:rPr lang="en-US" sz="5507" b="1" dirty="0">
                <a:solidFill>
                  <a:srgbClr val="FFB900"/>
                </a:solidFill>
                <a:latin typeface="+mn-lt"/>
              </a:rPr>
              <a:t>ATTENTION: PLEASE READ</a:t>
            </a:r>
          </a:p>
        </p:txBody>
      </p:sp>
      <p:pic>
        <p:nvPicPr>
          <p:cNvPr id="2" name="Picture 1"/>
          <p:cNvPicPr>
            <a:picLocks noChangeAspect="1"/>
          </p:cNvPicPr>
          <p:nvPr/>
        </p:nvPicPr>
        <p:blipFill>
          <a:blip r:embed="rId3"/>
          <a:stretch>
            <a:fillRect/>
          </a:stretch>
        </p:blipFill>
        <p:spPr>
          <a:xfrm>
            <a:off x="457200" y="479425"/>
            <a:ext cx="1005893" cy="736492"/>
          </a:xfrm>
          <a:prstGeom prst="rect">
            <a:avLst/>
          </a:prstGeom>
        </p:spPr>
      </p:pic>
      <p:sp>
        <p:nvSpPr>
          <p:cNvPr id="7" name="Text Placeholder 3"/>
          <p:cNvSpPr txBox="1">
            <a:spLocks/>
          </p:cNvSpPr>
          <p:nvPr/>
        </p:nvSpPr>
        <p:spPr>
          <a:xfrm>
            <a:off x="274637" y="1394164"/>
            <a:ext cx="11887201" cy="5227297"/>
          </a:xfrm>
          <a:prstGeom prst="rect">
            <a:avLst/>
          </a:prstGeom>
        </p:spPr>
        <p:txBody>
          <a:bodyPr wrap="square" lIns="182880" tIns="146304" rIns="182880" bIns="146304"/>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56" b="1" dirty="0">
                <a:gradFill>
                  <a:gsLst>
                    <a:gs pos="2655">
                      <a:srgbClr val="FFFFFF"/>
                    </a:gs>
                    <a:gs pos="26000">
                      <a:srgbClr val="FFFFFF"/>
                    </a:gs>
                  </a:gsLst>
                  <a:lin ang="5400000" scaled="0"/>
                </a:gradFill>
                <a:latin typeface="+mn-lt"/>
              </a:rPr>
              <a:t>Photography and copyright infringement.</a:t>
            </a:r>
          </a:p>
          <a:p>
            <a:pPr marL="0" indent="0">
              <a:spcBef>
                <a:spcPts val="1836"/>
              </a:spcBef>
              <a:buNone/>
            </a:pPr>
            <a:r>
              <a:rPr lang="en-US" sz="2400" dirty="0">
                <a:gradFill>
                  <a:gsLst>
                    <a:gs pos="2655">
                      <a:srgbClr val="FFFFFF"/>
                    </a:gs>
                    <a:gs pos="26000">
                      <a:srgbClr val="FFFFFF"/>
                    </a:gs>
                  </a:gsLst>
                  <a:lin ang="5400000" scaled="0"/>
                </a:gradFill>
                <a:latin typeface="+mn-lt"/>
              </a:rPr>
              <a:t>Using imagery from movies, television, music and pop-culture is illegal, unless purchased, licensed or by express written consent from the owner. Please </a:t>
            </a:r>
            <a:r>
              <a:rPr lang="en-US" sz="2400" dirty="0">
                <a:gradFill>
                  <a:gsLst>
                    <a:gs pos="79646">
                      <a:schemeClr val="accent5"/>
                    </a:gs>
                    <a:gs pos="70000">
                      <a:schemeClr val="accent5"/>
                    </a:gs>
                  </a:gsLst>
                  <a:lin ang="5400000" scaled="0"/>
                </a:gradFill>
                <a:latin typeface="+mn-lt"/>
              </a:rPr>
              <a:t>do not include unlicensed imagery </a:t>
            </a:r>
            <a:r>
              <a:rPr lang="en-US" sz="2400" dirty="0">
                <a:gradFill>
                  <a:gsLst>
                    <a:gs pos="2655">
                      <a:srgbClr val="FFFFFF"/>
                    </a:gs>
                    <a:gs pos="26000">
                      <a:srgbClr val="FFFFFF"/>
                    </a:gs>
                  </a:gsLst>
                  <a:lin ang="5400000" scaled="0"/>
                </a:gradFill>
                <a:latin typeface="+mn-lt"/>
              </a:rPr>
              <a:t>in your presentation. </a:t>
            </a:r>
          </a:p>
          <a:p>
            <a:pPr marL="0" indent="0">
              <a:spcBef>
                <a:spcPts val="1836"/>
              </a:spcBef>
              <a:buNone/>
            </a:pPr>
            <a:r>
              <a:rPr lang="en-US" sz="2400" dirty="0">
                <a:gradFill>
                  <a:gsLst>
                    <a:gs pos="2655">
                      <a:srgbClr val="FFFFFF"/>
                    </a:gs>
                    <a:gs pos="26000">
                      <a:srgbClr val="FFFFFF"/>
                    </a:gs>
                  </a:gsLst>
                  <a:lin ang="5400000" scaled="0"/>
                </a:gradFill>
                <a:latin typeface="+mn-lt"/>
              </a:rPr>
              <a:t>Sessions with questionable imagery </a:t>
            </a:r>
            <a:r>
              <a:rPr lang="en-US" sz="2400" u="sng" dirty="0">
                <a:gradFill>
                  <a:gsLst>
                    <a:gs pos="79646">
                      <a:schemeClr val="accent5"/>
                    </a:gs>
                    <a:gs pos="70000">
                      <a:schemeClr val="accent5"/>
                    </a:gs>
                  </a:gsLst>
                  <a:lin ang="5400000" scaled="0"/>
                </a:gradFill>
                <a:latin typeface="+mn-lt"/>
              </a:rPr>
              <a:t>will not be published</a:t>
            </a:r>
            <a:r>
              <a:rPr lang="en-US" sz="2400" dirty="0">
                <a:gradFill>
                  <a:gsLst>
                    <a:gs pos="79646">
                      <a:schemeClr val="accent5"/>
                    </a:gs>
                    <a:gs pos="70000">
                      <a:schemeClr val="accent5"/>
                    </a:gs>
                  </a:gsLst>
                  <a:lin ang="5400000" scaled="0"/>
                </a:gradFill>
                <a:latin typeface="+mn-lt"/>
              </a:rPr>
              <a:t> </a:t>
            </a:r>
            <a:r>
              <a:rPr lang="en-US" sz="2400" dirty="0">
                <a:gradFill>
                  <a:gsLst>
                    <a:gs pos="2655">
                      <a:srgbClr val="FFFFFF"/>
                    </a:gs>
                    <a:gs pos="26000">
                      <a:srgbClr val="FFFFFF"/>
                    </a:gs>
                  </a:gsLst>
                  <a:lin ang="5400000" scaled="0"/>
                </a:gradFill>
                <a:latin typeface="+mn-lt"/>
              </a:rPr>
              <a:t>until resolved. The speaker will be contacted via email for immediate resolution. </a:t>
            </a:r>
          </a:p>
          <a:p>
            <a:pPr marL="0" indent="0">
              <a:spcBef>
                <a:spcPts val="1836"/>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r>
              <a:rPr lang="en-US" sz="2400" b="1" u="sng" dirty="0">
                <a:gradFill>
                  <a:gsLst>
                    <a:gs pos="2655">
                      <a:srgbClr val="FFFFFF"/>
                    </a:gs>
                    <a:gs pos="26000">
                      <a:srgbClr val="FFFFFF"/>
                    </a:gs>
                  </a:gsLst>
                  <a:lin ang="5400000" scaled="0"/>
                </a:gradFill>
                <a:latin typeface="+mn-lt"/>
              </a:rPr>
              <a:t>The PPT deck and Recording </a:t>
            </a:r>
            <a:r>
              <a:rPr lang="en-US" sz="2400" b="1" u="sng" dirty="0">
                <a:gradFill>
                  <a:gsLst>
                    <a:gs pos="79646">
                      <a:schemeClr val="accent5"/>
                    </a:gs>
                    <a:gs pos="70000">
                      <a:schemeClr val="accent5"/>
                    </a:gs>
                  </a:gsLst>
                  <a:lin ang="5400000" scaled="0"/>
                </a:gradFill>
                <a:latin typeface="+mn-lt"/>
              </a:rPr>
              <a:t>will not be published </a:t>
            </a:r>
            <a:r>
              <a:rPr lang="en-US" sz="2400" b="1" u="sng" dirty="0">
                <a:gradFill>
                  <a:gsLst>
                    <a:gs pos="2655">
                      <a:srgbClr val="FFFFFF"/>
                    </a:gs>
                    <a:gs pos="26000">
                      <a:srgbClr val="FFFFFF"/>
                    </a:gs>
                  </a:gsLst>
                  <a:lin ang="5400000" scaled="0"/>
                </a:gradFill>
                <a:latin typeface="+mn-lt"/>
              </a:rPr>
              <a:t>until the editing is complete.</a:t>
            </a:r>
          </a:p>
        </p:txBody>
      </p:sp>
      <p:sp>
        <p:nvSpPr>
          <p:cNvPr id="5" name="Freeform 82"/>
          <p:cNvSpPr>
            <a:spLocks noEditPoints="1"/>
          </p:cNvSpPr>
          <p:nvPr/>
        </p:nvSpPr>
        <p:spPr bwMode="auto">
          <a:xfrm>
            <a:off x="9692919" y="4210790"/>
            <a:ext cx="2276563" cy="1877272"/>
          </a:xfrm>
          <a:custGeom>
            <a:avLst/>
            <a:gdLst>
              <a:gd name="T0" fmla="*/ 873 w 946"/>
              <a:gd name="T1" fmla="*/ 780 h 780"/>
              <a:gd name="T2" fmla="*/ 73 w 946"/>
              <a:gd name="T3" fmla="*/ 780 h 780"/>
              <a:gd name="T4" fmla="*/ 12 w 946"/>
              <a:gd name="T5" fmla="*/ 745 h 780"/>
              <a:gd name="T6" fmla="*/ 16 w 946"/>
              <a:gd name="T7" fmla="*/ 675 h 780"/>
              <a:gd name="T8" fmla="*/ 414 w 946"/>
              <a:gd name="T9" fmla="*/ 33 h 780"/>
              <a:gd name="T10" fmla="*/ 414 w 946"/>
              <a:gd name="T11" fmla="*/ 32 h 780"/>
              <a:gd name="T12" fmla="*/ 473 w 946"/>
              <a:gd name="T13" fmla="*/ 0 h 780"/>
              <a:gd name="T14" fmla="*/ 532 w 946"/>
              <a:gd name="T15" fmla="*/ 32 h 780"/>
              <a:gd name="T16" fmla="*/ 533 w 946"/>
              <a:gd name="T17" fmla="*/ 34 h 780"/>
              <a:gd name="T18" fmla="*/ 930 w 946"/>
              <a:gd name="T19" fmla="*/ 675 h 780"/>
              <a:gd name="T20" fmla="*/ 934 w 946"/>
              <a:gd name="T21" fmla="*/ 745 h 780"/>
              <a:gd name="T22" fmla="*/ 873 w 946"/>
              <a:gd name="T23" fmla="*/ 780 h 780"/>
              <a:gd name="T24" fmla="*/ 154 w 946"/>
              <a:gd name="T25" fmla="*/ 667 h 780"/>
              <a:gd name="T26" fmla="*/ 792 w 946"/>
              <a:gd name="T27" fmla="*/ 667 h 780"/>
              <a:gd name="T28" fmla="*/ 473 w 946"/>
              <a:gd name="T29" fmla="*/ 152 h 780"/>
              <a:gd name="T30" fmla="*/ 154 w 946"/>
              <a:gd name="T31" fmla="*/ 667 h 780"/>
              <a:gd name="T32" fmla="*/ 531 w 946"/>
              <a:gd name="T33" fmla="*/ 347 h 780"/>
              <a:gd name="T34" fmla="*/ 415 w 946"/>
              <a:gd name="T35" fmla="*/ 347 h 780"/>
              <a:gd name="T36" fmla="*/ 437 w 946"/>
              <a:gd name="T37" fmla="*/ 534 h 780"/>
              <a:gd name="T38" fmla="*/ 509 w 946"/>
              <a:gd name="T39" fmla="*/ 534 h 780"/>
              <a:gd name="T40" fmla="*/ 531 w 946"/>
              <a:gd name="T41" fmla="*/ 347 h 780"/>
              <a:gd name="T42" fmla="*/ 509 w 946"/>
              <a:gd name="T43" fmla="*/ 554 h 780"/>
              <a:gd name="T44" fmla="*/ 437 w 946"/>
              <a:gd name="T45" fmla="*/ 554 h 780"/>
              <a:gd name="T46" fmla="*/ 437 w 946"/>
              <a:gd name="T47" fmla="*/ 622 h 780"/>
              <a:gd name="T48" fmla="*/ 509 w 946"/>
              <a:gd name="T49" fmla="*/ 622 h 780"/>
              <a:gd name="T50" fmla="*/ 509 w 946"/>
              <a:gd name="T51" fmla="*/ 55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6" h="780">
                <a:moveTo>
                  <a:pt x="873" y="780"/>
                </a:moveTo>
                <a:cubicBezTo>
                  <a:pt x="73" y="780"/>
                  <a:pt x="73" y="780"/>
                  <a:pt x="73" y="780"/>
                </a:cubicBezTo>
                <a:cubicBezTo>
                  <a:pt x="46" y="780"/>
                  <a:pt x="24" y="767"/>
                  <a:pt x="12" y="745"/>
                </a:cubicBezTo>
                <a:cubicBezTo>
                  <a:pt x="0" y="723"/>
                  <a:pt x="2" y="697"/>
                  <a:pt x="16" y="675"/>
                </a:cubicBezTo>
                <a:cubicBezTo>
                  <a:pt x="414" y="33"/>
                  <a:pt x="414" y="33"/>
                  <a:pt x="414" y="33"/>
                </a:cubicBezTo>
                <a:cubicBezTo>
                  <a:pt x="414" y="32"/>
                  <a:pt x="414" y="32"/>
                  <a:pt x="414" y="32"/>
                </a:cubicBezTo>
                <a:cubicBezTo>
                  <a:pt x="428" y="12"/>
                  <a:pt x="450" y="0"/>
                  <a:pt x="473" y="0"/>
                </a:cubicBezTo>
                <a:cubicBezTo>
                  <a:pt x="496" y="0"/>
                  <a:pt x="518" y="12"/>
                  <a:pt x="532" y="32"/>
                </a:cubicBezTo>
                <a:cubicBezTo>
                  <a:pt x="533" y="34"/>
                  <a:pt x="533" y="34"/>
                  <a:pt x="533" y="34"/>
                </a:cubicBezTo>
                <a:cubicBezTo>
                  <a:pt x="930" y="675"/>
                  <a:pt x="930" y="675"/>
                  <a:pt x="930" y="675"/>
                </a:cubicBezTo>
                <a:cubicBezTo>
                  <a:pt x="944" y="697"/>
                  <a:pt x="946" y="723"/>
                  <a:pt x="934" y="745"/>
                </a:cubicBezTo>
                <a:cubicBezTo>
                  <a:pt x="922" y="767"/>
                  <a:pt x="900" y="780"/>
                  <a:pt x="873" y="780"/>
                </a:cubicBezTo>
                <a:close/>
                <a:moveTo>
                  <a:pt x="154" y="667"/>
                </a:moveTo>
                <a:cubicBezTo>
                  <a:pt x="792" y="667"/>
                  <a:pt x="792" y="667"/>
                  <a:pt x="792" y="667"/>
                </a:cubicBezTo>
                <a:cubicBezTo>
                  <a:pt x="473" y="152"/>
                  <a:pt x="473" y="152"/>
                  <a:pt x="473" y="152"/>
                </a:cubicBezTo>
                <a:lnTo>
                  <a:pt x="154" y="667"/>
                </a:lnTo>
                <a:close/>
                <a:moveTo>
                  <a:pt x="531" y="347"/>
                </a:moveTo>
                <a:cubicBezTo>
                  <a:pt x="415" y="347"/>
                  <a:pt x="415" y="347"/>
                  <a:pt x="415" y="347"/>
                </a:cubicBezTo>
                <a:cubicBezTo>
                  <a:pt x="437" y="534"/>
                  <a:pt x="437" y="534"/>
                  <a:pt x="437" y="534"/>
                </a:cubicBezTo>
                <a:cubicBezTo>
                  <a:pt x="509" y="534"/>
                  <a:pt x="509" y="534"/>
                  <a:pt x="509" y="534"/>
                </a:cubicBezTo>
                <a:lnTo>
                  <a:pt x="531" y="347"/>
                </a:lnTo>
                <a:close/>
                <a:moveTo>
                  <a:pt x="509" y="554"/>
                </a:moveTo>
                <a:cubicBezTo>
                  <a:pt x="437" y="554"/>
                  <a:pt x="437" y="554"/>
                  <a:pt x="437" y="554"/>
                </a:cubicBezTo>
                <a:cubicBezTo>
                  <a:pt x="437" y="622"/>
                  <a:pt x="437" y="622"/>
                  <a:pt x="437" y="622"/>
                </a:cubicBezTo>
                <a:cubicBezTo>
                  <a:pt x="509" y="622"/>
                  <a:pt x="509" y="622"/>
                  <a:pt x="509" y="622"/>
                </a:cubicBezTo>
                <a:lnTo>
                  <a:pt x="509" y="554"/>
                </a:lnTo>
                <a:close/>
              </a:path>
            </a:pathLst>
          </a:custGeom>
          <a:solidFill>
            <a:schemeClr val="accent5"/>
          </a:solidFill>
          <a:ln>
            <a:noFill/>
          </a:ln>
        </p:spPr>
        <p:txBody>
          <a:bodyPr vert="horz" wrap="square" lIns="93260" tIns="46630" rIns="93260" bIns="46630" numCol="1" anchor="t" anchorCtr="0" compatLnSpc="1">
            <a:prstTxWarp prst="textNoShape">
              <a:avLst/>
            </a:prstTxWarp>
          </a:bodyPr>
          <a:lstStyle/>
          <a:p>
            <a:endParaRPr lang="en-US" sz="1836" dirty="0">
              <a:solidFill>
                <a:schemeClr val="accent5"/>
              </a:solidFill>
            </a:endParaRPr>
          </a:p>
        </p:txBody>
      </p:sp>
    </p:spTree>
    <p:extLst>
      <p:ext uri="{BB962C8B-B14F-4D97-AF65-F5344CB8AC3E}">
        <p14:creationId xmlns:p14="http://schemas.microsoft.com/office/powerpoint/2010/main" val="62341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OIDC and OAuth 2.0 Stacks</a:t>
            </a:r>
            <a:endParaRPr lang="en-NZ" dirty="0">
              <a:solidFill>
                <a:schemeClr val="bg1"/>
              </a:solidFill>
            </a:endParaRPr>
          </a:p>
        </p:txBody>
      </p:sp>
      <p:sp>
        <p:nvSpPr>
          <p:cNvPr id="17" name="TextBox 16"/>
          <p:cNvSpPr txBox="1"/>
          <p:nvPr/>
        </p:nvSpPr>
        <p:spPr>
          <a:xfrm>
            <a:off x="6839201" y="4782458"/>
            <a:ext cx="4527608" cy="1772793"/>
          </a:xfrm>
          <a:prstGeom prst="rect">
            <a:avLst/>
          </a:prstGeom>
          <a:noFill/>
        </p:spPr>
        <p:txBody>
          <a:bodyPr wrap="square" lIns="182880" tIns="146304" rIns="182880" bIns="146304" rtlCol="0">
            <a:spAutoFit/>
          </a:bodyPr>
          <a:lstStyle/>
          <a:p>
            <a:r>
              <a:rPr lang="en-NZ" sz="2400" dirty="0" smtClean="0">
                <a:solidFill>
                  <a:schemeClr val="bg1"/>
                </a:solidFill>
              </a:rPr>
              <a:t>ADAL - Library </a:t>
            </a:r>
            <a:r>
              <a:rPr lang="en-NZ" sz="2400" dirty="0">
                <a:solidFill>
                  <a:schemeClr val="bg1"/>
                </a:solidFill>
              </a:rPr>
              <a:t>to abstract implementation of underlying protocol. </a:t>
            </a:r>
          </a:p>
          <a:p>
            <a:r>
              <a:rPr lang="en-NZ" sz="2400" dirty="0">
                <a:solidFill>
                  <a:schemeClr val="bg1"/>
                </a:solidFill>
              </a:rPr>
              <a:t>(Currently based on </a:t>
            </a:r>
            <a:r>
              <a:rPr lang="en-NZ" sz="2400" dirty="0" smtClean="0">
                <a:solidFill>
                  <a:schemeClr val="bg1"/>
                </a:solidFill>
              </a:rPr>
              <a:t>OIDC)</a:t>
            </a:r>
            <a:endParaRPr lang="en-NZ" sz="2400" dirty="0" smtClean="0">
              <a:solidFill>
                <a:srgbClr val="FFFFFF"/>
              </a:solidFill>
            </a:endParaRPr>
          </a:p>
        </p:txBody>
      </p:sp>
      <p:sp>
        <p:nvSpPr>
          <p:cNvPr id="18" name="TextBox 17"/>
          <p:cNvSpPr txBox="1"/>
          <p:nvPr/>
        </p:nvSpPr>
        <p:spPr>
          <a:xfrm>
            <a:off x="1609725" y="4782458"/>
            <a:ext cx="4208020"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smtClean="0">
                <a:solidFill>
                  <a:srgbClr val="FFFFFF"/>
                </a:solidFill>
              </a:rPr>
              <a:t>OWIN – NuGet Package for OIDC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97" y="1697062"/>
            <a:ext cx="2601185" cy="260118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1697061"/>
            <a:ext cx="2601185" cy="2601185"/>
          </a:xfrm>
          <a:prstGeom prst="rect">
            <a:avLst/>
          </a:prstGeom>
        </p:spPr>
      </p:pic>
    </p:spTree>
    <p:extLst>
      <p:ext uri="{BB962C8B-B14F-4D97-AF65-F5344CB8AC3E}">
        <p14:creationId xmlns:p14="http://schemas.microsoft.com/office/powerpoint/2010/main" val="354512096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5669" y="112886"/>
            <a:ext cx="10225136" cy="6768752"/>
          </a:xfrm>
          <a:prstGeom prst="rect">
            <a:avLst/>
          </a:prstGeom>
        </p:spPr>
      </p:pic>
    </p:spTree>
    <p:extLst>
      <p:ext uri="{BB962C8B-B14F-4D97-AF65-F5344CB8AC3E}">
        <p14:creationId xmlns:p14="http://schemas.microsoft.com/office/powerpoint/2010/main" val="411385112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31809"/>
            <a:ext cx="11430991" cy="6530906"/>
          </a:xfrm>
          <a:prstGeom prst="rect">
            <a:avLst/>
          </a:prstGeom>
        </p:spPr>
      </p:pic>
    </p:spTree>
    <p:extLst>
      <p:ext uri="{BB962C8B-B14F-4D97-AF65-F5344CB8AC3E}">
        <p14:creationId xmlns:p14="http://schemas.microsoft.com/office/powerpoint/2010/main" val="395160986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47051"/>
            <a:ext cx="11430991" cy="6500423"/>
          </a:xfrm>
          <a:prstGeom prst="rect">
            <a:avLst/>
          </a:prstGeom>
        </p:spPr>
      </p:pic>
    </p:spTree>
    <p:extLst>
      <p:ext uri="{BB962C8B-B14F-4D97-AF65-F5344CB8AC3E}">
        <p14:creationId xmlns:p14="http://schemas.microsoft.com/office/powerpoint/2010/main" val="244730011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Active Directory Authentication Library (ADAL)</a:t>
            </a:r>
            <a:endParaRPr lang="en-NZ" dirty="0">
              <a:solidFill>
                <a:schemeClr val="bg1"/>
              </a:solidFill>
            </a:endParaRPr>
          </a:p>
        </p:txBody>
      </p:sp>
      <p:sp>
        <p:nvSpPr>
          <p:cNvPr id="17" name="TextBox 16"/>
          <p:cNvSpPr txBox="1"/>
          <p:nvPr/>
        </p:nvSpPr>
        <p:spPr>
          <a:xfrm>
            <a:off x="5786189" y="2295644"/>
            <a:ext cx="6480720" cy="1034129"/>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    .NET, Windows Store, UWP, iOS, Android,</a:t>
            </a:r>
          </a:p>
          <a:p>
            <a:r>
              <a:rPr lang="en-NZ" sz="2400" dirty="0" smtClean="0">
                <a:solidFill>
                  <a:srgbClr val="FFFFFF">
                    <a:lumMod val="95000"/>
                  </a:srgbClr>
                </a:solidFill>
              </a:rPr>
              <a:t>    Node.JS, Java</a:t>
            </a:r>
            <a:endParaRPr lang="en-NZ" sz="2400" dirty="0">
              <a:solidFill>
                <a:srgbClr val="FFFFFF">
                  <a:lumMod val="95000"/>
                </a:srgbClr>
              </a:solidFill>
            </a:endParaRPr>
          </a:p>
        </p:txBody>
      </p:sp>
      <p:sp>
        <p:nvSpPr>
          <p:cNvPr id="18" name="TextBox 17"/>
          <p:cNvSpPr txBox="1"/>
          <p:nvPr/>
        </p:nvSpPr>
        <p:spPr>
          <a:xfrm>
            <a:off x="5786189" y="1517055"/>
            <a:ext cx="3816424" cy="664797"/>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Multiple platforms</a:t>
            </a:r>
            <a:endParaRPr lang="en-NZ" sz="2400" dirty="0">
              <a:solidFill>
                <a:srgbClr val="FFFFFF">
                  <a:lumMod val="95000"/>
                </a:srgbClr>
              </a:solidFill>
            </a:endParaRPr>
          </a:p>
        </p:txBody>
      </p:sp>
      <p:sp>
        <p:nvSpPr>
          <p:cNvPr id="10" name="TextBox 9"/>
          <p:cNvSpPr txBox="1"/>
          <p:nvPr/>
        </p:nvSpPr>
        <p:spPr>
          <a:xfrm>
            <a:off x="5786189" y="3443565"/>
            <a:ext cx="4536504" cy="664797"/>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Open source</a:t>
            </a:r>
            <a:endParaRPr lang="en-NZ" sz="2400" dirty="0">
              <a:solidFill>
                <a:srgbClr val="FFFFFF">
                  <a:lumMod val="95000"/>
                </a:srgbClr>
              </a:solidFill>
            </a:endParaRPr>
          </a:p>
        </p:txBody>
      </p:sp>
      <p:sp>
        <p:nvSpPr>
          <p:cNvPr id="11" name="TextBox 10"/>
          <p:cNvSpPr txBox="1"/>
          <p:nvPr/>
        </p:nvSpPr>
        <p:spPr>
          <a:xfrm>
            <a:off x="5786189" y="4222154"/>
            <a:ext cx="6336704" cy="1034129"/>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Server 2016 and AAD with cache support and automatic refresh</a:t>
            </a:r>
            <a:endParaRPr lang="en-NZ" sz="2400" dirty="0">
              <a:solidFill>
                <a:srgbClr val="FFFFFF">
                  <a:lumMod val="95000"/>
                </a:srgb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09" y="2807769"/>
            <a:ext cx="2601185" cy="2601185"/>
          </a:xfrm>
          <a:prstGeom prst="rect">
            <a:avLst/>
          </a:prstGeom>
        </p:spPr>
      </p:pic>
      <p:sp>
        <p:nvSpPr>
          <p:cNvPr id="12" name="Rectangle 11"/>
          <p:cNvSpPr/>
          <p:nvPr/>
        </p:nvSpPr>
        <p:spPr>
          <a:xfrm>
            <a:off x="5786189" y="5370075"/>
            <a:ext cx="6120680" cy="461665"/>
          </a:xfrm>
          <a:prstGeom prst="rect">
            <a:avLst/>
          </a:prstGeom>
        </p:spPr>
        <p:txBody>
          <a:bodyPr wrap="square">
            <a:spAutoFit/>
          </a:bodyPr>
          <a:lstStyle/>
          <a:p>
            <a:r>
              <a:rPr lang="en-NZ" sz="2400" b="1" dirty="0" smtClean="0">
                <a:solidFill>
                  <a:srgbClr val="FFFFFF">
                    <a:lumMod val="95000"/>
                  </a:srgbClr>
                </a:solidFill>
              </a:rPr>
              <a:t>NOT</a:t>
            </a:r>
            <a:r>
              <a:rPr lang="en-NZ" sz="2400" dirty="0" smtClean="0">
                <a:solidFill>
                  <a:srgbClr val="FFFFFF">
                    <a:lumMod val="95000"/>
                  </a:srgbClr>
                </a:solidFill>
              </a:rPr>
              <a:t> a protocol library </a:t>
            </a:r>
            <a:endParaRPr lang="en-NZ" sz="2400" dirty="0">
              <a:solidFill>
                <a:srgbClr val="FFFFFF">
                  <a:lumMod val="95000"/>
                </a:srgbClr>
              </a:solidFill>
            </a:endParaRPr>
          </a:p>
        </p:txBody>
      </p:sp>
      <p:sp>
        <p:nvSpPr>
          <p:cNvPr id="13" name="Rectangle 12"/>
          <p:cNvSpPr/>
          <p:nvPr/>
        </p:nvSpPr>
        <p:spPr>
          <a:xfrm>
            <a:off x="5786189" y="5945534"/>
            <a:ext cx="6120680" cy="461665"/>
          </a:xfrm>
          <a:prstGeom prst="rect">
            <a:avLst/>
          </a:prstGeom>
        </p:spPr>
        <p:txBody>
          <a:bodyPr wrap="square">
            <a:spAutoFit/>
          </a:bodyPr>
          <a:lstStyle/>
          <a:p>
            <a:r>
              <a:rPr lang="en-NZ" sz="2400" dirty="0" smtClean="0">
                <a:solidFill>
                  <a:srgbClr val="FFFFFF">
                    <a:lumMod val="95000"/>
                  </a:srgbClr>
                </a:solidFill>
              </a:rPr>
              <a:t>Works </a:t>
            </a:r>
            <a:r>
              <a:rPr lang="en-NZ" sz="2400" dirty="0">
                <a:solidFill>
                  <a:srgbClr val="FFFFFF">
                    <a:lumMod val="95000"/>
                  </a:srgbClr>
                </a:solidFill>
              </a:rPr>
              <a:t>with ADFS and </a:t>
            </a:r>
            <a:r>
              <a:rPr lang="en-NZ" sz="2400" dirty="0" smtClean="0">
                <a:solidFill>
                  <a:srgbClr val="FFFFFF">
                    <a:lumMod val="95000"/>
                  </a:srgbClr>
                </a:solidFill>
              </a:rPr>
              <a:t>AAD only</a:t>
            </a:r>
            <a:endParaRPr lang="en-NZ" sz="2400" dirty="0">
              <a:solidFill>
                <a:srgbClr val="FFFFFF">
                  <a:lumMod val="95000"/>
                </a:srgbClr>
              </a:solidFill>
            </a:endParaRPr>
          </a:p>
        </p:txBody>
      </p:sp>
    </p:spTree>
    <p:extLst>
      <p:ext uri="{BB962C8B-B14F-4D97-AF65-F5344CB8AC3E}">
        <p14:creationId xmlns:p14="http://schemas.microsoft.com/office/powerpoint/2010/main" val="130539685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570929"/>
            <a:ext cx="11430991" cy="5852667"/>
          </a:xfrm>
          <a:prstGeom prst="rect">
            <a:avLst/>
          </a:prstGeom>
        </p:spPr>
      </p:pic>
    </p:spTree>
    <p:extLst>
      <p:ext uri="{BB962C8B-B14F-4D97-AF65-F5344CB8AC3E}">
        <p14:creationId xmlns:p14="http://schemas.microsoft.com/office/powerpoint/2010/main" val="338840004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ADAL.NET</a:t>
            </a:r>
            <a:endParaRPr lang="en-NZ" dirty="0">
              <a:solidFill>
                <a:schemeClr val="bg1"/>
              </a:solidFill>
            </a:endParaRPr>
          </a:p>
        </p:txBody>
      </p:sp>
      <p:sp>
        <p:nvSpPr>
          <p:cNvPr id="17" name="TextBox 16"/>
          <p:cNvSpPr txBox="1"/>
          <p:nvPr/>
        </p:nvSpPr>
        <p:spPr>
          <a:xfrm>
            <a:off x="5786189" y="1724762"/>
            <a:ext cx="6480720" cy="664797"/>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Works with ADFS and AAD only</a:t>
            </a:r>
            <a:endParaRPr lang="en-NZ" sz="2400" dirty="0">
              <a:solidFill>
                <a:srgbClr val="FFFFFF">
                  <a:lumMod val="95000"/>
                </a:srgbClr>
              </a:solidFill>
            </a:endParaRPr>
          </a:p>
        </p:txBody>
      </p:sp>
      <p:sp>
        <p:nvSpPr>
          <p:cNvPr id="18" name="TextBox 17"/>
          <p:cNvSpPr txBox="1"/>
          <p:nvPr/>
        </p:nvSpPr>
        <p:spPr>
          <a:xfrm>
            <a:off x="5786189" y="2646238"/>
            <a:ext cx="5256584" cy="664797"/>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Current (and last) version is 3.0</a:t>
            </a:r>
            <a:endParaRPr lang="en-NZ" sz="2400" dirty="0">
              <a:solidFill>
                <a:srgbClr val="FFFFFF">
                  <a:lumMod val="95000"/>
                </a:srgbClr>
              </a:solidFill>
            </a:endParaRPr>
          </a:p>
        </p:txBody>
      </p:sp>
      <p:sp>
        <p:nvSpPr>
          <p:cNvPr id="10" name="TextBox 9"/>
          <p:cNvSpPr txBox="1"/>
          <p:nvPr/>
        </p:nvSpPr>
        <p:spPr>
          <a:xfrm>
            <a:off x="5786189" y="3567714"/>
            <a:ext cx="6336704" cy="1034129"/>
          </a:xfrm>
          <a:prstGeom prst="rect">
            <a:avLst/>
          </a:prstGeom>
          <a:noFill/>
        </p:spPr>
        <p:txBody>
          <a:bodyPr wrap="square" lIns="182880" tIns="146304" rIns="182880" bIns="146304" rtlCol="0">
            <a:spAutoFit/>
          </a:bodyPr>
          <a:lstStyle/>
          <a:p>
            <a:r>
              <a:rPr lang="en-NZ" sz="2400" dirty="0" smtClean="0">
                <a:solidFill>
                  <a:srgbClr val="FFFFFF">
                    <a:lumMod val="95000"/>
                  </a:srgbClr>
                </a:solidFill>
              </a:rPr>
              <a:t>Being replaced by Microsoft Authentication Library (MSAL) (Converged model)</a:t>
            </a:r>
            <a:endParaRPr lang="en-NZ" sz="2400" dirty="0">
              <a:solidFill>
                <a:srgbClr val="FFFFFF">
                  <a:lumMod val="95000"/>
                </a:srgbClr>
              </a:solidFill>
            </a:endParaRPr>
          </a:p>
        </p:txBody>
      </p:sp>
      <p:sp>
        <p:nvSpPr>
          <p:cNvPr id="11" name="TextBox 10"/>
          <p:cNvSpPr txBox="1"/>
          <p:nvPr/>
        </p:nvSpPr>
        <p:spPr>
          <a:xfrm>
            <a:off x="5786189" y="4858522"/>
            <a:ext cx="6336704" cy="1403461"/>
          </a:xfrm>
          <a:prstGeom prst="rect">
            <a:avLst/>
          </a:prstGeom>
          <a:noFill/>
        </p:spPr>
        <p:txBody>
          <a:bodyPr wrap="square" lIns="182880" tIns="146304" rIns="182880" bIns="146304" rtlCol="0">
            <a:spAutoFit/>
          </a:bodyPr>
          <a:lstStyle/>
          <a:p>
            <a:r>
              <a:rPr lang="en-NZ" sz="2400" dirty="0" smtClean="0">
                <a:solidFill>
                  <a:schemeClr val="bg1"/>
                </a:solidFill>
              </a:rPr>
              <a:t>Unified </a:t>
            </a:r>
            <a:r>
              <a:rPr lang="en-NZ" sz="2400" dirty="0">
                <a:solidFill>
                  <a:schemeClr val="bg1"/>
                </a:solidFill>
              </a:rPr>
              <a:t>library that helps you to develop applications that work with Microsoft Accounts, </a:t>
            </a:r>
            <a:r>
              <a:rPr lang="en-NZ" sz="2400" dirty="0" smtClean="0">
                <a:solidFill>
                  <a:schemeClr val="bg1"/>
                </a:solidFill>
              </a:rPr>
              <a:t>AAD </a:t>
            </a:r>
            <a:r>
              <a:rPr lang="en-NZ" sz="2400" dirty="0">
                <a:solidFill>
                  <a:schemeClr val="bg1"/>
                </a:solidFill>
              </a:rPr>
              <a:t>accounts and </a:t>
            </a:r>
            <a:r>
              <a:rPr lang="en-NZ" sz="2400" dirty="0" smtClean="0">
                <a:solidFill>
                  <a:schemeClr val="bg1"/>
                </a:solidFill>
              </a:rPr>
              <a:t>AAD </a:t>
            </a:r>
            <a:r>
              <a:rPr lang="en-NZ" sz="2400" dirty="0">
                <a:solidFill>
                  <a:schemeClr val="bg1"/>
                </a:solidFill>
              </a:rPr>
              <a:t>B2C users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17" y="2489150"/>
            <a:ext cx="2601185" cy="2601185"/>
          </a:xfrm>
          <a:prstGeom prst="rect">
            <a:avLst/>
          </a:prstGeom>
        </p:spPr>
      </p:pic>
    </p:spTree>
    <p:extLst>
      <p:ext uri="{BB962C8B-B14F-4D97-AF65-F5344CB8AC3E}">
        <p14:creationId xmlns:p14="http://schemas.microsoft.com/office/powerpoint/2010/main" val="174508524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11776247" cy="1625060"/>
          </a:xfrm>
        </p:spPr>
        <p:txBody>
          <a:bodyPr/>
          <a:lstStyle/>
          <a:p>
            <a:r>
              <a:rPr lang="en-US" dirty="0" smtClean="0"/>
              <a:t>NuGet Package Explorer</a:t>
            </a:r>
            <a:endParaRPr lang="en-US" dirty="0"/>
          </a:p>
          <a:p>
            <a:endParaRPr lang="en-US" dirty="0"/>
          </a:p>
          <a:p>
            <a:endParaRPr lang="en-US" dirty="0"/>
          </a:p>
        </p:txBody>
      </p:sp>
    </p:spTree>
    <p:extLst>
      <p:ext uri="{BB962C8B-B14F-4D97-AF65-F5344CB8AC3E}">
        <p14:creationId xmlns:p14="http://schemas.microsoft.com/office/powerpoint/2010/main" val="1732494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Use cases</a:t>
            </a:r>
            <a:endParaRPr lang="en-NZ" dirty="0">
              <a:solidFill>
                <a:schemeClr val="bg1"/>
              </a:solidFill>
            </a:endParaRPr>
          </a:p>
        </p:txBody>
      </p:sp>
      <p:sp>
        <p:nvSpPr>
          <p:cNvPr id="3" name="Text Placeholder 2"/>
          <p:cNvSpPr>
            <a:spLocks noGrp="1"/>
          </p:cNvSpPr>
          <p:nvPr>
            <p:ph type="body" sz="quarter" idx="12"/>
          </p:nvPr>
        </p:nvSpPr>
        <p:spPr/>
        <p:txBody>
          <a:bodyPr/>
          <a:lstStyle/>
          <a:p>
            <a:endParaRPr lang="en-NZ" dirty="0"/>
          </a:p>
        </p:txBody>
      </p:sp>
    </p:spTree>
    <p:extLst>
      <p:ext uri="{BB962C8B-B14F-4D97-AF65-F5344CB8AC3E}">
        <p14:creationId xmlns:p14="http://schemas.microsoft.com/office/powerpoint/2010/main" val="82164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smtClean="0"/>
              <a:t>Authentication scenarios</a:t>
            </a:r>
            <a:endParaRPr lang="en-US" sz="4000" dirty="0"/>
          </a:p>
        </p:txBody>
      </p:sp>
      <p:sp>
        <p:nvSpPr>
          <p:cNvPr id="4" name="Rectangle 3"/>
          <p:cNvSpPr/>
          <p:nvPr/>
        </p:nvSpPr>
        <p:spPr bwMode="auto">
          <a:xfrm>
            <a:off x="5463819" y="39681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5" name="Rectangle 4"/>
          <p:cNvSpPr/>
          <p:nvPr/>
        </p:nvSpPr>
        <p:spPr bwMode="auto">
          <a:xfrm>
            <a:off x="5463819" y="18454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6" name="TextBox 5"/>
          <p:cNvSpPr txBox="1"/>
          <p:nvPr/>
        </p:nvSpPr>
        <p:spPr>
          <a:xfrm>
            <a:off x="970386" y="5633547"/>
            <a:ext cx="4002367" cy="849463"/>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smtClean="0">
                <a:solidFill>
                  <a:srgbClr val="FFFFFF">
                    <a:alpha val="99000"/>
                  </a:srgbClr>
                </a:solidFill>
              </a:rPr>
              <a:t>Clients using wide variety of devices/languages/platforms</a:t>
            </a:r>
          </a:p>
        </p:txBody>
      </p:sp>
      <p:sp>
        <p:nvSpPr>
          <p:cNvPr id="7" name="TextBox 6"/>
          <p:cNvSpPr txBox="1"/>
          <p:nvPr/>
        </p:nvSpPr>
        <p:spPr>
          <a:xfrm>
            <a:off x="6826952" y="5633547"/>
            <a:ext cx="4608512" cy="849463"/>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smtClean="0">
                <a:solidFill>
                  <a:srgbClr val="FFFFFF">
                    <a:alpha val="99000"/>
                  </a:srgbClr>
                </a:solidFill>
              </a:rPr>
              <a:t>Server applications using wide variety of platforms/languages</a:t>
            </a:r>
          </a:p>
        </p:txBody>
      </p:sp>
      <p:sp>
        <p:nvSpPr>
          <p:cNvPr id="8" name="Rectangle 7"/>
          <p:cNvSpPr/>
          <p:nvPr/>
        </p:nvSpPr>
        <p:spPr bwMode="auto">
          <a:xfrm>
            <a:off x="931479" y="1703259"/>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Browser</a:t>
            </a:r>
          </a:p>
        </p:txBody>
      </p:sp>
      <p:sp>
        <p:nvSpPr>
          <p:cNvPr id="9" name="Rectangle 8"/>
          <p:cNvSpPr/>
          <p:nvPr/>
        </p:nvSpPr>
        <p:spPr bwMode="auto">
          <a:xfrm>
            <a:off x="928851" y="3041420"/>
            <a:ext cx="1547028"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Native app</a:t>
            </a:r>
          </a:p>
        </p:txBody>
      </p:sp>
      <p:sp>
        <p:nvSpPr>
          <p:cNvPr id="10" name="Rectangle 9"/>
          <p:cNvSpPr/>
          <p:nvPr/>
        </p:nvSpPr>
        <p:spPr bwMode="auto">
          <a:xfrm>
            <a:off x="928850" y="4662424"/>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Server app</a:t>
            </a:r>
          </a:p>
        </p:txBody>
      </p:sp>
      <p:sp>
        <p:nvSpPr>
          <p:cNvPr id="11" name="Rectangle 10"/>
          <p:cNvSpPr/>
          <p:nvPr/>
        </p:nvSpPr>
        <p:spPr bwMode="auto">
          <a:xfrm>
            <a:off x="5311419" y="16930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application</a:t>
            </a:r>
          </a:p>
        </p:txBody>
      </p:sp>
      <p:sp>
        <p:nvSpPr>
          <p:cNvPr id="12" name="Rectangle 11"/>
          <p:cNvSpPr/>
          <p:nvPr/>
        </p:nvSpPr>
        <p:spPr bwMode="auto">
          <a:xfrm>
            <a:off x="5311419" y="38157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13" name="Oval 12"/>
          <p:cNvSpPr/>
          <p:nvPr/>
        </p:nvSpPr>
        <p:spPr bwMode="auto">
          <a:xfrm>
            <a:off x="4694237" y="4289844"/>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14" name="Straight Connector 13"/>
          <p:cNvCxnSpPr>
            <a:stCxn id="13" idx="6"/>
            <a:endCxn id="12" idx="1"/>
          </p:cNvCxnSpPr>
          <p:nvPr/>
        </p:nvCxnSpPr>
        <p:spPr>
          <a:xfrm>
            <a:off x="4999037" y="4442244"/>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8" idx="2"/>
          </p:cNvCxnSpPr>
          <p:nvPr/>
        </p:nvCxnSpPr>
        <p:spPr>
          <a:xfrm>
            <a:off x="2478506" y="2005079"/>
            <a:ext cx="2215731" cy="3145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a:endCxn id="13" idx="2"/>
          </p:cNvCxnSpPr>
          <p:nvPr/>
        </p:nvCxnSpPr>
        <p:spPr>
          <a:xfrm>
            <a:off x="2475879" y="3343240"/>
            <a:ext cx="2218358" cy="10990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13" idx="3"/>
          </p:cNvCxnSpPr>
          <p:nvPr/>
        </p:nvCxnSpPr>
        <p:spPr>
          <a:xfrm flipV="1">
            <a:off x="2475877" y="4550007"/>
            <a:ext cx="2262997" cy="4142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4694237" y="2167206"/>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19" name="Straight Connector 18"/>
          <p:cNvCxnSpPr>
            <a:stCxn id="18" idx="6"/>
            <a:endCxn id="11" idx="1"/>
          </p:cNvCxnSpPr>
          <p:nvPr/>
        </p:nvCxnSpPr>
        <p:spPr>
          <a:xfrm>
            <a:off x="4999037" y="2319606"/>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1" idx="2"/>
            <a:endCxn id="13" idx="0"/>
          </p:cNvCxnSpPr>
          <p:nvPr/>
        </p:nvCxnSpPr>
        <p:spPr>
          <a:xfrm rot="5400000">
            <a:off x="4747961" y="3044818"/>
            <a:ext cx="1343703" cy="1146349"/>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930" y="4301648"/>
            <a:ext cx="673972"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7" y="2838657"/>
            <a:ext cx="896340" cy="8963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 y="147043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10121593" y="39659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25" name="Rectangle 24"/>
          <p:cNvSpPr/>
          <p:nvPr/>
        </p:nvSpPr>
        <p:spPr bwMode="auto">
          <a:xfrm>
            <a:off x="10121593" y="18432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26" name="Rectangle 25"/>
          <p:cNvSpPr/>
          <p:nvPr/>
        </p:nvSpPr>
        <p:spPr bwMode="auto">
          <a:xfrm>
            <a:off x="9969193" y="16908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27" name="Rectangle 26"/>
          <p:cNvSpPr/>
          <p:nvPr/>
        </p:nvSpPr>
        <p:spPr bwMode="auto">
          <a:xfrm>
            <a:off x="9969193" y="38135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28" name="Oval 27"/>
          <p:cNvSpPr/>
          <p:nvPr/>
        </p:nvSpPr>
        <p:spPr bwMode="auto">
          <a:xfrm>
            <a:off x="9352011" y="4287667"/>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29" name="Straight Connector 28"/>
          <p:cNvCxnSpPr>
            <a:stCxn id="28" idx="6"/>
            <a:endCxn id="27" idx="1"/>
          </p:cNvCxnSpPr>
          <p:nvPr/>
        </p:nvCxnSpPr>
        <p:spPr>
          <a:xfrm>
            <a:off x="9656811" y="4440067"/>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auto">
          <a:xfrm>
            <a:off x="9352011" y="2165029"/>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31" name="Straight Connector 30"/>
          <p:cNvCxnSpPr>
            <a:stCxn id="30" idx="6"/>
            <a:endCxn id="26" idx="1"/>
          </p:cNvCxnSpPr>
          <p:nvPr/>
        </p:nvCxnSpPr>
        <p:spPr>
          <a:xfrm>
            <a:off x="9656811" y="2317429"/>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a:endCxn id="28" idx="2"/>
          </p:cNvCxnSpPr>
          <p:nvPr/>
        </p:nvCxnSpPr>
        <p:spPr>
          <a:xfrm flipV="1">
            <a:off x="6674552" y="4440067"/>
            <a:ext cx="2677459" cy="21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3"/>
            <a:endCxn id="30" idx="2"/>
          </p:cNvCxnSpPr>
          <p:nvPr/>
        </p:nvCxnSpPr>
        <p:spPr>
          <a:xfrm flipV="1">
            <a:off x="6674552" y="2317429"/>
            <a:ext cx="2677459" cy="21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5" idx="3"/>
            <a:endCxn id="13" idx="1"/>
          </p:cNvCxnSpPr>
          <p:nvPr/>
        </p:nvCxnSpPr>
        <p:spPr>
          <a:xfrm>
            <a:off x="2590800" y="2343699"/>
            <a:ext cx="2148074" cy="199078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bwMode="auto">
          <a:xfrm>
            <a:off x="2016369" y="2165029"/>
            <a:ext cx="574431" cy="357340"/>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js</a:t>
            </a:r>
          </a:p>
        </p:txBody>
      </p:sp>
      <p:sp>
        <p:nvSpPr>
          <p:cNvPr id="36" name="TextBox 35"/>
          <p:cNvSpPr txBox="1"/>
          <p:nvPr/>
        </p:nvSpPr>
        <p:spPr>
          <a:xfrm>
            <a:off x="8522493" y="6588260"/>
            <a:ext cx="3913982" cy="4062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NZ" sz="1600" i="1" dirty="0"/>
              <a:t>video.ch9.ms/teched/2012/na/SIA209.pptx</a:t>
            </a:r>
            <a:endParaRPr lang="en-US" sz="1600" i="1" dirty="0" smtClean="0">
              <a:solidFill>
                <a:srgbClr val="FFFFFF">
                  <a:alpha val="99000"/>
                </a:srgbClr>
              </a:solidFill>
            </a:endParaRPr>
          </a:p>
        </p:txBody>
      </p:sp>
    </p:spTree>
    <p:extLst>
      <p:ext uri="{BB962C8B-B14F-4D97-AF65-F5344CB8AC3E}">
        <p14:creationId xmlns:p14="http://schemas.microsoft.com/office/powerpoint/2010/main" val="28318497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4198937"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88"/>
            <a:endParaRPr lang="en-US" sz="1836" dirty="0">
              <a:solidFill>
                <a:srgbClr val="D83B01"/>
              </a:solidFill>
            </a:endParaRPr>
          </a:p>
        </p:txBody>
      </p:sp>
      <p:sp>
        <p:nvSpPr>
          <p:cNvPr id="5" name="Freeform 4"/>
          <p:cNvSpPr>
            <a:spLocks noEditPoints="1"/>
          </p:cNvSpPr>
          <p:nvPr/>
        </p:nvSpPr>
        <p:spPr bwMode="auto">
          <a:xfrm>
            <a:off x="-601663" y="-541338"/>
            <a:ext cx="4234680" cy="4227381"/>
          </a:xfrm>
          <a:custGeom>
            <a:avLst/>
            <a:gdLst>
              <a:gd name="T0" fmla="*/ 122 w 245"/>
              <a:gd name="T1" fmla="*/ 242 h 242"/>
              <a:gd name="T2" fmla="*/ 35 w 245"/>
              <a:gd name="T3" fmla="*/ 207 h 242"/>
              <a:gd name="T4" fmla="*/ 0 w 245"/>
              <a:gd name="T5" fmla="*/ 121 h 242"/>
              <a:gd name="T6" fmla="*/ 35 w 245"/>
              <a:gd name="T7" fmla="*/ 36 h 242"/>
              <a:gd name="T8" fmla="*/ 122 w 245"/>
              <a:gd name="T9" fmla="*/ 0 h 242"/>
              <a:gd name="T10" fmla="*/ 209 w 245"/>
              <a:gd name="T11" fmla="*/ 36 h 242"/>
              <a:gd name="T12" fmla="*/ 245 w 245"/>
              <a:gd name="T13" fmla="*/ 121 h 242"/>
              <a:gd name="T14" fmla="*/ 209 w 245"/>
              <a:gd name="T15" fmla="*/ 207 h 242"/>
              <a:gd name="T16" fmla="*/ 122 w 245"/>
              <a:gd name="T17" fmla="*/ 242 h 242"/>
              <a:gd name="T18" fmla="*/ 122 w 245"/>
              <a:gd name="T19" fmla="*/ 16 h 242"/>
              <a:gd name="T20" fmla="*/ 48 w 245"/>
              <a:gd name="T21" fmla="*/ 47 h 242"/>
              <a:gd name="T22" fmla="*/ 17 w 245"/>
              <a:gd name="T23" fmla="*/ 121 h 242"/>
              <a:gd name="T24" fmla="*/ 48 w 245"/>
              <a:gd name="T25" fmla="*/ 195 h 242"/>
              <a:gd name="T26" fmla="*/ 122 w 245"/>
              <a:gd name="T27" fmla="*/ 226 h 242"/>
              <a:gd name="T28" fmla="*/ 197 w 245"/>
              <a:gd name="T29" fmla="*/ 195 h 242"/>
              <a:gd name="T30" fmla="*/ 227 w 245"/>
              <a:gd name="T31" fmla="*/ 121 h 242"/>
              <a:gd name="T32" fmla="*/ 197 w 245"/>
              <a:gd name="T33" fmla="*/ 47 h 242"/>
              <a:gd name="T34" fmla="*/ 122 w 245"/>
              <a:gd name="T35" fmla="*/ 16 h 242"/>
              <a:gd name="T36" fmla="*/ 171 w 245"/>
              <a:gd name="T37" fmla="*/ 193 h 242"/>
              <a:gd name="T38" fmla="*/ 128 w 245"/>
              <a:gd name="T39" fmla="*/ 203 h 242"/>
              <a:gd name="T40" fmla="*/ 71 w 245"/>
              <a:gd name="T41" fmla="*/ 181 h 242"/>
              <a:gd name="T42" fmla="*/ 48 w 245"/>
              <a:gd name="T43" fmla="*/ 125 h 242"/>
              <a:gd name="T44" fmla="*/ 72 w 245"/>
              <a:gd name="T45" fmla="*/ 63 h 242"/>
              <a:gd name="T46" fmla="*/ 132 w 245"/>
              <a:gd name="T47" fmla="*/ 40 h 242"/>
              <a:gd name="T48" fmla="*/ 170 w 245"/>
              <a:gd name="T49" fmla="*/ 48 h 242"/>
              <a:gd name="T50" fmla="*/ 170 w 245"/>
              <a:gd name="T51" fmla="*/ 79 h 242"/>
              <a:gd name="T52" fmla="*/ 132 w 245"/>
              <a:gd name="T53" fmla="*/ 67 h 242"/>
              <a:gd name="T54" fmla="*/ 94 w 245"/>
              <a:gd name="T55" fmla="*/ 82 h 242"/>
              <a:gd name="T56" fmla="*/ 79 w 245"/>
              <a:gd name="T57" fmla="*/ 122 h 242"/>
              <a:gd name="T58" fmla="*/ 94 w 245"/>
              <a:gd name="T59" fmla="*/ 162 h 242"/>
              <a:gd name="T60" fmla="*/ 134 w 245"/>
              <a:gd name="T61" fmla="*/ 177 h 242"/>
              <a:gd name="T62" fmla="*/ 171 w 245"/>
              <a:gd name="T63" fmla="*/ 164 h 242"/>
              <a:gd name="T64" fmla="*/ 171 w 245"/>
              <a:gd name="T65" fmla="*/ 19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 h="242">
                <a:moveTo>
                  <a:pt x="122" y="242"/>
                </a:moveTo>
                <a:cubicBezTo>
                  <a:pt x="88" y="242"/>
                  <a:pt x="59" y="230"/>
                  <a:pt x="35" y="207"/>
                </a:cubicBezTo>
                <a:cubicBezTo>
                  <a:pt x="12" y="183"/>
                  <a:pt x="0" y="155"/>
                  <a:pt x="0" y="121"/>
                </a:cubicBezTo>
                <a:cubicBezTo>
                  <a:pt x="0" y="88"/>
                  <a:pt x="12" y="59"/>
                  <a:pt x="35" y="36"/>
                </a:cubicBezTo>
                <a:cubicBezTo>
                  <a:pt x="59" y="12"/>
                  <a:pt x="88" y="0"/>
                  <a:pt x="122" y="0"/>
                </a:cubicBezTo>
                <a:cubicBezTo>
                  <a:pt x="156" y="0"/>
                  <a:pt x="185" y="12"/>
                  <a:pt x="209" y="36"/>
                </a:cubicBezTo>
                <a:cubicBezTo>
                  <a:pt x="233" y="59"/>
                  <a:pt x="245" y="88"/>
                  <a:pt x="245" y="121"/>
                </a:cubicBezTo>
                <a:cubicBezTo>
                  <a:pt x="245" y="155"/>
                  <a:pt x="233" y="183"/>
                  <a:pt x="209" y="207"/>
                </a:cubicBezTo>
                <a:cubicBezTo>
                  <a:pt x="185" y="230"/>
                  <a:pt x="156" y="242"/>
                  <a:pt x="122" y="242"/>
                </a:cubicBezTo>
                <a:close/>
                <a:moveTo>
                  <a:pt x="122" y="16"/>
                </a:moveTo>
                <a:cubicBezTo>
                  <a:pt x="93" y="16"/>
                  <a:pt x="68" y="27"/>
                  <a:pt x="48" y="47"/>
                </a:cubicBezTo>
                <a:cubicBezTo>
                  <a:pt x="27" y="68"/>
                  <a:pt x="17" y="92"/>
                  <a:pt x="17" y="121"/>
                </a:cubicBezTo>
                <a:cubicBezTo>
                  <a:pt x="17" y="150"/>
                  <a:pt x="27" y="175"/>
                  <a:pt x="48" y="195"/>
                </a:cubicBezTo>
                <a:cubicBezTo>
                  <a:pt x="68" y="216"/>
                  <a:pt x="93" y="226"/>
                  <a:pt x="122" y="226"/>
                </a:cubicBezTo>
                <a:cubicBezTo>
                  <a:pt x="151" y="226"/>
                  <a:pt x="176" y="216"/>
                  <a:pt x="197" y="195"/>
                </a:cubicBezTo>
                <a:cubicBezTo>
                  <a:pt x="217" y="175"/>
                  <a:pt x="227" y="150"/>
                  <a:pt x="227" y="121"/>
                </a:cubicBezTo>
                <a:cubicBezTo>
                  <a:pt x="227" y="92"/>
                  <a:pt x="217" y="68"/>
                  <a:pt x="197" y="47"/>
                </a:cubicBezTo>
                <a:cubicBezTo>
                  <a:pt x="176" y="27"/>
                  <a:pt x="151" y="16"/>
                  <a:pt x="122" y="16"/>
                </a:cubicBezTo>
                <a:close/>
                <a:moveTo>
                  <a:pt x="171" y="193"/>
                </a:moveTo>
                <a:cubicBezTo>
                  <a:pt x="159" y="200"/>
                  <a:pt x="144" y="203"/>
                  <a:pt x="128" y="203"/>
                </a:cubicBezTo>
                <a:cubicBezTo>
                  <a:pt x="105" y="203"/>
                  <a:pt x="86" y="196"/>
                  <a:pt x="71" y="181"/>
                </a:cubicBezTo>
                <a:cubicBezTo>
                  <a:pt x="56" y="166"/>
                  <a:pt x="48" y="148"/>
                  <a:pt x="48" y="125"/>
                </a:cubicBezTo>
                <a:cubicBezTo>
                  <a:pt x="48" y="99"/>
                  <a:pt x="56" y="78"/>
                  <a:pt x="72" y="63"/>
                </a:cubicBezTo>
                <a:cubicBezTo>
                  <a:pt x="87" y="47"/>
                  <a:pt x="107" y="40"/>
                  <a:pt x="132" y="40"/>
                </a:cubicBezTo>
                <a:cubicBezTo>
                  <a:pt x="147" y="40"/>
                  <a:pt x="159" y="42"/>
                  <a:pt x="170" y="48"/>
                </a:cubicBezTo>
                <a:cubicBezTo>
                  <a:pt x="170" y="79"/>
                  <a:pt x="170" y="79"/>
                  <a:pt x="170" y="79"/>
                </a:cubicBezTo>
                <a:cubicBezTo>
                  <a:pt x="161" y="71"/>
                  <a:pt x="148" y="67"/>
                  <a:pt x="132" y="67"/>
                </a:cubicBezTo>
                <a:cubicBezTo>
                  <a:pt x="117" y="67"/>
                  <a:pt x="104" y="72"/>
                  <a:pt x="94" y="82"/>
                </a:cubicBezTo>
                <a:cubicBezTo>
                  <a:pt x="84" y="92"/>
                  <a:pt x="79" y="106"/>
                  <a:pt x="79" y="122"/>
                </a:cubicBezTo>
                <a:cubicBezTo>
                  <a:pt x="79" y="139"/>
                  <a:pt x="84" y="152"/>
                  <a:pt x="94" y="162"/>
                </a:cubicBezTo>
                <a:cubicBezTo>
                  <a:pt x="105" y="172"/>
                  <a:pt x="118" y="177"/>
                  <a:pt x="134" y="177"/>
                </a:cubicBezTo>
                <a:cubicBezTo>
                  <a:pt x="148" y="177"/>
                  <a:pt x="161" y="173"/>
                  <a:pt x="171" y="164"/>
                </a:cubicBezTo>
                <a:lnTo>
                  <a:pt x="171" y="193"/>
                </a:lnTo>
                <a:close/>
              </a:path>
            </a:pathLst>
          </a:custGeom>
          <a:solidFill>
            <a:schemeClr val="tx1">
              <a:alpha val="6000"/>
            </a:schemeClr>
          </a:solidFill>
          <a:ln>
            <a:noFill/>
          </a:ln>
        </p:spPr>
        <p:txBody>
          <a:bodyPr vert="horz" wrap="square" lIns="91440" tIns="45720" rIns="91440" bIns="45720" numCol="1" anchor="t" anchorCtr="0" compatLnSpc="1">
            <a:prstTxWarp prst="textNoShape">
              <a:avLst/>
            </a:prstTxWarp>
          </a:bodyPr>
          <a:lstStyle/>
          <a:p>
            <a:pPr defTabSz="932688"/>
            <a:endParaRPr lang="en-US" sz="1836" dirty="0">
              <a:solidFill>
                <a:prstClr val="black"/>
              </a:solidFill>
            </a:endParaRPr>
          </a:p>
        </p:txBody>
      </p:sp>
      <p:sp>
        <p:nvSpPr>
          <p:cNvPr id="16" name="TextBox 15"/>
          <p:cNvSpPr txBox="1"/>
          <p:nvPr/>
        </p:nvSpPr>
        <p:spPr>
          <a:xfrm>
            <a:off x="4118144" y="196358"/>
            <a:ext cx="8043694" cy="6358664"/>
          </a:xfrm>
          <a:prstGeom prst="rect">
            <a:avLst/>
          </a:prstGeom>
          <a:noFill/>
        </p:spPr>
        <p:txBody>
          <a:bodyPr wrap="square" lIns="182880" tIns="146304" rIns="182880" bIns="146304" rtlCol="0">
            <a:spAutoFit/>
          </a:bodyPr>
          <a:lstStyle/>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an image is on the Internet/Bing it is in the public domain. </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there is no copyright notice on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don’t profit from the use, 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remove the image after notice, I don’t owe any money to the copyright.</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alter the image X%, 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only use a part of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only include a hyperlink in my presentation and click it to show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p:txBody>
      </p:sp>
      <p:sp>
        <p:nvSpPr>
          <p:cNvPr id="17" name="TextBox 16"/>
          <p:cNvSpPr txBox="1"/>
          <p:nvPr/>
        </p:nvSpPr>
        <p:spPr>
          <a:xfrm>
            <a:off x="163713" y="4320213"/>
            <a:ext cx="3790718" cy="424732"/>
          </a:xfrm>
          <a:prstGeom prst="rect">
            <a:avLst/>
          </a:prstGeom>
          <a:noFill/>
        </p:spPr>
        <p:txBody>
          <a:bodyPr wrap="none" rtlCol="0">
            <a:spAutoFit/>
          </a:bodyPr>
          <a:lstStyle/>
          <a:p>
            <a:pPr defTabSz="932688">
              <a:lnSpc>
                <a:spcPct val="90000"/>
              </a:lnSpc>
              <a:spcBef>
                <a:spcPts val="600"/>
              </a:spcBef>
            </a:pPr>
            <a:r>
              <a:rPr lang="en-US" sz="2400" dirty="0">
                <a:gradFill>
                  <a:gsLst>
                    <a:gs pos="2000">
                      <a:prstClr val="white"/>
                    </a:gs>
                    <a:gs pos="100000">
                      <a:prstClr val="white"/>
                    </a:gs>
                  </a:gsLst>
                  <a:lin ang="5400000" scaled="0"/>
                </a:gradFill>
                <a:latin typeface="Segoe UI" panose="020B0502040204020203" pitchFamily="34" charset="0"/>
                <a:cs typeface="Segoe UI" panose="020B0502040204020203" pitchFamily="34" charset="0"/>
              </a:rPr>
              <a:t>Common Copyright Myths</a:t>
            </a:r>
          </a:p>
        </p:txBody>
      </p:sp>
      <p:sp>
        <p:nvSpPr>
          <p:cNvPr id="2" name="Multiply 1"/>
          <p:cNvSpPr/>
          <p:nvPr/>
        </p:nvSpPr>
        <p:spPr>
          <a:xfrm>
            <a:off x="3954431" y="485775"/>
            <a:ext cx="8647144" cy="6029325"/>
          </a:xfrm>
          <a:prstGeom prst="mathMultiply">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32688"/>
            <a:endParaRPr lang="en-US" sz="1836" dirty="0">
              <a:solidFill>
                <a:srgbClr val="FF0000"/>
              </a:solidFill>
              <a:highlight>
                <a:srgbClr val="FFFF00"/>
              </a:highlight>
            </a:endParaRPr>
          </a:p>
        </p:txBody>
      </p:sp>
    </p:spTree>
    <p:extLst>
      <p:ext uri="{BB962C8B-B14F-4D97-AF65-F5344CB8AC3E}">
        <p14:creationId xmlns:p14="http://schemas.microsoft.com/office/powerpoint/2010/main" val="37680637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smtClean="0"/>
              <a:t>Authentication scenarios</a:t>
            </a:r>
            <a:endParaRPr lang="en-US" sz="4000" dirty="0"/>
          </a:p>
        </p:txBody>
      </p:sp>
      <p:sp>
        <p:nvSpPr>
          <p:cNvPr id="4" name="Rectangle 3"/>
          <p:cNvSpPr/>
          <p:nvPr/>
        </p:nvSpPr>
        <p:spPr bwMode="auto">
          <a:xfrm>
            <a:off x="5463819" y="39681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5" name="Rectangle 4"/>
          <p:cNvSpPr/>
          <p:nvPr/>
        </p:nvSpPr>
        <p:spPr bwMode="auto">
          <a:xfrm>
            <a:off x="5463819" y="18454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6" name="Rectangle 5"/>
          <p:cNvSpPr/>
          <p:nvPr/>
        </p:nvSpPr>
        <p:spPr bwMode="auto">
          <a:xfrm>
            <a:off x="931479" y="1703259"/>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Browser</a:t>
            </a:r>
          </a:p>
        </p:txBody>
      </p:sp>
      <p:sp>
        <p:nvSpPr>
          <p:cNvPr id="7" name="Rectangle 6"/>
          <p:cNvSpPr/>
          <p:nvPr/>
        </p:nvSpPr>
        <p:spPr bwMode="auto">
          <a:xfrm>
            <a:off x="928851" y="3041420"/>
            <a:ext cx="1547028"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Native app</a:t>
            </a:r>
          </a:p>
        </p:txBody>
      </p:sp>
      <p:sp>
        <p:nvSpPr>
          <p:cNvPr id="8" name="Rectangle 7"/>
          <p:cNvSpPr/>
          <p:nvPr/>
        </p:nvSpPr>
        <p:spPr bwMode="auto">
          <a:xfrm>
            <a:off x="928850" y="4662424"/>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smtClean="0">
                <a:solidFill>
                  <a:srgbClr val="FFFFFF">
                    <a:alpha val="98824"/>
                  </a:srgbClr>
                </a:solidFill>
                <a:ea typeface="Segoe UI" pitchFamily="34" charset="0"/>
                <a:cs typeface="Segoe UI" pitchFamily="34" charset="0"/>
              </a:rPr>
              <a:t>Server app</a:t>
            </a:r>
          </a:p>
        </p:txBody>
      </p:sp>
      <p:sp>
        <p:nvSpPr>
          <p:cNvPr id="9" name="Rectangle 8"/>
          <p:cNvSpPr/>
          <p:nvPr/>
        </p:nvSpPr>
        <p:spPr bwMode="auto">
          <a:xfrm>
            <a:off x="5311419" y="16930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application</a:t>
            </a:r>
          </a:p>
        </p:txBody>
      </p:sp>
      <p:sp>
        <p:nvSpPr>
          <p:cNvPr id="10" name="Rectangle 9"/>
          <p:cNvSpPr/>
          <p:nvPr/>
        </p:nvSpPr>
        <p:spPr bwMode="auto">
          <a:xfrm>
            <a:off x="5311419" y="38157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11" name="Oval 10"/>
          <p:cNvSpPr/>
          <p:nvPr/>
        </p:nvSpPr>
        <p:spPr bwMode="auto">
          <a:xfrm>
            <a:off x="4694237" y="4289844"/>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12" name="Straight Connector 11"/>
          <p:cNvCxnSpPr>
            <a:stCxn id="11" idx="6"/>
            <a:endCxn id="10" idx="1"/>
          </p:cNvCxnSpPr>
          <p:nvPr/>
        </p:nvCxnSpPr>
        <p:spPr>
          <a:xfrm>
            <a:off x="4999037" y="4442244"/>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16" idx="2"/>
          </p:cNvCxnSpPr>
          <p:nvPr/>
        </p:nvCxnSpPr>
        <p:spPr>
          <a:xfrm>
            <a:off x="2478506" y="2005079"/>
            <a:ext cx="2215731" cy="3145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11" idx="2"/>
          </p:cNvCxnSpPr>
          <p:nvPr/>
        </p:nvCxnSpPr>
        <p:spPr>
          <a:xfrm>
            <a:off x="2475879" y="3343240"/>
            <a:ext cx="2218358" cy="10990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1" idx="3"/>
          </p:cNvCxnSpPr>
          <p:nvPr/>
        </p:nvCxnSpPr>
        <p:spPr>
          <a:xfrm flipV="1">
            <a:off x="2475877" y="4550007"/>
            <a:ext cx="2262997" cy="4142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4694237" y="2167206"/>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17" name="Straight Connector 16"/>
          <p:cNvCxnSpPr>
            <a:stCxn id="16" idx="6"/>
            <a:endCxn id="9" idx="1"/>
          </p:cNvCxnSpPr>
          <p:nvPr/>
        </p:nvCxnSpPr>
        <p:spPr>
          <a:xfrm>
            <a:off x="4999037" y="2319606"/>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9" idx="2"/>
            <a:endCxn id="11" idx="0"/>
          </p:cNvCxnSpPr>
          <p:nvPr/>
        </p:nvCxnSpPr>
        <p:spPr>
          <a:xfrm rot="5400000">
            <a:off x="4747961" y="3044818"/>
            <a:ext cx="1343703" cy="1146349"/>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930" y="4301648"/>
            <a:ext cx="673972"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7" y="2838657"/>
            <a:ext cx="896340" cy="8963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 y="147043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0121593" y="39659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23" name="Rectangle 22"/>
          <p:cNvSpPr/>
          <p:nvPr/>
        </p:nvSpPr>
        <p:spPr bwMode="auto">
          <a:xfrm>
            <a:off x="10121593" y="18432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rgbClr val="FFFFFF">
                  <a:alpha val="98824"/>
                </a:srgbClr>
              </a:solidFill>
              <a:ea typeface="Segoe UI" pitchFamily="34" charset="0"/>
              <a:cs typeface="Segoe UI" pitchFamily="34" charset="0"/>
            </a:endParaRPr>
          </a:p>
        </p:txBody>
      </p:sp>
      <p:sp>
        <p:nvSpPr>
          <p:cNvPr id="24" name="Rectangle 23"/>
          <p:cNvSpPr/>
          <p:nvPr/>
        </p:nvSpPr>
        <p:spPr bwMode="auto">
          <a:xfrm>
            <a:off x="9969193" y="16908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25" name="Rectangle 24"/>
          <p:cNvSpPr/>
          <p:nvPr/>
        </p:nvSpPr>
        <p:spPr bwMode="auto">
          <a:xfrm>
            <a:off x="9969193" y="38135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rgbClr val="FFFFFF">
                    <a:alpha val="98824"/>
                  </a:srgbClr>
                </a:solidFill>
                <a:ea typeface="Segoe UI" pitchFamily="34" charset="0"/>
                <a:cs typeface="Segoe UI" pitchFamily="34" charset="0"/>
              </a:rPr>
              <a:t>Web API</a:t>
            </a:r>
          </a:p>
        </p:txBody>
      </p:sp>
      <p:sp>
        <p:nvSpPr>
          <p:cNvPr id="26" name="Oval 25"/>
          <p:cNvSpPr/>
          <p:nvPr/>
        </p:nvSpPr>
        <p:spPr bwMode="auto">
          <a:xfrm>
            <a:off x="9352011" y="4287667"/>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27" name="Straight Connector 26"/>
          <p:cNvCxnSpPr>
            <a:stCxn id="26" idx="6"/>
            <a:endCxn id="25" idx="1"/>
          </p:cNvCxnSpPr>
          <p:nvPr/>
        </p:nvCxnSpPr>
        <p:spPr>
          <a:xfrm>
            <a:off x="9656811" y="4440067"/>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9352011" y="2165029"/>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29" name="Straight Connector 28"/>
          <p:cNvCxnSpPr>
            <a:stCxn id="28" idx="6"/>
            <a:endCxn id="24" idx="1"/>
          </p:cNvCxnSpPr>
          <p:nvPr/>
        </p:nvCxnSpPr>
        <p:spPr>
          <a:xfrm>
            <a:off x="9656811" y="2317429"/>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3"/>
            <a:endCxn id="26" idx="2"/>
          </p:cNvCxnSpPr>
          <p:nvPr/>
        </p:nvCxnSpPr>
        <p:spPr>
          <a:xfrm flipV="1">
            <a:off x="6674552" y="4440067"/>
            <a:ext cx="2677459" cy="21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3"/>
            <a:endCxn id="28" idx="2"/>
          </p:cNvCxnSpPr>
          <p:nvPr/>
        </p:nvCxnSpPr>
        <p:spPr>
          <a:xfrm flipV="1">
            <a:off x="6674552" y="2317429"/>
            <a:ext cx="2677459" cy="21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4639" y="5855328"/>
            <a:ext cx="9258765" cy="5170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smtClean="0">
                <a:solidFill>
                  <a:srgbClr val="FFFFFF">
                    <a:alpha val="99000"/>
                  </a:srgbClr>
                </a:solidFill>
              </a:rPr>
              <a:t>Standard-based, http-based protocols for maximum platform reach</a:t>
            </a:r>
          </a:p>
        </p:txBody>
      </p:sp>
      <p:sp>
        <p:nvSpPr>
          <p:cNvPr id="33" name="Rectangular Callout 32"/>
          <p:cNvSpPr/>
          <p:nvPr/>
        </p:nvSpPr>
        <p:spPr>
          <a:xfrm>
            <a:off x="3008262" y="1360762"/>
            <a:ext cx="1936462" cy="655534"/>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WS-Fed, SAML 2.0, OpenID Connect</a:t>
            </a:r>
            <a:endParaRPr lang="en-US" sz="1400" b="1" dirty="0">
              <a:solidFill>
                <a:srgbClr val="FFFFFF"/>
              </a:solidFill>
            </a:endParaRPr>
          </a:p>
        </p:txBody>
      </p:sp>
      <p:sp>
        <p:nvSpPr>
          <p:cNvPr id="34" name="Rectangular Callout 33"/>
          <p:cNvSpPr/>
          <p:nvPr/>
        </p:nvSpPr>
        <p:spPr>
          <a:xfrm>
            <a:off x="3015046" y="2907374"/>
            <a:ext cx="1730612" cy="655534"/>
          </a:xfrm>
          <a:prstGeom prst="wedgeRectCallout">
            <a:avLst>
              <a:gd name="adj1" fmla="val -20833"/>
              <a:gd name="adj2" fmla="val 7883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OAuth 2.0</a:t>
            </a:r>
            <a:endParaRPr lang="en-US" sz="1400" b="1" dirty="0">
              <a:solidFill>
                <a:srgbClr val="FFFFFF"/>
              </a:solidFill>
            </a:endParaRPr>
          </a:p>
        </p:txBody>
      </p:sp>
      <p:sp>
        <p:nvSpPr>
          <p:cNvPr id="35" name="Rectangular Callout 34"/>
          <p:cNvSpPr/>
          <p:nvPr/>
        </p:nvSpPr>
        <p:spPr>
          <a:xfrm>
            <a:off x="3015046" y="4932722"/>
            <a:ext cx="1730612" cy="655534"/>
          </a:xfrm>
          <a:prstGeom prst="wedgeRectCallout">
            <a:avLst>
              <a:gd name="adj1" fmla="val -20833"/>
              <a:gd name="adj2" fmla="val -69449"/>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OAuth 2.0</a:t>
            </a:r>
            <a:endParaRPr lang="en-US" sz="1400" b="1" dirty="0">
              <a:solidFill>
                <a:srgbClr val="FFFFFF"/>
              </a:solidFill>
            </a:endParaRPr>
          </a:p>
        </p:txBody>
      </p:sp>
      <p:sp>
        <p:nvSpPr>
          <p:cNvPr id="36" name="Rectangular Callout 35"/>
          <p:cNvSpPr/>
          <p:nvPr/>
        </p:nvSpPr>
        <p:spPr>
          <a:xfrm>
            <a:off x="6145385" y="3183087"/>
            <a:ext cx="1596852" cy="478046"/>
          </a:xfrm>
          <a:prstGeom prst="wedgeRectCallout">
            <a:avLst>
              <a:gd name="adj1" fmla="val -57486"/>
              <a:gd name="adj2" fmla="val -2546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OAuth 2.0</a:t>
            </a:r>
            <a:endParaRPr lang="en-US" sz="1400" b="1" dirty="0">
              <a:solidFill>
                <a:srgbClr val="FFFFFF"/>
              </a:solidFill>
            </a:endParaRPr>
          </a:p>
        </p:txBody>
      </p:sp>
      <p:sp>
        <p:nvSpPr>
          <p:cNvPr id="37" name="Rectangular Callout 36"/>
          <p:cNvSpPr/>
          <p:nvPr/>
        </p:nvSpPr>
        <p:spPr>
          <a:xfrm>
            <a:off x="7102304" y="1557922"/>
            <a:ext cx="1730612" cy="655534"/>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OAuth 2.0</a:t>
            </a:r>
            <a:endParaRPr lang="en-US" sz="1400" b="1" dirty="0">
              <a:solidFill>
                <a:srgbClr val="FFFFFF"/>
              </a:solidFill>
            </a:endParaRPr>
          </a:p>
        </p:txBody>
      </p:sp>
      <p:sp>
        <p:nvSpPr>
          <p:cNvPr id="38" name="Rectangular Callout 37"/>
          <p:cNvSpPr/>
          <p:nvPr/>
        </p:nvSpPr>
        <p:spPr>
          <a:xfrm>
            <a:off x="7147975" y="4604215"/>
            <a:ext cx="1730612" cy="655534"/>
          </a:xfrm>
          <a:prstGeom prst="wedgeRectCallout">
            <a:avLst>
              <a:gd name="adj1" fmla="val -20833"/>
              <a:gd name="adj2" fmla="val -7070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OAuth 2.0</a:t>
            </a:r>
            <a:endParaRPr lang="en-US" sz="1400" b="1" dirty="0">
              <a:solidFill>
                <a:srgbClr val="FFFFFF"/>
              </a:solidFill>
            </a:endParaRPr>
          </a:p>
        </p:txBody>
      </p:sp>
      <p:cxnSp>
        <p:nvCxnSpPr>
          <p:cNvPr id="39" name="Straight Arrow Connector 38"/>
          <p:cNvCxnSpPr/>
          <p:nvPr/>
        </p:nvCxnSpPr>
        <p:spPr>
          <a:xfrm>
            <a:off x="2703978" y="2347849"/>
            <a:ext cx="2148074" cy="199078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bwMode="auto">
          <a:xfrm>
            <a:off x="2016369" y="2165029"/>
            <a:ext cx="574431" cy="357340"/>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js</a:t>
            </a:r>
          </a:p>
        </p:txBody>
      </p:sp>
      <p:sp>
        <p:nvSpPr>
          <p:cNvPr id="2" name="Rectangle 1"/>
          <p:cNvSpPr/>
          <p:nvPr/>
        </p:nvSpPr>
        <p:spPr>
          <a:xfrm>
            <a:off x="8030754" y="6520433"/>
            <a:ext cx="4410695" cy="369332"/>
          </a:xfrm>
          <a:prstGeom prst="rect">
            <a:avLst/>
          </a:prstGeom>
        </p:spPr>
        <p:txBody>
          <a:bodyPr wrap="none">
            <a:spAutoFit/>
          </a:bodyPr>
          <a:lstStyle/>
          <a:p>
            <a:r>
              <a:rPr lang="en-NZ" i="1" dirty="0"/>
              <a:t>video.ch9.ms/teched/2012/na/SIA209.pptx</a:t>
            </a:r>
            <a:endParaRPr lang="en-NZ" dirty="0"/>
          </a:p>
        </p:txBody>
      </p:sp>
    </p:spTree>
    <p:extLst>
      <p:ext uri="{BB962C8B-B14F-4D97-AF65-F5344CB8AC3E}">
        <p14:creationId xmlns:p14="http://schemas.microsoft.com/office/powerpoint/2010/main" val="237096437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smtClean="0"/>
              <a:t>Authorisation Code Grant with Authorisation Server</a:t>
            </a:r>
            <a:endParaRPr lang="en-US" dirty="0"/>
          </a:p>
        </p:txBody>
      </p:sp>
    </p:spTree>
    <p:extLst>
      <p:ext uri="{BB962C8B-B14F-4D97-AF65-F5344CB8AC3E}">
        <p14:creationId xmlns:p14="http://schemas.microsoft.com/office/powerpoint/2010/main" val="76678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11776247" cy="2068259"/>
          </a:xfrm>
        </p:spPr>
        <p:txBody>
          <a:bodyPr/>
          <a:lstStyle/>
          <a:p>
            <a:r>
              <a:rPr lang="en-US" dirty="0" smtClean="0"/>
              <a:t>JWT tokens with Postman and </a:t>
            </a:r>
            <a:r>
              <a:rPr lang="en-US" dirty="0"/>
              <a:t>jwt.io with </a:t>
            </a:r>
            <a:r>
              <a:rPr lang="en-US" dirty="0" smtClean="0"/>
              <a:t>Azure AD and ADFS </a:t>
            </a:r>
            <a:r>
              <a:rPr lang="en-US" dirty="0"/>
              <a:t>4.0 on Windows Server 2016</a:t>
            </a:r>
          </a:p>
          <a:p>
            <a:endParaRPr lang="en-US" dirty="0"/>
          </a:p>
          <a:p>
            <a:endParaRPr lang="en-US" dirty="0"/>
          </a:p>
        </p:txBody>
      </p:sp>
    </p:spTree>
    <p:extLst>
      <p:ext uri="{BB962C8B-B14F-4D97-AF65-F5344CB8AC3E}">
        <p14:creationId xmlns:p14="http://schemas.microsoft.com/office/powerpoint/2010/main" val="3216218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GET Authorize endpoint</a:t>
            </a:r>
            <a:endParaRPr lang="en-NZ" dirty="0">
              <a:solidFill>
                <a:schemeClr val="bg1"/>
              </a:solidFill>
            </a:endParaRPr>
          </a:p>
        </p:txBody>
      </p:sp>
      <p:sp>
        <p:nvSpPr>
          <p:cNvPr id="14" name="Text Placeholder 13"/>
          <p:cNvSpPr>
            <a:spLocks noGrp="1"/>
          </p:cNvSpPr>
          <p:nvPr>
            <p:ph type="body" sz="quarter" idx="10"/>
          </p:nvPr>
        </p:nvSpPr>
        <p:spPr>
          <a:xfrm>
            <a:off x="274639" y="1697062"/>
            <a:ext cx="11887200" cy="3336298"/>
          </a:xfrm>
        </p:spPr>
        <p:txBody>
          <a:bodyPr/>
          <a:lstStyle/>
          <a:p>
            <a:r>
              <a:rPr lang="en-NZ" sz="3200" dirty="0">
                <a:solidFill>
                  <a:schemeClr val="bg1">
                    <a:lumMod val="95000"/>
                  </a:schemeClr>
                </a:solidFill>
              </a:rPr>
              <a:t>https://</a:t>
            </a:r>
            <a:r>
              <a:rPr lang="en-NZ" sz="3200" dirty="0" smtClean="0">
                <a:solidFill>
                  <a:schemeClr val="bg1">
                    <a:lumMod val="95000"/>
                  </a:schemeClr>
                </a:solidFill>
              </a:rPr>
              <a:t>adfsidp.cloudapp.net/adfs/oauth2/authorize</a:t>
            </a:r>
          </a:p>
          <a:p>
            <a:r>
              <a:rPr lang="en-NZ" sz="3200" dirty="0" smtClean="0">
                <a:solidFill>
                  <a:schemeClr val="bg1">
                    <a:lumMod val="95000"/>
                  </a:schemeClr>
                </a:solidFill>
              </a:rPr>
              <a:t>?client_id=37fd…0b0e</a:t>
            </a:r>
          </a:p>
          <a:p>
            <a:r>
              <a:rPr lang="en-NZ" sz="3200" dirty="0" smtClean="0">
                <a:solidFill>
                  <a:schemeClr val="bg1">
                    <a:lumMod val="95000"/>
                  </a:schemeClr>
                </a:solidFill>
              </a:rPr>
              <a:t>&amp;response_type=code</a:t>
            </a:r>
          </a:p>
          <a:p>
            <a:r>
              <a:rPr lang="en-NZ" sz="3200" dirty="0" smtClean="0">
                <a:solidFill>
                  <a:schemeClr val="bg1">
                    <a:lumMod val="95000"/>
                  </a:schemeClr>
                </a:solidFill>
              </a:rPr>
              <a:t>&amp;redirect_uri=https%3A%2F%2Flocalhost%3A1234</a:t>
            </a:r>
          </a:p>
          <a:p>
            <a:r>
              <a:rPr lang="en-NZ" sz="3200" dirty="0" smtClean="0">
                <a:solidFill>
                  <a:schemeClr val="bg1">
                    <a:lumMod val="95000"/>
                  </a:schemeClr>
                </a:solidFill>
              </a:rPr>
              <a:t>&amp;response_mode=query</a:t>
            </a:r>
          </a:p>
          <a:p>
            <a:r>
              <a:rPr lang="en-NZ" sz="3200" dirty="0" smtClean="0">
                <a:solidFill>
                  <a:schemeClr val="bg1">
                    <a:lumMod val="95000"/>
                  </a:schemeClr>
                </a:solidFill>
              </a:rPr>
              <a:t>&amp;</a:t>
            </a:r>
            <a:r>
              <a:rPr lang="en-NZ" sz="3200" dirty="0">
                <a:solidFill>
                  <a:schemeClr val="bg1">
                    <a:lumMod val="95000"/>
                  </a:schemeClr>
                </a:solidFill>
              </a:rPr>
              <a:t>scope=openid</a:t>
            </a:r>
            <a:endParaRPr lang="en-NZ" sz="3200" dirty="0">
              <a:solidFill>
                <a:schemeClr val="bg1"/>
              </a:solidFill>
            </a:endParaRPr>
          </a:p>
        </p:txBody>
      </p:sp>
    </p:spTree>
    <p:extLst>
      <p:ext uri="{BB962C8B-B14F-4D97-AF65-F5344CB8AC3E}">
        <p14:creationId xmlns:p14="http://schemas.microsoft.com/office/powerpoint/2010/main" val="63766433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POST Token endpoint</a:t>
            </a:r>
            <a:endParaRPr lang="en-NZ" dirty="0">
              <a:solidFill>
                <a:schemeClr val="bg1"/>
              </a:solidFill>
            </a:endParaRPr>
          </a:p>
        </p:txBody>
      </p:sp>
      <p:sp>
        <p:nvSpPr>
          <p:cNvPr id="14" name="Text Placeholder 13"/>
          <p:cNvSpPr>
            <a:spLocks noGrp="1"/>
          </p:cNvSpPr>
          <p:nvPr>
            <p:ph type="body" sz="quarter" idx="10"/>
          </p:nvPr>
        </p:nvSpPr>
        <p:spPr>
          <a:xfrm>
            <a:off x="274639" y="1697062"/>
            <a:ext cx="11887200" cy="3877985"/>
          </a:xfrm>
        </p:spPr>
        <p:txBody>
          <a:bodyPr/>
          <a:lstStyle/>
          <a:p>
            <a:r>
              <a:rPr lang="en-NZ" sz="3200" dirty="0" smtClean="0">
                <a:solidFill>
                  <a:schemeClr val="bg1">
                    <a:lumMod val="95000"/>
                  </a:schemeClr>
                </a:solidFill>
              </a:rPr>
              <a:t>https://adfsidp.cloudapp.net/adfs/oauth2/token</a:t>
            </a:r>
          </a:p>
          <a:p>
            <a:r>
              <a:rPr lang="en-NZ" sz="3200" dirty="0" smtClean="0">
                <a:solidFill>
                  <a:schemeClr val="bg1">
                    <a:lumMod val="95000"/>
                  </a:schemeClr>
                </a:solidFill>
              </a:rPr>
              <a:t>?client_id=37fd…0b0e</a:t>
            </a:r>
          </a:p>
          <a:p>
            <a:r>
              <a:rPr lang="en-NZ" sz="3200" dirty="0" smtClean="0">
                <a:solidFill>
                  <a:schemeClr val="bg1">
                    <a:lumMod val="95000"/>
                  </a:schemeClr>
                </a:solidFill>
              </a:rPr>
              <a:t>&amp;scope=openid</a:t>
            </a:r>
          </a:p>
          <a:p>
            <a:r>
              <a:rPr lang="en-NZ" sz="3200" dirty="0" smtClean="0">
                <a:solidFill>
                  <a:schemeClr val="bg1">
                    <a:lumMod val="95000"/>
                  </a:schemeClr>
                </a:solidFill>
              </a:rPr>
              <a:t>&amp;redirect_uri=https%3A%2F%2Flocalhost%3A1234</a:t>
            </a:r>
          </a:p>
          <a:p>
            <a:r>
              <a:rPr lang="en-NZ" sz="3200" dirty="0" smtClean="0">
                <a:solidFill>
                  <a:schemeClr val="bg1">
                    <a:lumMod val="95000"/>
                  </a:schemeClr>
                </a:solidFill>
              </a:rPr>
              <a:t>&amp;grant_type=authorization_code</a:t>
            </a:r>
          </a:p>
          <a:p>
            <a:r>
              <a:rPr lang="en-NZ" sz="3200" dirty="0">
                <a:solidFill>
                  <a:schemeClr val="bg1">
                    <a:lumMod val="95000"/>
                  </a:schemeClr>
                </a:solidFill>
              </a:rPr>
              <a:t>&amp;</a:t>
            </a:r>
            <a:r>
              <a:rPr lang="en-NZ" sz="3200" dirty="0" smtClean="0">
                <a:solidFill>
                  <a:schemeClr val="bg1">
                    <a:lumMod val="95000"/>
                  </a:schemeClr>
                </a:solidFill>
              </a:rPr>
              <a:t>client_secret=Rel1…GSG9</a:t>
            </a:r>
          </a:p>
          <a:p>
            <a:r>
              <a:rPr lang="en-NZ" sz="3200" dirty="0">
                <a:solidFill>
                  <a:schemeClr val="bg1">
                    <a:lumMod val="95000"/>
                  </a:schemeClr>
                </a:solidFill>
              </a:rPr>
              <a:t>&amp;code=NjX0…83Wew</a:t>
            </a:r>
            <a:endParaRPr lang="en-NZ" sz="3200" dirty="0" smtClean="0">
              <a:solidFill>
                <a:schemeClr val="bg1">
                  <a:lumMod val="95000"/>
                </a:schemeClr>
              </a:solidFill>
            </a:endParaRPr>
          </a:p>
        </p:txBody>
      </p:sp>
    </p:spTree>
    <p:extLst>
      <p:ext uri="{BB962C8B-B14F-4D97-AF65-F5344CB8AC3E}">
        <p14:creationId xmlns:p14="http://schemas.microsoft.com/office/powerpoint/2010/main" val="21433243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GET Resource (</a:t>
            </a:r>
            <a:r>
              <a:rPr lang="en-NZ" dirty="0">
                <a:solidFill>
                  <a:schemeClr val="bg1"/>
                </a:solidFill>
              </a:rPr>
              <a:t>U</a:t>
            </a:r>
            <a:r>
              <a:rPr lang="en-NZ" dirty="0" smtClean="0">
                <a:solidFill>
                  <a:schemeClr val="bg1"/>
                </a:solidFill>
              </a:rPr>
              <a:t>serinfo) endpoint</a:t>
            </a:r>
            <a:endParaRPr lang="en-NZ" dirty="0">
              <a:solidFill>
                <a:schemeClr val="bg1"/>
              </a:solidFill>
            </a:endParaRPr>
          </a:p>
        </p:txBody>
      </p:sp>
      <p:sp>
        <p:nvSpPr>
          <p:cNvPr id="14" name="Text Placeholder 13"/>
          <p:cNvSpPr>
            <a:spLocks noGrp="1"/>
          </p:cNvSpPr>
          <p:nvPr>
            <p:ph type="body" sz="quarter" idx="10"/>
          </p:nvPr>
        </p:nvSpPr>
        <p:spPr>
          <a:xfrm>
            <a:off x="274639" y="1697062"/>
            <a:ext cx="11887200" cy="1169551"/>
          </a:xfrm>
        </p:spPr>
        <p:txBody>
          <a:bodyPr/>
          <a:lstStyle/>
          <a:p>
            <a:r>
              <a:rPr lang="en-NZ" sz="3200" dirty="0" smtClean="0">
                <a:solidFill>
                  <a:schemeClr val="bg1">
                    <a:lumMod val="95000"/>
                  </a:schemeClr>
                </a:solidFill>
              </a:rPr>
              <a:t>https://adfsidp.cloudapp.net/adfs/userinfo</a:t>
            </a:r>
          </a:p>
          <a:p>
            <a:r>
              <a:rPr lang="en-NZ" sz="3200" dirty="0">
                <a:solidFill>
                  <a:schemeClr val="bg1">
                    <a:lumMod val="95000"/>
                  </a:schemeClr>
                </a:solidFill>
              </a:rPr>
              <a:t>Authorization: Bearer AQAB…XIAA</a:t>
            </a:r>
            <a:endParaRPr lang="en-NZ" sz="3200" dirty="0" smtClean="0">
              <a:solidFill>
                <a:schemeClr val="bg1">
                  <a:lumMod val="95000"/>
                </a:schemeClr>
              </a:solidFill>
            </a:endParaRPr>
          </a:p>
        </p:txBody>
      </p:sp>
    </p:spTree>
    <p:extLst>
      <p:ext uri="{BB962C8B-B14F-4D97-AF65-F5344CB8AC3E}">
        <p14:creationId xmlns:p14="http://schemas.microsoft.com/office/powerpoint/2010/main" val="161048994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smtClean="0"/>
              <a:t>Using Visual Studio 2015 for OIDC / OAuth 2.0 with ADFS 4.0 on Windows Server 2016</a:t>
            </a:r>
            <a:endParaRPr lang="en-US" dirty="0"/>
          </a:p>
        </p:txBody>
      </p:sp>
    </p:spTree>
    <p:extLst>
      <p:ext uri="{BB962C8B-B14F-4D97-AF65-F5344CB8AC3E}">
        <p14:creationId xmlns:p14="http://schemas.microsoft.com/office/powerpoint/2010/main" val="14869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OIDC / OAuth </a:t>
            </a:r>
            <a:r>
              <a:rPr lang="en-US" dirty="0" smtClean="0"/>
              <a:t>2.0 for native devices</a:t>
            </a:r>
            <a:endParaRPr lang="en-US" dirty="0"/>
          </a:p>
        </p:txBody>
      </p:sp>
    </p:spTree>
    <p:extLst>
      <p:ext uri="{BB962C8B-B14F-4D97-AF65-F5344CB8AC3E}">
        <p14:creationId xmlns:p14="http://schemas.microsoft.com/office/powerpoint/2010/main" val="72015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chemeClr val="bg1"/>
                </a:solidFill>
              </a:rPr>
              <a:t>Summary – OWIN vs ADAL “signatures”</a:t>
            </a:r>
            <a:endParaRPr lang="en-NZ" dirty="0">
              <a:solidFill>
                <a:schemeClr val="bg1"/>
              </a:solidFill>
            </a:endParaRPr>
          </a:p>
        </p:txBody>
      </p:sp>
      <p:sp>
        <p:nvSpPr>
          <p:cNvPr id="3" name="Text Placeholder 2"/>
          <p:cNvSpPr>
            <a:spLocks noGrp="1"/>
          </p:cNvSpPr>
          <p:nvPr>
            <p:ph type="body" sz="quarter" idx="12"/>
          </p:nvPr>
        </p:nvSpPr>
        <p:spPr/>
        <p:txBody>
          <a:bodyPr/>
          <a:lstStyle/>
          <a:p>
            <a:endParaRPr lang="en-NZ" dirty="0"/>
          </a:p>
        </p:txBody>
      </p:sp>
    </p:spTree>
    <p:extLst>
      <p:ext uri="{BB962C8B-B14F-4D97-AF65-F5344CB8AC3E}">
        <p14:creationId xmlns:p14="http://schemas.microsoft.com/office/powerpoint/2010/main" val="387947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0" y="301179"/>
            <a:ext cx="11431595" cy="6392167"/>
          </a:xfrm>
          <a:prstGeom prst="rect">
            <a:avLst/>
          </a:prstGeom>
        </p:spPr>
      </p:pic>
    </p:spTree>
    <p:extLst>
      <p:ext uri="{BB962C8B-B14F-4D97-AF65-F5344CB8AC3E}">
        <p14:creationId xmlns:p14="http://schemas.microsoft.com/office/powerpoint/2010/main" val="64334991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Preferred text layout (no bullets)</a:t>
            </a:r>
          </a:p>
        </p:txBody>
      </p:sp>
      <p:sp>
        <p:nvSpPr>
          <p:cNvPr id="6" name="Text Placeholder 5"/>
          <p:cNvSpPr>
            <a:spLocks noGrp="1"/>
          </p:cNvSpPr>
          <p:nvPr>
            <p:ph type="body" sz="quarter" idx="10"/>
          </p:nvPr>
        </p:nvSpPr>
        <p:spPr/>
        <p:txBody>
          <a:bodyPr/>
          <a:lstStyle/>
          <a:p>
            <a:r>
              <a:rPr lang="en-US" dirty="0"/>
              <a:t>Main topic 1: size 40pt</a:t>
            </a:r>
          </a:p>
          <a:p>
            <a:pPr lvl="1"/>
            <a:r>
              <a:rPr lang="en-US" dirty="0"/>
              <a:t>Size 20pt for the subtopics</a:t>
            </a:r>
          </a:p>
          <a:p>
            <a:pPr lvl="1"/>
            <a:r>
              <a:rPr lang="en-US" dirty="0"/>
              <a:t>Size 20pt for the subtopics</a:t>
            </a:r>
          </a:p>
          <a:p>
            <a:r>
              <a:rPr lang="en-US" dirty="0"/>
              <a:t>Main topic 2: size 40pt</a:t>
            </a:r>
          </a:p>
          <a:p>
            <a:pPr lvl="1"/>
            <a:r>
              <a:rPr lang="en-US" dirty="0"/>
              <a:t>Size 20pt for the subtopics</a:t>
            </a:r>
          </a:p>
          <a:p>
            <a:pPr lvl="1"/>
            <a:r>
              <a:rPr lang="en-US" dirty="0"/>
              <a:t>Size 20pt for the subtopics</a:t>
            </a:r>
          </a:p>
          <a:p>
            <a:r>
              <a:rPr lang="en-US" dirty="0"/>
              <a:t>Main topic 3: size 40pt</a:t>
            </a:r>
          </a:p>
          <a:p>
            <a:pPr lvl="1"/>
            <a:r>
              <a:rPr lang="en-US" dirty="0"/>
              <a:t>Size 20pt for the subtopics</a:t>
            </a:r>
          </a:p>
          <a:p>
            <a:pPr lvl="1"/>
            <a:r>
              <a:rPr lang="en-US" dirty="0"/>
              <a:t>Size 20pt for the subtopics</a:t>
            </a:r>
          </a:p>
        </p:txBody>
      </p:sp>
    </p:spTree>
    <p:extLst>
      <p:ext uri="{BB962C8B-B14F-4D97-AF65-F5344CB8AC3E}">
        <p14:creationId xmlns:p14="http://schemas.microsoft.com/office/powerpoint/2010/main" val="369589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dirty="0" smtClean="0"/>
              <a:t>OWIN</a:t>
            </a:r>
            <a:endParaRPr lang="en-NZ" sz="4800" dirty="0"/>
          </a:p>
        </p:txBody>
      </p:sp>
      <p:sp>
        <p:nvSpPr>
          <p:cNvPr id="3" name="Rectangle 2"/>
          <p:cNvSpPr/>
          <p:nvPr/>
        </p:nvSpPr>
        <p:spPr>
          <a:xfrm>
            <a:off x="458462" y="2057102"/>
            <a:ext cx="11521280" cy="4524315"/>
          </a:xfrm>
          <a:prstGeom prst="rect">
            <a:avLst/>
          </a:prstGeom>
        </p:spPr>
        <p:txBody>
          <a:bodyPr wrap="square">
            <a:spAutoFit/>
          </a:bodyPr>
          <a:lstStyle/>
          <a:p>
            <a:r>
              <a:rPr lang="en-NZ" sz="2400" dirty="0" err="1" smtClean="0"/>
              <a:t>app.SetDefaultSignInAsAuthenticationType</a:t>
            </a:r>
            <a:endParaRPr lang="en-NZ" sz="2400" dirty="0" smtClean="0"/>
          </a:p>
          <a:p>
            <a:r>
              <a:rPr lang="en-NZ" sz="2400" dirty="0"/>
              <a:t> </a:t>
            </a:r>
            <a:r>
              <a:rPr lang="en-NZ" sz="2400" dirty="0" smtClean="0"/>
              <a:t>   (</a:t>
            </a:r>
            <a:r>
              <a:rPr lang="en-NZ" sz="2400" dirty="0" err="1"/>
              <a:t>CookieAuthenticationDefaults.AuthenticationType</a:t>
            </a:r>
            <a:r>
              <a:rPr lang="en-NZ" sz="2400" dirty="0"/>
              <a:t>);</a:t>
            </a:r>
          </a:p>
          <a:p>
            <a:endParaRPr lang="en-NZ" sz="2400" dirty="0"/>
          </a:p>
          <a:p>
            <a:r>
              <a:rPr lang="en-NZ" sz="2400" dirty="0" err="1" smtClean="0"/>
              <a:t>app.UseCookieAuthentication</a:t>
            </a:r>
            <a:r>
              <a:rPr lang="en-NZ" sz="2400" dirty="0" smtClean="0"/>
              <a:t>(new </a:t>
            </a:r>
            <a:r>
              <a:rPr lang="en-NZ" sz="2400" dirty="0" err="1"/>
              <a:t>CookieAuthenticationOptions</a:t>
            </a:r>
            <a:r>
              <a:rPr lang="en-NZ" sz="2400" dirty="0"/>
              <a:t>());</a:t>
            </a:r>
          </a:p>
          <a:p>
            <a:endParaRPr lang="en-NZ" sz="2400" dirty="0"/>
          </a:p>
          <a:p>
            <a:r>
              <a:rPr lang="en-NZ" sz="2400" dirty="0"/>
              <a:t> </a:t>
            </a:r>
            <a:r>
              <a:rPr lang="en-NZ" sz="2400" dirty="0" err="1" smtClean="0"/>
              <a:t>app.UseOpenIdConnectAuthentication</a:t>
            </a:r>
            <a:r>
              <a:rPr lang="en-NZ" sz="2400" dirty="0"/>
              <a:t>(</a:t>
            </a:r>
          </a:p>
          <a:p>
            <a:r>
              <a:rPr lang="en-NZ" sz="2400" dirty="0"/>
              <a:t> </a:t>
            </a:r>
            <a:r>
              <a:rPr lang="en-NZ" sz="2400" dirty="0" smtClean="0"/>
              <a:t>    new </a:t>
            </a:r>
            <a:r>
              <a:rPr lang="en-NZ" sz="2400" dirty="0" err="1"/>
              <a:t>OpenIdConnectAuthenticationOptions</a:t>
            </a:r>
            <a:endParaRPr lang="en-NZ" sz="2400" dirty="0"/>
          </a:p>
          <a:p>
            <a:r>
              <a:rPr lang="en-NZ" sz="2400" dirty="0"/>
              <a:t>     </a:t>
            </a:r>
            <a:r>
              <a:rPr lang="en-NZ" sz="2400" dirty="0" smtClean="0"/>
              <a:t>{</a:t>
            </a:r>
            <a:endParaRPr lang="en-NZ" sz="2400" dirty="0"/>
          </a:p>
          <a:p>
            <a:r>
              <a:rPr lang="en-NZ" sz="2400" dirty="0"/>
              <a:t>     </a:t>
            </a:r>
            <a:r>
              <a:rPr lang="en-NZ" sz="2400" dirty="0" smtClean="0"/>
              <a:t>    </a:t>
            </a:r>
            <a:r>
              <a:rPr lang="en-NZ" sz="2400" dirty="0" err="1" smtClean="0"/>
              <a:t>ClientId</a:t>
            </a:r>
            <a:r>
              <a:rPr lang="en-NZ" sz="2400" dirty="0" smtClean="0"/>
              <a:t> </a:t>
            </a:r>
            <a:r>
              <a:rPr lang="en-NZ" sz="2400" dirty="0"/>
              <a:t>= </a:t>
            </a:r>
            <a:r>
              <a:rPr lang="en-NZ" sz="2400" dirty="0" err="1"/>
              <a:t>clientId</a:t>
            </a:r>
            <a:r>
              <a:rPr lang="en-NZ" sz="2400" dirty="0"/>
              <a:t>,</a:t>
            </a:r>
          </a:p>
          <a:p>
            <a:r>
              <a:rPr lang="en-NZ" sz="2400" dirty="0"/>
              <a:t>         </a:t>
            </a:r>
            <a:r>
              <a:rPr lang="en-NZ" sz="2400" dirty="0" smtClean="0"/>
              <a:t>Authority </a:t>
            </a:r>
            <a:r>
              <a:rPr lang="en-NZ" sz="2400" dirty="0"/>
              <a:t>= </a:t>
            </a:r>
            <a:r>
              <a:rPr lang="en-NZ" sz="2400" dirty="0" smtClean="0"/>
              <a:t>Authority</a:t>
            </a:r>
          </a:p>
          <a:p>
            <a:r>
              <a:rPr lang="en-NZ" sz="2400" dirty="0"/>
              <a:t> </a:t>
            </a:r>
            <a:r>
              <a:rPr lang="en-NZ" sz="2400" dirty="0" smtClean="0"/>
              <a:t>    };</a:t>
            </a:r>
            <a:endParaRPr lang="en-NZ" sz="2400" dirty="0"/>
          </a:p>
          <a:p>
            <a:r>
              <a:rPr lang="en-NZ" sz="2400" dirty="0"/>
              <a:t>                    </a:t>
            </a:r>
            <a:endParaRPr lang="en-NZ" sz="2400" dirty="0">
              <a:solidFill>
                <a:srgbClr val="FFFFFF"/>
              </a:solidFill>
            </a:endParaRPr>
          </a:p>
        </p:txBody>
      </p:sp>
    </p:spTree>
    <p:extLst>
      <p:ext uri="{BB962C8B-B14F-4D97-AF65-F5344CB8AC3E}">
        <p14:creationId xmlns:p14="http://schemas.microsoft.com/office/powerpoint/2010/main" val="266592913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dirty="0" smtClean="0"/>
              <a:t>ADAL</a:t>
            </a:r>
            <a:endParaRPr lang="en-NZ" sz="4800" dirty="0"/>
          </a:p>
        </p:txBody>
      </p:sp>
      <p:sp>
        <p:nvSpPr>
          <p:cNvPr id="3" name="Rectangle 2"/>
          <p:cNvSpPr/>
          <p:nvPr/>
        </p:nvSpPr>
        <p:spPr>
          <a:xfrm>
            <a:off x="458462" y="2057102"/>
            <a:ext cx="11521280" cy="2308324"/>
          </a:xfrm>
          <a:prstGeom prst="rect">
            <a:avLst/>
          </a:prstGeom>
        </p:spPr>
        <p:txBody>
          <a:bodyPr wrap="square">
            <a:spAutoFit/>
          </a:bodyPr>
          <a:lstStyle/>
          <a:p>
            <a:r>
              <a:rPr lang="en-NZ" sz="2400" dirty="0" err="1">
                <a:latin typeface="Consolas" panose="020B0609020204030204" pitchFamily="49" charset="0"/>
              </a:rPr>
              <a:t>AuthenticationContext</a:t>
            </a:r>
            <a:r>
              <a:rPr lang="en-NZ" sz="2400" dirty="0">
                <a:latin typeface="Consolas" panose="020B0609020204030204" pitchFamily="49" charset="0"/>
              </a:rPr>
              <a:t> </a:t>
            </a:r>
            <a:r>
              <a:rPr lang="en-NZ" sz="2400" dirty="0" err="1">
                <a:latin typeface="Consolas" panose="020B0609020204030204" pitchFamily="49" charset="0"/>
              </a:rPr>
              <a:t>ctx</a:t>
            </a:r>
            <a:r>
              <a:rPr lang="en-NZ" sz="2400" dirty="0">
                <a:latin typeface="Consolas" panose="020B0609020204030204" pitchFamily="49" charset="0"/>
              </a:rPr>
              <a:t> = new </a:t>
            </a:r>
            <a:r>
              <a:rPr lang="en-NZ" sz="2400" dirty="0" err="1" smtClean="0">
                <a:latin typeface="Consolas" panose="020B0609020204030204" pitchFamily="49" charset="0"/>
              </a:rPr>
              <a:t>AuthenticationContext</a:t>
            </a:r>
            <a:endParaRPr lang="en-NZ" sz="2400" dirty="0" smtClean="0">
              <a:latin typeface="Consolas" panose="020B0609020204030204" pitchFamily="49" charset="0"/>
            </a:endParaRPr>
          </a:p>
          <a:p>
            <a:r>
              <a:rPr lang="en-NZ" sz="2400" dirty="0">
                <a:latin typeface="Consolas" panose="020B0609020204030204" pitchFamily="49" charset="0"/>
              </a:rPr>
              <a:t> </a:t>
            </a:r>
            <a:r>
              <a:rPr lang="en-NZ" sz="2400" dirty="0" smtClean="0">
                <a:latin typeface="Consolas" panose="020B0609020204030204" pitchFamily="49" charset="0"/>
              </a:rPr>
              <a:t>   </a:t>
            </a:r>
            <a:r>
              <a:rPr lang="en-NZ" sz="2400" dirty="0" smtClean="0">
                <a:latin typeface="Consolas" panose="020B0609020204030204" pitchFamily="49" charset="0"/>
              </a:rPr>
              <a:t>("</a:t>
            </a:r>
            <a:r>
              <a:rPr lang="en-NZ" sz="2400" dirty="0">
                <a:latin typeface="Consolas" panose="020B0609020204030204" pitchFamily="49" charset="0"/>
              </a:rPr>
              <a:t>https://login.microsoftonline.com/tenant.onmicrosoft.com</a:t>
            </a:r>
            <a:r>
              <a:rPr lang="en-NZ" sz="2400" dirty="0" smtClean="0">
                <a:latin typeface="Consolas" panose="020B0609020204030204" pitchFamily="49" charset="0"/>
              </a:rPr>
              <a:t>");</a:t>
            </a:r>
          </a:p>
          <a:p>
            <a:endParaRPr lang="en-NZ" sz="2400" dirty="0">
              <a:latin typeface="Consolas" panose="020B0609020204030204" pitchFamily="49" charset="0"/>
            </a:endParaRPr>
          </a:p>
          <a:p>
            <a:r>
              <a:rPr lang="en-NZ" sz="2400" dirty="0" err="1" smtClean="0">
                <a:latin typeface="Consolas" panose="020B0609020204030204" pitchFamily="49" charset="0"/>
              </a:rPr>
              <a:t>AuthenticationResult</a:t>
            </a:r>
            <a:r>
              <a:rPr lang="en-NZ" sz="2400" dirty="0" smtClean="0">
                <a:latin typeface="Consolas" panose="020B0609020204030204" pitchFamily="49" charset="0"/>
              </a:rPr>
              <a:t> </a:t>
            </a:r>
            <a:r>
              <a:rPr lang="en-NZ" sz="2400" dirty="0" err="1">
                <a:latin typeface="Consolas" panose="020B0609020204030204" pitchFamily="49" charset="0"/>
              </a:rPr>
              <a:t>ar</a:t>
            </a:r>
            <a:r>
              <a:rPr lang="en-NZ" sz="2400" dirty="0">
                <a:latin typeface="Consolas" panose="020B0609020204030204" pitchFamily="49" charset="0"/>
              </a:rPr>
              <a:t> = await </a:t>
            </a:r>
            <a:r>
              <a:rPr lang="en-NZ" sz="2400" dirty="0" err="1">
                <a:latin typeface="Consolas" panose="020B0609020204030204" pitchFamily="49" charset="0"/>
              </a:rPr>
              <a:t>ctx.AcquireTokenAsync</a:t>
            </a:r>
            <a:endParaRPr lang="en-NZ" sz="2400" dirty="0">
              <a:latin typeface="Consolas" panose="020B0609020204030204" pitchFamily="49" charset="0"/>
            </a:endParaRPr>
          </a:p>
          <a:p>
            <a:r>
              <a:rPr lang="en-NZ" sz="2400" dirty="0">
                <a:latin typeface="Consolas" panose="020B0609020204030204" pitchFamily="49" charset="0"/>
              </a:rPr>
              <a:t> </a:t>
            </a:r>
            <a:r>
              <a:rPr lang="en-NZ" sz="2400" dirty="0" smtClean="0">
                <a:latin typeface="Consolas" panose="020B0609020204030204" pitchFamily="49" charset="0"/>
              </a:rPr>
              <a:t>   </a:t>
            </a:r>
            <a:r>
              <a:rPr lang="en-NZ" sz="2400" dirty="0" smtClean="0">
                <a:latin typeface="Consolas" panose="020B0609020204030204" pitchFamily="49" charset="0"/>
              </a:rPr>
              <a:t>("</a:t>
            </a:r>
            <a:r>
              <a:rPr lang="en-NZ" sz="2400" dirty="0">
                <a:latin typeface="Consolas" panose="020B0609020204030204" pitchFamily="49" charset="0"/>
              </a:rPr>
              <a:t>https://outlook.office365.com", </a:t>
            </a:r>
          </a:p>
          <a:p>
            <a:r>
              <a:rPr lang="en-NZ" sz="2400" dirty="0">
                <a:latin typeface="Consolas" panose="020B0609020204030204" pitchFamily="49" charset="0"/>
              </a:rPr>
              <a:t>    </a:t>
            </a:r>
            <a:r>
              <a:rPr lang="en-NZ" sz="2400" dirty="0" smtClean="0">
                <a:latin typeface="Consolas" panose="020B0609020204030204" pitchFamily="49" charset="0"/>
              </a:rPr>
              <a:t>"</a:t>
            </a:r>
            <a:r>
              <a:rPr lang="en-NZ" sz="2400" dirty="0">
                <a:latin typeface="Consolas" panose="020B0609020204030204" pitchFamily="49" charset="0"/>
              </a:rPr>
              <a:t>bf1cf655-58ad-4618-9680-315f4cc815e3")</a:t>
            </a:r>
            <a:endParaRPr lang="en-NZ" sz="2400" dirty="0"/>
          </a:p>
        </p:txBody>
      </p:sp>
    </p:spTree>
    <p:extLst>
      <p:ext uri="{BB962C8B-B14F-4D97-AF65-F5344CB8AC3E}">
        <p14:creationId xmlns:p14="http://schemas.microsoft.com/office/powerpoint/2010/main" val="265629018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smtClean="0"/>
              <a:t>Easy Auth</a:t>
            </a:r>
            <a:r>
              <a:rPr lang="en-US" dirty="0"/>
              <a:t> with Azure AD</a:t>
            </a:r>
          </a:p>
          <a:p>
            <a:endParaRPr lang="en-US" dirty="0"/>
          </a:p>
        </p:txBody>
      </p:sp>
    </p:spTree>
    <p:extLst>
      <p:ext uri="{BB962C8B-B14F-4D97-AF65-F5344CB8AC3E}">
        <p14:creationId xmlns:p14="http://schemas.microsoft.com/office/powerpoint/2010/main" val="3496797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smtClean="0"/>
              <a:t>Device </a:t>
            </a:r>
            <a:r>
              <a:rPr lang="en-US" dirty="0"/>
              <a:t>profile with Azure AD</a:t>
            </a:r>
          </a:p>
          <a:p>
            <a:endParaRPr lang="en-US" dirty="0"/>
          </a:p>
        </p:txBody>
      </p:sp>
    </p:spTree>
    <p:extLst>
      <p:ext uri="{BB962C8B-B14F-4D97-AF65-F5344CB8AC3E}">
        <p14:creationId xmlns:p14="http://schemas.microsoft.com/office/powerpoint/2010/main" val="8173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sz="7200" dirty="0"/>
          </a:p>
        </p:txBody>
      </p:sp>
    </p:spTree>
    <p:extLst>
      <p:ext uri="{BB962C8B-B14F-4D97-AF65-F5344CB8AC3E}">
        <p14:creationId xmlns:p14="http://schemas.microsoft.com/office/powerpoint/2010/main" val="1836612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Resources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5946243"/>
          </a:xfrm>
        </p:spPr>
        <p:txBody>
          <a:bodyPr/>
          <a:lstStyle/>
          <a:p>
            <a:r>
              <a:rPr lang="en-NZ" sz="3200" b="1" dirty="0">
                <a:solidFill>
                  <a:schemeClr val="bg1"/>
                </a:solidFill>
              </a:rPr>
              <a:t>Azure Active Directory developer's </a:t>
            </a:r>
            <a:r>
              <a:rPr lang="en-NZ" sz="3200" b="1" dirty="0" smtClean="0">
                <a:solidFill>
                  <a:schemeClr val="bg1"/>
                </a:solidFill>
              </a:rPr>
              <a:t>guide – https</a:t>
            </a:r>
            <a:r>
              <a:rPr lang="en-NZ" sz="3200" b="1" dirty="0">
                <a:solidFill>
                  <a:schemeClr val="bg1"/>
                </a:solidFill>
              </a:rPr>
              <a:t>://</a:t>
            </a:r>
            <a:r>
              <a:rPr lang="en-NZ" sz="3200" b="1" dirty="0" smtClean="0">
                <a:solidFill>
                  <a:schemeClr val="bg1"/>
                </a:solidFill>
              </a:rPr>
              <a:t>aka.ms/aaddev</a:t>
            </a:r>
          </a:p>
          <a:p>
            <a:endParaRPr lang="en-NZ" sz="3200" b="1" dirty="0" smtClean="0">
              <a:solidFill>
                <a:schemeClr val="bg1"/>
              </a:solidFill>
            </a:endParaRPr>
          </a:p>
          <a:p>
            <a:r>
              <a:rPr lang="en-NZ" sz="3200" b="1" dirty="0" smtClean="0">
                <a:solidFill>
                  <a:schemeClr val="bg1"/>
                </a:solidFill>
              </a:rPr>
              <a:t>Azure </a:t>
            </a:r>
            <a:r>
              <a:rPr lang="en-NZ" sz="3200" b="1" dirty="0">
                <a:solidFill>
                  <a:schemeClr val="bg1"/>
                </a:solidFill>
              </a:rPr>
              <a:t>code samples - https://</a:t>
            </a:r>
            <a:r>
              <a:rPr lang="en-NZ" sz="3200" b="1" dirty="0" smtClean="0">
                <a:solidFill>
                  <a:schemeClr val="bg1"/>
                </a:solidFill>
              </a:rPr>
              <a:t>aka.ms/aadsamples</a:t>
            </a:r>
          </a:p>
          <a:p>
            <a:endParaRPr lang="en-NZ" sz="3200" b="1" dirty="0" smtClean="0">
              <a:solidFill>
                <a:schemeClr val="bg1"/>
              </a:solidFill>
            </a:endParaRPr>
          </a:p>
          <a:p>
            <a:r>
              <a:rPr lang="en-NZ" sz="3200" b="1" dirty="0" smtClean="0">
                <a:solidFill>
                  <a:schemeClr val="bg1"/>
                </a:solidFill>
              </a:rPr>
              <a:t>Secure </a:t>
            </a:r>
            <a:r>
              <a:rPr lang="en-NZ" sz="3200" b="1" dirty="0">
                <a:solidFill>
                  <a:schemeClr val="bg1"/>
                </a:solidFill>
              </a:rPr>
              <a:t>your web applications with Microsoft </a:t>
            </a:r>
            <a:r>
              <a:rPr lang="en-NZ" sz="3200" b="1" dirty="0" smtClean="0">
                <a:solidFill>
                  <a:schemeClr val="bg1"/>
                </a:solidFill>
              </a:rPr>
              <a:t>identity - </a:t>
            </a:r>
            <a:endParaRPr lang="en-NZ" sz="3200" b="1" dirty="0">
              <a:solidFill>
                <a:schemeClr val="bg1"/>
              </a:solidFill>
            </a:endParaRPr>
          </a:p>
          <a:p>
            <a:r>
              <a:rPr lang="en-NZ" sz="3200" b="1" dirty="0" smtClean="0">
                <a:solidFill>
                  <a:schemeClr val="bg1"/>
                </a:solidFill>
              </a:rPr>
              <a:t>https</a:t>
            </a:r>
            <a:r>
              <a:rPr lang="en-NZ" sz="3200" b="1" dirty="0">
                <a:solidFill>
                  <a:schemeClr val="bg1"/>
                </a:solidFill>
              </a:rPr>
              <a:t>://channel9.msdn.com/Events/Ignite/2016/BRK3181</a:t>
            </a:r>
            <a:endParaRPr lang="en-NZ" sz="3200" b="1" dirty="0" smtClean="0">
              <a:solidFill>
                <a:schemeClr val="bg1"/>
              </a:solidFill>
            </a:endParaRPr>
          </a:p>
          <a:p>
            <a:endParaRPr lang="en-NZ" sz="3200" b="1" dirty="0" smtClean="0">
              <a:solidFill>
                <a:schemeClr val="bg1"/>
              </a:solidFill>
            </a:endParaRPr>
          </a:p>
          <a:p>
            <a:r>
              <a:rPr lang="en-NZ" sz="3200" b="1" dirty="0" smtClean="0">
                <a:solidFill>
                  <a:schemeClr val="bg1"/>
                </a:solidFill>
              </a:rPr>
              <a:t>Secure </a:t>
            </a:r>
            <a:r>
              <a:rPr lang="en-NZ" sz="3200" b="1" dirty="0">
                <a:solidFill>
                  <a:schemeClr val="bg1"/>
                </a:solidFill>
              </a:rPr>
              <a:t>your native and mobile applications with Microsoft identity and application management</a:t>
            </a:r>
          </a:p>
          <a:p>
            <a:r>
              <a:rPr lang="en-NZ" sz="3200" b="1" dirty="0" smtClean="0">
                <a:solidFill>
                  <a:schemeClr val="bg1"/>
                </a:solidFill>
              </a:rPr>
              <a:t>https</a:t>
            </a:r>
            <a:r>
              <a:rPr lang="en-NZ" sz="3200" b="1" dirty="0">
                <a:solidFill>
                  <a:schemeClr val="bg1"/>
                </a:solidFill>
              </a:rPr>
              <a:t>://channel9.msdn.com/Events/Ignite/2016/BRK3182</a:t>
            </a:r>
          </a:p>
          <a:p>
            <a:endParaRPr lang="en-NZ" sz="3200" dirty="0">
              <a:solidFill>
                <a:schemeClr val="bg1"/>
              </a:solidFill>
            </a:endParaRPr>
          </a:p>
        </p:txBody>
      </p:sp>
    </p:spTree>
    <p:extLst>
      <p:ext uri="{BB962C8B-B14F-4D97-AF65-F5344CB8AC3E}">
        <p14:creationId xmlns:p14="http://schemas.microsoft.com/office/powerpoint/2010/main" val="3445564749"/>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Resources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5306068"/>
          </a:xfrm>
        </p:spPr>
        <p:txBody>
          <a:bodyPr/>
          <a:lstStyle/>
          <a:p>
            <a:r>
              <a:rPr lang="en-NZ" sz="3200" b="1" dirty="0" smtClean="0">
                <a:solidFill>
                  <a:schemeClr val="bg1"/>
                </a:solidFill>
              </a:rPr>
              <a:t>Discover what's </a:t>
            </a:r>
            <a:r>
              <a:rPr lang="en-NZ" sz="3200" b="1" dirty="0">
                <a:solidFill>
                  <a:schemeClr val="bg1"/>
                </a:solidFill>
              </a:rPr>
              <a:t>new in Active Directory Federation and domain services in Windows Server 2016</a:t>
            </a:r>
          </a:p>
          <a:p>
            <a:r>
              <a:rPr lang="en-NZ" sz="3200" b="1" dirty="0" smtClean="0">
                <a:solidFill>
                  <a:schemeClr val="bg1"/>
                </a:solidFill>
              </a:rPr>
              <a:t>https</a:t>
            </a:r>
            <a:r>
              <a:rPr lang="en-NZ" sz="3200" b="1" dirty="0">
                <a:solidFill>
                  <a:schemeClr val="bg1"/>
                </a:solidFill>
              </a:rPr>
              <a:t>://channel9.msdn.com/Events/Ignite/2016/BRK3074</a:t>
            </a:r>
          </a:p>
          <a:p>
            <a:endParaRPr lang="en-NZ" sz="3200" dirty="0" smtClean="0">
              <a:solidFill>
                <a:schemeClr val="bg1"/>
              </a:solidFill>
            </a:endParaRPr>
          </a:p>
          <a:p>
            <a:r>
              <a:rPr lang="en-NZ" sz="3200" b="1" dirty="0" smtClean="0">
                <a:solidFill>
                  <a:schemeClr val="bg1"/>
                </a:solidFill>
              </a:rPr>
              <a:t>Server 2016 ADFS Development - </a:t>
            </a:r>
            <a:endParaRPr lang="en-NZ" sz="3200" b="1" dirty="0">
              <a:solidFill>
                <a:schemeClr val="bg1"/>
              </a:solidFill>
            </a:endParaRPr>
          </a:p>
          <a:p>
            <a:r>
              <a:rPr lang="en-NZ" sz="3200" b="1" dirty="0" smtClean="0">
                <a:solidFill>
                  <a:schemeClr val="bg1"/>
                </a:solidFill>
              </a:rPr>
              <a:t>https</a:t>
            </a:r>
            <a:r>
              <a:rPr lang="en-NZ" sz="3200" b="1" dirty="0">
                <a:solidFill>
                  <a:schemeClr val="bg1"/>
                </a:solidFill>
              </a:rPr>
              <a:t>://</a:t>
            </a:r>
            <a:r>
              <a:rPr lang="en-NZ" sz="3200" b="1" dirty="0" smtClean="0">
                <a:solidFill>
                  <a:schemeClr val="bg1"/>
                </a:solidFill>
              </a:rPr>
              <a:t>technet.microsoft.com/en-us/windows-server-docs/identity/ad-fs/ad-fs-development</a:t>
            </a:r>
          </a:p>
          <a:p>
            <a:endParaRPr lang="en-NZ" sz="3200" b="1" dirty="0">
              <a:solidFill>
                <a:schemeClr val="bg1"/>
              </a:solidFill>
            </a:endParaRPr>
          </a:p>
          <a:p>
            <a:r>
              <a:rPr lang="en-NZ" sz="3200" b="1" dirty="0" smtClean="0">
                <a:solidFill>
                  <a:schemeClr val="bg1"/>
                </a:solidFill>
              </a:rPr>
              <a:t>OInspector - https</a:t>
            </a:r>
            <a:r>
              <a:rPr lang="en-NZ" sz="3200" b="1" dirty="0">
                <a:solidFill>
                  <a:schemeClr val="bg1"/>
                </a:solidFill>
              </a:rPr>
              <a:t>://github.com/vibronet/OInspector/tree/dev</a:t>
            </a:r>
            <a:endParaRPr lang="en-NZ" sz="3200" b="1" dirty="0" smtClean="0">
              <a:solidFill>
                <a:schemeClr val="bg1"/>
              </a:solidFill>
            </a:endParaRPr>
          </a:p>
          <a:p>
            <a:endParaRPr lang="en-NZ" sz="3200" dirty="0">
              <a:solidFill>
                <a:schemeClr val="bg1"/>
              </a:solidFill>
            </a:endParaRPr>
          </a:p>
        </p:txBody>
      </p:sp>
    </p:spTree>
    <p:extLst>
      <p:ext uri="{BB962C8B-B14F-4D97-AF65-F5344CB8AC3E}">
        <p14:creationId xmlns:p14="http://schemas.microsoft.com/office/powerpoint/2010/main" val="752418650"/>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Resources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5404556"/>
          </a:xfrm>
        </p:spPr>
        <p:txBody>
          <a:bodyPr/>
          <a:lstStyle/>
          <a:p>
            <a:endParaRPr lang="en-NZ" sz="3200" b="1" dirty="0" smtClean="0">
              <a:solidFill>
                <a:schemeClr val="bg1"/>
              </a:solidFill>
            </a:endParaRPr>
          </a:p>
          <a:p>
            <a:r>
              <a:rPr lang="en-NZ" sz="3200" b="1" dirty="0">
                <a:solidFill>
                  <a:schemeClr val="bg1"/>
                </a:solidFill>
              </a:rPr>
              <a:t>A Guide To OAuth 2.0 Grants - https://alexbilbie.com/guide-to-oauth-2-grants/</a:t>
            </a:r>
          </a:p>
          <a:p>
            <a:endParaRPr lang="en-NZ" sz="3200" b="1" dirty="0" smtClean="0">
              <a:solidFill>
                <a:schemeClr val="bg1"/>
              </a:solidFill>
            </a:endParaRPr>
          </a:p>
          <a:p>
            <a:r>
              <a:rPr lang="en-NZ" sz="3200" b="1" dirty="0" smtClean="0">
                <a:solidFill>
                  <a:schemeClr val="bg1"/>
                </a:solidFill>
              </a:rPr>
              <a:t>NuGet Package Explorer - https://github.com/NuGetPackageExplorer/NuGetPackageExplorer</a:t>
            </a:r>
          </a:p>
          <a:p>
            <a:endParaRPr lang="en-NZ" sz="3200" b="1" dirty="0" smtClean="0">
              <a:solidFill>
                <a:schemeClr val="bg1"/>
              </a:solidFill>
            </a:endParaRPr>
          </a:p>
          <a:p>
            <a:endParaRPr lang="en-NZ" sz="3200" b="1" dirty="0">
              <a:solidFill>
                <a:schemeClr val="bg1"/>
              </a:solidFill>
            </a:endParaRPr>
          </a:p>
          <a:p>
            <a:endParaRPr lang="en-NZ" sz="3200" b="1" dirty="0" smtClean="0">
              <a:solidFill>
                <a:schemeClr val="bg1"/>
              </a:solidFill>
            </a:endParaRPr>
          </a:p>
          <a:p>
            <a:endParaRPr lang="en-NZ" sz="3200" b="1" dirty="0">
              <a:solidFill>
                <a:schemeClr val="bg1"/>
              </a:solidFill>
            </a:endParaRPr>
          </a:p>
        </p:txBody>
      </p:sp>
    </p:spTree>
    <p:extLst>
      <p:ext uri="{BB962C8B-B14F-4D97-AF65-F5344CB8AC3E}">
        <p14:creationId xmlns:p14="http://schemas.microsoft.com/office/powerpoint/2010/main" val="130317927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Identity Sessions</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8913209"/>
          </a:xfrm>
        </p:spPr>
        <p:txBody>
          <a:bodyPr/>
          <a:lstStyle/>
          <a:p>
            <a:r>
              <a:rPr lang="en-NZ" sz="3200" b="1" dirty="0">
                <a:solidFill>
                  <a:schemeClr val="bg1"/>
                </a:solidFill>
              </a:rPr>
              <a:t>A lap around Azure AD B2C for developers (Business to Consumer) [M305</a:t>
            </a:r>
            <a:r>
              <a:rPr lang="en-NZ" sz="3200" b="1" dirty="0" smtClean="0">
                <a:solidFill>
                  <a:schemeClr val="bg1"/>
                </a:solidFill>
              </a:rPr>
              <a:t>] - </a:t>
            </a:r>
            <a:r>
              <a:rPr lang="en-NZ" sz="3200" b="1" dirty="0">
                <a:solidFill>
                  <a:schemeClr val="bg1"/>
                </a:solidFill>
              </a:rPr>
              <a:t>Tue 25 Oct, 2:55 PM  </a:t>
            </a:r>
            <a:endParaRPr lang="en-NZ" sz="3200" b="1" dirty="0" smtClean="0">
              <a:solidFill>
                <a:schemeClr val="bg1"/>
              </a:solidFill>
            </a:endParaRPr>
          </a:p>
          <a:p>
            <a:r>
              <a:rPr lang="en-NZ" sz="3200" b="1" dirty="0">
                <a:solidFill>
                  <a:schemeClr val="bg1"/>
                </a:solidFill>
              </a:rPr>
              <a:t>Identity; What you need to know to be in the Microsoft Cloud [M209</a:t>
            </a:r>
            <a:r>
              <a:rPr lang="en-NZ" sz="3200" b="1" dirty="0" smtClean="0">
                <a:solidFill>
                  <a:schemeClr val="bg1"/>
                </a:solidFill>
              </a:rPr>
              <a:t>] - </a:t>
            </a:r>
            <a:r>
              <a:rPr lang="en-NZ" sz="3200" b="1" dirty="0">
                <a:solidFill>
                  <a:schemeClr val="bg1"/>
                </a:solidFill>
              </a:rPr>
              <a:t>Tue 25 Oct, 4:15 PM  </a:t>
            </a:r>
            <a:endParaRPr lang="en-NZ" sz="3200" b="1" dirty="0" smtClean="0">
              <a:solidFill>
                <a:schemeClr val="bg1"/>
              </a:solidFill>
            </a:endParaRPr>
          </a:p>
          <a:p>
            <a:r>
              <a:rPr lang="en-NZ" sz="3200" b="1" dirty="0">
                <a:solidFill>
                  <a:schemeClr val="bg1"/>
                </a:solidFill>
              </a:rPr>
              <a:t>Deep Dive into the Microsoft Graph API [M331</a:t>
            </a:r>
            <a:r>
              <a:rPr lang="en-NZ" sz="3200" b="1" dirty="0" smtClean="0">
                <a:solidFill>
                  <a:schemeClr val="bg1"/>
                </a:solidFill>
              </a:rPr>
              <a:t>] - </a:t>
            </a:r>
            <a:r>
              <a:rPr lang="en-NZ" sz="3200" b="1" dirty="0">
                <a:solidFill>
                  <a:schemeClr val="bg1"/>
                </a:solidFill>
              </a:rPr>
              <a:t>Wed 26 Oct, 1:40 PM  </a:t>
            </a:r>
            <a:endParaRPr lang="en-NZ" sz="3200" b="1" dirty="0" smtClean="0">
              <a:solidFill>
                <a:schemeClr val="bg1"/>
              </a:solidFill>
            </a:endParaRPr>
          </a:p>
          <a:p>
            <a:r>
              <a:rPr lang="en-NZ" sz="3200" b="1" dirty="0">
                <a:solidFill>
                  <a:schemeClr val="bg1"/>
                </a:solidFill>
              </a:rPr>
              <a:t>Integrating OpenID Connect / OAuth2 with Azure AD and ADFS [M337</a:t>
            </a:r>
            <a:r>
              <a:rPr lang="en-NZ" sz="3200" b="1" dirty="0" smtClean="0">
                <a:solidFill>
                  <a:schemeClr val="bg1"/>
                </a:solidFill>
              </a:rPr>
              <a:t>] - </a:t>
            </a:r>
            <a:r>
              <a:rPr lang="en-NZ" sz="3200" b="1" dirty="0">
                <a:solidFill>
                  <a:schemeClr val="bg1"/>
                </a:solidFill>
              </a:rPr>
              <a:t>Wed 26 Oct, 2:55 PM </a:t>
            </a:r>
            <a:endParaRPr lang="en-NZ" sz="3200" b="1" dirty="0" smtClean="0">
              <a:solidFill>
                <a:schemeClr val="bg1"/>
              </a:solidFill>
            </a:endParaRPr>
          </a:p>
          <a:p>
            <a:r>
              <a:rPr lang="en-NZ" sz="3200" b="1" dirty="0">
                <a:solidFill>
                  <a:schemeClr val="bg1"/>
                </a:solidFill>
              </a:rPr>
              <a:t>A world without passwords: building a more secure web [M362</a:t>
            </a:r>
            <a:r>
              <a:rPr lang="en-NZ" sz="3200" b="1" dirty="0" smtClean="0">
                <a:solidFill>
                  <a:schemeClr val="bg1"/>
                </a:solidFill>
              </a:rPr>
              <a:t>] - </a:t>
            </a:r>
            <a:r>
              <a:rPr lang="en-NZ" sz="3200" b="1" dirty="0">
                <a:solidFill>
                  <a:schemeClr val="bg1"/>
                </a:solidFill>
              </a:rPr>
              <a:t>Thu 27 Oct, 1:40 PM  </a:t>
            </a:r>
          </a:p>
          <a:p>
            <a:endParaRPr lang="en-NZ" sz="3200" b="1" dirty="0"/>
          </a:p>
          <a:p>
            <a:endParaRPr lang="en-NZ" sz="3200" b="1" dirty="0"/>
          </a:p>
          <a:p>
            <a:endParaRPr lang="en-NZ" sz="3200" b="1" dirty="0"/>
          </a:p>
          <a:p>
            <a:endParaRPr lang="en-NZ" sz="3200" b="1" dirty="0"/>
          </a:p>
          <a:p>
            <a:endParaRPr lang="en-NZ" sz="3200" dirty="0">
              <a:solidFill>
                <a:schemeClr val="bg1"/>
              </a:solidFill>
            </a:endParaRPr>
          </a:p>
          <a:p>
            <a:endParaRPr lang="en-NZ" sz="3200" dirty="0" smtClean="0">
              <a:solidFill>
                <a:schemeClr val="bg1"/>
              </a:solidFill>
            </a:endParaRPr>
          </a:p>
          <a:p>
            <a:endParaRPr lang="en-NZ" sz="3200" dirty="0">
              <a:solidFill>
                <a:schemeClr val="bg1"/>
              </a:solidFill>
            </a:endParaRPr>
          </a:p>
        </p:txBody>
      </p:sp>
    </p:spTree>
    <p:extLst>
      <p:ext uri="{BB962C8B-B14F-4D97-AF65-F5344CB8AC3E}">
        <p14:creationId xmlns:p14="http://schemas.microsoft.com/office/powerpoint/2010/main" val="146119653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smtClean="0">
                <a:solidFill>
                  <a:schemeClr val="bg1"/>
                </a:solidFill>
              </a:rPr>
              <a:t>Attribution</a:t>
            </a:r>
            <a:endParaRPr lang="en-NZ" dirty="0">
              <a:solidFill>
                <a:schemeClr val="bg1"/>
              </a:solidFill>
            </a:endParaRPr>
          </a:p>
        </p:txBody>
      </p:sp>
      <p:sp>
        <p:nvSpPr>
          <p:cNvPr id="14" name="Text Placeholder 13"/>
          <p:cNvSpPr>
            <a:spLocks noGrp="1"/>
          </p:cNvSpPr>
          <p:nvPr>
            <p:ph type="body" sz="quarter" idx="10"/>
          </p:nvPr>
        </p:nvSpPr>
        <p:spPr>
          <a:xfrm>
            <a:off x="274638" y="1212850"/>
            <a:ext cx="11887200" cy="4961358"/>
          </a:xfrm>
        </p:spPr>
        <p:txBody>
          <a:bodyPr/>
          <a:lstStyle/>
          <a:p>
            <a:r>
              <a:rPr lang="en-NZ" sz="3200" dirty="0" smtClean="0">
                <a:solidFill>
                  <a:schemeClr val="bg1"/>
                </a:solidFill>
              </a:rPr>
              <a:t>Icon by Madebyoliver from flaticon.com</a:t>
            </a:r>
          </a:p>
          <a:p>
            <a:r>
              <a:rPr lang="en-NZ" sz="3200" dirty="0" smtClean="0">
                <a:solidFill>
                  <a:schemeClr val="bg1"/>
                </a:solidFill>
              </a:rPr>
              <a:t>Icon by Freepik from flaticon.com</a:t>
            </a:r>
          </a:p>
          <a:p>
            <a:r>
              <a:rPr lang="en-NZ" sz="3200" dirty="0" smtClean="0">
                <a:solidFill>
                  <a:schemeClr val="bg1"/>
                </a:solidFill>
              </a:rPr>
              <a:t>Icon by Hanan from flaticon.com</a:t>
            </a:r>
          </a:p>
          <a:p>
            <a:r>
              <a:rPr lang="en-NZ" sz="3200" dirty="0" smtClean="0">
                <a:solidFill>
                  <a:schemeClr val="bg1"/>
                </a:solidFill>
              </a:rPr>
              <a:t>Icon by </a:t>
            </a:r>
            <a:r>
              <a:rPr lang="en-NZ" sz="3200" dirty="0" err="1" smtClean="0">
                <a:solidFill>
                  <a:schemeClr val="bg1"/>
                </a:solidFill>
              </a:rPr>
              <a:t>Appzgear</a:t>
            </a:r>
            <a:r>
              <a:rPr lang="en-NZ" sz="3200" dirty="0" smtClean="0">
                <a:solidFill>
                  <a:schemeClr val="bg1"/>
                </a:solidFill>
              </a:rPr>
              <a:t> from flaticon.com</a:t>
            </a:r>
          </a:p>
          <a:p>
            <a:r>
              <a:rPr lang="en-NZ" sz="3200" dirty="0" smtClean="0">
                <a:solidFill>
                  <a:schemeClr val="bg1"/>
                </a:solidFill>
              </a:rPr>
              <a:t>Icon by Dave Gandy from flaticon.com</a:t>
            </a:r>
          </a:p>
          <a:p>
            <a:endParaRPr lang="en-NZ" sz="3200" dirty="0" smtClean="0">
              <a:solidFill>
                <a:schemeClr val="bg1"/>
              </a:solidFill>
            </a:endParaRPr>
          </a:p>
          <a:p>
            <a:endParaRPr lang="en-NZ" sz="3200" dirty="0">
              <a:solidFill>
                <a:schemeClr val="bg1"/>
              </a:solidFill>
            </a:endParaRPr>
          </a:p>
          <a:p>
            <a:endParaRPr lang="en-NZ" sz="3200" dirty="0" smtClean="0">
              <a:solidFill>
                <a:schemeClr val="bg1"/>
              </a:solidFill>
            </a:endParaRPr>
          </a:p>
          <a:p>
            <a:endParaRPr lang="en-NZ" sz="3200" dirty="0">
              <a:solidFill>
                <a:schemeClr val="bg1"/>
              </a:solidFill>
            </a:endParaRPr>
          </a:p>
        </p:txBody>
      </p:sp>
    </p:spTree>
    <p:extLst>
      <p:ext uri="{BB962C8B-B14F-4D97-AF65-F5344CB8AC3E}">
        <p14:creationId xmlns:p14="http://schemas.microsoft.com/office/powerpoint/2010/main" val="280335708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Preferred text layout (no bullets)</a:t>
            </a:r>
          </a:p>
        </p:txBody>
      </p:sp>
      <p:sp>
        <p:nvSpPr>
          <p:cNvPr id="6" name="Text Placeholder 5"/>
          <p:cNvSpPr>
            <a:spLocks noGrp="1"/>
          </p:cNvSpPr>
          <p:nvPr>
            <p:ph type="body" sz="quarter" idx="10"/>
          </p:nvPr>
        </p:nvSpPr>
        <p:spPr/>
        <p:txBody>
          <a:bodyPr/>
          <a:lstStyle/>
          <a:p>
            <a:r>
              <a:rPr lang="en-US" dirty="0"/>
              <a:t>Main topic 1: size 40pt</a:t>
            </a:r>
          </a:p>
          <a:p>
            <a:pPr lvl="1"/>
            <a:r>
              <a:rPr lang="en-US" dirty="0"/>
              <a:t>Size 20pt for the subtopics</a:t>
            </a:r>
          </a:p>
          <a:p>
            <a:pPr lvl="1"/>
            <a:r>
              <a:rPr lang="en-US" dirty="0"/>
              <a:t>Size 20pt for the subtopics</a:t>
            </a:r>
          </a:p>
          <a:p>
            <a:r>
              <a:rPr lang="en-US" dirty="0"/>
              <a:t>Main topic 2: size 40pt</a:t>
            </a:r>
          </a:p>
          <a:p>
            <a:pPr lvl="1"/>
            <a:r>
              <a:rPr lang="en-US" dirty="0"/>
              <a:t>Size 20pt for the subtopics</a:t>
            </a:r>
          </a:p>
          <a:p>
            <a:pPr lvl="1"/>
            <a:r>
              <a:rPr lang="en-US" dirty="0"/>
              <a:t>Size 20pt for the subtopics</a:t>
            </a:r>
          </a:p>
          <a:p>
            <a:r>
              <a:rPr lang="en-US" dirty="0"/>
              <a:t>Main topic 3: size 40pt</a:t>
            </a:r>
          </a:p>
          <a:p>
            <a:pPr lvl="1"/>
            <a:r>
              <a:rPr lang="en-US" dirty="0"/>
              <a:t>Size 20pt for the subtopics</a:t>
            </a:r>
          </a:p>
          <a:p>
            <a:pPr lvl="1"/>
            <a:r>
              <a:rPr lang="en-US" dirty="0"/>
              <a:t>Size 20pt for the subtopics</a:t>
            </a:r>
          </a:p>
        </p:txBody>
      </p:sp>
    </p:spTree>
    <p:extLst>
      <p:ext uri="{BB962C8B-B14F-4D97-AF65-F5344CB8AC3E}">
        <p14:creationId xmlns:p14="http://schemas.microsoft.com/office/powerpoint/2010/main" val="164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Speaker name</a:t>
            </a:r>
          </a:p>
        </p:txBody>
      </p:sp>
    </p:spTree>
    <p:extLst>
      <p:ext uri="{BB962C8B-B14F-4D97-AF65-F5344CB8AC3E}">
        <p14:creationId xmlns:p14="http://schemas.microsoft.com/office/powerpoint/2010/main" val="2261904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Speaker name</a:t>
            </a:r>
          </a:p>
        </p:txBody>
      </p:sp>
    </p:spTree>
    <p:extLst>
      <p:ext uri="{BB962C8B-B14F-4D97-AF65-F5344CB8AC3E}">
        <p14:creationId xmlns:p14="http://schemas.microsoft.com/office/powerpoint/2010/main" val="252503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2384810534"/>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11472706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a:t>
            </a:r>
          </a:p>
        </p:txBody>
      </p:sp>
    </p:spTree>
    <p:extLst>
      <p:ext uri="{BB962C8B-B14F-4D97-AF65-F5344CB8AC3E}">
        <p14:creationId xmlns:p14="http://schemas.microsoft.com/office/powerpoint/2010/main" val="1666421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layout 1</a:t>
            </a:r>
          </a:p>
        </p:txBody>
      </p:sp>
      <p:sp>
        <p:nvSpPr>
          <p:cNvPr id="9" name="Picture Placeholder 8"/>
          <p:cNvSpPr>
            <a:spLocks noGrp="1"/>
          </p:cNvSpPr>
          <p:nvPr>
            <p:ph type="pic" sz="quarter" idx="10"/>
          </p:nvPr>
        </p:nvSpPr>
        <p:spPr/>
      </p:sp>
    </p:spTree>
    <p:extLst>
      <p:ext uri="{BB962C8B-B14F-4D97-AF65-F5344CB8AC3E}">
        <p14:creationId xmlns:p14="http://schemas.microsoft.com/office/powerpoint/2010/main" val="3716880797"/>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2132773870"/>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3690709974"/>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Software code slide</a:t>
            </a:r>
          </a:p>
        </p:txBody>
      </p:sp>
      <p:sp>
        <p:nvSpPr>
          <p:cNvPr id="5" name="Text Placeholder 4"/>
          <p:cNvSpPr>
            <a:spLocks noGrp="1"/>
          </p:cNvSpPr>
          <p:nvPr>
            <p:ph type="body" sz="quarter" idx="10"/>
          </p:nvPr>
        </p:nvSpPr>
        <p:spPr/>
        <p:txBody>
          <a:bodyPr/>
          <a:lstStyle/>
          <a:p>
            <a:r>
              <a:rPr lang="en-US" dirty="0"/>
              <a:t>This slide layout uses Consolas, a monotype font which is ideal for showing software code. </a:t>
            </a:r>
          </a:p>
        </p:txBody>
      </p:sp>
    </p:spTree>
    <p:extLst>
      <p:ext uri="{BB962C8B-B14F-4D97-AF65-F5344CB8AC3E}">
        <p14:creationId xmlns:p14="http://schemas.microsoft.com/office/powerpoint/2010/main" val="30661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Some speakers at Microsoft like to use this slide for hidden “notes slides”. </a:t>
            </a:r>
          </a:p>
          <a:p>
            <a:r>
              <a:rPr lang="en-US" dirty="0"/>
              <a:t>Delete it if you don’t want to use it.</a:t>
            </a:r>
          </a:p>
        </p:txBody>
      </p:sp>
      <p:sp>
        <p:nvSpPr>
          <p:cNvPr id="7" name="Text Placeholder 6"/>
          <p:cNvSpPr>
            <a:spLocks noGrp="1"/>
          </p:cNvSpPr>
          <p:nvPr>
            <p:ph type="body" sz="quarter" idx="11"/>
          </p:nvPr>
        </p:nvSpPr>
        <p:spPr/>
        <p:txBody>
          <a:bodyPr/>
          <a:lstStyle/>
          <a:p>
            <a:r>
              <a:rPr lang="en-US" dirty="0"/>
              <a:t>NEXT: &lt;next slide title&gt;</a:t>
            </a:r>
          </a:p>
        </p:txBody>
      </p:sp>
      <p:sp>
        <p:nvSpPr>
          <p:cNvPr id="4" name="Title 3"/>
          <p:cNvSpPr>
            <a:spLocks noGrp="1"/>
          </p:cNvSpPr>
          <p:nvPr>
            <p:ph type="title"/>
          </p:nvPr>
        </p:nvSpPr>
        <p:spPr/>
        <p:txBody>
          <a:bodyPr/>
          <a:lstStyle/>
          <a:p>
            <a:r>
              <a:rPr lang="en-US" dirty="0"/>
              <a:t>Notes (hidden)</a:t>
            </a:r>
          </a:p>
        </p:txBody>
      </p:sp>
    </p:spTree>
    <p:extLst>
      <p:ext uri="{BB962C8B-B14F-4D97-AF65-F5344CB8AC3E}">
        <p14:creationId xmlns:p14="http://schemas.microsoft.com/office/powerpoint/2010/main" val="22394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Adjusting list levels</a:t>
            </a:r>
          </a:p>
        </p:txBody>
      </p:sp>
      <p:sp>
        <p:nvSpPr>
          <p:cNvPr id="6" name="Text Placeholder 5"/>
          <p:cNvSpPr>
            <a:spLocks noGrp="1"/>
          </p:cNvSpPr>
          <p:nvPr>
            <p:ph type="body" sz="quarter" idx="10"/>
          </p:nvPr>
        </p:nvSpPr>
        <p:spPr/>
        <p:txBody>
          <a:bodyPr/>
          <a:lstStyle/>
          <a:p>
            <a:r>
              <a:rPr lang="en-US" dirty="0"/>
              <a:t>Main topic 1: size 40pt</a:t>
            </a:r>
          </a:p>
          <a:p>
            <a:pPr lvl="1"/>
            <a:r>
              <a:rPr lang="en-US" dirty="0"/>
              <a:t>Size 20pt for the subtopics</a:t>
            </a:r>
          </a:p>
          <a:p>
            <a:pPr lvl="1"/>
            <a:r>
              <a:rPr lang="en-US" dirty="0"/>
              <a:t>Size 20pt for the subtopics</a:t>
            </a:r>
          </a:p>
          <a:p>
            <a:r>
              <a:rPr lang="en-US" dirty="0"/>
              <a:t>Main topic 2: size 40pt</a:t>
            </a:r>
          </a:p>
          <a:p>
            <a:pPr lvl="1"/>
            <a:r>
              <a:rPr lang="en-US" dirty="0"/>
              <a:t>Size 20pt for the subtopics</a:t>
            </a:r>
          </a:p>
          <a:p>
            <a:pPr lvl="1"/>
            <a:r>
              <a:rPr lang="en-US" dirty="0"/>
              <a:t>Size 20pt for the subtopics</a:t>
            </a:r>
          </a:p>
          <a:p>
            <a:r>
              <a:rPr lang="en-US" dirty="0"/>
              <a:t>Main topic 3: size 40pt</a:t>
            </a:r>
          </a:p>
          <a:p>
            <a:pPr lvl="1"/>
            <a:r>
              <a:rPr lang="en-US" dirty="0"/>
              <a:t>Size 20pt for the subtopics</a:t>
            </a:r>
          </a:p>
          <a:p>
            <a:pPr lvl="1"/>
            <a:r>
              <a:rPr lang="en-US" dirty="0"/>
              <a:t>Size 20pt for the subtopics</a:t>
            </a:r>
          </a:p>
        </p:txBody>
      </p:sp>
      <p:pic>
        <p:nvPicPr>
          <p:cNvPr id="1027" name="Picture 3"/>
          <p:cNvPicPr>
            <a:picLocks noChangeArrowheads="1"/>
          </p:cNvPicPr>
          <p:nvPr/>
        </p:nvPicPr>
        <p:blipFill>
          <a:blip r:embed="rId3">
            <a:extLst>
              <a:ext uri="{28A0092B-C50C-407E-A947-70E740481C1C}">
                <a14:useLocalDpi xmlns:a14="http://schemas.microsoft.com/office/drawing/2010/main"/>
              </a:ext>
            </a:extLst>
          </a:blip>
          <a:stretch>
            <a:fillRect/>
          </a:stretch>
        </p:blipFill>
        <p:spPr bwMode="auto">
          <a:xfrm>
            <a:off x="2012043" y="5310029"/>
            <a:ext cx="6264116" cy="139629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8501063" y="2765750"/>
            <a:ext cx="3663140" cy="39405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Use the “Decrease List Level” and “Increase List Level” tools on the Home Menu to change text levels.</a:t>
            </a:r>
          </a:p>
          <a:p>
            <a:pPr defTabSz="932472" fontAlgn="base">
              <a:spcBef>
                <a:spcPts val="612"/>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Try this:  </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Place your cursor in any row of text to the left that says “Size 20pt for subtopics”</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Next click the Home tab, and then on the “</a:t>
            </a:r>
            <a:r>
              <a:rPr lang="en-US" sz="1400" u="sng" dirty="0">
                <a:gradFill>
                  <a:gsLst>
                    <a:gs pos="2929">
                      <a:schemeClr val="bg1"/>
                    </a:gs>
                    <a:gs pos="8000">
                      <a:schemeClr val="bg1"/>
                    </a:gs>
                  </a:gsLst>
                  <a:lin ang="5400000" scaled="0"/>
                </a:gradFill>
                <a:ea typeface="Segoe UI" pitchFamily="34" charset="0"/>
                <a:cs typeface="Segoe UI" pitchFamily="34" charset="0"/>
              </a:rPr>
              <a:t>Decrease List level</a:t>
            </a:r>
            <a:r>
              <a:rPr lang="en-US" sz="1400" dirty="0">
                <a:gradFill>
                  <a:gsLst>
                    <a:gs pos="2929">
                      <a:schemeClr val="bg1"/>
                    </a:gs>
                    <a:gs pos="8000">
                      <a:schemeClr val="bg1"/>
                    </a:gs>
                  </a:gsLst>
                  <a:lin ang="5400000" scaled="0"/>
                </a:gradFill>
                <a:ea typeface="Segoe UI" pitchFamily="34" charset="0"/>
                <a:cs typeface="Segoe UI" pitchFamily="34" charset="0"/>
              </a:rPr>
              <a:t>” tool. Notice how the line moves up one level.</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Now try placing your cursor in one of the  “Main topic…” lines of text. Click the “</a:t>
            </a:r>
            <a:r>
              <a:rPr lang="en-US" sz="1400" u="sng" dirty="0">
                <a:gradFill>
                  <a:gsLst>
                    <a:gs pos="2929">
                      <a:schemeClr val="bg1"/>
                    </a:gs>
                    <a:gs pos="8000">
                      <a:schemeClr val="bg1"/>
                    </a:gs>
                  </a:gsLst>
                  <a:lin ang="5400000" scaled="0"/>
                </a:gradFill>
                <a:ea typeface="Segoe UI" pitchFamily="34" charset="0"/>
                <a:cs typeface="Segoe UI" pitchFamily="34" charset="0"/>
              </a:rPr>
              <a:t>Increase List Level</a:t>
            </a:r>
            <a:r>
              <a:rPr lang="en-US" sz="1400" dirty="0">
                <a:gradFill>
                  <a:gsLst>
                    <a:gs pos="2929">
                      <a:schemeClr val="bg1"/>
                    </a:gs>
                    <a:gs pos="8000">
                      <a:schemeClr val="bg1"/>
                    </a:gs>
                  </a:gsLst>
                  <a:lin ang="5400000" scaled="0"/>
                </a:gradFill>
                <a:ea typeface="Segoe UI" pitchFamily="34" charset="0"/>
                <a:cs typeface="Segoe UI" pitchFamily="34" charset="0"/>
              </a:rPr>
              <a:t>” tool and see how the text is pushed in one level</a:t>
            </a:r>
          </a:p>
          <a:p>
            <a:pPr defTabSz="932472" fontAlgn="base">
              <a:spcBef>
                <a:spcPts val="612"/>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Use these 2 tools to adjust your text levels as you work</a:t>
            </a:r>
          </a:p>
        </p:txBody>
      </p:sp>
    </p:spTree>
    <p:extLst>
      <p:ext uri="{BB962C8B-B14F-4D97-AF65-F5344CB8AC3E}">
        <p14:creationId xmlns:p14="http://schemas.microsoft.com/office/powerpoint/2010/main" val="257079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186156" y="4001318"/>
            <a:ext cx="6858000" cy="15142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rPr>
              <a:t>From your PC or Tablet visit My Ignite at </a:t>
            </a:r>
            <a:r>
              <a:rPr lang="en-US" sz="2400" dirty="0">
                <a:gradFill>
                  <a:gsLst>
                    <a:gs pos="24779">
                      <a:srgbClr val="292929"/>
                    </a:gs>
                    <a:gs pos="52000">
                      <a:srgbClr val="292929"/>
                    </a:gs>
                  </a:gsLst>
                  <a:lin ang="5400000" scaled="1"/>
                </a:gradFill>
                <a:hlinkClick r:id="rId3"/>
              </a:rPr>
              <a:t>http://msignite.nz/my-ignite</a:t>
            </a:r>
            <a:r>
              <a:rPr lang="en-US" sz="2400" dirty="0">
                <a:gradFill>
                  <a:gsLst>
                    <a:gs pos="24779">
                      <a:srgbClr val="292929"/>
                    </a:gs>
                    <a:gs pos="52000">
                      <a:srgbClr val="292929"/>
                    </a:gs>
                  </a:gsLst>
                  <a:lin ang="5400000" scaled="1"/>
                </a:gradFill>
              </a:rPr>
              <a:t> </a:t>
            </a:r>
          </a:p>
          <a:p>
            <a:pPr defTabSz="932742">
              <a:spcBef>
                <a:spcPct val="0"/>
              </a:spcBef>
            </a:pPr>
            <a:endParaRPr lang="en-US" sz="2400" dirty="0">
              <a:gradFill>
                <a:gsLst>
                  <a:gs pos="24779">
                    <a:srgbClr val="292929"/>
                  </a:gs>
                  <a:gs pos="52000">
                    <a:srgbClr val="292929"/>
                  </a:gs>
                </a:gsLst>
                <a:lin ang="5400000" scaled="1"/>
              </a:gradFill>
            </a:endParaRPr>
          </a:p>
          <a:p>
            <a:pPr defTabSz="932742">
              <a:spcBef>
                <a:spcPct val="0"/>
              </a:spcBef>
            </a:pPr>
            <a:endParaRPr lang="en-US" sz="2400" dirty="0">
              <a:gradFill>
                <a:gsLst>
                  <a:gs pos="24779">
                    <a:srgbClr val="292929"/>
                  </a:gs>
                  <a:gs pos="52000">
                    <a:srgbClr val="292929"/>
                  </a:gs>
                </a:gsLst>
                <a:lin ang="5400000" scaled="1"/>
              </a:gradFill>
              <a:latin typeface="+mn-lt"/>
            </a:endParaRPr>
          </a:p>
        </p:txBody>
      </p:sp>
      <p:sp>
        <p:nvSpPr>
          <p:cNvPr id="11" name="Title 1"/>
          <p:cNvSpPr txBox="1">
            <a:spLocks/>
          </p:cNvSpPr>
          <p:nvPr/>
        </p:nvSpPr>
        <p:spPr>
          <a:xfrm>
            <a:off x="5066109" y="295274"/>
            <a:ext cx="7098094"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 for the chance to instantly win great prizes like Surface Pro 4 and the brand new Xbox One S!</a:t>
            </a:r>
          </a:p>
          <a:p>
            <a:pPr>
              <a:lnSpc>
                <a:spcPct val="80000"/>
              </a:lnSpc>
            </a:pPr>
            <a:endParaRPr sz="4000" dirty="0">
              <a:gradFill>
                <a:gsLst>
                  <a:gs pos="24779">
                    <a:srgbClr val="292929"/>
                  </a:gs>
                  <a:gs pos="52000">
                    <a:srgbClr val="292929"/>
                  </a:gs>
                </a:gsLst>
                <a:lin ang="5400000" scaled="1"/>
              </a:gradFill>
            </a:endParaRP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a:blip r:embed="rId4"/>
          <a:stretch>
            <a:fillRect/>
          </a:stretch>
        </p:blipFill>
        <p:spPr>
          <a:xfrm>
            <a:off x="0" y="1002"/>
            <a:ext cx="4925696" cy="6993154"/>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2.xml><?xml version="1.0" encoding="utf-8"?>
<a:theme xmlns:a="http://schemas.openxmlformats.org/drawingml/2006/main" name="TechEd_NZ_2013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NZ-Template.potx" id="{B82A6423-87EC-4156-AD48-16AF7B4E7DD9}" vid="{E026FF60-C496-4169-B733-22AC8D34ACE3}"/>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3196</Words>
  <Application>Microsoft Office PowerPoint</Application>
  <PresentationFormat>Custom</PresentationFormat>
  <Paragraphs>541</Paragraphs>
  <Slides>91</Slides>
  <Notes>33</Notes>
  <HiddenSlides>39</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91</vt:i4>
      </vt:variant>
    </vt:vector>
  </HeadingPairs>
  <TitlesOfParts>
    <vt:vector size="100" baseType="lpstr">
      <vt:lpstr>Arial</vt:lpstr>
      <vt:lpstr>Consolas</vt:lpstr>
      <vt:lpstr>Segoe UI</vt:lpstr>
      <vt:lpstr>Segoe UI Light</vt:lpstr>
      <vt:lpstr>Wingdings</vt:lpstr>
      <vt:lpstr>5-50002_Ignite_Breakout_Template</vt:lpstr>
      <vt:lpstr>TechEd_NZ_2013_Template</vt:lpstr>
      <vt:lpstr>1_5-50002_Ignite_Breakout_Template</vt:lpstr>
      <vt:lpstr>Image</vt:lpstr>
      <vt:lpstr>Microsoft Ignite NZ</vt:lpstr>
      <vt:lpstr>Integrating OpenID Connect &amp; OAuth2 with Azure AD and ADFS</vt:lpstr>
      <vt:lpstr>Deadlines &amp; Resources</vt:lpstr>
      <vt:lpstr>Scrub Checklist</vt:lpstr>
      <vt:lpstr>PowerPoint Presentation</vt:lpstr>
      <vt:lpstr>PowerPoint Presentation</vt:lpstr>
      <vt:lpstr>Preferred text layout (no bullets)</vt:lpstr>
      <vt:lpstr>Preferred text layout (no bullets)</vt:lpstr>
      <vt:lpstr>Adjusting list levels</vt:lpstr>
      <vt:lpstr>Bullet points layout with subtitle Subtitle</vt:lpstr>
      <vt:lpstr>Customer evidence slide</vt:lpstr>
      <vt:lpstr>Slide palette info</vt:lpstr>
      <vt:lpstr>PowerPoint Presentation</vt:lpstr>
      <vt:lpstr>PowerPoint Presentation</vt:lpstr>
      <vt:lpstr>Modern authentication</vt:lpstr>
      <vt:lpstr>Modern authentication</vt:lpstr>
      <vt:lpstr>Modern authentication</vt:lpstr>
      <vt:lpstr>Modern authentication</vt:lpstr>
      <vt:lpstr>Overview</vt:lpstr>
      <vt:lpstr>Azure AD / ADFS</vt:lpstr>
      <vt:lpstr>PowerPoint Presentation</vt:lpstr>
      <vt:lpstr>PowerPoint Presentation</vt:lpstr>
      <vt:lpstr>Azure AD and ADFS</vt:lpstr>
      <vt:lpstr>Azure AD and ADFS</vt:lpstr>
      <vt:lpstr>Differences between Azure AD and ADFS</vt:lpstr>
      <vt:lpstr>Differences between Azure AD and ADFS</vt:lpstr>
      <vt:lpstr>Differences between Azure AD and ADFS</vt:lpstr>
      <vt:lpstr>Before OAuth</vt:lpstr>
      <vt:lpstr>OIDC / OAuth 2.0</vt:lpstr>
      <vt:lpstr>PowerPoint Presentation</vt:lpstr>
      <vt:lpstr>OIDC and OAuth 2.0</vt:lpstr>
      <vt:lpstr>OIDC and OAuth 2.0</vt:lpstr>
      <vt:lpstr>OIDC and OAuth 2.0</vt:lpstr>
      <vt:lpstr>OIDC and OAuth 2.0</vt:lpstr>
      <vt:lpstr>OIDC and OAuth 2.0</vt:lpstr>
      <vt:lpstr>OIDC and OAuth 2.0 Tokens</vt:lpstr>
      <vt:lpstr>The OIDC / OAuth 2.0 Endpoints</vt:lpstr>
      <vt:lpstr>The endpoints</vt:lpstr>
      <vt:lpstr>OIDC and OAuth 2.0 endpoints</vt:lpstr>
      <vt:lpstr>The profiles</vt:lpstr>
      <vt:lpstr>OIDC and OAuth 2.0 Flows</vt:lpstr>
      <vt:lpstr>Manipulate (A)AD using API</vt:lpstr>
      <vt:lpstr>PowerPoint Presentation</vt:lpstr>
      <vt:lpstr>PowerPoint Presentation</vt:lpstr>
      <vt:lpstr>PowerPoint Presentation</vt:lpstr>
      <vt:lpstr>The stacks</vt:lpstr>
      <vt:lpstr>Demo</vt:lpstr>
      <vt:lpstr>PowerPoint Presentation</vt:lpstr>
      <vt:lpstr>PowerPoint Presentation</vt:lpstr>
      <vt:lpstr>OIDC and OAuth 2.0 Stacks</vt:lpstr>
      <vt:lpstr>PowerPoint Presentation</vt:lpstr>
      <vt:lpstr>PowerPoint Presentation</vt:lpstr>
      <vt:lpstr>PowerPoint Presentation</vt:lpstr>
      <vt:lpstr>Active Directory Authentication Library (ADAL)</vt:lpstr>
      <vt:lpstr>PowerPoint Presentation</vt:lpstr>
      <vt:lpstr>ADAL.NET</vt:lpstr>
      <vt:lpstr>Demo</vt:lpstr>
      <vt:lpstr>Use cases</vt:lpstr>
      <vt:lpstr>Authentication scenarios</vt:lpstr>
      <vt:lpstr>Authentication scenarios</vt:lpstr>
      <vt:lpstr>Demo</vt:lpstr>
      <vt:lpstr>Demo</vt:lpstr>
      <vt:lpstr>GET Authorize endpoint</vt:lpstr>
      <vt:lpstr>POST Token endpoint</vt:lpstr>
      <vt:lpstr>GET Resource (Userinfo) endpoint</vt:lpstr>
      <vt:lpstr>Demo</vt:lpstr>
      <vt:lpstr>Demo</vt:lpstr>
      <vt:lpstr>Summary – OWIN vs ADAL “signatures”</vt:lpstr>
      <vt:lpstr>PowerPoint Presentation</vt:lpstr>
      <vt:lpstr>OWIN</vt:lpstr>
      <vt:lpstr>ADAL</vt:lpstr>
      <vt:lpstr>Demo</vt:lpstr>
      <vt:lpstr>Demo</vt:lpstr>
      <vt:lpstr>#####</vt:lpstr>
      <vt:lpstr>Resources</vt:lpstr>
      <vt:lpstr>Resources</vt:lpstr>
      <vt:lpstr>Resources</vt:lpstr>
      <vt:lpstr>Identity Sessions</vt:lpstr>
      <vt:lpstr>Attribution</vt:lpstr>
      <vt:lpstr>Demo</vt:lpstr>
      <vt:lpstr>Demo</vt:lpstr>
      <vt:lpstr>Section title</vt:lpstr>
      <vt:lpstr>Section title</vt:lpstr>
      <vt:lpstr>Video</vt:lpstr>
      <vt:lpstr>Photo layout 1</vt:lpstr>
      <vt:lpstr>Section title</vt:lpstr>
      <vt:lpstr>Section title</vt:lpstr>
      <vt:lpstr>Software code slide</vt:lpstr>
      <vt:lpstr>Notes (hidden)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2016-10-18T07:36:17Z</dcterms:modified>
  <cp:category/>
</cp:coreProperties>
</file>