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84" r:id="rId5"/>
    <p:sldId id="331" r:id="rId6"/>
    <p:sldId id="335" r:id="rId7"/>
    <p:sldId id="336" r:id="rId8"/>
    <p:sldId id="339" r:id="rId9"/>
    <p:sldId id="337" r:id="rId10"/>
    <p:sldId id="338" r:id="rId11"/>
    <p:sldId id="34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C8A5BE-C326-40C3-993C-AA8EAF66E5D9}" v="4" dt="2025-06-29T23:45:57.3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8" autoAdjust="0"/>
    <p:restoredTop sz="84933" autoAdjust="0"/>
  </p:normalViewPr>
  <p:slideViewPr>
    <p:cSldViewPr snapToGrid="0">
      <p:cViewPr varScale="1">
        <p:scale>
          <a:sx n="63" d="100"/>
          <a:sy n="63" d="100"/>
        </p:scale>
        <p:origin x="1411" y="2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FEADD-ADD8-468E-B13F-3352A18DD5A2}" type="datetimeFigureOut">
              <a:rPr lang="en-US" smtClean="0"/>
              <a:t>7/3/2025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3EAC3-861F-4CD2-80B8-0DB8A50AE5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4000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DF442-B0E0-43E8-8DEB-4F0B07D7B027}" type="datetimeFigureOut">
              <a:rPr lang="en-NZ" smtClean="0"/>
              <a:t>3/07/2025</a:t>
            </a:fld>
            <a:endParaRPr lang="en-NZ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AAA9F0-0A7F-4315-AAAD-486057954063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733953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6754C382-B6DB-3B87-F0CE-BADB92945C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D31E42CE-4EEA-DB09-E3D8-E3497D62D93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180DE775-47FC-0695-9802-80E8465DADF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17929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3869CAF6-6158-FFDC-6E73-E363240556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987AAD62-B312-0721-58E1-BB9F2BFC36D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75EF5D8B-5B30-9C33-3EFC-BB1CEE5FB3A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191947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8B6447FE-EE10-7177-903C-A36456D3D3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F1C702AA-F952-9033-5DD4-1B0AFBA60FA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BF8ACBA6-090E-BD65-FFC1-69EF86467A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388654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D224ACEB-8B82-F179-CA53-FC7992AAD8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30DF0696-6D76-8DC7-C3C7-85056DF8DC9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E7587308-1D56-8701-3B5F-F56370089FE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914806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23E5B4B5-04BB-3B5F-F4FF-2A9D72AE8B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C24A3488-529B-07E9-D0D2-9253870DD23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BE9805D4-4E75-E63D-8A7C-984AEC3FD4F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200043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4925712E-C8B1-579D-7F4A-049FE6A74E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76CDFC66-6D09-718B-F396-92D1AEF8B9D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6E39A377-5923-F5F6-E8D3-B40BA8DA4BB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14377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7030A0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 dirty="0"/>
              <a:t>Topic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 baseline="0">
                <a:solidFill>
                  <a:srgbClr val="7030A0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Name,</a:t>
            </a:r>
            <a:br>
              <a:rPr lang="en-US" dirty="0"/>
            </a:br>
            <a:r>
              <a:rPr lang="en-US" dirty="0"/>
              <a:t>Role,</a:t>
            </a:r>
            <a:br>
              <a:rPr lang="en-US" dirty="0"/>
            </a:br>
            <a:r>
              <a:rPr lang="en-US" dirty="0"/>
              <a:t>Microsoft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D80FB-3701-48B5-A35B-2AB693260CE6}" type="datetimeFigureOut">
              <a:rPr lang="en-US" smtClean="0"/>
              <a:t>7/3/2025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40E6-FA12-4FFC-A9E7-1009CF204D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864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eloper Co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solidFill>
                  <a:srgbClr val="7030A0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 dirty="0"/>
              <a:t>Slide for developer code</a:t>
            </a:r>
          </a:p>
        </p:txBody>
      </p:sp>
      <p:sp>
        <p:nvSpPr>
          <p:cNvPr id="3" name="Rectangle 2"/>
          <p:cNvSpPr/>
          <p:nvPr userDrawn="1"/>
        </p:nvSpPr>
        <p:spPr bwMode="hidden">
          <a:xfrm>
            <a:off x="1" y="1189176"/>
            <a:ext cx="12192000" cy="5668824"/>
          </a:xfrm>
          <a:prstGeom prst="rect">
            <a:avLst/>
          </a:prstGeom>
          <a:solidFill>
            <a:srgbClr val="FFFFFF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2" tIns="45722" rIns="45722" bIns="4572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102" fontAlgn="base">
              <a:spcBef>
                <a:spcPct val="0"/>
              </a:spcBef>
              <a:spcAft>
                <a:spcPct val="0"/>
              </a:spcAft>
            </a:pPr>
            <a:endParaRPr lang="en-US" sz="1765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69239" y="1197322"/>
            <a:ext cx="11653522" cy="1956973"/>
          </a:xfrm>
        </p:spPr>
        <p:txBody>
          <a:bodyPr/>
          <a:lstStyle>
            <a:lvl1pPr marL="0" indent="0">
              <a:buNone/>
              <a:defRPr sz="3235"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 marL="339726" indent="0">
              <a:buNone/>
              <a:defRPr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2pPr>
            <a:lvl3pPr marL="573090" indent="0">
              <a:buNone/>
              <a:defRPr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3pPr>
            <a:lvl4pPr marL="798516" indent="0">
              <a:buNone/>
              <a:defRPr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4pPr>
            <a:lvl5pPr marL="1030292" indent="0">
              <a:buNone/>
              <a:defRPr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272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7030A0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D80FB-3701-48B5-A35B-2AB693260CE6}" type="datetimeFigureOut">
              <a:rPr lang="en-US" smtClean="0"/>
              <a:t>7/3/2025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40E6-FA12-4FFC-A9E7-1009CF204D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9021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426210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030A0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fld id="{DEDD80FB-3701-48B5-A35B-2AB693260CE6}" type="datetimeFigureOut">
              <a:rPr lang="en-US" smtClean="0"/>
              <a:pPr/>
              <a:t>7/3/2025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fld id="{C2DE40E6-FA12-4FFC-A9E7-1009CF204D3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646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7030A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C00000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D80FB-3701-48B5-A35B-2AB693260CE6}" type="datetimeFigureOut">
              <a:rPr lang="en-US" smtClean="0"/>
              <a:t>7/3/2025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40E6-FA12-4FFC-A9E7-1009CF204D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811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030A0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D80FB-3701-48B5-A35B-2AB693260CE6}" type="datetimeFigureOut">
              <a:rPr lang="en-US" smtClean="0"/>
              <a:t>7/3/2025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40E6-FA12-4FFC-A9E7-1009CF204D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711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7030A0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00000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00000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D80FB-3701-48B5-A35B-2AB693260CE6}" type="datetimeFigureOut">
              <a:rPr lang="en-US" smtClean="0"/>
              <a:t>7/3/2025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40E6-FA12-4FFC-A9E7-1009CF204D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131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030A0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D80FB-3701-48B5-A35B-2AB693260CE6}" type="datetimeFigureOut">
              <a:rPr lang="en-US" smtClean="0"/>
              <a:t>7/3/2025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40E6-FA12-4FFC-A9E7-1009CF204D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976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D80FB-3701-48B5-A35B-2AB693260CE6}" type="datetimeFigureOut">
              <a:rPr lang="en-US" smtClean="0"/>
              <a:t>7/3/2025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40E6-FA12-4FFC-A9E7-1009CF204D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00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33090" y="2659751"/>
            <a:ext cx="105156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0622173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D80FB-3701-48B5-A35B-2AB693260CE6}" type="datetimeFigureOut">
              <a:rPr lang="en-US" smtClean="0"/>
              <a:t>7/3/2025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40E6-FA12-4FFC-A9E7-1009CF204D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107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D80FB-3701-48B5-A35B-2AB693260CE6}" type="datetimeFigureOut">
              <a:rPr lang="en-US" smtClean="0"/>
              <a:t>7/3/2025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E40E6-FA12-4FFC-A9E7-1009CF204D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751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1" r:id="rId8"/>
    <p:sldLayoutId id="2147483656" r:id="rId9"/>
    <p:sldLayoutId id="2147483660" r:id="rId10"/>
    <p:sldLayoutId id="2147483657" r:id="rId11"/>
    <p:sldLayoutId id="214748366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Segoe UI Light" panose="020B0502040204020203" pitchFamily="34" charset="0"/>
          <a:ea typeface="+mj-ea"/>
          <a:cs typeface="Segoe UI Light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body" idx="1"/>
          </p:nvPr>
        </p:nvSpPr>
        <p:spPr>
          <a:xfrm>
            <a:off x="415600" y="499872"/>
            <a:ext cx="11360800" cy="5279135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lnSpcReduction="10000"/>
          </a:bodyPr>
          <a:lstStyle/>
          <a:p>
            <a:pPr marL="0" indent="0" algn="ctr">
              <a:lnSpc>
                <a:spcPct val="120000"/>
              </a:lnSpc>
              <a:buSzPts val="1000"/>
              <a:buNone/>
              <a:tabLst>
                <a:tab pos="457200" algn="l"/>
              </a:tabLst>
            </a:pPr>
            <a:r>
              <a:rPr lang="en-NZ" sz="4000" b="1" dirty="0">
                <a:ea typeface="Calibri" panose="020F0502020204030204" pitchFamily="34" charset="0"/>
              </a:rPr>
              <a:t>Build your profile</a:t>
            </a:r>
          </a:p>
          <a:p>
            <a:pPr marL="0" indent="0" algn="ctr">
              <a:lnSpc>
                <a:spcPct val="120000"/>
              </a:lnSpc>
              <a:buSzPts val="1000"/>
              <a:buNone/>
              <a:tabLst>
                <a:tab pos="457200" algn="l"/>
              </a:tabLst>
            </a:pPr>
            <a:r>
              <a:rPr lang="en-NZ" sz="4000" b="1" dirty="0">
                <a:effectLst/>
                <a:ea typeface="Calibri" panose="020F0502020204030204" pitchFamily="34" charset="0"/>
              </a:rPr>
              <a:t>Aka </a:t>
            </a:r>
            <a:r>
              <a:rPr lang="en-NZ" sz="4300" b="1" dirty="0">
                <a:effectLst/>
                <a:ea typeface="Calibri" panose="020F0502020204030204" pitchFamily="34" charset="0"/>
              </a:rPr>
              <a:t>Build</a:t>
            </a:r>
            <a:r>
              <a:rPr lang="en-NZ" sz="4000" b="1" dirty="0">
                <a:effectLst/>
                <a:ea typeface="Calibri" panose="020F0502020204030204" pitchFamily="34" charset="0"/>
              </a:rPr>
              <a:t> </a:t>
            </a:r>
            <a:r>
              <a:rPr lang="en-NZ" sz="4000" b="1" dirty="0">
                <a:ea typeface="Calibri" panose="020F0502020204030204" pitchFamily="34" charset="0"/>
              </a:rPr>
              <a:t>Your Own Brand</a:t>
            </a:r>
          </a:p>
          <a:p>
            <a:pPr marL="0" indent="0" algn="ctr">
              <a:lnSpc>
                <a:spcPct val="120000"/>
              </a:lnSpc>
              <a:buSzPts val="1000"/>
              <a:buNone/>
              <a:tabLst>
                <a:tab pos="457200" algn="l"/>
              </a:tabLst>
            </a:pPr>
            <a:endParaRPr lang="en-NZ" sz="4000" b="1" dirty="0">
              <a:effectLst/>
              <a:ea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buSzPts val="1000"/>
              <a:buNone/>
              <a:tabLst>
                <a:tab pos="457200" algn="l"/>
              </a:tabLst>
            </a:pPr>
            <a:endParaRPr lang="en-NZ" sz="4000" b="1" dirty="0">
              <a:ea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buSzPts val="1000"/>
              <a:buNone/>
              <a:tabLst>
                <a:tab pos="457200" algn="l"/>
              </a:tabLst>
            </a:pPr>
            <a:endParaRPr lang="en-NZ" sz="4000" b="1" dirty="0">
              <a:ea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buSzPts val="1000"/>
              <a:buNone/>
              <a:tabLst>
                <a:tab pos="457200" algn="l"/>
              </a:tabLst>
            </a:pPr>
            <a:r>
              <a:rPr lang="en-NZ" sz="4000" b="1" dirty="0">
                <a:effectLst/>
                <a:ea typeface="Calibri" panose="020F0502020204030204" pitchFamily="34" charset="0"/>
              </a:rPr>
              <a:t>Rory Braybrook</a:t>
            </a:r>
          </a:p>
          <a:p>
            <a:pPr marL="0" indent="0">
              <a:lnSpc>
                <a:spcPct val="120000"/>
              </a:lnSpc>
              <a:buSzPts val="1000"/>
              <a:buNone/>
              <a:tabLst>
                <a:tab pos="457200" algn="l"/>
              </a:tabLst>
            </a:pPr>
            <a:r>
              <a:rPr lang="en-NZ" sz="4000" b="1" dirty="0">
                <a:ea typeface="Calibri" panose="020F0502020204030204" pitchFamily="34" charset="0"/>
              </a:rPr>
              <a:t>Microsoft Security MVP</a:t>
            </a:r>
          </a:p>
          <a:p>
            <a:pPr marL="0" indent="0">
              <a:lnSpc>
                <a:spcPct val="120000"/>
              </a:lnSpc>
              <a:buSzPts val="1000"/>
              <a:buNone/>
              <a:tabLst>
                <a:tab pos="457200" algn="l"/>
              </a:tabLst>
            </a:pPr>
            <a:endParaRPr lang="en-NZ" sz="1600" dirty="0">
              <a:effectLst/>
              <a:ea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43132F-6C72-422D-BDD8-32DEB4FB1620}"/>
              </a:ext>
            </a:extLst>
          </p:cNvPr>
          <p:cNvSpPr txBox="1"/>
          <p:nvPr/>
        </p:nvSpPr>
        <p:spPr>
          <a:xfrm>
            <a:off x="3047281" y="3244334"/>
            <a:ext cx="6094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b="0" dirty="0">
                <a:effectLst/>
              </a:rPr>
              <a:t> </a:t>
            </a:r>
            <a:endParaRPr lang="en-N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xfrm>
            <a:off x="288010" y="114902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 dirty="0"/>
              <a:t>Build Your Own Profile</a:t>
            </a:r>
            <a:endParaRPr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body" idx="1"/>
          </p:nvPr>
        </p:nvSpPr>
        <p:spPr>
          <a:xfrm>
            <a:off x="415600" y="1010093"/>
            <a:ext cx="11360800" cy="5061523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buSzPts val="1000"/>
              <a:buNone/>
              <a:tabLst>
                <a:tab pos="457200" algn="l"/>
              </a:tabLst>
            </a:pPr>
            <a:r>
              <a:rPr lang="en-NZ" sz="3600" b="1" dirty="0">
                <a:ea typeface="Calibri" panose="020F0502020204030204" pitchFamily="34" charset="0"/>
              </a:rPr>
              <a:t>Blogging</a:t>
            </a:r>
          </a:p>
          <a:p>
            <a:pPr marL="0" indent="0">
              <a:lnSpc>
                <a:spcPct val="120000"/>
              </a:lnSpc>
              <a:buSzPts val="1000"/>
              <a:buNone/>
              <a:tabLst>
                <a:tab pos="457200" algn="l"/>
              </a:tabLst>
            </a:pPr>
            <a:endParaRPr lang="en-NZ" b="1" dirty="0">
              <a:ea typeface="Calibri" panose="020F0502020204030204" pitchFamily="34" charset="0"/>
            </a:endParaRPr>
          </a:p>
          <a:p>
            <a:pPr marL="457200" indent="-457200">
              <a:lnSpc>
                <a:spcPct val="120000"/>
              </a:lnSpc>
              <a:buSzPts val="1000"/>
              <a:tabLst>
                <a:tab pos="457200" algn="l"/>
              </a:tabLst>
            </a:pPr>
            <a:r>
              <a:rPr lang="en-NZ" dirty="0">
                <a:effectLst/>
                <a:ea typeface="Calibri" panose="020F0502020204030204" pitchFamily="34" charset="0"/>
              </a:rPr>
              <a:t>Create your own blog using Medium or one of the many platforms</a:t>
            </a:r>
          </a:p>
          <a:p>
            <a:pPr marL="457200" indent="-457200">
              <a:lnSpc>
                <a:spcPct val="120000"/>
              </a:lnSpc>
              <a:buSzPts val="1000"/>
              <a:tabLst>
                <a:tab pos="457200" algn="l"/>
              </a:tabLst>
            </a:pPr>
            <a:r>
              <a:rPr lang="en-NZ" dirty="0">
                <a:effectLst/>
                <a:ea typeface="Calibri" panose="020F0502020204030204" pitchFamily="34" charset="0"/>
              </a:rPr>
              <a:t>Don’t use your employer’s blog – that’s their brand, not yours</a:t>
            </a:r>
          </a:p>
          <a:p>
            <a:pPr marL="457200" indent="-457200">
              <a:lnSpc>
                <a:spcPct val="120000"/>
              </a:lnSpc>
              <a:buSzPts val="1000"/>
              <a:tabLst>
                <a:tab pos="457200" algn="l"/>
              </a:tabLst>
            </a:pPr>
            <a:r>
              <a:rPr lang="en-NZ" dirty="0">
                <a:effectLst/>
                <a:ea typeface="Calibri" panose="020F0502020204030204" pitchFamily="34" charset="0"/>
              </a:rPr>
              <a:t>Don’t use LinkedIn – gets lost in the noise</a:t>
            </a:r>
          </a:p>
          <a:p>
            <a:pPr marL="457200" indent="-457200">
              <a:lnSpc>
                <a:spcPct val="120000"/>
              </a:lnSpc>
              <a:buSzPts val="1000"/>
              <a:tabLst>
                <a:tab pos="457200" algn="l"/>
              </a:tabLst>
            </a:pPr>
            <a:r>
              <a:rPr lang="en-NZ" dirty="0">
                <a:effectLst/>
                <a:ea typeface="Calibri" panose="020F0502020204030204" pitchFamily="34" charset="0"/>
              </a:rPr>
              <a:t>Not written by AI</a:t>
            </a:r>
          </a:p>
          <a:p>
            <a:pPr marL="457200" indent="-457200">
              <a:lnSpc>
                <a:spcPct val="120000"/>
              </a:lnSpc>
              <a:buSzPts val="1000"/>
              <a:tabLst>
                <a:tab pos="457200" algn="l"/>
              </a:tabLst>
            </a:pPr>
            <a:r>
              <a:rPr lang="en-NZ" dirty="0">
                <a:ea typeface="Calibri" panose="020F0502020204030204" pitchFamily="34" charset="0"/>
              </a:rPr>
              <a:t>Keep up a regular cadence</a:t>
            </a:r>
          </a:p>
          <a:p>
            <a:pPr marL="457200" indent="-457200">
              <a:lnSpc>
                <a:spcPct val="120000"/>
              </a:lnSpc>
              <a:buSzPts val="1000"/>
              <a:tabLst>
                <a:tab pos="457200" algn="l"/>
              </a:tabLst>
            </a:pPr>
            <a:r>
              <a:rPr lang="en-NZ" dirty="0">
                <a:effectLst/>
                <a:ea typeface="Calibri" panose="020F0502020204030204" pitchFamily="34" charset="0"/>
              </a:rPr>
              <a:t>Use a notebook or something to capture ideas</a:t>
            </a:r>
          </a:p>
          <a:p>
            <a:pPr marL="457200" indent="-457200">
              <a:lnSpc>
                <a:spcPct val="120000"/>
              </a:lnSpc>
              <a:buSzPts val="1000"/>
              <a:tabLst>
                <a:tab pos="457200" algn="l"/>
              </a:tabLst>
            </a:pPr>
            <a:r>
              <a:rPr lang="en-NZ" dirty="0">
                <a:ea typeface="Calibri" panose="020F0502020204030204" pitchFamily="34" charset="0"/>
              </a:rPr>
              <a:t>If you hit a problem, so will others, so blog about it</a:t>
            </a:r>
          </a:p>
          <a:p>
            <a:pPr marL="457200" indent="-457200">
              <a:lnSpc>
                <a:spcPct val="120000"/>
              </a:lnSpc>
              <a:buSzPts val="1000"/>
              <a:tabLst>
                <a:tab pos="457200" algn="l"/>
              </a:tabLst>
            </a:pPr>
            <a:r>
              <a:rPr lang="en-NZ" dirty="0">
                <a:effectLst/>
                <a:ea typeface="Calibri" panose="020F0502020204030204" pitchFamily="34" charset="0"/>
              </a:rPr>
              <a:t>Create a repo. </a:t>
            </a:r>
            <a:r>
              <a:rPr lang="en-NZ" dirty="0">
                <a:ea typeface="Calibri" panose="020F0502020204030204" pitchFamily="34" charset="0"/>
              </a:rPr>
              <a:t>o</a:t>
            </a:r>
            <a:r>
              <a:rPr lang="en-NZ" dirty="0">
                <a:effectLst/>
                <a:ea typeface="Calibri" panose="020F0502020204030204" pitchFamily="34" charset="0"/>
              </a:rPr>
              <a:t>r gist and link to it</a:t>
            </a:r>
          </a:p>
          <a:p>
            <a:pPr marL="457200" indent="-457200">
              <a:lnSpc>
                <a:spcPct val="120000"/>
              </a:lnSpc>
              <a:buSzPts val="1000"/>
              <a:tabLst>
                <a:tab pos="457200" algn="l"/>
              </a:tabLst>
            </a:pPr>
            <a:r>
              <a:rPr lang="en-NZ" dirty="0">
                <a:ea typeface="Calibri" panose="020F0502020204030204" pitchFamily="34" charset="0"/>
              </a:rPr>
              <a:t>Video</a:t>
            </a:r>
            <a:endParaRPr lang="en-NZ" dirty="0">
              <a:effectLst/>
              <a:ea typeface="Calibri" panose="020F0502020204030204" pitchFamily="34" charset="0"/>
            </a:endParaRPr>
          </a:p>
          <a:p>
            <a:pPr marL="457200" indent="-457200">
              <a:lnSpc>
                <a:spcPct val="120000"/>
              </a:lnSpc>
              <a:buSzPts val="1000"/>
              <a:tabLst>
                <a:tab pos="457200" algn="l"/>
              </a:tabLst>
            </a:pPr>
            <a:endParaRPr lang="en-NZ" dirty="0">
              <a:effectLst/>
              <a:ea typeface="Calibri" panose="020F0502020204030204" pitchFamily="34" charset="0"/>
            </a:endParaRPr>
          </a:p>
          <a:p>
            <a:pPr marL="952485" lvl="1" indent="-342900">
              <a:lnSpc>
                <a:spcPct val="120000"/>
              </a:lnSpc>
              <a:buSzPts val="1000"/>
              <a:tabLst>
                <a:tab pos="457200" algn="l"/>
              </a:tabLst>
            </a:pPr>
            <a:endParaRPr lang="en-NZ" sz="1600" b="1" dirty="0">
              <a:ea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A0E165BF-8B46-47B9-0CE7-1ECC2982D8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>
            <a:extLst>
              <a:ext uri="{FF2B5EF4-FFF2-40B4-BE49-F238E27FC236}">
                <a16:creationId xmlns:a16="http://schemas.microsoft.com/office/drawing/2014/main" id="{B571BBC8-913F-2884-B41C-CA85D28D290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88010" y="114902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 dirty="0"/>
              <a:t>Build Your Own Profile</a:t>
            </a:r>
            <a:endParaRPr dirty="0"/>
          </a:p>
        </p:txBody>
      </p:sp>
      <p:sp>
        <p:nvSpPr>
          <p:cNvPr id="55" name="Google Shape;55;p13">
            <a:extLst>
              <a:ext uri="{FF2B5EF4-FFF2-40B4-BE49-F238E27FC236}">
                <a16:creationId xmlns:a16="http://schemas.microsoft.com/office/drawing/2014/main" id="{1A3D2D85-0CA0-50B3-B0FD-AB0CCE6D602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15600" y="1010093"/>
            <a:ext cx="11360800" cy="5122483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lnSpc>
                <a:spcPct val="120000"/>
              </a:lnSpc>
              <a:buSzPts val="1000"/>
              <a:buNone/>
              <a:tabLst>
                <a:tab pos="457200" algn="l"/>
              </a:tabLst>
            </a:pPr>
            <a:r>
              <a:rPr lang="en-NZ" sz="3600" b="1" dirty="0">
                <a:ea typeface="Calibri" panose="020F0502020204030204" pitchFamily="34" charset="0"/>
              </a:rPr>
              <a:t>Open source</a:t>
            </a:r>
          </a:p>
          <a:p>
            <a:pPr marL="0" indent="0">
              <a:lnSpc>
                <a:spcPct val="120000"/>
              </a:lnSpc>
              <a:buSzPts val="1000"/>
              <a:buNone/>
              <a:tabLst>
                <a:tab pos="457200" algn="l"/>
              </a:tabLst>
            </a:pPr>
            <a:endParaRPr lang="en-NZ" b="1" dirty="0">
              <a:ea typeface="Calibri" panose="020F0502020204030204" pitchFamily="34" charset="0"/>
            </a:endParaRPr>
          </a:p>
          <a:p>
            <a:pPr marL="457200" indent="-457200">
              <a:lnSpc>
                <a:spcPct val="120000"/>
              </a:lnSpc>
              <a:buSzPts val="1000"/>
              <a:tabLst>
                <a:tab pos="457200" algn="l"/>
              </a:tabLst>
            </a:pPr>
            <a:r>
              <a:rPr lang="en-NZ" dirty="0">
                <a:effectLst/>
                <a:ea typeface="Calibri" panose="020F0502020204030204" pitchFamily="34" charset="0"/>
              </a:rPr>
              <a:t>Use GitHub</a:t>
            </a:r>
          </a:p>
          <a:p>
            <a:pPr marL="457200" indent="-457200">
              <a:lnSpc>
                <a:spcPct val="120000"/>
              </a:lnSpc>
              <a:buSzPts val="1000"/>
              <a:tabLst>
                <a:tab pos="457200" algn="l"/>
              </a:tabLst>
            </a:pPr>
            <a:r>
              <a:rPr lang="en-NZ" dirty="0">
                <a:effectLst/>
                <a:ea typeface="Calibri" panose="020F0502020204030204" pitchFamily="34" charset="0"/>
              </a:rPr>
              <a:t>Build some utilities</a:t>
            </a:r>
          </a:p>
          <a:p>
            <a:pPr marL="457200" indent="-457200">
              <a:lnSpc>
                <a:spcPct val="120000"/>
              </a:lnSpc>
              <a:buSzPts val="1000"/>
              <a:tabLst>
                <a:tab pos="457200" algn="l"/>
              </a:tabLst>
            </a:pPr>
            <a:r>
              <a:rPr lang="en-NZ" dirty="0">
                <a:ea typeface="Calibri" panose="020F0502020204030204" pitchFamily="34" charset="0"/>
              </a:rPr>
              <a:t>The source for a solution you found </a:t>
            </a:r>
            <a:endParaRPr lang="en-NZ" dirty="0">
              <a:effectLst/>
              <a:ea typeface="Calibri" panose="020F0502020204030204" pitchFamily="34" charset="0"/>
            </a:endParaRPr>
          </a:p>
          <a:p>
            <a:pPr marL="457200" indent="-457200">
              <a:lnSpc>
                <a:spcPct val="120000"/>
              </a:lnSpc>
              <a:buSzPts val="1000"/>
              <a:tabLst>
                <a:tab pos="457200" algn="l"/>
              </a:tabLst>
            </a:pPr>
            <a:r>
              <a:rPr lang="en-NZ" dirty="0">
                <a:effectLst/>
                <a:ea typeface="Calibri" panose="020F0502020204030204" pitchFamily="34" charset="0"/>
              </a:rPr>
              <a:t>Blog about it – link to the blog</a:t>
            </a:r>
          </a:p>
          <a:p>
            <a:pPr marL="457200" indent="-457200">
              <a:lnSpc>
                <a:spcPct val="120000"/>
              </a:lnSpc>
              <a:buSzPts val="1000"/>
              <a:tabLst>
                <a:tab pos="457200" algn="l"/>
              </a:tabLst>
            </a:pPr>
            <a:r>
              <a:rPr lang="en-NZ" dirty="0">
                <a:ea typeface="Calibri" panose="020F0502020204030204" pitchFamily="34" charset="0"/>
              </a:rPr>
              <a:t>Write a decent Readme</a:t>
            </a:r>
            <a:endParaRPr lang="en-NZ" dirty="0">
              <a:effectLst/>
              <a:ea typeface="Calibri" panose="020F0502020204030204" pitchFamily="34" charset="0"/>
            </a:endParaRPr>
          </a:p>
          <a:p>
            <a:pPr marL="952485" lvl="1" indent="-342900">
              <a:lnSpc>
                <a:spcPct val="120000"/>
              </a:lnSpc>
              <a:buSzPts val="1000"/>
              <a:tabLst>
                <a:tab pos="457200" algn="l"/>
              </a:tabLst>
            </a:pPr>
            <a:endParaRPr lang="en-NZ" sz="1600" b="1" dirty="0">
              <a:ea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D440AD-3B71-206D-BACD-20A66DF9FDC4}"/>
              </a:ext>
            </a:extLst>
          </p:cNvPr>
          <p:cNvSpPr txBox="1"/>
          <p:nvPr/>
        </p:nvSpPr>
        <p:spPr>
          <a:xfrm>
            <a:off x="3047281" y="3244334"/>
            <a:ext cx="6094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070444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23D36C9F-D248-39B1-C70D-4A16F71CBF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>
            <a:extLst>
              <a:ext uri="{FF2B5EF4-FFF2-40B4-BE49-F238E27FC236}">
                <a16:creationId xmlns:a16="http://schemas.microsoft.com/office/drawing/2014/main" id="{A498E2EF-5CE7-8E53-3B77-BAB1517ECA8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88010" y="114902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 dirty="0"/>
              <a:t>Build Your Own Profile</a:t>
            </a:r>
            <a:endParaRPr dirty="0"/>
          </a:p>
        </p:txBody>
      </p:sp>
      <p:sp>
        <p:nvSpPr>
          <p:cNvPr id="55" name="Google Shape;55;p13">
            <a:extLst>
              <a:ext uri="{FF2B5EF4-FFF2-40B4-BE49-F238E27FC236}">
                <a16:creationId xmlns:a16="http://schemas.microsoft.com/office/drawing/2014/main" id="{02C80F86-C284-9C26-FF0A-0CA69218B59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15600" y="1010093"/>
            <a:ext cx="11360800" cy="5122483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lnSpcReduction="10000"/>
          </a:bodyPr>
          <a:lstStyle/>
          <a:p>
            <a:pPr marL="0" indent="0">
              <a:lnSpc>
                <a:spcPct val="120000"/>
              </a:lnSpc>
              <a:buSzPts val="1000"/>
              <a:buNone/>
              <a:tabLst>
                <a:tab pos="457200" algn="l"/>
              </a:tabLst>
            </a:pPr>
            <a:r>
              <a:rPr lang="en-NZ" sz="3600" b="1" dirty="0">
                <a:ea typeface="Calibri" panose="020F0502020204030204" pitchFamily="34" charset="0"/>
              </a:rPr>
              <a:t>Networking</a:t>
            </a:r>
          </a:p>
          <a:p>
            <a:pPr marL="0" indent="0">
              <a:lnSpc>
                <a:spcPct val="120000"/>
              </a:lnSpc>
              <a:buSzPts val="1000"/>
              <a:buNone/>
              <a:tabLst>
                <a:tab pos="457200" algn="l"/>
              </a:tabLst>
            </a:pPr>
            <a:endParaRPr lang="en-NZ" b="1" dirty="0">
              <a:ea typeface="Calibri" panose="020F0502020204030204" pitchFamily="34" charset="0"/>
            </a:endParaRPr>
          </a:p>
          <a:p>
            <a:pPr marL="457200" indent="-457200">
              <a:lnSpc>
                <a:spcPct val="120000"/>
              </a:lnSpc>
              <a:buSzPts val="1000"/>
              <a:tabLst>
                <a:tab pos="457200" algn="l"/>
              </a:tabLst>
            </a:pPr>
            <a:r>
              <a:rPr lang="en-NZ" dirty="0">
                <a:effectLst/>
                <a:ea typeface="Calibri" panose="020F0502020204030204" pitchFamily="34" charset="0"/>
              </a:rPr>
              <a:t>Attend Meetups – in-person is better than online. And you get pizza!</a:t>
            </a:r>
          </a:p>
          <a:p>
            <a:pPr marL="457200" indent="-457200">
              <a:lnSpc>
                <a:spcPct val="120000"/>
              </a:lnSpc>
              <a:buSzPts val="1000"/>
              <a:tabLst>
                <a:tab pos="457200" algn="l"/>
              </a:tabLst>
            </a:pPr>
            <a:r>
              <a:rPr lang="en-NZ" dirty="0">
                <a:effectLst/>
                <a:ea typeface="Calibri" panose="020F0502020204030204" pitchFamily="34" charset="0"/>
              </a:rPr>
              <a:t>Speak to people</a:t>
            </a:r>
          </a:p>
          <a:p>
            <a:pPr marL="457200" indent="-457200">
              <a:lnSpc>
                <a:spcPct val="120000"/>
              </a:lnSpc>
              <a:buSzPts val="1000"/>
              <a:tabLst>
                <a:tab pos="457200" algn="l"/>
              </a:tabLst>
            </a:pPr>
            <a:r>
              <a:rPr lang="en-NZ" dirty="0">
                <a:ea typeface="Calibri" panose="020F0502020204030204" pitchFamily="34" charset="0"/>
              </a:rPr>
              <a:t>There are Meetups around Azure, GitHub Copilot, M365, Power Platform, .NET, etc.</a:t>
            </a:r>
            <a:endParaRPr lang="en-NZ" dirty="0">
              <a:effectLst/>
              <a:ea typeface="Calibri" panose="020F0502020204030204" pitchFamily="34" charset="0"/>
            </a:endParaRPr>
          </a:p>
          <a:p>
            <a:pPr marL="457200" indent="-457200">
              <a:lnSpc>
                <a:spcPct val="120000"/>
              </a:lnSpc>
              <a:buSzPts val="1000"/>
              <a:tabLst>
                <a:tab pos="457200" algn="l"/>
              </a:tabLst>
            </a:pPr>
            <a:r>
              <a:rPr lang="en-NZ" dirty="0">
                <a:ea typeface="Calibri" panose="020F0502020204030204" pitchFamily="34" charset="0"/>
              </a:rPr>
              <a:t>At our Meetup (</a:t>
            </a:r>
            <a:r>
              <a:rPr lang="en-NZ" dirty="0"/>
              <a:t>Aotearoa Azure Meetup</a:t>
            </a:r>
            <a:r>
              <a:rPr lang="en-NZ" dirty="0">
                <a:ea typeface="Calibri" panose="020F0502020204030204" pitchFamily="34" charset="0"/>
              </a:rPr>
              <a:t>), I can think of at least 10 people who were offered jobs that weren’t even being advertised</a:t>
            </a:r>
            <a:endParaRPr lang="en-NZ" dirty="0">
              <a:effectLst/>
              <a:ea typeface="Calibri" panose="020F0502020204030204" pitchFamily="34" charset="0"/>
            </a:endParaRPr>
          </a:p>
          <a:p>
            <a:pPr marL="457200" indent="-457200">
              <a:lnSpc>
                <a:spcPct val="120000"/>
              </a:lnSpc>
              <a:buSzPts val="1000"/>
              <a:tabLst>
                <a:tab pos="457200" algn="l"/>
              </a:tabLst>
            </a:pPr>
            <a:r>
              <a:rPr lang="en-NZ" dirty="0">
                <a:ea typeface="Calibri" panose="020F0502020204030204" pitchFamily="34" charset="0"/>
              </a:rPr>
              <a:t>We would love to have you as a speaker – even for a 10-minute session!</a:t>
            </a:r>
            <a:endParaRPr lang="en-NZ" dirty="0">
              <a:effectLst/>
              <a:ea typeface="Calibri" panose="020F0502020204030204" pitchFamily="34" charset="0"/>
            </a:endParaRPr>
          </a:p>
          <a:p>
            <a:pPr marL="952485" lvl="1" indent="-342900">
              <a:lnSpc>
                <a:spcPct val="120000"/>
              </a:lnSpc>
              <a:buSzPts val="1000"/>
              <a:tabLst>
                <a:tab pos="457200" algn="l"/>
              </a:tabLst>
            </a:pPr>
            <a:endParaRPr lang="en-NZ" sz="1600" b="1" dirty="0">
              <a:ea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C3701B-01F5-1AD2-C9D2-7AF81B0D0348}"/>
              </a:ext>
            </a:extLst>
          </p:cNvPr>
          <p:cNvSpPr txBox="1"/>
          <p:nvPr/>
        </p:nvSpPr>
        <p:spPr>
          <a:xfrm>
            <a:off x="3047281" y="3244334"/>
            <a:ext cx="6094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29638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85E0590D-D08D-6A03-C884-BEABFEE33C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>
            <a:extLst>
              <a:ext uri="{FF2B5EF4-FFF2-40B4-BE49-F238E27FC236}">
                <a16:creationId xmlns:a16="http://schemas.microsoft.com/office/drawing/2014/main" id="{1E27D54C-FA16-1B0A-4665-08238020D9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88010" y="114902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 dirty="0"/>
              <a:t>Build Your Own Profile</a:t>
            </a:r>
            <a:endParaRPr dirty="0"/>
          </a:p>
        </p:txBody>
      </p:sp>
      <p:sp>
        <p:nvSpPr>
          <p:cNvPr id="55" name="Google Shape;55;p13">
            <a:extLst>
              <a:ext uri="{FF2B5EF4-FFF2-40B4-BE49-F238E27FC236}">
                <a16:creationId xmlns:a16="http://schemas.microsoft.com/office/drawing/2014/main" id="{42430BF4-9906-0E40-D9CD-84DA30E5C3E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15600" y="1010093"/>
            <a:ext cx="11360800" cy="5122483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lnSpc>
                <a:spcPct val="120000"/>
              </a:lnSpc>
              <a:buSzPts val="1000"/>
              <a:buNone/>
              <a:tabLst>
                <a:tab pos="457200" algn="l"/>
              </a:tabLst>
            </a:pPr>
            <a:r>
              <a:rPr lang="en-NZ" sz="3600" b="1" dirty="0">
                <a:ea typeface="Calibri" panose="020F0502020204030204" pitchFamily="34" charset="0"/>
              </a:rPr>
              <a:t>Forums</a:t>
            </a:r>
          </a:p>
          <a:p>
            <a:pPr marL="0" indent="0">
              <a:lnSpc>
                <a:spcPct val="120000"/>
              </a:lnSpc>
              <a:buSzPts val="1000"/>
              <a:buNone/>
              <a:tabLst>
                <a:tab pos="457200" algn="l"/>
              </a:tabLst>
            </a:pPr>
            <a:endParaRPr lang="en-NZ" b="1" dirty="0">
              <a:ea typeface="Calibri" panose="020F0502020204030204" pitchFamily="34" charset="0"/>
            </a:endParaRPr>
          </a:p>
          <a:p>
            <a:pPr marL="457200" indent="-457200">
              <a:lnSpc>
                <a:spcPct val="120000"/>
              </a:lnSpc>
              <a:buSzPts val="1000"/>
              <a:tabLst>
                <a:tab pos="457200" algn="l"/>
              </a:tabLst>
            </a:pPr>
            <a:r>
              <a:rPr lang="en-NZ" dirty="0">
                <a:effectLst/>
                <a:ea typeface="Calibri" panose="020F0502020204030204" pitchFamily="34" charset="0"/>
              </a:rPr>
              <a:t>Stackoverflow</a:t>
            </a:r>
          </a:p>
          <a:p>
            <a:pPr marL="457200" indent="-457200">
              <a:lnSpc>
                <a:spcPct val="120000"/>
              </a:lnSpc>
              <a:buSzPts val="1000"/>
              <a:tabLst>
                <a:tab pos="457200" algn="l"/>
              </a:tabLst>
            </a:pPr>
            <a:r>
              <a:rPr lang="en-NZ" dirty="0">
                <a:effectLst/>
                <a:ea typeface="Calibri" panose="020F0502020204030204" pitchFamily="34" charset="0"/>
              </a:rPr>
              <a:t>Microsoft Q &amp; A</a:t>
            </a:r>
          </a:p>
          <a:p>
            <a:pPr marL="457200" indent="-457200">
              <a:lnSpc>
                <a:spcPct val="120000"/>
              </a:lnSpc>
              <a:buSzPts val="1000"/>
              <a:tabLst>
                <a:tab pos="457200" algn="l"/>
              </a:tabLst>
            </a:pPr>
            <a:endParaRPr lang="en-NZ" dirty="0">
              <a:effectLst/>
              <a:ea typeface="Calibri" panose="020F0502020204030204" pitchFamily="34" charset="0"/>
            </a:endParaRPr>
          </a:p>
          <a:p>
            <a:pPr marL="952485" lvl="1" indent="-342900">
              <a:lnSpc>
                <a:spcPct val="120000"/>
              </a:lnSpc>
              <a:buSzPts val="1000"/>
              <a:tabLst>
                <a:tab pos="457200" algn="l"/>
              </a:tabLst>
            </a:pPr>
            <a:endParaRPr lang="en-NZ" sz="1600" b="1" dirty="0">
              <a:ea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99E5C5-DBF9-AE78-754D-22908C1CEBC0}"/>
              </a:ext>
            </a:extLst>
          </p:cNvPr>
          <p:cNvSpPr txBox="1"/>
          <p:nvPr/>
        </p:nvSpPr>
        <p:spPr>
          <a:xfrm>
            <a:off x="3047281" y="3244334"/>
            <a:ext cx="6094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612097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8B326982-0F1C-966C-1BDE-E4D368AFA7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>
            <a:extLst>
              <a:ext uri="{FF2B5EF4-FFF2-40B4-BE49-F238E27FC236}">
                <a16:creationId xmlns:a16="http://schemas.microsoft.com/office/drawing/2014/main" id="{0531D5C6-C571-C3A6-3CF7-B28E151BA8A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88010" y="114902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 dirty="0"/>
              <a:t>Build Your Own Profile</a:t>
            </a:r>
            <a:endParaRPr dirty="0"/>
          </a:p>
        </p:txBody>
      </p:sp>
      <p:sp>
        <p:nvSpPr>
          <p:cNvPr id="55" name="Google Shape;55;p13">
            <a:extLst>
              <a:ext uri="{FF2B5EF4-FFF2-40B4-BE49-F238E27FC236}">
                <a16:creationId xmlns:a16="http://schemas.microsoft.com/office/drawing/2014/main" id="{18DB2BC4-C236-1157-37B2-21B7C9CA43B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15600" y="1010093"/>
            <a:ext cx="11360800" cy="5122483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lnSpc>
                <a:spcPct val="120000"/>
              </a:lnSpc>
              <a:buSzPts val="1000"/>
              <a:buNone/>
              <a:tabLst>
                <a:tab pos="457200" algn="l"/>
              </a:tabLst>
            </a:pPr>
            <a:r>
              <a:rPr lang="en-NZ" sz="3600" b="1" dirty="0">
                <a:ea typeface="Calibri" panose="020F0502020204030204" pitchFamily="34" charset="0"/>
              </a:rPr>
              <a:t>Invest in yourself</a:t>
            </a:r>
          </a:p>
          <a:p>
            <a:pPr marL="0" indent="0">
              <a:lnSpc>
                <a:spcPct val="120000"/>
              </a:lnSpc>
              <a:buSzPts val="1000"/>
              <a:buNone/>
              <a:tabLst>
                <a:tab pos="457200" algn="l"/>
              </a:tabLst>
            </a:pPr>
            <a:endParaRPr lang="en-NZ" b="1" dirty="0">
              <a:ea typeface="Calibri" panose="020F0502020204030204" pitchFamily="34" charset="0"/>
            </a:endParaRPr>
          </a:p>
          <a:p>
            <a:pPr marL="457200" indent="-457200">
              <a:lnSpc>
                <a:spcPct val="120000"/>
              </a:lnSpc>
              <a:buSzPts val="1000"/>
              <a:tabLst>
                <a:tab pos="457200" algn="l"/>
              </a:tabLst>
            </a:pPr>
            <a:r>
              <a:rPr lang="en-NZ" dirty="0">
                <a:effectLst/>
                <a:ea typeface="Calibri" panose="020F0502020204030204" pitchFamily="34" charset="0"/>
              </a:rPr>
              <a:t>If your company won’t buy the tool, consider buying it yourself</a:t>
            </a:r>
          </a:p>
          <a:p>
            <a:pPr marL="457200" indent="-457200">
              <a:lnSpc>
                <a:spcPct val="120000"/>
              </a:lnSpc>
              <a:buSzPts val="1000"/>
              <a:tabLst>
                <a:tab pos="457200" algn="l"/>
              </a:tabLst>
            </a:pPr>
            <a:r>
              <a:rPr lang="en-NZ" dirty="0">
                <a:effectLst/>
                <a:ea typeface="Calibri" panose="020F0502020204030204" pitchFamily="34" charset="0"/>
              </a:rPr>
              <a:t>Pluralsight, Copilot, Resharper, Grammarly…</a:t>
            </a:r>
          </a:p>
          <a:p>
            <a:pPr marL="457200" indent="-457200">
              <a:lnSpc>
                <a:spcPct val="120000"/>
              </a:lnSpc>
              <a:buSzPts val="1000"/>
              <a:tabLst>
                <a:tab pos="457200" algn="l"/>
              </a:tabLst>
            </a:pPr>
            <a:r>
              <a:rPr lang="en-NZ" dirty="0">
                <a:ea typeface="Calibri" panose="020F0502020204030204" pitchFamily="34" charset="0"/>
              </a:rPr>
              <a:t>Have your own Azure setup to work with – a basic setup is free</a:t>
            </a:r>
          </a:p>
          <a:p>
            <a:pPr marL="457200" indent="-457200">
              <a:lnSpc>
                <a:spcPct val="120000"/>
              </a:lnSpc>
              <a:buSzPts val="1000"/>
              <a:tabLst>
                <a:tab pos="457200" algn="l"/>
              </a:tabLst>
            </a:pPr>
            <a:r>
              <a:rPr lang="en-NZ" dirty="0">
                <a:effectLst/>
                <a:ea typeface="Calibri" panose="020F0502020204030204" pitchFamily="34" charset="0"/>
              </a:rPr>
              <a:t>Try features that your company doesn’t use</a:t>
            </a:r>
          </a:p>
          <a:p>
            <a:pPr marL="457200" indent="-457200">
              <a:lnSpc>
                <a:spcPct val="120000"/>
              </a:lnSpc>
              <a:buSzPts val="1000"/>
              <a:tabLst>
                <a:tab pos="457200" algn="l"/>
              </a:tabLst>
            </a:pPr>
            <a:r>
              <a:rPr lang="en-NZ" dirty="0">
                <a:ea typeface="Calibri" panose="020F0502020204030204" pitchFamily="34" charset="0"/>
              </a:rPr>
              <a:t>MCP / AI / Agent skills are going to be in demand </a:t>
            </a:r>
            <a:endParaRPr lang="en-NZ" dirty="0">
              <a:effectLst/>
              <a:ea typeface="Calibri" panose="020F0502020204030204" pitchFamily="34" charset="0"/>
            </a:endParaRPr>
          </a:p>
          <a:p>
            <a:pPr marL="952485" lvl="1" indent="-342900">
              <a:lnSpc>
                <a:spcPct val="120000"/>
              </a:lnSpc>
              <a:buSzPts val="1000"/>
              <a:tabLst>
                <a:tab pos="457200" algn="l"/>
              </a:tabLst>
            </a:pPr>
            <a:endParaRPr lang="en-NZ" sz="1600" b="1" dirty="0">
              <a:ea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13E5B9-F763-B491-1D35-42045D3E3FEC}"/>
              </a:ext>
            </a:extLst>
          </p:cNvPr>
          <p:cNvSpPr txBox="1"/>
          <p:nvPr/>
        </p:nvSpPr>
        <p:spPr>
          <a:xfrm>
            <a:off x="3047281" y="3244334"/>
            <a:ext cx="6094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49559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FBB1D4DB-A2F5-BEB1-8D75-388787674C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>
            <a:extLst>
              <a:ext uri="{FF2B5EF4-FFF2-40B4-BE49-F238E27FC236}">
                <a16:creationId xmlns:a16="http://schemas.microsoft.com/office/drawing/2014/main" id="{972EEFC5-6C54-54AF-E4FA-0E5A6AC4F32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88010" y="114902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 dirty="0"/>
              <a:t>Build Your Own Profile</a:t>
            </a:r>
            <a:endParaRPr dirty="0"/>
          </a:p>
        </p:txBody>
      </p:sp>
      <p:sp>
        <p:nvSpPr>
          <p:cNvPr id="55" name="Google Shape;55;p13">
            <a:extLst>
              <a:ext uri="{FF2B5EF4-FFF2-40B4-BE49-F238E27FC236}">
                <a16:creationId xmlns:a16="http://schemas.microsoft.com/office/drawing/2014/main" id="{4B7BFD4B-DDBE-B93C-2276-A762EE64DDA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14162" y="867758"/>
            <a:ext cx="11360800" cy="5325778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lnSpcReduction="10000"/>
          </a:bodyPr>
          <a:lstStyle/>
          <a:p>
            <a:pPr marL="0" indent="0">
              <a:lnSpc>
                <a:spcPct val="120000"/>
              </a:lnSpc>
              <a:buSzPts val="1000"/>
              <a:buNone/>
              <a:tabLst>
                <a:tab pos="457200" algn="l"/>
              </a:tabLst>
            </a:pPr>
            <a:r>
              <a:rPr lang="en-NZ" sz="3600" b="1" dirty="0">
                <a:ea typeface="Calibri" panose="020F0502020204030204" pitchFamily="34" charset="0"/>
              </a:rPr>
              <a:t>ABL – Always be learning</a:t>
            </a:r>
          </a:p>
          <a:p>
            <a:pPr marL="0" indent="0">
              <a:lnSpc>
                <a:spcPct val="120000"/>
              </a:lnSpc>
              <a:buSzPts val="1000"/>
              <a:buNone/>
              <a:tabLst>
                <a:tab pos="457200" algn="l"/>
              </a:tabLst>
            </a:pPr>
            <a:endParaRPr lang="en-NZ" b="1" dirty="0">
              <a:ea typeface="Calibri" panose="020F0502020204030204" pitchFamily="34" charset="0"/>
            </a:endParaRPr>
          </a:p>
          <a:p>
            <a:pPr marL="457200" indent="-457200">
              <a:lnSpc>
                <a:spcPct val="120000"/>
              </a:lnSpc>
              <a:buSzPts val="1000"/>
              <a:tabLst>
                <a:tab pos="457200" algn="l"/>
              </a:tabLst>
            </a:pPr>
            <a:r>
              <a:rPr lang="en-NZ" dirty="0">
                <a:effectLst/>
                <a:ea typeface="Calibri" panose="020F0502020204030204" pitchFamily="34" charset="0"/>
              </a:rPr>
              <a:t>Keep up to date </a:t>
            </a:r>
          </a:p>
          <a:p>
            <a:pPr marL="457200" indent="-457200">
              <a:lnSpc>
                <a:spcPct val="120000"/>
              </a:lnSpc>
              <a:buSzPts val="1000"/>
              <a:tabLst>
                <a:tab pos="457200" algn="l"/>
              </a:tabLst>
            </a:pPr>
            <a:r>
              <a:rPr lang="en-NZ" dirty="0">
                <a:effectLst/>
                <a:ea typeface="Calibri" panose="020F0502020204030204" pitchFamily="34" charset="0"/>
              </a:rPr>
              <a:t>Microsoft Build and Ignite have hundreds of recordings, and registration</a:t>
            </a:r>
            <a:r>
              <a:rPr lang="en-NZ" dirty="0">
                <a:ea typeface="Calibri" panose="020F0502020204030204" pitchFamily="34" charset="0"/>
              </a:rPr>
              <a:t> is free</a:t>
            </a:r>
          </a:p>
          <a:p>
            <a:pPr marL="457200" indent="-457200">
              <a:lnSpc>
                <a:spcPct val="120000"/>
              </a:lnSpc>
              <a:buSzPts val="1000"/>
              <a:tabLst>
                <a:tab pos="457200" algn="l"/>
              </a:tabLst>
            </a:pPr>
            <a:r>
              <a:rPr lang="en-NZ" dirty="0">
                <a:effectLst/>
                <a:ea typeface="Calibri" panose="020F0502020204030204" pitchFamily="34" charset="0"/>
              </a:rPr>
              <a:t>Read blogs – Microsoft and other</a:t>
            </a:r>
          </a:p>
          <a:p>
            <a:pPr marL="457200" indent="-457200">
              <a:lnSpc>
                <a:spcPct val="120000"/>
              </a:lnSpc>
              <a:buSzPts val="1000"/>
              <a:tabLst>
                <a:tab pos="457200" algn="l"/>
              </a:tabLst>
            </a:pPr>
            <a:r>
              <a:rPr lang="en-NZ" dirty="0">
                <a:ea typeface="Calibri" panose="020F0502020204030204" pitchFamily="34" charset="0"/>
              </a:rPr>
              <a:t>Attend Meetups</a:t>
            </a:r>
          </a:p>
          <a:p>
            <a:pPr marL="457200" indent="-457200">
              <a:lnSpc>
                <a:spcPct val="120000"/>
              </a:lnSpc>
              <a:buSzPts val="1000"/>
              <a:tabLst>
                <a:tab pos="457200" algn="l"/>
              </a:tabLst>
            </a:pPr>
            <a:r>
              <a:rPr lang="en-NZ" dirty="0">
                <a:effectLst/>
                <a:ea typeface="Calibri" panose="020F0502020204030204" pitchFamily="34" charset="0"/>
              </a:rPr>
              <a:t>Microsoft Learn has training tutorials you can work through</a:t>
            </a:r>
          </a:p>
          <a:p>
            <a:pPr marL="457200" indent="-457200">
              <a:lnSpc>
                <a:spcPct val="120000"/>
              </a:lnSpc>
              <a:buSzPts val="1000"/>
              <a:tabLst>
                <a:tab pos="457200" algn="l"/>
              </a:tabLst>
            </a:pPr>
            <a:r>
              <a:rPr lang="en-NZ" dirty="0">
                <a:ea typeface="Calibri" panose="020F0502020204030204" pitchFamily="34" charset="0"/>
              </a:rPr>
              <a:t>Pluralsight and other online courses</a:t>
            </a:r>
          </a:p>
          <a:p>
            <a:pPr marL="457200" indent="-457200">
              <a:lnSpc>
                <a:spcPct val="120000"/>
              </a:lnSpc>
              <a:buSzPts val="1000"/>
              <a:tabLst>
                <a:tab pos="457200" algn="l"/>
              </a:tabLst>
            </a:pPr>
            <a:r>
              <a:rPr lang="en-NZ" dirty="0">
                <a:ea typeface="Calibri" panose="020F0502020204030204" pitchFamily="34" charset="0"/>
              </a:rPr>
              <a:t>48 languages in 50 years – had to learn one per year</a:t>
            </a:r>
          </a:p>
          <a:p>
            <a:pPr marL="457200" indent="-457200">
              <a:lnSpc>
                <a:spcPct val="120000"/>
              </a:lnSpc>
              <a:buSzPts val="1000"/>
              <a:tabLst>
                <a:tab pos="457200" algn="l"/>
              </a:tabLst>
            </a:pPr>
            <a:endParaRPr lang="en-NZ" dirty="0">
              <a:effectLst/>
              <a:ea typeface="Calibri" panose="020F0502020204030204" pitchFamily="34" charset="0"/>
            </a:endParaRPr>
          </a:p>
          <a:p>
            <a:pPr marL="457200" indent="-457200">
              <a:lnSpc>
                <a:spcPct val="120000"/>
              </a:lnSpc>
              <a:buSzPts val="1000"/>
              <a:tabLst>
                <a:tab pos="457200" algn="l"/>
              </a:tabLst>
            </a:pPr>
            <a:endParaRPr lang="en-NZ" dirty="0">
              <a:effectLst/>
              <a:ea typeface="Calibri" panose="020F0502020204030204" pitchFamily="34" charset="0"/>
            </a:endParaRPr>
          </a:p>
          <a:p>
            <a:pPr marL="952485" lvl="1" indent="-342900">
              <a:lnSpc>
                <a:spcPct val="120000"/>
              </a:lnSpc>
              <a:buSzPts val="1000"/>
              <a:tabLst>
                <a:tab pos="457200" algn="l"/>
              </a:tabLst>
            </a:pPr>
            <a:endParaRPr lang="en-NZ" sz="1600" b="1" dirty="0">
              <a:ea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B6CDBB-EBAA-A3F5-F0A7-0E350298D80D}"/>
              </a:ext>
            </a:extLst>
          </p:cNvPr>
          <p:cNvSpPr txBox="1"/>
          <p:nvPr/>
        </p:nvSpPr>
        <p:spPr>
          <a:xfrm>
            <a:off x="3047281" y="3244334"/>
            <a:ext cx="6094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431508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9FFDDCE9-9ECE-3183-7317-EC3CA7F73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>
            <a:extLst>
              <a:ext uri="{FF2B5EF4-FFF2-40B4-BE49-F238E27FC236}">
                <a16:creationId xmlns:a16="http://schemas.microsoft.com/office/drawing/2014/main" id="{9B5FEE24-0695-E84D-3913-DCDE364F8F3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88010" y="114902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 dirty="0"/>
              <a:t>Build Your Own Profile</a:t>
            </a:r>
            <a:endParaRPr dirty="0"/>
          </a:p>
        </p:txBody>
      </p:sp>
      <p:sp>
        <p:nvSpPr>
          <p:cNvPr id="55" name="Google Shape;55;p13">
            <a:extLst>
              <a:ext uri="{FF2B5EF4-FFF2-40B4-BE49-F238E27FC236}">
                <a16:creationId xmlns:a16="http://schemas.microsoft.com/office/drawing/2014/main" id="{CC56D547-D9AE-7B39-741B-93FB33989E8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15600" y="1010093"/>
            <a:ext cx="11360800" cy="5122483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lnSpc>
                <a:spcPct val="120000"/>
              </a:lnSpc>
              <a:buSzPts val="1000"/>
              <a:buNone/>
              <a:tabLst>
                <a:tab pos="457200" algn="l"/>
              </a:tabLst>
            </a:pPr>
            <a:r>
              <a:rPr lang="en-NZ" sz="3600" b="1" dirty="0">
                <a:ea typeface="Calibri" panose="020F0502020204030204" pitchFamily="34" charset="0"/>
              </a:rPr>
              <a:t>About me and my brand</a:t>
            </a:r>
          </a:p>
          <a:p>
            <a:pPr marL="0" indent="0">
              <a:lnSpc>
                <a:spcPct val="120000"/>
              </a:lnSpc>
              <a:buSzPts val="1000"/>
              <a:buNone/>
              <a:tabLst>
                <a:tab pos="457200" algn="l"/>
              </a:tabLst>
            </a:pPr>
            <a:endParaRPr lang="en-NZ" b="1" dirty="0">
              <a:ea typeface="Calibri" panose="020F0502020204030204" pitchFamily="34" charset="0"/>
            </a:endParaRPr>
          </a:p>
          <a:p>
            <a:pPr marL="457200" indent="-457200">
              <a:lnSpc>
                <a:spcPct val="120000"/>
              </a:lnSpc>
              <a:buSzPts val="1000"/>
              <a:tabLst>
                <a:tab pos="457200" algn="l"/>
              </a:tabLst>
            </a:pPr>
            <a:r>
              <a:rPr lang="en-NZ" dirty="0">
                <a:ea typeface="Calibri" panose="020F0502020204030204" pitchFamily="34" charset="0"/>
              </a:rPr>
              <a:t>Self-employed</a:t>
            </a:r>
          </a:p>
          <a:p>
            <a:pPr marL="457200" indent="-457200">
              <a:lnSpc>
                <a:spcPct val="120000"/>
              </a:lnSpc>
              <a:buSzPts val="1000"/>
              <a:tabLst>
                <a:tab pos="457200" algn="l"/>
              </a:tabLst>
            </a:pPr>
            <a:r>
              <a:rPr lang="en-NZ" dirty="0">
                <a:ea typeface="Calibri" panose="020F0502020204030204" pitchFamily="34" charset="0"/>
              </a:rPr>
              <a:t>4000 hits per week on my blog  </a:t>
            </a:r>
          </a:p>
          <a:p>
            <a:pPr marL="457200" indent="-457200">
              <a:lnSpc>
                <a:spcPct val="120000"/>
              </a:lnSpc>
              <a:buSzPts val="1000"/>
              <a:tabLst>
                <a:tab pos="457200" algn="l"/>
              </a:tabLst>
            </a:pPr>
            <a:r>
              <a:rPr lang="en-NZ" dirty="0">
                <a:ea typeface="Calibri" panose="020F0502020204030204" pitchFamily="34" charset="0"/>
              </a:rPr>
              <a:t>1,600,000 hits since I started this blog 8 years ago  </a:t>
            </a:r>
          </a:p>
          <a:p>
            <a:pPr marL="457200" indent="-457200">
              <a:lnSpc>
                <a:spcPct val="120000"/>
              </a:lnSpc>
              <a:buSzPts val="1000"/>
              <a:tabLst>
                <a:tab pos="457200" algn="l"/>
              </a:tabLst>
            </a:pPr>
            <a:r>
              <a:rPr lang="en-NZ" dirty="0">
                <a:effectLst/>
                <a:ea typeface="Calibri" panose="020F0502020204030204" pitchFamily="34" charset="0"/>
              </a:rPr>
              <a:t>The most viewed post has 538,000 hits</a:t>
            </a:r>
          </a:p>
          <a:p>
            <a:pPr marL="457200" indent="-457200">
              <a:lnSpc>
                <a:spcPct val="120000"/>
              </a:lnSpc>
              <a:buSzPts val="1000"/>
              <a:tabLst>
                <a:tab pos="457200" algn="l"/>
              </a:tabLst>
            </a:pPr>
            <a:r>
              <a:rPr lang="en-NZ" dirty="0">
                <a:effectLst/>
                <a:ea typeface="Calibri" panose="020F0502020204030204" pitchFamily="34" charset="0"/>
              </a:rPr>
              <a:t>Have a “Contact Me” button which drives business</a:t>
            </a:r>
          </a:p>
          <a:p>
            <a:pPr marL="457200" indent="-457200">
              <a:lnSpc>
                <a:spcPct val="120000"/>
              </a:lnSpc>
              <a:buSzPts val="1000"/>
              <a:tabLst>
                <a:tab pos="457200" algn="l"/>
              </a:tabLst>
            </a:pPr>
            <a:r>
              <a:rPr lang="en-NZ" dirty="0">
                <a:ea typeface="Calibri" panose="020F0502020204030204" pitchFamily="34" charset="0"/>
              </a:rPr>
              <a:t>MVP for 6 years</a:t>
            </a:r>
            <a:r>
              <a:rPr lang="en-NZ" dirty="0">
                <a:effectLst/>
                <a:ea typeface="Calibri" panose="020F0502020204030204" pitchFamily="34" charset="0"/>
              </a:rPr>
              <a:t> </a:t>
            </a:r>
          </a:p>
          <a:p>
            <a:pPr marL="457200" indent="-457200">
              <a:lnSpc>
                <a:spcPct val="120000"/>
              </a:lnSpc>
              <a:buSzPts val="1000"/>
              <a:tabLst>
                <a:tab pos="457200" algn="l"/>
              </a:tabLst>
            </a:pPr>
            <a:endParaRPr lang="en-NZ" dirty="0">
              <a:effectLst/>
              <a:ea typeface="Calibri" panose="020F0502020204030204" pitchFamily="34" charset="0"/>
            </a:endParaRPr>
          </a:p>
          <a:p>
            <a:pPr marL="457200" indent="-457200">
              <a:lnSpc>
                <a:spcPct val="120000"/>
              </a:lnSpc>
              <a:buSzPts val="1000"/>
              <a:tabLst>
                <a:tab pos="457200" algn="l"/>
              </a:tabLst>
            </a:pPr>
            <a:endParaRPr lang="en-NZ" dirty="0">
              <a:effectLst/>
              <a:ea typeface="Calibri" panose="020F0502020204030204" pitchFamily="34" charset="0"/>
            </a:endParaRPr>
          </a:p>
          <a:p>
            <a:pPr marL="952485" lvl="1" indent="-342900">
              <a:lnSpc>
                <a:spcPct val="120000"/>
              </a:lnSpc>
              <a:buSzPts val="1000"/>
              <a:tabLst>
                <a:tab pos="457200" algn="l"/>
              </a:tabLst>
            </a:pPr>
            <a:endParaRPr lang="en-NZ" sz="1600" b="1" dirty="0"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054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7030A0"/>
      </a:dk1>
      <a:lt1>
        <a:srgbClr val="E7E6E6"/>
      </a:lt1>
      <a:dk2>
        <a:srgbClr val="E7E6E6"/>
      </a:dk2>
      <a:lt2>
        <a:srgbClr val="FFFFFF"/>
      </a:lt2>
      <a:accent1>
        <a:srgbClr val="ED7D31"/>
      </a:accent1>
      <a:accent2>
        <a:srgbClr val="C00000"/>
      </a:accent2>
      <a:accent3>
        <a:srgbClr val="375623"/>
      </a:accent3>
      <a:accent4>
        <a:srgbClr val="02316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MediaServiceKeyPoints xmlns="457b222a-bfa5-4086-911b-d73df2c765c2" xsi:nil="true"/>
    <lcf76f155ced4ddcb4097134ff3c332f xmlns="457b222a-bfa5-4086-911b-d73df2c765c2">
      <Terms xmlns="http://schemas.microsoft.com/office/infopath/2007/PartnerControls"/>
    </lcf76f155ced4ddcb4097134ff3c332f>
    <TaxCatchAll xmlns="230e9df3-be65-4c73-a93b-d1236ebd677e" xsi:nil="true"/>
    <LastSharedByUser xmlns="7afd03b4-229e-41e5-83e2-711ac2444d0e" xsi:nil="true"/>
    <SharedWithUsers xmlns="7afd03b4-229e-41e5-83e2-711ac2444d0e">
      <UserInfo>
        <DisplayName/>
        <AccountId xsi:nil="true"/>
        <AccountType/>
      </UserInfo>
    </SharedWithUsers>
    <MediaLengthInSeconds xmlns="457b222a-bfa5-4086-911b-d73df2c765c2" xsi:nil="true"/>
    <LastSharedByTime xmlns="7afd03b4-229e-41e5-83e2-711ac2444d0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AFA005E0A3A74AB90627135D4AA333" ma:contentTypeVersion="25" ma:contentTypeDescription="Create a new document." ma:contentTypeScope="" ma:versionID="401523fcf14cabe06ef06590f8a4c477">
  <xsd:schema xmlns:xsd="http://www.w3.org/2001/XMLSchema" xmlns:xs="http://www.w3.org/2001/XMLSchema" xmlns:p="http://schemas.microsoft.com/office/2006/metadata/properties" xmlns:ns1="http://schemas.microsoft.com/sharepoint/v3" xmlns:ns2="457b222a-bfa5-4086-911b-d73df2c765c2" xmlns:ns3="7afd03b4-229e-41e5-83e2-711ac2444d0e" xmlns:ns4="230e9df3-be65-4c73-a93b-d1236ebd677e" targetNamespace="http://schemas.microsoft.com/office/2006/metadata/properties" ma:root="true" ma:fieldsID="a8913e8aabb097ed8adb56ca9620a277" ns1:_="" ns2:_="" ns3:_="" ns4:_="">
    <xsd:import namespace="http://schemas.microsoft.com/sharepoint/v3"/>
    <xsd:import namespace="457b222a-bfa5-4086-911b-d73df2c765c2"/>
    <xsd:import namespace="7afd03b4-229e-41e5-83e2-711ac2444d0e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EventHashCode" minOccurs="0"/>
                <xsd:element ref="ns2:MediaServiceGenerationTim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2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3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7b222a-bfa5-4086-911b-d73df2c765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LengthInSeconds" ma:index="2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29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3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fd03b4-229e-41e5-83e2-711ac2444d0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2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3" nillable="true" ma:displayName="Last Shared By Time" ma:hidden="true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7" nillable="true" ma:displayName="Taxonomy Catch All Column" ma:hidden="true" ma:list="{2c9b1c12-3a3b-45f5-a081-d7ccb10a8972}" ma:internalName="TaxCatchAll" ma:showField="CatchAllData" ma:web="7afd03b4-229e-41e5-83e2-711ac2444d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4EC1082-83E3-4FB0-8457-193F0A3E648E}">
  <ds:schemaRefs>
    <ds:schemaRef ds:uri="http://purl.org/dc/terms/"/>
    <ds:schemaRef ds:uri="http://www.w3.org/XML/1998/namespace"/>
    <ds:schemaRef ds:uri="http://schemas.microsoft.com/office/2006/documentManagement/types"/>
    <ds:schemaRef ds:uri="http://schemas.microsoft.com/sharepoint/v3"/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230e9df3-be65-4c73-a93b-d1236ebd677e"/>
    <ds:schemaRef ds:uri="7afd03b4-229e-41e5-83e2-711ac2444d0e"/>
    <ds:schemaRef ds:uri="457b222a-bfa5-4086-911b-d73df2c765c2"/>
  </ds:schemaRefs>
</ds:datastoreItem>
</file>

<file path=customXml/itemProps2.xml><?xml version="1.0" encoding="utf-8"?>
<ds:datastoreItem xmlns:ds="http://schemas.openxmlformats.org/officeDocument/2006/customXml" ds:itemID="{F7A6F967-473E-4175-A37D-8F694B6A616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8097502-158E-4B59-BFDC-1EB58C4EA0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57b222a-bfa5-4086-911b-d73df2c765c2"/>
    <ds:schemaRef ds:uri="7afd03b4-229e-41e5-83e2-711ac2444d0e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87867195-f2b8-4ac2-b0b6-6bb73cb33af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13468</TotalTime>
  <Words>389</Words>
  <Application>Microsoft Office PowerPoint</Application>
  <PresentationFormat>Widescreen</PresentationFormat>
  <Paragraphs>75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Consolas</vt:lpstr>
      <vt:lpstr>Segoe UI</vt:lpstr>
      <vt:lpstr>Segoe UI Light</vt:lpstr>
      <vt:lpstr>Office Theme</vt:lpstr>
      <vt:lpstr>PowerPoint Presentation</vt:lpstr>
      <vt:lpstr>Build Your Own Profile</vt:lpstr>
      <vt:lpstr>Build Your Own Profile</vt:lpstr>
      <vt:lpstr>Build Your Own Profile</vt:lpstr>
      <vt:lpstr>Build Your Own Profile</vt:lpstr>
      <vt:lpstr>Build Your Own Profile</vt:lpstr>
      <vt:lpstr>Build Your Own Profile</vt:lpstr>
      <vt:lpstr>Build Your Own Profile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 Janarthanan</dc:creator>
  <cp:lastModifiedBy>Rory Braybrook</cp:lastModifiedBy>
  <cp:revision>164</cp:revision>
  <dcterms:created xsi:type="dcterms:W3CDTF">2016-10-31T07:07:10Z</dcterms:created>
  <dcterms:modified xsi:type="dcterms:W3CDTF">2025-07-03T04:40:44Z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0x0101005BAFA005E0A3A74AB90627135D4AA333</vt:lpwstr>
  </property>
  <property fmtid="{D5CDD505-2E9C-101B-9397-08002B2CF9AE}" pid="3" name="MediaServiceImageTags">
    <vt:lpwstr/>
  </property>
  <property fmtid="{D5CDD505-2E9C-101B-9397-08002B2CF9AE}" pid="4" name="Order">
    <vt:r8>802900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</Properties>
</file>