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806_D7D46C4B.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Lst>
  <p:notesMasterIdLst>
    <p:notesMasterId r:id="rId42"/>
  </p:notesMasterIdLst>
  <p:sldIdLst>
    <p:sldId id="256" r:id="rId3"/>
    <p:sldId id="257" r:id="rId4"/>
    <p:sldId id="261" r:id="rId5"/>
    <p:sldId id="273" r:id="rId6"/>
    <p:sldId id="262" r:id="rId7"/>
    <p:sldId id="297" r:id="rId8"/>
    <p:sldId id="274" r:id="rId9"/>
    <p:sldId id="275" r:id="rId10"/>
    <p:sldId id="284" r:id="rId11"/>
    <p:sldId id="298" r:id="rId12"/>
    <p:sldId id="291" r:id="rId13"/>
    <p:sldId id="292" r:id="rId14"/>
    <p:sldId id="289" r:id="rId15"/>
    <p:sldId id="290" r:id="rId16"/>
    <p:sldId id="277" r:id="rId17"/>
    <p:sldId id="278" r:id="rId18"/>
    <p:sldId id="279" r:id="rId19"/>
    <p:sldId id="280" r:id="rId20"/>
    <p:sldId id="281" r:id="rId21"/>
    <p:sldId id="295" r:id="rId22"/>
    <p:sldId id="282" r:id="rId23"/>
    <p:sldId id="285" r:id="rId24"/>
    <p:sldId id="283" r:id="rId25"/>
    <p:sldId id="286" r:id="rId26"/>
    <p:sldId id="288" r:id="rId27"/>
    <p:sldId id="296" r:id="rId28"/>
    <p:sldId id="287" r:id="rId29"/>
    <p:sldId id="293" r:id="rId30"/>
    <p:sldId id="294" r:id="rId31"/>
    <p:sldId id="2088" r:id="rId32"/>
    <p:sldId id="2054" r:id="rId33"/>
    <p:sldId id="2082" r:id="rId34"/>
    <p:sldId id="2083" r:id="rId35"/>
    <p:sldId id="2085" r:id="rId36"/>
    <p:sldId id="2086" r:id="rId37"/>
    <p:sldId id="2042" r:id="rId38"/>
    <p:sldId id="2087" r:id="rId39"/>
    <p:sldId id="276" r:id="rId40"/>
    <p:sldId id="29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60"/>
  </p:normalViewPr>
  <p:slideViewPr>
    <p:cSldViewPr snapToGrid="0">
      <p:cViewPr varScale="1">
        <p:scale>
          <a:sx n="90" d="100"/>
          <a:sy n="90"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omments/modernComment_806_D7D46C4B.xml><?xml version="1.0" encoding="utf-8"?>
<p188:cmLst xmlns:a="http://schemas.openxmlformats.org/drawingml/2006/main" xmlns:r="http://schemas.openxmlformats.org/officeDocument/2006/relationships" xmlns:p188="http://schemas.microsoft.com/office/powerpoint/2018/8/main">
  <p188:cm id="{D940F980-25E1-36A1-AAF6-8572CAE5C48C}" authorId="{93602C23-16FD-F968-F160-2285D3141555}" created="2018-09-20T18:35:12.060">
    <pc:sldMkLst xmlns:pc="http://schemas.microsoft.com/office/powerpoint/2013/main/command">
      <pc:docMk/>
      <pc:sldMk cId="3621022795" sldId="4282"/>
    </pc:sldMkLst>
    <p188:pos x="15875" y="15875"/>
    <p188:txBody>
      <a:bodyPr/>
      <a:lstStyle/>
      <a:p>
        <a:r>
          <a:rPr lang="en-US"/>
          <a:t>Highlight the items you want to talk about - highlight Javascript - think its' feature complee - highlight mobile - make point about embedded webview - SSO working across portfolio of apps - cache -</a:t>
        </a:r>
      </a:p>
    </p188:txBody>
  </p188:cm>
  <p188:cm id="{0D2BA528-848E-41EB-9095-950A23E7113E}" authorId="{3B1EFD68-C15B-AB7E-5770-823E76336C8E}" created="2019-04-29T03:25:23.974">
    <pc:sldMkLst xmlns:pc="http://schemas.microsoft.com/office/powerpoint/2013/main/command">
      <pc:docMk/>
      <pc:sldMk cId="3621022795" sldId="4282"/>
    </pc:sldMkLst>
    <p188:pos x="0" y="0"/>
    <p188:txBody>
      <a:bodyPr/>
      <a:lstStyle/>
      <a:p>
        <a:r>
          <a:rPr lang="en-US"/>
          <a:t>Add the point that the endpoint is OIDC certified</a:t>
        </a:r>
      </a:p>
    </p188:txBody>
  </p188:cm>
  <p188:cm id="{8FB11AF7-2D52-4F8D-9858-61A7D5EFAFF4}" authorId="{3B1EFD68-C15B-AB7E-5770-823E76336C8E}" created="2019-04-29T03:42:28.440">
    <pc:sldMkLst xmlns:pc="http://schemas.microsoft.com/office/powerpoint/2013/main/command">
      <pc:docMk/>
      <pc:sldMk cId="3621022795" sldId="4282"/>
    </pc:sldMkLst>
    <p188:pos x="0" y="0"/>
    <p188:txBody>
      <a:bodyPr/>
      <a:lstStyle/>
      <a:p>
        <a:r>
          <a:rPr lang="en-US"/>
          <a:t>Links to try where?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26/11/2019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11/26/2019 3:19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8912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graph.microsoft.com/Calendars.Read" TargetMode="External"/><Relationship Id="rId2" Type="http://schemas.openxmlformats.org/officeDocument/2006/relationships/hyperlink" Target="https://graph.microsoft.com/"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9.png"/><Relationship Id="rId11" Type="http://schemas.microsoft.com/office/2018/10/relationships/comments" Target="../comments/modernComment_806_D7D46C4B.xml"/><Relationship Id="rId5" Type="http://schemas.openxmlformats.org/officeDocument/2006/relationships/image" Target="../media/image38.png"/><Relationship Id="rId10" Type="http://schemas.microsoft.com/office/2007/relationships/hdphoto" Target="../media/hdphoto2.wdp"/><Relationship Id="rId4" Type="http://schemas.openxmlformats.org/officeDocument/2006/relationships/image" Target="../media/image37.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hyperlink" Target="https://aka.ms/msidbestpractice"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aka.ms/UpdateToMSALnet" TargetMode="External"/><Relationship Id="rId2" Type="http://schemas.openxmlformats.org/officeDocument/2006/relationships/hyperlink" Target="https://aka.ms/UpdateToMSALjs" TargetMode="External"/><Relationship Id="rId1" Type="http://schemas.openxmlformats.org/officeDocument/2006/relationships/slideLayout" Target="../slideLayouts/slideLayout18.xml"/><Relationship Id="rId5" Type="http://schemas.openxmlformats.org/officeDocument/2006/relationships/hyperlink" Target="https://aka.ms/UpdateToMSALiOSmacOS" TargetMode="External"/><Relationship Id="rId4" Type="http://schemas.openxmlformats.org/officeDocument/2006/relationships/hyperlink" Target="https://aka.ms/UpdateToMSALandroid"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docs.microsoft.com/en-us/azure/active-directory/develop/identity-platform-integration-checklist" TargetMode="External"/><Relationship Id="rId2" Type="http://schemas.openxmlformats.org/officeDocument/2006/relationships/hyperlink" Target="https://docs.microsoft.com/en-us/azure/active-directory/develop/" TargetMode="External"/><Relationship Id="rId1" Type="http://schemas.openxmlformats.org/officeDocument/2006/relationships/slideLayout" Target="../slideLayouts/slideLayout18.xml"/><Relationship Id="rId6" Type="http://schemas.openxmlformats.org/officeDocument/2006/relationships/hyperlink" Target="https://developer.microsoft.com/en-us/identity" TargetMode="External"/><Relationship Id="rId5" Type="http://schemas.openxmlformats.org/officeDocument/2006/relationships/hyperlink" Target="https://aka.ms/msidplatform" TargetMode="External"/><Relationship Id="rId4" Type="http://schemas.openxmlformats.org/officeDocument/2006/relationships/hyperlink" Target="https://www.youtube.com/watch?v=y_fgJAatVhk&amp;feature=youtu.be"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cap="none" dirty="0">
                <a:solidFill>
                  <a:srgbClr val="0070C0"/>
                </a:solidFill>
                <a:latin typeface="Calibri"/>
                <a:cs typeface="Calibri"/>
              </a:rPr>
              <a:t>The Microsoft Identity Platform</a:t>
            </a:r>
            <a:br>
              <a:rPr lang="en-US" sz="3200" cap="none" dirty="0">
                <a:solidFill>
                  <a:srgbClr val="0070C0"/>
                </a:solidFill>
                <a:latin typeface="Calibri"/>
                <a:cs typeface="Calibri"/>
              </a:rPr>
            </a:br>
            <a:endParaRPr lang="en-US" sz="3200" cap="none" dirty="0">
              <a:solidFill>
                <a:srgbClr val="0070C0"/>
              </a:solidFill>
              <a:latin typeface="Calibri"/>
              <a:cs typeface="Calibri"/>
            </a:endParaRPr>
          </a:p>
        </p:txBody>
      </p:sp>
      <p:sp>
        <p:nvSpPr>
          <p:cNvPr id="3" name="Subtitle 2"/>
          <p:cNvSpPr>
            <a:spLocks noGrp="1"/>
          </p:cNvSpPr>
          <p:nvPr>
            <p:ph type="subTitle" idx="1"/>
          </p:nvPr>
        </p:nvSpPr>
        <p:spPr/>
        <p:txBody>
          <a:bodyPr>
            <a:normAutofit fontScale="85000" lnSpcReduction="20000"/>
          </a:bodyPr>
          <a:lstStyle/>
          <a:p>
            <a:endParaRPr lang="en-US" dirty="0"/>
          </a:p>
          <a:p>
            <a:r>
              <a:rPr lang="en-US" sz="2400" dirty="0"/>
              <a:t>Rory Braybrook</a:t>
            </a:r>
          </a:p>
          <a:p>
            <a:r>
              <a:rPr lang="en-US" sz="2400" dirty="0"/>
              <a:t>Microsoft Identity Architect</a:t>
            </a:r>
          </a:p>
          <a:p>
            <a:r>
              <a:rPr lang="en-US" sz="2400" dirty="0"/>
              <a:t>Microsoft MVP</a:t>
            </a:r>
          </a:p>
          <a:p>
            <a:r>
              <a:rPr lang="en-US" sz="2400" dirty="0"/>
              <a:t>@</a:t>
            </a:r>
            <a:r>
              <a:rPr lang="en-US" sz="2400" dirty="0" err="1"/>
              <a:t>rbrayb</a:t>
            </a:r>
            <a:endParaRPr lang="en-US" sz="24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8B8483-4874-4E05-8555-3D4CA52AFC55}"/>
              </a:ext>
            </a:extLst>
          </p:cNvPr>
          <p:cNvSpPr/>
          <p:nvPr/>
        </p:nvSpPr>
        <p:spPr>
          <a:xfrm>
            <a:off x="1371600" y="202844"/>
            <a:ext cx="2290050" cy="707886"/>
          </a:xfrm>
          <a:prstGeom prst="rect">
            <a:avLst/>
          </a:prstGeom>
        </p:spPr>
        <p:txBody>
          <a:bodyPr wrap="none">
            <a:spAutoFit/>
          </a:bodyPr>
          <a:lstStyle/>
          <a:p>
            <a:r>
              <a:rPr lang="en-US" sz="4000" dirty="0">
                <a:solidFill>
                  <a:schemeClr val="bg1">
                    <a:lumMod val="95000"/>
                  </a:schemeClr>
                </a:solidFill>
                <a:latin typeface="Calibri" panose="020F0502020204030204" pitchFamily="34" charset="0"/>
                <a:cs typeface="Calibri" panose="020F0502020204030204" pitchFamily="34" charset="0"/>
              </a:rPr>
              <a:t>OAuth 2.0</a:t>
            </a:r>
            <a:endParaRPr lang="en-NZ" sz="4000" dirty="0"/>
          </a:p>
        </p:txBody>
      </p:sp>
      <p:pic>
        <p:nvPicPr>
          <p:cNvPr id="5122" name="Picture 2">
            <a:extLst>
              <a:ext uri="{FF2B5EF4-FFF2-40B4-BE49-F238E27FC236}">
                <a16:creationId xmlns:a16="http://schemas.microsoft.com/office/drawing/2014/main" id="{30AA0582-1C9D-47DB-BF6D-26D116C0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002603"/>
            <a:ext cx="10477500" cy="583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380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Scenarios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C784451-3442-4C33-BB93-663C285C6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03" y="117628"/>
            <a:ext cx="9453563" cy="662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29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Scenarios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14E7392B-1978-4479-BF4A-C027BF63E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184211"/>
            <a:ext cx="8299450" cy="64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47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BEC5E4-EC65-4CA6-B190-6356BDE8DFBC}"/>
              </a:ext>
            </a:extLst>
          </p:cNvPr>
          <p:cNvPicPr>
            <a:picLocks noChangeAspect="1"/>
          </p:cNvPicPr>
          <p:nvPr/>
        </p:nvPicPr>
        <p:blipFill>
          <a:blip r:embed="rId2"/>
          <a:stretch>
            <a:fillRect/>
          </a:stretch>
        </p:blipFill>
        <p:spPr>
          <a:xfrm>
            <a:off x="1259841" y="1669002"/>
            <a:ext cx="9094796" cy="4136994"/>
          </a:xfrm>
          <a:prstGeom prst="rect">
            <a:avLst/>
          </a:prstGeom>
        </p:spPr>
      </p:pic>
      <p:sp>
        <p:nvSpPr>
          <p:cNvPr id="4" name="Title 1">
            <a:extLst>
              <a:ext uri="{FF2B5EF4-FFF2-40B4-BE49-F238E27FC236}">
                <a16:creationId xmlns:a16="http://schemas.microsoft.com/office/drawing/2014/main" id="{309293EF-60F2-4B5F-9705-1C53797248FB}"/>
              </a:ext>
            </a:extLst>
          </p:cNvPr>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Auth0</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4953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DDCAC-8D73-4C82-B0DB-ABE5C127894C}"/>
              </a:ext>
            </a:extLst>
          </p:cNvPr>
          <p:cNvPicPr>
            <a:picLocks noChangeAspect="1"/>
          </p:cNvPicPr>
          <p:nvPr/>
        </p:nvPicPr>
        <p:blipFill>
          <a:blip r:embed="rId2"/>
          <a:stretch>
            <a:fillRect/>
          </a:stretch>
        </p:blipFill>
        <p:spPr>
          <a:xfrm>
            <a:off x="870012" y="1699110"/>
            <a:ext cx="9417351" cy="4115764"/>
          </a:xfrm>
          <a:prstGeom prst="rect">
            <a:avLst/>
          </a:prstGeom>
        </p:spPr>
      </p:pic>
      <p:sp>
        <p:nvSpPr>
          <p:cNvPr id="4" name="Title 1">
            <a:extLst>
              <a:ext uri="{FF2B5EF4-FFF2-40B4-BE49-F238E27FC236}">
                <a16:creationId xmlns:a16="http://schemas.microsoft.com/office/drawing/2014/main" id="{6F3D2109-7B13-44E3-9537-9BA3B5F60EC1}"/>
              </a:ext>
            </a:extLst>
          </p:cNvPr>
          <p:cNvSpPr>
            <a:spLocks noGrp="1"/>
          </p:cNvSpPr>
          <p:nvPr>
            <p:ph type="title"/>
          </p:nvPr>
        </p:nvSpPr>
        <p:spPr>
          <a:xfrm>
            <a:off x="870012" y="414557"/>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Auth0</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53894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B3B50AC-1B9F-4965-AB13-0320EC183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84" y="1047565"/>
            <a:ext cx="8823325" cy="571771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2F00EE9-D55F-479C-87C4-56C8C19A5831}"/>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SPA</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70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0783A-6F29-4525-A7C1-8FF7CE726ADD}"/>
              </a:ext>
            </a:extLst>
          </p:cNvPr>
          <p:cNvPicPr>
            <a:picLocks noChangeAspect="1"/>
          </p:cNvPicPr>
          <p:nvPr/>
        </p:nvPicPr>
        <p:blipFill>
          <a:blip r:embed="rId2"/>
          <a:stretch>
            <a:fillRect/>
          </a:stretch>
        </p:blipFill>
        <p:spPr>
          <a:xfrm>
            <a:off x="1321984" y="1143745"/>
            <a:ext cx="8382726" cy="5714255"/>
          </a:xfrm>
          <a:prstGeom prst="rect">
            <a:avLst/>
          </a:prstGeom>
        </p:spPr>
      </p:pic>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Web</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793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DF0E30-EB6C-4558-982F-16F75ADEF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984" y="1349404"/>
            <a:ext cx="8447087" cy="538534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3AE250C-543E-43B0-A56A-8DEFF53D29A4}"/>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Native (User)</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4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085E5D-3B1A-46C5-8579-CFA79126E240}"/>
              </a:ext>
            </a:extLst>
          </p:cNvPr>
          <p:cNvPicPr>
            <a:picLocks noChangeAspect="1"/>
          </p:cNvPicPr>
          <p:nvPr/>
        </p:nvPicPr>
        <p:blipFill>
          <a:blip r:embed="rId2"/>
          <a:stretch>
            <a:fillRect/>
          </a:stretch>
        </p:blipFill>
        <p:spPr>
          <a:xfrm>
            <a:off x="1321258" y="1020932"/>
            <a:ext cx="8382726" cy="5763633"/>
          </a:xfrm>
          <a:prstGeom prst="rect">
            <a:avLst/>
          </a:prstGeom>
        </p:spPr>
      </p:pic>
      <p:sp>
        <p:nvSpPr>
          <p:cNvPr id="3" name="Title 1">
            <a:extLst>
              <a:ext uri="{FF2B5EF4-FFF2-40B4-BE49-F238E27FC236}">
                <a16:creationId xmlns:a16="http://schemas.microsoft.com/office/drawing/2014/main" id="{A4D3D822-48B7-4152-B61E-7CD23FB8628A}"/>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Native (Application)</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15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62177-3101-4AFB-94DD-C11A12911362}"/>
              </a:ext>
            </a:extLst>
          </p:cNvPr>
          <p:cNvPicPr>
            <a:picLocks noChangeAspect="1"/>
          </p:cNvPicPr>
          <p:nvPr/>
        </p:nvPicPr>
        <p:blipFill>
          <a:blip r:embed="rId2"/>
          <a:stretch>
            <a:fillRect/>
          </a:stretch>
        </p:blipFill>
        <p:spPr>
          <a:xfrm>
            <a:off x="1321984" y="1352252"/>
            <a:ext cx="8382726" cy="4313294"/>
          </a:xfrm>
          <a:prstGeom prst="rect">
            <a:avLst/>
          </a:prstGeom>
        </p:spPr>
      </p:pic>
      <p:sp>
        <p:nvSpPr>
          <p:cNvPr id="4" name="Title 1">
            <a:extLst>
              <a:ext uri="{FF2B5EF4-FFF2-40B4-BE49-F238E27FC236}">
                <a16:creationId xmlns:a16="http://schemas.microsoft.com/office/drawing/2014/main" id="{82A74DC6-BC40-426D-B3D8-75F29FC08618}"/>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Web API</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38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4793" y="344173"/>
            <a:ext cx="8001000" cy="1369217"/>
          </a:xfrm>
        </p:spPr>
        <p:txBody>
          <a:bodyPr>
            <a:normAutofit/>
          </a:bodyPr>
          <a:lstStyle/>
          <a:p>
            <a:r>
              <a:rPr lang="en-US" sz="4000" cap="none" dirty="0">
                <a:solidFill>
                  <a:srgbClr val="0070C0"/>
                </a:solidFill>
                <a:latin typeface="Calibri"/>
                <a:cs typeface="Calibri"/>
              </a:rPr>
              <a:t>In the beginning …</a:t>
            </a:r>
            <a:br>
              <a:rPr lang="en-US" sz="4000" cap="none" dirty="0">
                <a:solidFill>
                  <a:srgbClr val="0070C0"/>
                </a:solidFill>
                <a:latin typeface="Calibri"/>
                <a:cs typeface="Calibri"/>
              </a:rPr>
            </a:br>
            <a:endParaRPr lang="en-US" sz="3200" cap="none" dirty="0">
              <a:solidFill>
                <a:srgbClr val="0070C0"/>
              </a:solidFill>
              <a:latin typeface="Calibri"/>
              <a:cs typeface="Calibri"/>
            </a:endParaRPr>
          </a:p>
        </p:txBody>
      </p:sp>
      <p:pic>
        <p:nvPicPr>
          <p:cNvPr id="4" name="Picture 3">
            <a:extLst>
              <a:ext uri="{FF2B5EF4-FFF2-40B4-BE49-F238E27FC236}">
                <a16:creationId xmlns:a16="http://schemas.microsoft.com/office/drawing/2014/main" id="{380A9C80-4CFD-4034-9511-BC5500346D6B}"/>
              </a:ext>
            </a:extLst>
          </p:cNvPr>
          <p:cNvPicPr>
            <a:picLocks noChangeAspect="1"/>
          </p:cNvPicPr>
          <p:nvPr/>
        </p:nvPicPr>
        <p:blipFill>
          <a:blip r:embed="rId2"/>
          <a:stretch>
            <a:fillRect/>
          </a:stretch>
        </p:blipFill>
        <p:spPr>
          <a:xfrm>
            <a:off x="724793" y="1416563"/>
            <a:ext cx="7620660" cy="4671465"/>
          </a:xfrm>
          <a:prstGeom prst="rect">
            <a:avLst/>
          </a:prstGeom>
        </p:spPr>
      </p:pic>
    </p:spTree>
    <p:extLst>
      <p:ext uri="{BB962C8B-B14F-4D97-AF65-F5344CB8AC3E}">
        <p14:creationId xmlns:p14="http://schemas.microsoft.com/office/powerpoint/2010/main" val="255237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A74DC6-BC40-426D-B3D8-75F29FC08618}"/>
              </a:ext>
            </a:extLst>
          </p:cNvPr>
          <p:cNvSpPr>
            <a:spLocks noGrp="1"/>
          </p:cNvSpPr>
          <p:nvPr>
            <p:ph type="title"/>
          </p:nvPr>
        </p:nvSpPr>
        <p:spPr>
          <a:xfrm>
            <a:off x="150132" y="88776"/>
            <a:ext cx="1758567"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100" name="Picture 4">
            <a:extLst>
              <a:ext uri="{FF2B5EF4-FFF2-40B4-BE49-F238E27FC236}">
                <a16:creationId xmlns:a16="http://schemas.microsoft.com/office/drawing/2014/main" id="{CF958DB1-EA3E-43EB-BEE3-D8AF4CBF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843" y="290744"/>
            <a:ext cx="7834313" cy="62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63EBE-0FCC-423C-BEC0-6161CB5F5D57}"/>
              </a:ext>
            </a:extLst>
          </p:cNvPr>
          <p:cNvPicPr>
            <a:picLocks noChangeAspect="1"/>
          </p:cNvPicPr>
          <p:nvPr/>
        </p:nvPicPr>
        <p:blipFill>
          <a:blip r:embed="rId2"/>
          <a:stretch>
            <a:fillRect/>
          </a:stretch>
        </p:blipFill>
        <p:spPr>
          <a:xfrm>
            <a:off x="4364182" y="132080"/>
            <a:ext cx="3463636" cy="6593840"/>
          </a:xfrm>
          <a:prstGeom prst="rect">
            <a:avLst/>
          </a:prstGeom>
        </p:spPr>
      </p:pic>
      <p:sp>
        <p:nvSpPr>
          <p:cNvPr id="3" name="Title 1">
            <a:extLst>
              <a:ext uri="{FF2B5EF4-FFF2-40B4-BE49-F238E27FC236}">
                <a16:creationId xmlns:a16="http://schemas.microsoft.com/office/drawing/2014/main" id="{C1DDA09C-DDD0-48B0-862C-C2D7E0F2B11B}"/>
              </a:ext>
            </a:extLst>
          </p:cNvPr>
          <p:cNvSpPr>
            <a:spLocks noGrp="1"/>
          </p:cNvSpPr>
          <p:nvPr>
            <p:ph type="title"/>
          </p:nvPr>
        </p:nvSpPr>
        <p:spPr>
          <a:xfrm>
            <a:off x="173182" y="221942"/>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Menu</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622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883641-2ED4-48B4-B59C-DFFA297FA299}"/>
              </a:ext>
            </a:extLst>
          </p:cNvPr>
          <p:cNvPicPr>
            <a:picLocks noChangeAspect="1"/>
          </p:cNvPicPr>
          <p:nvPr/>
        </p:nvPicPr>
        <p:blipFill>
          <a:blip r:embed="rId2"/>
          <a:stretch>
            <a:fillRect/>
          </a:stretch>
        </p:blipFill>
        <p:spPr>
          <a:xfrm>
            <a:off x="1302839" y="1238169"/>
            <a:ext cx="9586323" cy="4381662"/>
          </a:xfrm>
          <a:prstGeom prst="rect">
            <a:avLst/>
          </a:prstGeom>
        </p:spPr>
      </p:pic>
      <p:sp>
        <p:nvSpPr>
          <p:cNvPr id="3" name="Title 1">
            <a:extLst>
              <a:ext uri="{FF2B5EF4-FFF2-40B4-BE49-F238E27FC236}">
                <a16:creationId xmlns:a16="http://schemas.microsoft.com/office/drawing/2014/main" id="{F7C02138-1097-4768-B2EC-A59AEE3FB5DF}"/>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ADAL - MSAL</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352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2E7ABF-8B6B-4C69-BBF5-5683A302E061}"/>
              </a:ext>
            </a:extLst>
          </p:cNvPr>
          <p:cNvPicPr>
            <a:picLocks noChangeAspect="1"/>
          </p:cNvPicPr>
          <p:nvPr/>
        </p:nvPicPr>
        <p:blipFill>
          <a:blip r:embed="rId2"/>
          <a:stretch>
            <a:fillRect/>
          </a:stretch>
        </p:blipFill>
        <p:spPr>
          <a:xfrm>
            <a:off x="1424759" y="2352001"/>
            <a:ext cx="9342483" cy="2153998"/>
          </a:xfrm>
          <a:prstGeom prst="rect">
            <a:avLst/>
          </a:prstGeom>
        </p:spPr>
      </p:pic>
      <p:sp>
        <p:nvSpPr>
          <p:cNvPr id="4" name="Rectangle 3">
            <a:extLst>
              <a:ext uri="{FF2B5EF4-FFF2-40B4-BE49-F238E27FC236}">
                <a16:creationId xmlns:a16="http://schemas.microsoft.com/office/drawing/2014/main" id="{12E3AD78-2105-42D7-8347-2BED6CBEC135}"/>
              </a:ext>
            </a:extLst>
          </p:cNvPr>
          <p:cNvSpPr/>
          <p:nvPr/>
        </p:nvSpPr>
        <p:spPr>
          <a:xfrm>
            <a:off x="1424759" y="771804"/>
            <a:ext cx="3156698" cy="707886"/>
          </a:xfrm>
          <a:prstGeom prst="rect">
            <a:avLst/>
          </a:prstGeom>
        </p:spPr>
        <p:txBody>
          <a:bodyPr wrap="none">
            <a:spAutoFit/>
          </a:bodyPr>
          <a:lstStyle/>
          <a:p>
            <a:r>
              <a:rPr lang="en-US" sz="4000" dirty="0">
                <a:solidFill>
                  <a:schemeClr val="bg1">
                    <a:lumMod val="95000"/>
                  </a:schemeClr>
                </a:solidFill>
                <a:latin typeface="Calibri" panose="020F0502020204030204" pitchFamily="34" charset="0"/>
                <a:cs typeface="Calibri" panose="020F0502020204030204" pitchFamily="34" charset="0"/>
              </a:rPr>
              <a:t>The Endpoints</a:t>
            </a:r>
            <a:endParaRPr lang="en-NZ" sz="4000" dirty="0"/>
          </a:p>
        </p:txBody>
      </p:sp>
    </p:spTree>
    <p:extLst>
      <p:ext uri="{BB962C8B-B14F-4D97-AF65-F5344CB8AC3E}">
        <p14:creationId xmlns:p14="http://schemas.microsoft.com/office/powerpoint/2010/main" val="261208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243" y="326964"/>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Types of tenant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49838" y="1268760"/>
            <a:ext cx="10432346"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You can restrict the types available by modifying the authority URL.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https://login.microsoftonline.com/common/v2.0</a:t>
            </a:r>
          </a:p>
          <a:p>
            <a:pPr lvl="1" defTabSz="914400" eaLnBrk="0" fontAlgn="base" hangingPunct="0">
              <a:spcBef>
                <a:spcPct val="0"/>
              </a:spcBef>
              <a:spcAft>
                <a:spcPct val="0"/>
              </a:spcAft>
              <a:buClr>
                <a:srgbClr val="FFFF00"/>
              </a:buClr>
              <a:buSzTx/>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The default, allows any account </a:t>
            </a:r>
          </a:p>
          <a:p>
            <a:pPr marL="457200" lvl="1" indent="0" defTabSz="914400" eaLnBrk="0" fontAlgn="base" hangingPunct="0">
              <a:spcBef>
                <a:spcPct val="0"/>
              </a:spcBef>
              <a:spcAft>
                <a:spcPct val="0"/>
              </a:spcAft>
              <a:buClr>
                <a:srgbClr val="FFFF00"/>
              </a:buClr>
              <a:buSzTx/>
              <a:buNone/>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https://login.microsoftonline.com/organizations/v2.0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Azure AD/Office 365 accounts </a:t>
            </a:r>
          </a:p>
          <a:p>
            <a:pPr marL="457200" marR="0" lvl="1" indent="0" algn="l" defTabSz="914400" rtl="0" eaLnBrk="0" fontAlgn="base" latinLnBrk="0" hangingPunct="0">
              <a:lnSpc>
                <a:spcPct val="100000"/>
              </a:lnSpc>
              <a:spcBef>
                <a:spcPct val="0"/>
              </a:spcBef>
              <a:spcAft>
                <a:spcPct val="0"/>
              </a:spcAft>
              <a:buClr>
                <a:srgbClr val="FFFF00"/>
              </a:buClr>
              <a:buSz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https://login.microsoftonline.com/consumers/v2.0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personal MS accounts </a:t>
            </a:r>
          </a:p>
          <a:p>
            <a:pPr marL="457200" marR="0" lvl="1" indent="0" algn="l" defTabSz="914400" rtl="0" eaLnBrk="0" fontAlgn="base" latinLnBrk="0" hangingPunct="0">
              <a:lnSpc>
                <a:spcPct val="100000"/>
              </a:lnSpc>
              <a:spcBef>
                <a:spcPct val="0"/>
              </a:spcBef>
              <a:spcAft>
                <a:spcPct val="0"/>
              </a:spcAft>
              <a:buClr>
                <a:srgbClr val="FFFF00"/>
              </a:buClr>
              <a:buSz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https://login.microsoftonline.com/{tenant-id}/v2.0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4"/>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a specific Azure AD tenant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388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Resources / scopes</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1303030"/>
            <a:ext cx="1085900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ADAL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Resource URI</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https://graph.microsoft.com</a:t>
            </a: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Scope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https://graph.microsoft.com/Calendars.Read</a:t>
            </a: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rPr>
              <a:t>Scope=Calendars.Read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025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The rest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956783"/>
            <a:ext cx="1085900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 - ADFS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MSAL connects to Azure AD, which is federated with AD FS</a:t>
            </a: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MSAL connects directly to AD FS (Server 2019) (Azure Stack)</a:t>
            </a: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Can use ADAL (Samples available)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 – Azure AD B2C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JS</a:t>
            </a:r>
          </a:p>
          <a:p>
            <a:pPr marL="0" indent="0" defTabSz="914400" eaLnBrk="0" fontAlgn="base" hangingPunct="0">
              <a:spcBef>
                <a:spcPct val="0"/>
              </a:spcBef>
              <a:spcAft>
                <a:spcPct val="0"/>
              </a:spcAft>
              <a:buClr>
                <a:srgbClr val="FFFF00"/>
              </a:buClr>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.NET</a:t>
            </a:r>
          </a:p>
          <a:p>
            <a:pPr marL="0" indent="0" defTabSz="914400" eaLnBrk="0" fontAlgn="base" hangingPunct="0">
              <a:spcBef>
                <a:spcPct val="0"/>
              </a:spcBef>
              <a:spcAft>
                <a:spcPct val="0"/>
              </a:spcAft>
              <a:buClr>
                <a:srgbClr val="FFFF00"/>
              </a:buClr>
              <a:buSzTx/>
              <a:buNone/>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rPr>
              <a:t>Samples available</a:t>
            </a: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accent1">
                  <a:lumMod val="60000"/>
                  <a:lumOff val="4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586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04A893-085A-44C1-B23F-6C3080996512}"/>
              </a:ext>
            </a:extLst>
          </p:cNvPr>
          <p:cNvPicPr>
            <a:picLocks noChangeAspect="1"/>
          </p:cNvPicPr>
          <p:nvPr/>
        </p:nvPicPr>
        <p:blipFill>
          <a:blip r:embed="rId2"/>
          <a:stretch>
            <a:fillRect/>
          </a:stretch>
        </p:blipFill>
        <p:spPr>
          <a:xfrm>
            <a:off x="690648" y="941796"/>
            <a:ext cx="10810703" cy="5489484"/>
          </a:xfrm>
          <a:prstGeom prst="rect">
            <a:avLst/>
          </a:prstGeom>
        </p:spPr>
      </p:pic>
      <p:sp>
        <p:nvSpPr>
          <p:cNvPr id="3" name="Title 1">
            <a:extLst>
              <a:ext uri="{FF2B5EF4-FFF2-40B4-BE49-F238E27FC236}">
                <a16:creationId xmlns:a16="http://schemas.microsoft.com/office/drawing/2014/main" id="{8B34415A-6020-42A8-9198-EC2FBCCB0E7D}"/>
              </a:ext>
            </a:extLst>
          </p:cNvPr>
          <p:cNvSpPr>
            <a:spLocks noGrp="1"/>
          </p:cNvSpPr>
          <p:nvPr>
            <p:ph type="title"/>
          </p:nvPr>
        </p:nvSpPr>
        <p:spPr>
          <a:xfrm>
            <a:off x="761537" y="0"/>
            <a:ext cx="8942447"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ADAL – MSAL - code</a:t>
            </a:r>
            <a:endParaRPr lang="en-US" sz="4000" cap="none" dirty="0">
              <a:ln>
                <a:noFill/>
              </a:ln>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553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9" y="771804"/>
            <a:ext cx="7328624" cy="3477875"/>
          </a:xfrm>
          <a:prstGeom prst="rect">
            <a:avLst/>
          </a:prstGeom>
        </p:spPr>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Demo</a:t>
            </a:r>
          </a:p>
          <a:p>
            <a:endParaRPr lang="en-US" sz="4000" dirty="0">
              <a:solidFill>
                <a:schemeClr val="accent1">
                  <a:lumMod val="60000"/>
                  <a:lumOff val="40000"/>
                </a:schemeClr>
              </a:solidFill>
              <a:latin typeface="Calibri" panose="020F0502020204030204" pitchFamily="34" charset="0"/>
              <a:cs typeface="Calibri" panose="020F0502020204030204" pitchFamily="34" charset="0"/>
            </a:endParaRP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The old way</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Connected Services</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.NET Core B2C</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New application registration</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Samples</a:t>
            </a:r>
          </a:p>
          <a:p>
            <a:endParaRPr lang="en-NZ" sz="4000" dirty="0"/>
          </a:p>
        </p:txBody>
      </p:sp>
    </p:spTree>
    <p:extLst>
      <p:ext uri="{BB962C8B-B14F-4D97-AF65-F5344CB8AC3E}">
        <p14:creationId xmlns:p14="http://schemas.microsoft.com/office/powerpoint/2010/main" val="76153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4241097" cy="707886"/>
          </a:xfrm>
          <a:prstGeom prst="rect">
            <a:avLst/>
          </a:prstGeom>
        </p:spPr>
        <p:txBody>
          <a:bodyPr wrap="none">
            <a:spAutoFit/>
          </a:bodyPr>
          <a:lstStyle/>
          <a:p>
            <a:r>
              <a:rPr lang="en-US" sz="4000" dirty="0">
                <a:solidFill>
                  <a:schemeClr val="bg1">
                    <a:lumMod val="95000"/>
                  </a:schemeClr>
                </a:solidFill>
                <a:latin typeface="Calibri" panose="020F0502020204030204" pitchFamily="34" charset="0"/>
                <a:cs typeface="Calibri" panose="020F0502020204030204" pitchFamily="34" charset="0"/>
              </a:rPr>
              <a:t>Connected Services</a:t>
            </a:r>
            <a:endParaRPr lang="en-NZ" sz="4000" dirty="0"/>
          </a:p>
        </p:txBody>
      </p:sp>
      <p:pic>
        <p:nvPicPr>
          <p:cNvPr id="3" name="Picture 2">
            <a:extLst>
              <a:ext uri="{FF2B5EF4-FFF2-40B4-BE49-F238E27FC236}">
                <a16:creationId xmlns:a16="http://schemas.microsoft.com/office/drawing/2014/main" id="{76EF6A3B-C981-4D6B-BFFF-1D55B800138A}"/>
              </a:ext>
            </a:extLst>
          </p:cNvPr>
          <p:cNvPicPr>
            <a:picLocks noChangeAspect="1"/>
          </p:cNvPicPr>
          <p:nvPr/>
        </p:nvPicPr>
        <p:blipFill>
          <a:blip r:embed="rId2"/>
          <a:stretch>
            <a:fillRect/>
          </a:stretch>
        </p:blipFill>
        <p:spPr>
          <a:xfrm>
            <a:off x="1327589" y="1156628"/>
            <a:ext cx="8382726" cy="5164273"/>
          </a:xfrm>
          <a:prstGeom prst="rect">
            <a:avLst/>
          </a:prstGeom>
        </p:spPr>
      </p:pic>
    </p:spTree>
    <p:extLst>
      <p:ext uri="{BB962C8B-B14F-4D97-AF65-F5344CB8AC3E}">
        <p14:creationId xmlns:p14="http://schemas.microsoft.com/office/powerpoint/2010/main" val="1450394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382000" cy="941796"/>
          </a:xfrm>
        </p:spPr>
        <p:txBody>
          <a:bodyPr>
            <a:normAutofit fontScale="90000"/>
          </a:bodyPr>
          <a:lstStyle/>
          <a:p>
            <a:r>
              <a:rPr sz="4400" dirty="0">
                <a:solidFill>
                  <a:schemeClr val="bg1">
                    <a:lumMod val="95000"/>
                  </a:schemeClr>
                </a:solidFill>
                <a:latin typeface="Calibri" panose="020F0502020204030204" pitchFamily="34" charset="0"/>
                <a:cs typeface="Calibri" panose="020F0502020204030204" pitchFamily="34" charset="0"/>
              </a:rPr>
              <a:t>Defining the Problem</a:t>
            </a:r>
            <a:br>
              <a:rPr dirty="0">
                <a:solidFill>
                  <a:schemeClr val="bg1">
                    <a:lumMod val="95000"/>
                  </a:schemeClr>
                </a:solidFill>
                <a:latin typeface="Calibri" panose="020F0502020204030204" pitchFamily="34" charset="0"/>
                <a:cs typeface="Calibri" panose="020F0502020204030204" pitchFamily="34" charset="0"/>
              </a:rPr>
            </a:br>
            <a:r>
              <a:rPr lang="en-US" dirty="0">
                <a:ln>
                  <a:noFill/>
                </a:ln>
                <a:solidFill>
                  <a:srgbClr val="00B050"/>
                </a:solidFill>
                <a:latin typeface="Calibri" panose="020F0502020204030204" pitchFamily="34" charset="0"/>
                <a:cs typeface="Calibri" panose="020F0502020204030204" pitchFamily="34" charset="0"/>
              </a:rPr>
              <a:t>Working with identity is too hard (1)</a:t>
            </a:r>
          </a:p>
        </p:txBody>
      </p:sp>
      <p:sp>
        <p:nvSpPr>
          <p:cNvPr id="3" name="Content Placeholder 2"/>
          <p:cNvSpPr>
            <a:spLocks noGrp="1"/>
          </p:cNvSpPr>
          <p:nvPr>
            <p:ph type="body" sz="quarter" idx="10"/>
          </p:nvPr>
        </p:nvSpPr>
        <p:spPr>
          <a:xfrm>
            <a:off x="1874285" y="1480332"/>
            <a:ext cx="8382000" cy="5149068"/>
          </a:xfrm>
        </p:spPr>
        <p:txBody>
          <a:bodyPr>
            <a:noAutofit/>
          </a:bodyPr>
          <a:lstStyle/>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But it appears so easy – a login screen with two textboxes </a:t>
            </a: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 How hard can that be?</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The iceberg scenario – users only see the 10 % “above the surface”</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Applications must use different identity technologies in different situations:</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Developers don’t understand security – take short cuts</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Results in multiple identities</a:t>
            </a:r>
          </a:p>
        </p:txBody>
      </p:sp>
    </p:spTree>
    <p:extLst>
      <p:ext uri="{BB962C8B-B14F-4D97-AF65-F5344CB8AC3E}">
        <p14:creationId xmlns:p14="http://schemas.microsoft.com/office/powerpoint/2010/main" val="8958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9" y="771804"/>
            <a:ext cx="7328624"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Ignite Orlando 2019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88925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00885"/>
            <a:ext cx="10967044" cy="430887"/>
          </a:xfrm>
        </p:spPr>
        <p:txBody>
          <a:bodyPr/>
          <a:lstStyle/>
          <a:p>
            <a:r>
              <a:rPr lang="en-US"/>
              <a:t>Generally Available:</a:t>
            </a:r>
          </a:p>
        </p:txBody>
      </p:sp>
      <p:sp>
        <p:nvSpPr>
          <p:cNvPr id="91" name="Text Placeholder 44">
            <a:extLst>
              <a:ext uri="{FF2B5EF4-FFF2-40B4-BE49-F238E27FC236}">
                <a16:creationId xmlns:a16="http://schemas.microsoft.com/office/drawing/2014/main" id="{0E742B34-DCCF-49E9-8A6C-75A9DC4AD46F}"/>
              </a:ext>
            </a:extLst>
          </p:cNvPr>
          <p:cNvSpPr txBox="1">
            <a:spLocks/>
          </p:cNvSpPr>
          <p:nvPr/>
        </p:nvSpPr>
        <p:spPr>
          <a:xfrm>
            <a:off x="612478" y="3824112"/>
            <a:ext cx="10967044"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Production Supported Public Preview:</a:t>
            </a:r>
          </a:p>
        </p:txBody>
      </p:sp>
      <p:grpSp>
        <p:nvGrpSpPr>
          <p:cNvPr id="33" name="Group 32">
            <a:extLst>
              <a:ext uri="{FF2B5EF4-FFF2-40B4-BE49-F238E27FC236}">
                <a16:creationId xmlns:a16="http://schemas.microsoft.com/office/drawing/2014/main" id="{0E825115-CF62-4617-AF5D-C8E981A428B1}"/>
              </a:ext>
            </a:extLst>
          </p:cNvPr>
          <p:cNvGrpSpPr/>
          <p:nvPr/>
        </p:nvGrpSpPr>
        <p:grpSpPr>
          <a:xfrm>
            <a:off x="5422535" y="2059062"/>
            <a:ext cx="2061777" cy="1526676"/>
            <a:chOff x="5021233" y="3339739"/>
            <a:chExt cx="2061777" cy="1526676"/>
          </a:xfrm>
        </p:grpSpPr>
        <p:sp>
          <p:nvSpPr>
            <p:cNvPr id="34" name="Rectangle 33">
              <a:extLst>
                <a:ext uri="{FF2B5EF4-FFF2-40B4-BE49-F238E27FC236}">
                  <a16:creationId xmlns:a16="http://schemas.microsoft.com/office/drawing/2014/main" id="{5B71D0B9-4CB1-49B7-B169-29F85C85E683}"/>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pic>
          <p:nvPicPr>
            <p:cNvPr id="41" name="Picture 40">
              <a:extLst>
                <a:ext uri="{FF2B5EF4-FFF2-40B4-BE49-F238E27FC236}">
                  <a16:creationId xmlns:a16="http://schemas.microsoft.com/office/drawing/2014/main" id="{8331C0F5-4340-40EB-AB3F-E9138450AB1E}"/>
                </a:ext>
              </a:extLst>
            </p:cNvPr>
            <p:cNvPicPr>
              <a:picLocks noChangeAspect="1"/>
            </p:cNvPicPr>
            <p:nvPr/>
          </p:nvPicPr>
          <p:blipFill>
            <a:blip r:embed="rId3">
              <a:biLevel thresh="75000"/>
            </a:blip>
            <a:stretch>
              <a:fillRect/>
            </a:stretch>
          </p:blipFill>
          <p:spPr>
            <a:xfrm>
              <a:off x="5762651" y="3546578"/>
              <a:ext cx="578941" cy="578941"/>
            </a:xfrm>
            <a:prstGeom prst="rect">
              <a:avLst/>
            </a:prstGeom>
          </p:spPr>
        </p:pic>
        <p:sp>
          <p:nvSpPr>
            <p:cNvPr id="42" name="TextBox 41">
              <a:extLst>
                <a:ext uri="{FF2B5EF4-FFF2-40B4-BE49-F238E27FC236}">
                  <a16:creationId xmlns:a16="http://schemas.microsoft.com/office/drawing/2014/main" id="{C7E9C0FF-98D4-40F0-88CD-7D515ECCB4C2}"/>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Android</a:t>
              </a:r>
            </a:p>
          </p:txBody>
        </p:sp>
        <p:sp>
          <p:nvSpPr>
            <p:cNvPr id="47" name="TextBox 46">
              <a:extLst>
                <a:ext uri="{FF2B5EF4-FFF2-40B4-BE49-F238E27FC236}">
                  <a16:creationId xmlns:a16="http://schemas.microsoft.com/office/drawing/2014/main" id="{25187873-4528-4571-8213-D41379222975}"/>
                </a:ext>
              </a:extLst>
            </p:cNvPr>
            <p:cNvSpPr txBox="1"/>
            <p:nvPr/>
          </p:nvSpPr>
          <p:spPr>
            <a:xfrm rot="18697095">
              <a:off x="5043353" y="3393269"/>
              <a:ext cx="527182" cy="425400"/>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dirty="0">
                  <a:ln>
                    <a:noFill/>
                  </a:ln>
                  <a:solidFill>
                    <a:srgbClr val="FFFFFF"/>
                  </a:solidFill>
                  <a:effectLst/>
                  <a:uLnTx/>
                  <a:uFillTx/>
                  <a:latin typeface="Segoe UI Semilight"/>
                  <a:ea typeface="+mn-ea"/>
                  <a:cs typeface="+mn-cs"/>
                </a:rPr>
                <a:t>GA</a:t>
              </a:r>
            </a:p>
          </p:txBody>
        </p:sp>
      </p:grpSp>
      <p:grpSp>
        <p:nvGrpSpPr>
          <p:cNvPr id="48" name="Group 47">
            <a:extLst>
              <a:ext uri="{FF2B5EF4-FFF2-40B4-BE49-F238E27FC236}">
                <a16:creationId xmlns:a16="http://schemas.microsoft.com/office/drawing/2014/main" id="{A9006346-0AB6-46EF-8EBB-90B2911B078E}"/>
              </a:ext>
            </a:extLst>
          </p:cNvPr>
          <p:cNvGrpSpPr/>
          <p:nvPr/>
        </p:nvGrpSpPr>
        <p:grpSpPr>
          <a:xfrm>
            <a:off x="7826730" y="2038256"/>
            <a:ext cx="2061777" cy="1545238"/>
            <a:chOff x="7382989" y="3321177"/>
            <a:chExt cx="2061777" cy="1545238"/>
          </a:xfrm>
        </p:grpSpPr>
        <p:sp>
          <p:nvSpPr>
            <p:cNvPr id="49" name="Rectangle 48">
              <a:extLst>
                <a:ext uri="{FF2B5EF4-FFF2-40B4-BE49-F238E27FC236}">
                  <a16:creationId xmlns:a16="http://schemas.microsoft.com/office/drawing/2014/main" id="{7A28B91E-C1D2-48D3-9D9D-48FEFFFA3E40}"/>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pic>
          <p:nvPicPr>
            <p:cNvPr id="50" name="Picture 49">
              <a:extLst>
                <a:ext uri="{FF2B5EF4-FFF2-40B4-BE49-F238E27FC236}">
                  <a16:creationId xmlns:a16="http://schemas.microsoft.com/office/drawing/2014/main" id="{9D84E005-6737-43F4-B2C6-4BEA7D183DAD}"/>
                </a:ext>
              </a:extLst>
            </p:cNvPr>
            <p:cNvPicPr>
              <a:picLocks noChangeAspect="1"/>
            </p:cNvPicPr>
            <p:nvPr/>
          </p:nvPicPr>
          <p:blipFill>
            <a:blip r:embed="rId4">
              <a:biLevel thresh="75000"/>
            </a:blip>
            <a:stretch>
              <a:fillRect/>
            </a:stretch>
          </p:blipFill>
          <p:spPr>
            <a:xfrm>
              <a:off x="8124407" y="3546578"/>
              <a:ext cx="578941" cy="578941"/>
            </a:xfrm>
            <a:prstGeom prst="rect">
              <a:avLst/>
            </a:prstGeom>
          </p:spPr>
        </p:pic>
        <p:sp>
          <p:nvSpPr>
            <p:cNvPr id="51" name="TextBox 50">
              <a:extLst>
                <a:ext uri="{FF2B5EF4-FFF2-40B4-BE49-F238E27FC236}">
                  <a16:creationId xmlns:a16="http://schemas.microsoft.com/office/drawing/2014/main" id="{1CAA73C6-2366-4DAF-9666-3C102D25C0B3}"/>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Light"/>
                  <a:ea typeface="+mn-ea"/>
                  <a:cs typeface="+mn-cs"/>
                </a:rPr>
                <a:t>iOS/macOS</a:t>
              </a:r>
            </a:p>
          </p:txBody>
        </p:sp>
        <p:sp>
          <p:nvSpPr>
            <p:cNvPr id="54" name="TextBox 53">
              <a:extLst>
                <a:ext uri="{FF2B5EF4-FFF2-40B4-BE49-F238E27FC236}">
                  <a16:creationId xmlns:a16="http://schemas.microsoft.com/office/drawing/2014/main" id="{1D97C9A3-145C-4CBE-B46C-0A059AD68EC6}"/>
                </a:ext>
              </a:extLst>
            </p:cNvPr>
            <p:cNvSpPr txBox="1"/>
            <p:nvPr/>
          </p:nvSpPr>
          <p:spPr>
            <a:xfrm rot="18697095">
              <a:off x="7387681" y="3372068"/>
              <a:ext cx="527182" cy="425400"/>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dirty="0">
                  <a:ln>
                    <a:noFill/>
                  </a:ln>
                  <a:solidFill>
                    <a:srgbClr val="FFFFFF"/>
                  </a:solidFill>
                  <a:effectLst/>
                  <a:uLnTx/>
                  <a:uFillTx/>
                  <a:latin typeface="Segoe UI Semilight"/>
                  <a:ea typeface="+mn-ea"/>
                  <a:cs typeface="+mn-cs"/>
                </a:rPr>
                <a:t>GA</a:t>
              </a:r>
            </a:p>
          </p:txBody>
        </p:sp>
      </p:grpSp>
      <p:sp>
        <p:nvSpPr>
          <p:cNvPr id="55" name="TextBox 54">
            <a:extLst>
              <a:ext uri="{FF2B5EF4-FFF2-40B4-BE49-F238E27FC236}">
                <a16:creationId xmlns:a16="http://schemas.microsoft.com/office/drawing/2014/main" id="{FF147319-E703-4E57-A0D6-E1E8D4A5CB36}"/>
              </a:ext>
            </a:extLst>
          </p:cNvPr>
          <p:cNvSpPr txBox="1"/>
          <p:nvPr/>
        </p:nvSpPr>
        <p:spPr>
          <a:xfrm>
            <a:off x="3370007" y="3249485"/>
            <a:ext cx="6740012" cy="363946"/>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61" name="Group 60">
            <a:extLst>
              <a:ext uri="{FF2B5EF4-FFF2-40B4-BE49-F238E27FC236}">
                <a16:creationId xmlns:a16="http://schemas.microsoft.com/office/drawing/2014/main" id="{E2F7BF0A-EEA8-4D13-A76F-3699DF2DE318}"/>
              </a:ext>
            </a:extLst>
          </p:cNvPr>
          <p:cNvGrpSpPr/>
          <p:nvPr/>
        </p:nvGrpSpPr>
        <p:grpSpPr>
          <a:xfrm>
            <a:off x="588263" y="4453040"/>
            <a:ext cx="2061485" cy="1728167"/>
            <a:chOff x="3059581" y="3091945"/>
            <a:chExt cx="2102822" cy="1762820"/>
          </a:xfrm>
        </p:grpSpPr>
        <p:sp>
          <p:nvSpPr>
            <p:cNvPr id="74" name="Rectangle 73">
              <a:extLst>
                <a:ext uri="{FF2B5EF4-FFF2-40B4-BE49-F238E27FC236}">
                  <a16:creationId xmlns:a16="http://schemas.microsoft.com/office/drawing/2014/main" id="{F955ACFC-04C6-4F8B-834F-110712B348F6}"/>
                </a:ext>
              </a:extLst>
            </p:cNvPr>
            <p:cNvSpPr/>
            <p:nvPr/>
          </p:nvSpPr>
          <p:spPr bwMode="auto">
            <a:xfrm>
              <a:off x="3059581" y="3272152"/>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75" name="TextBox 74">
              <a:extLst>
                <a:ext uri="{FF2B5EF4-FFF2-40B4-BE49-F238E27FC236}">
                  <a16:creationId xmlns:a16="http://schemas.microsoft.com/office/drawing/2014/main" id="{FDDF33F5-88BB-459D-BB29-1FBAF8B998C7}"/>
                </a:ext>
              </a:extLst>
            </p:cNvPr>
            <p:cNvSpPr txBox="1"/>
            <p:nvPr/>
          </p:nvSpPr>
          <p:spPr>
            <a:xfrm>
              <a:off x="3059581" y="4220326"/>
              <a:ext cx="2102822" cy="634439"/>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0">
                        <a:srgbClr val="000000"/>
                      </a:gs>
                      <a:gs pos="100000">
                        <a:srgbClr val="000000"/>
                      </a:gs>
                    </a:gsLst>
                    <a:lin ang="5400000" scaled="1"/>
                  </a:gradFill>
                  <a:effectLst/>
                  <a:uLnTx/>
                  <a:uFillTx/>
                  <a:latin typeface="Segoe UI Light"/>
                  <a:ea typeface="+mn-ea"/>
                  <a:cs typeface="+mn-cs"/>
                </a:rPr>
                <a:t>Java</a:t>
              </a:r>
            </a:p>
          </p:txBody>
        </p:sp>
        <p:grpSp>
          <p:nvGrpSpPr>
            <p:cNvPr id="76" name="Group 75">
              <a:extLst>
                <a:ext uri="{FF2B5EF4-FFF2-40B4-BE49-F238E27FC236}">
                  <a16:creationId xmlns:a16="http://schemas.microsoft.com/office/drawing/2014/main" id="{949A2032-55BD-4FAA-8AC2-C0DCC2041CB2}"/>
                </a:ext>
              </a:extLst>
            </p:cNvPr>
            <p:cNvGrpSpPr/>
            <p:nvPr/>
          </p:nvGrpSpPr>
          <p:grpSpPr>
            <a:xfrm>
              <a:off x="3059582" y="3091945"/>
              <a:ext cx="657816" cy="897261"/>
              <a:chOff x="2665259" y="1405406"/>
              <a:chExt cx="657909" cy="897389"/>
            </a:xfrm>
          </p:grpSpPr>
          <p:sp>
            <p:nvSpPr>
              <p:cNvPr id="77" name="Diagonal Stripe 76">
                <a:extLst>
                  <a:ext uri="{FF2B5EF4-FFF2-40B4-BE49-F238E27FC236}">
                    <a16:creationId xmlns:a16="http://schemas.microsoft.com/office/drawing/2014/main" id="{F69FD436-802B-4095-8E22-437A4955E3F3}"/>
                  </a:ext>
                </a:extLst>
              </p:cNvPr>
              <p:cNvSpPr/>
              <p:nvPr/>
            </p:nvSpPr>
            <p:spPr bwMode="auto">
              <a:xfrm>
                <a:off x="2665259" y="1589973"/>
                <a:ext cx="657909" cy="712822"/>
              </a:xfrm>
              <a:prstGeom prst="diagStrip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8" name="TextBox 77">
                <a:extLst>
                  <a:ext uri="{FF2B5EF4-FFF2-40B4-BE49-F238E27FC236}">
                    <a16:creationId xmlns:a16="http://schemas.microsoft.com/office/drawing/2014/main" id="{894C324A-6B9C-4FE5-9694-5F3DF204990E}"/>
                  </a:ext>
                </a:extLst>
              </p:cNvPr>
              <p:cNvSpPr txBox="1"/>
              <p:nvPr/>
            </p:nvSpPr>
            <p:spPr>
              <a:xfrm rot="18697095">
                <a:off x="2494665" y="1626784"/>
                <a:ext cx="879498" cy="436742"/>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PREVIEW</a:t>
                </a:r>
              </a:p>
            </p:txBody>
          </p:sp>
        </p:grpSp>
      </p:grpSp>
      <p:grpSp>
        <p:nvGrpSpPr>
          <p:cNvPr id="62" name="Group 61">
            <a:extLst>
              <a:ext uri="{FF2B5EF4-FFF2-40B4-BE49-F238E27FC236}">
                <a16:creationId xmlns:a16="http://schemas.microsoft.com/office/drawing/2014/main" id="{E185080B-B3FF-4651-9D82-55566CD8F09F}"/>
              </a:ext>
            </a:extLst>
          </p:cNvPr>
          <p:cNvGrpSpPr/>
          <p:nvPr/>
        </p:nvGrpSpPr>
        <p:grpSpPr>
          <a:xfrm>
            <a:off x="3004352" y="4485516"/>
            <a:ext cx="2063703" cy="1695691"/>
            <a:chOff x="7197690" y="3760985"/>
            <a:chExt cx="2063703" cy="1695691"/>
          </a:xfrm>
        </p:grpSpPr>
        <p:grpSp>
          <p:nvGrpSpPr>
            <p:cNvPr id="67" name="Group 66">
              <a:extLst>
                <a:ext uri="{FF2B5EF4-FFF2-40B4-BE49-F238E27FC236}">
                  <a16:creationId xmlns:a16="http://schemas.microsoft.com/office/drawing/2014/main" id="{8FCFAA7C-B077-450C-92B5-3675FFBD01FC}"/>
                </a:ext>
              </a:extLst>
            </p:cNvPr>
            <p:cNvGrpSpPr/>
            <p:nvPr/>
          </p:nvGrpSpPr>
          <p:grpSpPr>
            <a:xfrm>
              <a:off x="7197690" y="3760985"/>
              <a:ext cx="2063703" cy="1695691"/>
              <a:chOff x="7953472" y="2923976"/>
              <a:chExt cx="2105085" cy="1729693"/>
            </a:xfrm>
          </p:grpSpPr>
          <p:sp>
            <p:nvSpPr>
              <p:cNvPr id="69" name="Rectangle 68">
                <a:extLst>
                  <a:ext uri="{FF2B5EF4-FFF2-40B4-BE49-F238E27FC236}">
                    <a16:creationId xmlns:a16="http://schemas.microsoft.com/office/drawing/2014/main" id="{BD328CD2-278D-44DC-B97D-C016E5D9D713}"/>
                  </a:ext>
                </a:extLst>
              </p:cNvPr>
              <p:cNvSpPr/>
              <p:nvPr/>
            </p:nvSpPr>
            <p:spPr bwMode="auto">
              <a:xfrm>
                <a:off x="7955735" y="3094515"/>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70" name="TextBox 69">
                <a:extLst>
                  <a:ext uri="{FF2B5EF4-FFF2-40B4-BE49-F238E27FC236}">
                    <a16:creationId xmlns:a16="http://schemas.microsoft.com/office/drawing/2014/main" id="{04D31B01-239B-4209-B6DB-4AA565EEF69C}"/>
                  </a:ext>
                </a:extLst>
              </p:cNvPr>
              <p:cNvSpPr txBox="1"/>
              <p:nvPr/>
            </p:nvSpPr>
            <p:spPr>
              <a:xfrm>
                <a:off x="7953472" y="4019230"/>
                <a:ext cx="2102822" cy="634439"/>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Python</a:t>
                </a:r>
              </a:p>
            </p:txBody>
          </p:sp>
          <p:grpSp>
            <p:nvGrpSpPr>
              <p:cNvPr id="71" name="Group 70">
                <a:extLst>
                  <a:ext uri="{FF2B5EF4-FFF2-40B4-BE49-F238E27FC236}">
                    <a16:creationId xmlns:a16="http://schemas.microsoft.com/office/drawing/2014/main" id="{9763BF97-2811-4488-B6FB-5B2F7C816448}"/>
                  </a:ext>
                </a:extLst>
              </p:cNvPr>
              <p:cNvGrpSpPr/>
              <p:nvPr/>
            </p:nvGrpSpPr>
            <p:grpSpPr>
              <a:xfrm>
                <a:off x="7955736" y="2923976"/>
                <a:ext cx="657816" cy="883258"/>
                <a:chOff x="272695" y="3239056"/>
                <a:chExt cx="657909" cy="883383"/>
              </a:xfrm>
            </p:grpSpPr>
            <p:sp>
              <p:nvSpPr>
                <p:cNvPr id="72" name="Diagonal Stripe 71">
                  <a:extLst>
                    <a:ext uri="{FF2B5EF4-FFF2-40B4-BE49-F238E27FC236}">
                      <a16:creationId xmlns:a16="http://schemas.microsoft.com/office/drawing/2014/main" id="{D6A30B11-F29A-47DE-A67B-5A1DB2F8B0B1}"/>
                    </a:ext>
                  </a:extLst>
                </p:cNvPr>
                <p:cNvSpPr/>
                <p:nvPr/>
              </p:nvSpPr>
              <p:spPr bwMode="auto">
                <a:xfrm>
                  <a:off x="272695" y="3409617"/>
                  <a:ext cx="657909" cy="712822"/>
                </a:xfrm>
                <a:prstGeom prst="diagStrip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3" name="TextBox 72">
                  <a:extLst>
                    <a:ext uri="{FF2B5EF4-FFF2-40B4-BE49-F238E27FC236}">
                      <a16:creationId xmlns:a16="http://schemas.microsoft.com/office/drawing/2014/main" id="{25A5CA84-9D40-42C2-9FC4-15F4917D0ED4}"/>
                    </a:ext>
                  </a:extLst>
                </p:cNvPr>
                <p:cNvSpPr txBox="1"/>
                <p:nvPr/>
              </p:nvSpPr>
              <p:spPr>
                <a:xfrm rot="18697095">
                  <a:off x="98326" y="3460434"/>
                  <a:ext cx="879498" cy="436742"/>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PREVIEW</a:t>
                  </a:r>
                </a:p>
              </p:txBody>
            </p:sp>
          </p:grpSp>
        </p:grpSp>
        <p:pic>
          <p:nvPicPr>
            <p:cNvPr id="68" name="Picture 67">
              <a:extLst>
                <a:ext uri="{FF2B5EF4-FFF2-40B4-BE49-F238E27FC236}">
                  <a16:creationId xmlns:a16="http://schemas.microsoft.com/office/drawing/2014/main" id="{0BF7FB01-29A5-4593-93E7-CD6117603F42}"/>
                </a:ext>
              </a:extLst>
            </p:cNvPr>
            <p:cNvPicPr>
              <a:picLocks noChangeAspect="1"/>
            </p:cNvPicPr>
            <p:nvPr/>
          </p:nvPicPr>
          <p:blipFill>
            <a:blip r:embed="rId5">
              <a:biLevel thresh="75000"/>
            </a:blip>
            <a:stretch>
              <a:fillRect/>
            </a:stretch>
          </p:blipFill>
          <p:spPr>
            <a:xfrm>
              <a:off x="7938961" y="4173702"/>
              <a:ext cx="578941" cy="578941"/>
            </a:xfrm>
            <a:prstGeom prst="rect">
              <a:avLst/>
            </a:prstGeom>
          </p:spPr>
        </p:pic>
      </p:grpSp>
      <p:pic>
        <p:nvPicPr>
          <p:cNvPr id="66" name="Picture 6" descr="Image result for java logo">
            <a:extLst>
              <a:ext uri="{FF2B5EF4-FFF2-40B4-BE49-F238E27FC236}">
                <a16:creationId xmlns:a16="http://schemas.microsoft.com/office/drawing/2014/main" id="{6A6DFE4E-B0E5-4F4D-9089-0F4F9D1712C9}"/>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1412723" y="4852329"/>
            <a:ext cx="460335" cy="621967"/>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Group 109">
            <a:extLst>
              <a:ext uri="{FF2B5EF4-FFF2-40B4-BE49-F238E27FC236}">
                <a16:creationId xmlns:a16="http://schemas.microsoft.com/office/drawing/2014/main" id="{C45FD4BC-7B02-431E-9FED-CAF867577392}"/>
              </a:ext>
            </a:extLst>
          </p:cNvPr>
          <p:cNvGrpSpPr/>
          <p:nvPr/>
        </p:nvGrpSpPr>
        <p:grpSpPr>
          <a:xfrm>
            <a:off x="7831241" y="2056984"/>
            <a:ext cx="644885" cy="712094"/>
            <a:chOff x="2665259" y="1576319"/>
            <a:chExt cx="657909" cy="726476"/>
          </a:xfrm>
        </p:grpSpPr>
        <p:sp>
          <p:nvSpPr>
            <p:cNvPr id="111" name="Diagonal Stripe 110">
              <a:extLst>
                <a:ext uri="{FF2B5EF4-FFF2-40B4-BE49-F238E27FC236}">
                  <a16:creationId xmlns:a16="http://schemas.microsoft.com/office/drawing/2014/main" id="{E496735F-AB4E-47C6-93F3-7836FA8C7483}"/>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2" name="TextBox 111">
              <a:extLst>
                <a:ext uri="{FF2B5EF4-FFF2-40B4-BE49-F238E27FC236}">
                  <a16:creationId xmlns:a16="http://schemas.microsoft.com/office/drawing/2014/main" id="{B06E9E16-01AD-449A-B268-BFD706BF18D2}"/>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nvGrpSpPr>
          <p:cNvPr id="113" name="Group 112">
            <a:extLst>
              <a:ext uri="{FF2B5EF4-FFF2-40B4-BE49-F238E27FC236}">
                <a16:creationId xmlns:a16="http://schemas.microsoft.com/office/drawing/2014/main" id="{3E55B53B-21A6-4254-880D-B53717BFFE1E}"/>
              </a:ext>
            </a:extLst>
          </p:cNvPr>
          <p:cNvGrpSpPr/>
          <p:nvPr/>
        </p:nvGrpSpPr>
        <p:grpSpPr>
          <a:xfrm>
            <a:off x="2996176" y="2053878"/>
            <a:ext cx="2061485" cy="1566243"/>
            <a:chOff x="5505108" y="3257116"/>
            <a:chExt cx="2102822" cy="1597649"/>
          </a:xfrm>
        </p:grpSpPr>
        <p:sp>
          <p:nvSpPr>
            <p:cNvPr id="114" name="Rectangle 113">
              <a:extLst>
                <a:ext uri="{FF2B5EF4-FFF2-40B4-BE49-F238E27FC236}">
                  <a16:creationId xmlns:a16="http://schemas.microsoft.com/office/drawing/2014/main" id="{BD02B7CE-5F1B-4ACD-B4DD-57751F1859E1}"/>
                </a:ext>
              </a:extLst>
            </p:cNvPr>
            <p:cNvSpPr/>
            <p:nvPr/>
          </p:nvSpPr>
          <p:spPr bwMode="auto">
            <a:xfrm>
              <a:off x="5505108" y="3272152"/>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115" name="TextBox 114">
              <a:extLst>
                <a:ext uri="{FF2B5EF4-FFF2-40B4-BE49-F238E27FC236}">
                  <a16:creationId xmlns:a16="http://schemas.microsoft.com/office/drawing/2014/main" id="{7BE4B0A7-011C-4B01-BF1A-5A951C878279}"/>
                </a:ext>
              </a:extLst>
            </p:cNvPr>
            <p:cNvSpPr txBox="1"/>
            <p:nvPr/>
          </p:nvSpPr>
          <p:spPr>
            <a:xfrm>
              <a:off x="5505108" y="4220325"/>
              <a:ext cx="2102822" cy="634440"/>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.NET</a:t>
              </a:r>
            </a:p>
          </p:txBody>
        </p:sp>
        <p:grpSp>
          <p:nvGrpSpPr>
            <p:cNvPr id="116" name="Group 115">
              <a:extLst>
                <a:ext uri="{FF2B5EF4-FFF2-40B4-BE49-F238E27FC236}">
                  <a16:creationId xmlns:a16="http://schemas.microsoft.com/office/drawing/2014/main" id="{05033B6E-2614-45D0-91CF-7E6852DE9EFC}"/>
                </a:ext>
              </a:extLst>
            </p:cNvPr>
            <p:cNvGrpSpPr/>
            <p:nvPr/>
          </p:nvGrpSpPr>
          <p:grpSpPr>
            <a:xfrm>
              <a:off x="5513448" y="3257116"/>
              <a:ext cx="657816" cy="735988"/>
              <a:chOff x="261643" y="3398059"/>
              <a:chExt cx="657909" cy="736092"/>
            </a:xfrm>
          </p:grpSpPr>
          <p:sp>
            <p:nvSpPr>
              <p:cNvPr id="118" name="Diagonal Stripe 117">
                <a:extLst>
                  <a:ext uri="{FF2B5EF4-FFF2-40B4-BE49-F238E27FC236}">
                    <a16:creationId xmlns:a16="http://schemas.microsoft.com/office/drawing/2014/main" id="{3EEF5875-F418-4768-8604-53BE6885AF73}"/>
                  </a:ext>
                </a:extLst>
              </p:cNvPr>
              <p:cNvSpPr/>
              <p:nvPr/>
            </p:nvSpPr>
            <p:spPr bwMode="auto">
              <a:xfrm>
                <a:off x="261643" y="3413096"/>
                <a:ext cx="657909" cy="721055"/>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9" name="TextBox 118">
                <a:extLst>
                  <a:ext uri="{FF2B5EF4-FFF2-40B4-BE49-F238E27FC236}">
                    <a16:creationId xmlns:a16="http://schemas.microsoft.com/office/drawing/2014/main" id="{9CD4A6A3-1DC6-4E7A-9865-49F859720ADB}"/>
                  </a:ext>
                </a:extLst>
              </p:cNvPr>
              <p:cNvSpPr txBox="1"/>
              <p:nvPr/>
            </p:nvSpPr>
            <p:spPr>
              <a:xfrm rot="18697095">
                <a:off x="264475" y="344990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pic>
          <p:nvPicPr>
            <p:cNvPr id="117" name="Picture 12" descr="Image result for microsoft net logo">
              <a:extLst>
                <a:ext uri="{FF2B5EF4-FFF2-40B4-BE49-F238E27FC236}">
                  <a16:creationId xmlns:a16="http://schemas.microsoft.com/office/drawing/2014/main" id="{1AA0A1BD-ACB3-4405-BBA1-C9129292835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26911" y="3514725"/>
              <a:ext cx="607344" cy="5810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5E763EC9-9524-4C2D-AE92-BCC0C4751C32}"/>
              </a:ext>
            </a:extLst>
          </p:cNvPr>
          <p:cNvGrpSpPr/>
          <p:nvPr/>
        </p:nvGrpSpPr>
        <p:grpSpPr>
          <a:xfrm>
            <a:off x="5426331" y="2065832"/>
            <a:ext cx="644885" cy="712094"/>
            <a:chOff x="2665259" y="1576319"/>
            <a:chExt cx="657909" cy="726476"/>
          </a:xfrm>
        </p:grpSpPr>
        <p:sp>
          <p:nvSpPr>
            <p:cNvPr id="121" name="Diagonal Stripe 120">
              <a:extLst>
                <a:ext uri="{FF2B5EF4-FFF2-40B4-BE49-F238E27FC236}">
                  <a16:creationId xmlns:a16="http://schemas.microsoft.com/office/drawing/2014/main" id="{73A039B9-E237-4332-B7E3-B3DC34891F34}"/>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2" name="TextBox 121">
              <a:extLst>
                <a:ext uri="{FF2B5EF4-FFF2-40B4-BE49-F238E27FC236}">
                  <a16:creationId xmlns:a16="http://schemas.microsoft.com/office/drawing/2014/main" id="{9616D5E4-767C-4F6B-BB29-BCBB4818442D}"/>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nvGrpSpPr>
          <p:cNvPr id="129" name="Group 128">
            <a:extLst>
              <a:ext uri="{FF2B5EF4-FFF2-40B4-BE49-F238E27FC236}">
                <a16:creationId xmlns:a16="http://schemas.microsoft.com/office/drawing/2014/main" id="{948F416E-E189-4CBC-816F-1F2235EFCAC2}"/>
              </a:ext>
            </a:extLst>
          </p:cNvPr>
          <p:cNvGrpSpPr/>
          <p:nvPr/>
        </p:nvGrpSpPr>
        <p:grpSpPr>
          <a:xfrm>
            <a:off x="594574" y="2050245"/>
            <a:ext cx="2061485" cy="1555394"/>
            <a:chOff x="1723996" y="1799109"/>
            <a:chExt cx="2061485" cy="1555394"/>
          </a:xfrm>
        </p:grpSpPr>
        <p:sp>
          <p:nvSpPr>
            <p:cNvPr id="130" name="Rectangle 129">
              <a:extLst>
                <a:ext uri="{FF2B5EF4-FFF2-40B4-BE49-F238E27FC236}">
                  <a16:creationId xmlns:a16="http://schemas.microsoft.com/office/drawing/2014/main" id="{52968123-624B-470E-98ED-BAF7D7398449}"/>
                </a:ext>
              </a:extLst>
            </p:cNvPr>
            <p:cNvSpPr/>
            <p:nvPr/>
          </p:nvSpPr>
          <p:spPr bwMode="auto">
            <a:xfrm>
              <a:off x="1723996" y="1803001"/>
              <a:ext cx="2061485" cy="152645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131" name="TextBox 130">
              <a:extLst>
                <a:ext uri="{FF2B5EF4-FFF2-40B4-BE49-F238E27FC236}">
                  <a16:creationId xmlns:a16="http://schemas.microsoft.com/office/drawing/2014/main" id="{3D3A8D53-6E86-4F3B-AB2A-8B981D564C38}"/>
                </a:ext>
              </a:extLst>
            </p:cNvPr>
            <p:cNvSpPr txBox="1"/>
            <p:nvPr/>
          </p:nvSpPr>
          <p:spPr>
            <a:xfrm>
              <a:off x="1723996" y="2732535"/>
              <a:ext cx="2061485" cy="621968"/>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0">
                        <a:srgbClr val="000000"/>
                      </a:gs>
                      <a:gs pos="100000">
                        <a:srgbClr val="000000"/>
                      </a:gs>
                    </a:gsLst>
                    <a:lin ang="5400000" scaled="1"/>
                  </a:gradFill>
                  <a:effectLst/>
                  <a:uLnTx/>
                  <a:uFillTx/>
                  <a:latin typeface="Segoe UI Light"/>
                  <a:ea typeface="+mn-ea"/>
                  <a:cs typeface="+mn-cs"/>
                </a:rPr>
                <a:t>JavaScript</a:t>
              </a:r>
            </a:p>
          </p:txBody>
        </p:sp>
        <p:pic>
          <p:nvPicPr>
            <p:cNvPr id="132" name="Picture 10" descr="Image result for javascript logo">
              <a:extLst>
                <a:ext uri="{FF2B5EF4-FFF2-40B4-BE49-F238E27FC236}">
                  <a16:creationId xmlns:a16="http://schemas.microsoft.com/office/drawing/2014/main" id="{8B911BF0-4235-49D7-8A48-1BBA0DA8CF4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80197" y="2050143"/>
              <a:ext cx="491872" cy="554743"/>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C0CD64C1-0544-47D2-859C-A43A8F36D09D}"/>
                </a:ext>
              </a:extLst>
            </p:cNvPr>
            <p:cNvGrpSpPr/>
            <p:nvPr/>
          </p:nvGrpSpPr>
          <p:grpSpPr>
            <a:xfrm>
              <a:off x="1737714" y="1799109"/>
              <a:ext cx="644885" cy="712094"/>
              <a:chOff x="2665259" y="1576319"/>
              <a:chExt cx="657909" cy="726476"/>
            </a:xfrm>
          </p:grpSpPr>
          <p:sp>
            <p:nvSpPr>
              <p:cNvPr id="134" name="Diagonal Stripe 133">
                <a:extLst>
                  <a:ext uri="{FF2B5EF4-FFF2-40B4-BE49-F238E27FC236}">
                    <a16:creationId xmlns:a16="http://schemas.microsoft.com/office/drawing/2014/main" id="{1DECF407-2944-4FE3-B7B1-8C9D6019899F}"/>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5" name="TextBox 134">
                <a:extLst>
                  <a:ext uri="{FF2B5EF4-FFF2-40B4-BE49-F238E27FC236}">
                    <a16:creationId xmlns:a16="http://schemas.microsoft.com/office/drawing/2014/main" id="{7A6271A0-E133-41B4-9EB1-7776D2B5C436}"/>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spTree>
    <p:extLst>
      <p:ext uri="{BB962C8B-B14F-4D97-AF65-F5344CB8AC3E}">
        <p14:creationId xmlns:p14="http://schemas.microsoft.com/office/powerpoint/2010/main" val="362102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6950BFC3-D8DA-4A85-94F7-54DA5524770B}">
      <p188:commentRel xmlns:p188="http://schemas.microsoft.com/office/powerpoint/2018/8/main" xmlns:p14="http://schemas.microsoft.com/office/powerpoint/2010/main" xmlns:a14="http://schemas.microsoft.com/office/drawing/2010/main" xmlns:a16="http://schemas.microsoft.com/office/drawing/2014/main" xmlns="" r:id="rId11"/>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4D11DD-43CB-4E45-998C-3033CEC7C589}"/>
              </a:ext>
            </a:extLst>
          </p:cNvPr>
          <p:cNvSpPr>
            <a:spLocks noGrp="1"/>
          </p:cNvSpPr>
          <p:nvPr>
            <p:ph type="title"/>
          </p:nvPr>
        </p:nvSpPr>
        <p:spPr>
          <a:xfrm>
            <a:off x="496823" y="457200"/>
            <a:ext cx="11018520" cy="615553"/>
          </a:xfrm>
        </p:spPr>
        <p:txBody>
          <a:bodyPr>
            <a:noAutofit/>
          </a:bodyPr>
          <a:lstStyle/>
          <a:p>
            <a:r>
              <a:rPr lang="en-US" sz="4000" dirty="0">
                <a:solidFill>
                  <a:schemeClr val="bg1"/>
                </a:solidFill>
                <a:latin typeface="Calibri" panose="020F0502020204030204" pitchFamily="34" charset="0"/>
                <a:cs typeface="Calibri" panose="020F0502020204030204" pitchFamily="34" charset="0"/>
              </a:rPr>
              <a:t>It’s EASY and you get stuff for FREE</a:t>
            </a:r>
          </a:p>
        </p:txBody>
      </p:sp>
      <p:sp>
        <p:nvSpPr>
          <p:cNvPr id="6" name="Content Placeholder 5">
            <a:extLst>
              <a:ext uri="{FF2B5EF4-FFF2-40B4-BE49-F238E27FC236}">
                <a16:creationId xmlns:a16="http://schemas.microsoft.com/office/drawing/2014/main" id="{4E25D19F-F98C-4C3F-B696-A5381D05A34B}"/>
              </a:ext>
            </a:extLst>
          </p:cNvPr>
          <p:cNvSpPr txBox="1">
            <a:spLocks/>
          </p:cNvSpPr>
          <p:nvPr/>
        </p:nvSpPr>
        <p:spPr>
          <a:xfrm>
            <a:off x="586581" y="1394995"/>
            <a:ext cx="11018838" cy="3096232"/>
          </a:xfrm>
          <a:prstGeom prst="rect">
            <a:avLst/>
          </a:prstGeom>
        </p:spPr>
        <p:txBody>
          <a:bodyPr vert="horz" wrap="square" lIns="0" tIns="0" rIns="0" bIns="0" rtlCol="0" anchor="t">
            <a:sp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6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2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000" dirty="0">
                <a:solidFill>
                  <a:schemeClr val="accent1">
                    <a:lumMod val="60000"/>
                    <a:lumOff val="40000"/>
                  </a:schemeClr>
                </a:solidFill>
                <a:latin typeface="Calibri" panose="020F0502020204030204" pitchFamily="34" charset="0"/>
                <a:cs typeface="Calibri" panose="020F0502020204030204" pitchFamily="34" charset="0"/>
              </a:rPr>
              <a:t>It’s easy:</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Register your app</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Use a </a:t>
            </a:r>
            <a:r>
              <a:rPr lang="en-US" sz="2000" dirty="0" err="1">
                <a:solidFill>
                  <a:schemeClr val="accent1">
                    <a:lumMod val="60000"/>
                    <a:lumOff val="40000"/>
                  </a:schemeClr>
                </a:solidFill>
                <a:latin typeface="Calibri" panose="020F0502020204030204" pitchFamily="34" charset="0"/>
                <a:cs typeface="Calibri" panose="020F0502020204030204" pitchFamily="34" charset="0"/>
              </a:rPr>
              <a:t>quickstart</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Request permission to data</a:t>
            </a:r>
          </a:p>
          <a:p>
            <a:pPr lvl="1"/>
            <a:endParaRPr lang="en-US" dirty="0">
              <a:solidFill>
                <a:schemeClr val="accent1">
                  <a:lumMod val="60000"/>
                  <a:lumOff val="40000"/>
                </a:schemeClr>
              </a:solidFill>
              <a:latin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2000" dirty="0">
                <a:solidFill>
                  <a:schemeClr val="accent1">
                    <a:lumMod val="60000"/>
                    <a:lumOff val="40000"/>
                  </a:schemeClr>
                </a:solidFill>
                <a:latin typeface="Calibri" panose="020F0502020204030204" pitchFamily="34" charset="0"/>
                <a:cs typeface="Calibri" panose="020F0502020204030204" pitchFamily="34" charset="0"/>
              </a:rPr>
              <a:t>The rest comes automatically, with no extra code:</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single sign on, token management, </a:t>
            </a:r>
            <a:r>
              <a:rPr lang="en-US" sz="2000" dirty="0" err="1">
                <a:solidFill>
                  <a:schemeClr val="accent1">
                    <a:lumMod val="60000"/>
                    <a:lumOff val="40000"/>
                  </a:schemeClr>
                </a:solidFill>
                <a:latin typeface="Calibri" panose="020F0502020204030204" pitchFamily="34" charset="0"/>
                <a:cs typeface="Calibri" panose="020F0502020204030204" pitchFamily="34" charset="0"/>
              </a:rPr>
              <a:t>passwordless</a:t>
            </a:r>
            <a:r>
              <a:rPr lang="en-US" sz="2000" dirty="0">
                <a:solidFill>
                  <a:schemeClr val="accent1">
                    <a:lumMod val="60000"/>
                    <a:lumOff val="40000"/>
                  </a:schemeClr>
                </a:solidFill>
                <a:latin typeface="Calibri" panose="020F0502020204030204" pitchFamily="34" charset="0"/>
                <a:cs typeface="Calibri" panose="020F0502020204030204" pitchFamily="34" charset="0"/>
              </a:rPr>
              <a:t>, conditional access </a:t>
            </a:r>
          </a:p>
        </p:txBody>
      </p:sp>
    </p:spTree>
    <p:extLst>
      <p:ext uri="{BB962C8B-B14F-4D97-AF65-F5344CB8AC3E}">
        <p14:creationId xmlns:p14="http://schemas.microsoft.com/office/powerpoint/2010/main" val="3470425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4E903-A02B-4F1D-B12A-A9EDEFA82F23}"/>
              </a:ext>
            </a:extLst>
          </p:cNvPr>
          <p:cNvSpPr>
            <a:spLocks noGrp="1"/>
          </p:cNvSpPr>
          <p:nvPr>
            <p:ph type="title"/>
          </p:nvPr>
        </p:nvSpPr>
        <p:spPr/>
        <p:txBody>
          <a:bodyPr>
            <a:noAutofit/>
          </a:bodyPr>
          <a:lstStyle/>
          <a:p>
            <a:r>
              <a:rPr lang="en-US" sz="4000" dirty="0">
                <a:solidFill>
                  <a:schemeClr val="bg1"/>
                </a:solidFill>
                <a:latin typeface="Calibri" panose="020F0502020204030204" pitchFamily="34" charset="0"/>
                <a:cs typeface="Calibri" panose="020F0502020204030204" pitchFamily="34" charset="0"/>
              </a:rPr>
              <a:t>Best practice for single sign on</a:t>
            </a:r>
            <a:endParaRPr lang="en-NZ" sz="4000" dirty="0">
              <a:solidFill>
                <a:schemeClr val="bg1"/>
              </a:solidFill>
              <a:latin typeface="Calibri" panose="020F0502020204030204" pitchFamily="34" charset="0"/>
              <a:cs typeface="Calibri" panose="020F0502020204030204" pitchFamily="34" charset="0"/>
            </a:endParaRPr>
          </a:p>
        </p:txBody>
      </p:sp>
      <p:sp>
        <p:nvSpPr>
          <p:cNvPr id="8" name="Content Placeholder 5">
            <a:extLst>
              <a:ext uri="{FF2B5EF4-FFF2-40B4-BE49-F238E27FC236}">
                <a16:creationId xmlns:a16="http://schemas.microsoft.com/office/drawing/2014/main" id="{4A59F2C3-977C-4779-97B1-2D41F70A944A}"/>
              </a:ext>
            </a:extLst>
          </p:cNvPr>
          <p:cNvSpPr txBox="1">
            <a:spLocks/>
          </p:cNvSpPr>
          <p:nvPr/>
        </p:nvSpPr>
        <p:spPr>
          <a:xfrm>
            <a:off x="584200" y="1435100"/>
            <a:ext cx="11018838" cy="4803775"/>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rPr>
              <a:t>Always try the silent token acquisition before attempting interactive token acquisition!</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rPr>
              <a:t>		</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lt"/>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cs typeface="Calibri" panose="020F0502020204030204"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cs typeface="Calibri" panose="020F0502020204030204" pitchFamily="34" charset="0"/>
              </a:rPr>
              <a:t>This simple pattern enables SSO and handling IT policy.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endParaRPr kumimoji="0" lang="en-US" sz="32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p:txBody>
      </p:sp>
      <p:sp>
        <p:nvSpPr>
          <p:cNvPr id="9" name="Text Placeholder 5">
            <a:extLst>
              <a:ext uri="{FF2B5EF4-FFF2-40B4-BE49-F238E27FC236}">
                <a16:creationId xmlns:a16="http://schemas.microsoft.com/office/drawing/2014/main" id="{DE5A5228-D3D0-402E-A642-0085686C1B99}"/>
              </a:ext>
            </a:extLst>
          </p:cNvPr>
          <p:cNvSpPr txBox="1">
            <a:spLocks/>
          </p:cNvSpPr>
          <p:nvPr/>
        </p:nvSpPr>
        <p:spPr>
          <a:xfrm>
            <a:off x="1367790" y="2169160"/>
            <a:ext cx="9017000" cy="2519680"/>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70C0"/>
                </a:solidFill>
                <a:effectLst/>
                <a:uLnTx/>
                <a:uFillTx/>
                <a:latin typeface="Consolas" panose="020B0609020204030204" pitchFamily="49" charset="0"/>
                <a:ea typeface="+mn-ea"/>
                <a:cs typeface="Segoe UI" panose="020B0502040204020203" pitchFamily="34" charset="0"/>
              </a:rPr>
              <a:t>try</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    result = </a:t>
            </a:r>
            <a:r>
              <a:rPr kumimoji="0" lang="en-US" sz="1600" b="0" i="0" u="none" strike="noStrike" kern="1200" cap="none" spc="0" normalizeH="0" baseline="0" noProof="0" dirty="0">
                <a:ln>
                  <a:noFill/>
                </a:ln>
                <a:solidFill>
                  <a:srgbClr val="0070C0"/>
                </a:solidFill>
                <a:effectLst/>
                <a:uLnTx/>
                <a:uFillTx/>
                <a:latin typeface="Consolas" panose="020B0609020204030204" pitchFamily="49" charset="0"/>
                <a:ea typeface="+mn-ea"/>
                <a:cs typeface="Segoe UI" panose="020B0502040204020203" pitchFamily="34" charset="0"/>
              </a:rPr>
              <a:t>await</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 </a:t>
            </a:r>
            <a:r>
              <a:rPr kumimoji="0" lang="en-US" sz="16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app.AcquireTokenSilent</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(scopes, account).</a:t>
            </a:r>
            <a:r>
              <a:rPr kumimoji="0" lang="en-US" sz="16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ExecuteAsync</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70C0"/>
                </a:solidFill>
                <a:effectLst/>
                <a:uLnTx/>
                <a:uFillTx/>
                <a:latin typeface="Consolas" panose="020B0609020204030204" pitchFamily="49" charset="0"/>
                <a:ea typeface="+mn-ea"/>
                <a:cs typeface="Segoe UI" panose="020B0502040204020203" pitchFamily="34" charset="0"/>
              </a:rPr>
              <a:t>catch</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r>
              <a:rPr kumimoji="0" lang="en-US" sz="16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MsalUiRequiredException</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 ex)</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    result = </a:t>
            </a:r>
            <a:r>
              <a:rPr kumimoji="0" lang="en-US" sz="1600" b="0" i="0" u="none" strike="noStrike" kern="1200" cap="none" spc="0" normalizeH="0" baseline="0" noProof="0" dirty="0">
                <a:ln>
                  <a:noFill/>
                </a:ln>
                <a:solidFill>
                  <a:srgbClr val="0070C0"/>
                </a:solidFill>
                <a:effectLst/>
                <a:uLnTx/>
                <a:uFillTx/>
                <a:latin typeface="Consolas" panose="020B0609020204030204" pitchFamily="49" charset="0"/>
                <a:ea typeface="+mn-ea"/>
                <a:cs typeface="Segoe UI" panose="020B0502040204020203" pitchFamily="34" charset="0"/>
              </a:rPr>
              <a:t>await</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 </a:t>
            </a:r>
            <a:r>
              <a:rPr kumimoji="0" lang="en-US" sz="16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app.AcquireToken</a:t>
            </a:r>
            <a:r>
              <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(scopes, account)</a:t>
            </a:r>
            <a:r>
              <a:rPr kumimoji="0" lang="fr-FR"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r>
              <a:rPr kumimoji="0" lang="fr-FR" sz="1600" b="0" i="0" u="none" strike="noStrike" kern="1200" cap="none" spc="0" normalizeH="0" baseline="0" noProof="0" dirty="0" err="1">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ExecuteAsync</a:t>
            </a:r>
            <a:r>
              <a:rPr kumimoji="0" lang="fr-FR"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endPar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fr-FR"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rPr>
              <a:t>}</a:t>
            </a:r>
            <a:endPar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Consolas" panose="020B0609020204030204" pitchFamily="49" charset="0"/>
              <a:ea typeface="+mn-ea"/>
              <a:cs typeface="Segoe UI" panose="020B0502040204020203" pitchFamily="34" charset="0"/>
            </a:endParaRPr>
          </a:p>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16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96527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D2211D-AD01-4A06-95AD-453972EA73C5}"/>
              </a:ext>
            </a:extLst>
          </p:cNvPr>
          <p:cNvSpPr txBox="1">
            <a:spLocks/>
          </p:cNvSpPr>
          <p:nvPr/>
        </p:nvSpPr>
        <p:spPr>
          <a:xfrm>
            <a:off x="588263" y="457200"/>
            <a:ext cx="11018520" cy="61555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Best practices for secure authentication</a:t>
            </a:r>
          </a:p>
        </p:txBody>
      </p:sp>
      <p:sp>
        <p:nvSpPr>
          <p:cNvPr id="10" name="Text Placeholder 2">
            <a:extLst>
              <a:ext uri="{FF2B5EF4-FFF2-40B4-BE49-F238E27FC236}">
                <a16:creationId xmlns:a16="http://schemas.microsoft.com/office/drawing/2014/main" id="{A42E9216-7299-4CC7-90A7-AD3C8D6BC905}"/>
              </a:ext>
            </a:extLst>
          </p:cNvPr>
          <p:cNvSpPr>
            <a:spLocks noGrp="1"/>
          </p:cNvSpPr>
          <p:nvPr>
            <p:ph type="body" sz="quarter" idx="10"/>
          </p:nvPr>
        </p:nvSpPr>
        <p:spPr>
          <a:xfrm>
            <a:off x="586390" y="1434369"/>
            <a:ext cx="11018520" cy="3718655"/>
          </a:xfrm>
        </p:spPr>
        <p:txBody>
          <a:bodyPr>
            <a:noAutofit/>
          </a:bodyPr>
          <a:lstStyle/>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Build your solutions by using libraries (MSAL, .NET middleware)</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Clients don’t inspect access tokens (only for intended API)</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Don’t store login names and passwords. Use MSAL/B2C</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Apps shouldn’t handle raw passwords (avoid ROPC)</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Confidential clients (daemon, web services) should use certs</a:t>
            </a:r>
          </a:p>
          <a:p>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Best practices: </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msidbestpractice</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0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0C1A245-C83A-4D28-BFB9-ECDA05A36438}"/>
              </a:ext>
            </a:extLst>
          </p:cNvPr>
          <p:cNvSpPr>
            <a:spLocks noGrp="1"/>
          </p:cNvSpPr>
          <p:nvPr>
            <p:ph type="title"/>
          </p:nvPr>
        </p:nvSpPr>
        <p:spPr>
          <a:xfrm>
            <a:off x="588263" y="457200"/>
            <a:ext cx="11018520" cy="615553"/>
          </a:xfrm>
        </p:spPr>
        <p:txBody>
          <a:bodyPr>
            <a:noAutofit/>
          </a:bodyPr>
          <a:lstStyle/>
          <a:p>
            <a:r>
              <a:rPr lang="en-US" sz="4000" dirty="0">
                <a:solidFill>
                  <a:schemeClr val="bg1"/>
                </a:solidFill>
                <a:latin typeface="Calibri" panose="020F0502020204030204" pitchFamily="34" charset="0"/>
                <a:cs typeface="Calibri" panose="020F0502020204030204" pitchFamily="34" charset="0"/>
              </a:rPr>
              <a:t>Best practices for updating to MSAL</a:t>
            </a:r>
          </a:p>
        </p:txBody>
      </p:sp>
      <p:sp>
        <p:nvSpPr>
          <p:cNvPr id="8" name="Text Placeholder 5">
            <a:extLst>
              <a:ext uri="{FF2B5EF4-FFF2-40B4-BE49-F238E27FC236}">
                <a16:creationId xmlns:a16="http://schemas.microsoft.com/office/drawing/2014/main" id="{6B6BC5B3-204B-4A46-B3ED-7FCD1F03E1B9}"/>
              </a:ext>
            </a:extLst>
          </p:cNvPr>
          <p:cNvSpPr txBox="1">
            <a:spLocks/>
          </p:cNvSpPr>
          <p:nvPr/>
        </p:nvSpPr>
        <p:spPr>
          <a:xfrm>
            <a:off x="586390" y="1434370"/>
            <a:ext cx="11018520" cy="3877985"/>
          </a:xfrm>
          <a:prstGeom prst="rect">
            <a:avLst/>
          </a:prstGeom>
        </p:spPr>
        <p:txBody>
          <a:bodyPr vert="horz" wrap="square" lIns="0" tIns="0" rIns="0" bIns="0" rtlCol="0" anchor="t">
            <a:sp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6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2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457200" indent="-457200">
              <a:buFont typeface="Arial" panose="020B0604020202020204" pitchFamily="34" charset="0"/>
              <a:buChar char="•"/>
            </a:pPr>
            <a:r>
              <a:rPr lang="en-US" sz="2000" dirty="0">
                <a:solidFill>
                  <a:schemeClr val="accent1">
                    <a:lumMod val="60000"/>
                    <a:lumOff val="40000"/>
                  </a:schemeClr>
                </a:solidFill>
                <a:latin typeface="Calibri" panose="020F0502020204030204" pitchFamily="34" charset="0"/>
                <a:cs typeface="Calibri" panose="020F0502020204030204" pitchFamily="34" charset="0"/>
              </a:rPr>
              <a:t>Write your new apps using MSAL</a:t>
            </a:r>
          </a:p>
          <a:p>
            <a:pPr marL="457200" indent="-457200">
              <a:buFont typeface="Arial" panose="020B0604020202020204" pitchFamily="34" charset="0"/>
              <a:buChar char="•"/>
            </a:pPr>
            <a:r>
              <a:rPr lang="en-US" sz="2000" dirty="0">
                <a:solidFill>
                  <a:schemeClr val="accent1">
                    <a:lumMod val="60000"/>
                    <a:lumOff val="40000"/>
                  </a:schemeClr>
                </a:solidFill>
                <a:latin typeface="Calibri" panose="020F0502020204030204" pitchFamily="34" charset="0"/>
                <a:cs typeface="Calibri" panose="020F0502020204030204" pitchFamily="34" charset="0"/>
              </a:rPr>
              <a:t>Update your ADAL apps to MSAL to get the latest innovation</a:t>
            </a:r>
          </a:p>
          <a:p>
            <a:pPr marL="457200" indent="-457200">
              <a:buFont typeface="Arial" panose="020B0604020202020204" pitchFamily="34" charset="0"/>
              <a:buChar char="•"/>
            </a:pP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endParaRPr lang="en-US" sz="2000" dirty="0">
              <a:solidFill>
                <a:schemeClr val="accent1">
                  <a:lumMod val="60000"/>
                  <a:lumOff val="40000"/>
                </a:schemeClr>
              </a:solidFill>
              <a:latin typeface="Calibri" panose="020F0502020204030204" pitchFamily="34" charset="0"/>
              <a:ea typeface="+mn-lt"/>
              <a:cs typeface="Calibri" panose="020F0502020204030204" pitchFamily="34" charset="0"/>
            </a:endParaRPr>
          </a:p>
          <a:p>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Guides: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UpdateToMSALjs</a:t>
            </a:r>
            <a:endParaRPr lang="en-US" sz="2000" dirty="0">
              <a:solidFill>
                <a:schemeClr val="accent1">
                  <a:lumMod val="60000"/>
                  <a:lumOff val="40000"/>
                </a:schemeClr>
              </a:solidFill>
              <a:latin typeface="Calibri" panose="020F0502020204030204" pitchFamily="34" charset="0"/>
              <a:ea typeface="+mn-lt"/>
              <a:cs typeface="Calibri" panose="020F0502020204030204" pitchFamily="34" charset="0"/>
            </a:endParaRP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UpdateToMSALNet</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4">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4">
                  <a:extLst>
                    <a:ext uri="{A12FA001-AC4F-418D-AE19-62706E023703}">
                      <ahyp:hlinkClr xmlns:ahyp="http://schemas.microsoft.com/office/drawing/2018/hyperlinkcolor" val="tx"/>
                    </a:ext>
                  </a:extLst>
                </a:hlinkClick>
              </a:rPr>
              <a:t>UpdateToMSALAndroid</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5">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5">
                  <a:extLst>
                    <a:ext uri="{A12FA001-AC4F-418D-AE19-62706E023703}">
                      <ahyp:hlinkClr xmlns:ahyp="http://schemas.microsoft.com/office/drawing/2018/hyperlinkcolor" val="tx"/>
                    </a:ext>
                  </a:extLst>
                </a:hlinkClick>
              </a:rPr>
              <a:t>UpdateToMSALiOSmacOS</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p:txBody>
      </p:sp>
    </p:spTree>
    <p:extLst>
      <p:ext uri="{BB962C8B-B14F-4D97-AF65-F5344CB8AC3E}">
        <p14:creationId xmlns:p14="http://schemas.microsoft.com/office/powerpoint/2010/main" val="4132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567B4-B416-4BFF-9899-A23C36DB54FC}"/>
              </a:ext>
            </a:extLst>
          </p:cNvPr>
          <p:cNvSpPr>
            <a:spLocks noGrp="1"/>
          </p:cNvSpPr>
          <p:nvPr>
            <p:ph type="title"/>
          </p:nvPr>
        </p:nvSpPr>
        <p:spPr/>
        <p:txBody>
          <a:bodyPr/>
          <a:lstStyle/>
          <a:p>
            <a:r>
              <a:rPr lang="en-US"/>
              <a:t>Best Practices</a:t>
            </a:r>
          </a:p>
        </p:txBody>
      </p:sp>
      <p:sp>
        <p:nvSpPr>
          <p:cNvPr id="3" name="Text Placeholder 2">
            <a:extLst>
              <a:ext uri="{FF2B5EF4-FFF2-40B4-BE49-F238E27FC236}">
                <a16:creationId xmlns:a16="http://schemas.microsoft.com/office/drawing/2014/main" id="{73DE84E6-34F9-41C3-8569-CC39231DC1B6}"/>
              </a:ext>
            </a:extLst>
          </p:cNvPr>
          <p:cNvSpPr>
            <a:spLocks noGrp="1"/>
          </p:cNvSpPr>
          <p:nvPr>
            <p:ph type="body" sz="quarter" idx="10"/>
          </p:nvPr>
        </p:nvSpPr>
        <p:spPr>
          <a:xfrm>
            <a:off x="586390" y="1434370"/>
            <a:ext cx="11018520" cy="3533275"/>
          </a:xfrm>
        </p:spPr>
        <p:txBody>
          <a:bodyPr/>
          <a:lstStyle/>
          <a:p>
            <a:r>
              <a:rPr lang="en-US"/>
              <a:t>Follow the Golden Rules for tokens</a:t>
            </a:r>
          </a:p>
          <a:p>
            <a:r>
              <a:rPr lang="en-US"/>
              <a:t>Create the best user experience with scopes</a:t>
            </a:r>
          </a:p>
          <a:p>
            <a:r>
              <a:rPr lang="en-US"/>
              <a:t>Use Roles or Groups</a:t>
            </a:r>
          </a:p>
          <a:p>
            <a:r>
              <a:rPr lang="en-US"/>
              <a:t>Enable Provisioning</a:t>
            </a:r>
          </a:p>
          <a:p>
            <a:r>
              <a:rPr lang="en-US"/>
              <a:t>Protect APIs</a:t>
            </a:r>
          </a:p>
          <a:p>
            <a:r>
              <a:rPr lang="en-US"/>
              <a:t>Protect Services</a:t>
            </a:r>
          </a:p>
          <a:p>
            <a:r>
              <a:rPr lang="en-US"/>
              <a:t>Protect your apps</a:t>
            </a:r>
          </a:p>
        </p:txBody>
      </p:sp>
    </p:spTree>
    <p:extLst>
      <p:ext uri="{BB962C8B-B14F-4D97-AF65-F5344CB8AC3E}">
        <p14:creationId xmlns:p14="http://schemas.microsoft.com/office/powerpoint/2010/main" val="395003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0376D4-09C2-4004-89B8-9B4889BA82BF}"/>
              </a:ext>
            </a:extLst>
          </p:cNvPr>
          <p:cNvSpPr>
            <a:spLocks noGrp="1"/>
          </p:cNvSpPr>
          <p:nvPr>
            <p:ph type="title"/>
          </p:nvPr>
        </p:nvSpPr>
        <p:spPr>
          <a:xfrm>
            <a:off x="588263" y="457200"/>
            <a:ext cx="11018520" cy="615553"/>
          </a:xfrm>
        </p:spPr>
        <p:txBody>
          <a:bodyPr>
            <a:no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Golden Rules for Tokens</a:t>
            </a:r>
          </a:p>
        </p:txBody>
      </p:sp>
      <p:sp>
        <p:nvSpPr>
          <p:cNvPr id="9" name="Text Placeholder 2">
            <a:extLst>
              <a:ext uri="{FF2B5EF4-FFF2-40B4-BE49-F238E27FC236}">
                <a16:creationId xmlns:a16="http://schemas.microsoft.com/office/drawing/2014/main" id="{B2DB95F9-3751-4A9D-8725-4B693B203044}"/>
              </a:ext>
            </a:extLst>
          </p:cNvPr>
          <p:cNvSpPr>
            <a:spLocks noGrp="1"/>
          </p:cNvSpPr>
          <p:nvPr>
            <p:ph type="body" sz="quarter" idx="10"/>
          </p:nvPr>
        </p:nvSpPr>
        <p:spPr>
          <a:xfrm>
            <a:off x="386499" y="1434370"/>
            <a:ext cx="11642103" cy="3977602"/>
          </a:xfrm>
        </p:spPr>
        <p:txBody>
          <a:bodyPr>
            <a:noAutofit/>
          </a:bodyPr>
          <a:lstStyle/>
          <a:p>
            <a:r>
              <a:rPr lang="en-US" sz="2000" dirty="0">
                <a:solidFill>
                  <a:schemeClr val="accent1">
                    <a:lumMod val="60000"/>
                    <a:lumOff val="40000"/>
                  </a:schemeClr>
                </a:solidFill>
                <a:latin typeface="Calibri" panose="020F0502020204030204" pitchFamily="34" charset="0"/>
                <a:cs typeface="Calibri" panose="020F0502020204030204" pitchFamily="34" charset="0"/>
              </a:rPr>
              <a:t>Use tokens only for their intended function</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ID Tokens identify the user to the application</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Access tokens authorize the app for a range of operation for an API</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Never mess with someone else’s tokens</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Apps do not look at access tokens</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APIs never use ID Tokens for authorization</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APIs never accept Access Tokens for other APIs</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Cache the tokens appropriately</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	MSAL handles this automatically</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There is no endpoint to verify the token</a:t>
            </a:r>
          </a:p>
          <a:p>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640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References</a:t>
            </a:r>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657350"/>
            <a:ext cx="8382000" cy="4330484"/>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https://docs.microsoft.com/en-us/azure/active-directory/develop/</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https://docs.microsoft.com/en-us/azure/active-directory/develop/identity-platform-integration-checklist</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https://www.youtube.com/watch?v=y_fgJAatVhk&amp;feature=youtu.be</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https://medium.com/the-new-control-plane</a:t>
            </a: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Segoe UI"/>
                <a:cs typeface="Segoe UI"/>
                <a:hlinkClick r:id="rId5">
                  <a:extLst>
                    <a:ext uri="{A12FA001-AC4F-418D-AE19-62706E023703}">
                      <ahyp:hlinkClr xmlns:ahyp="http://schemas.microsoft.com/office/drawing/2018/hyperlinkcolor" val="tx"/>
                    </a:ext>
                  </a:extLst>
                </a:hlinkClick>
              </a:rPr>
              <a:t>https://aka.ms/msidplatform</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hlinkClick r:id="rId6">
                  <a:extLst>
                    <a:ext uri="{A12FA001-AC4F-418D-AE19-62706E023703}">
                      <ahyp:hlinkClr xmlns:ahyp="http://schemas.microsoft.com/office/drawing/2018/hyperlinkcolor" val="tx"/>
                    </a:ext>
                  </a:extLst>
                </a:hlinkClick>
              </a:rPr>
              <a:t>https://developer.microsoft.com/en-us/identity</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rPr>
              <a:t>https://myignite.techcommunity.microsoft.com/sessions/81635</a:t>
            </a:r>
          </a:p>
          <a:p>
            <a:endParaRPr lang="en-US" cap="none" dirty="0">
              <a:ln>
                <a:noFill/>
              </a:ln>
              <a:solidFill>
                <a:schemeClr val="accent1">
                  <a:lumMod val="60000"/>
                  <a:lumOff val="40000"/>
                </a:schemeClr>
              </a:solidFill>
              <a:latin typeface="Segoe UI"/>
              <a:cs typeface="Segoe UI"/>
            </a:endParaRPr>
          </a:p>
          <a:p>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70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192812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326964"/>
            <a:ext cx="8382000" cy="941796"/>
          </a:xfrm>
        </p:spPr>
        <p:txBody>
          <a:bodyPr>
            <a:normAutofit fontScale="90000"/>
          </a:bodyPr>
          <a:lstStyle/>
          <a:p>
            <a:r>
              <a:rPr sz="4400" dirty="0">
                <a:solidFill>
                  <a:schemeClr val="bg1">
                    <a:lumMod val="95000"/>
                  </a:schemeClr>
                </a:solidFill>
                <a:latin typeface="Calibri" panose="020F0502020204030204" pitchFamily="34" charset="0"/>
                <a:cs typeface="Calibri" panose="020F0502020204030204" pitchFamily="34" charset="0"/>
              </a:rPr>
              <a:t>Defining the Problem</a:t>
            </a:r>
            <a:br>
              <a:rPr dirty="0">
                <a:solidFill>
                  <a:schemeClr val="bg1">
                    <a:lumMod val="95000"/>
                  </a:schemeClr>
                </a:solidFill>
              </a:rPr>
            </a:br>
            <a:r>
              <a:rPr lang="en-US" dirty="0">
                <a:ln>
                  <a:noFill/>
                </a:ln>
                <a:solidFill>
                  <a:srgbClr val="00B050"/>
                </a:solidFill>
                <a:latin typeface="Calibri" panose="020F0502020204030204" pitchFamily="34" charset="0"/>
                <a:cs typeface="Calibri" panose="020F0502020204030204" pitchFamily="34" charset="0"/>
              </a:rPr>
              <a:t>Working with identity is too hard (2)</a:t>
            </a:r>
          </a:p>
        </p:txBody>
      </p:sp>
      <p:sp>
        <p:nvSpPr>
          <p:cNvPr id="3" name="Content Placeholder 2"/>
          <p:cNvSpPr>
            <a:spLocks noGrp="1"/>
          </p:cNvSpPr>
          <p:nvPr>
            <p:ph type="body" sz="quarter" idx="10"/>
          </p:nvPr>
        </p:nvSpPr>
        <p:spPr>
          <a:xfrm>
            <a:off x="1874285" y="1480332"/>
            <a:ext cx="8382000" cy="5276068"/>
          </a:xfrm>
        </p:spPr>
        <p:txBody>
          <a:bodyPr>
            <a:noAutofit/>
          </a:bodyPr>
          <a:lstStyle/>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Many different ways to access the identity repository – the “I can do better syndrome”</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Reinventing the wheel</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Different applications use different naming standards for the same identity attribute</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Makes security reviews very complex</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Why not define one approach that applications can use in all of these cases?</a:t>
            </a:r>
          </a:p>
          <a:p>
            <a:pPr lvl="1">
              <a:buClr>
                <a:srgbClr val="FFFF66"/>
              </a:buClr>
              <a:buFont typeface="Arial" pitchFamily="34" charset="0"/>
              <a:buChar char="•"/>
            </a:pPr>
            <a:r>
              <a:rPr lang="en-US" sz="2000" dirty="0">
                <a:solidFill>
                  <a:schemeClr val="accent1">
                    <a:lumMod val="60000"/>
                    <a:lumOff val="40000"/>
                  </a:schemeClr>
                </a:solidFill>
                <a:latin typeface="Calibri" panose="020F0502020204030204" pitchFamily="34" charset="0"/>
                <a:cs typeface="Calibri" panose="020F0502020204030204" pitchFamily="34" charset="0"/>
              </a:rPr>
              <a:t>Claims-based identity allows this</a:t>
            </a:r>
          </a:p>
        </p:txBody>
      </p:sp>
    </p:spTree>
    <p:extLst>
      <p:ext uri="{BB962C8B-B14F-4D97-AF65-F5344CB8AC3E}">
        <p14:creationId xmlns:p14="http://schemas.microsoft.com/office/powerpoint/2010/main" val="1476474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2" name="Group 26"/>
          <p:cNvGrpSpPr/>
          <p:nvPr/>
        </p:nvGrpSpPr>
        <p:grpSpPr>
          <a:xfrm>
            <a:off x="4942761" y="3402841"/>
            <a:ext cx="1981200" cy="2686110"/>
            <a:chOff x="3429000" y="3962400"/>
            <a:chExt cx="1981200" cy="2686110"/>
          </a:xfrm>
        </p:grpSpPr>
        <p:sp>
          <p:nvSpPr>
            <p:cNvPr id="154667" name="Text Box 43"/>
            <p:cNvSpPr txBox="1">
              <a:spLocks noChangeArrowheads="1"/>
            </p:cNvSpPr>
            <p:nvPr/>
          </p:nvSpPr>
          <p:spPr bwMode="auto">
            <a:xfrm>
              <a:off x="3505200" y="3962400"/>
              <a:ext cx="1820863" cy="400110"/>
            </a:xfrm>
            <a:prstGeom prst="rect">
              <a:avLst/>
            </a:prstGeom>
            <a:noFill/>
            <a:ln w="19050" algn="ctr">
              <a:noFill/>
              <a:miter lim="800000"/>
              <a:headEnd/>
              <a:tailEnd type="none" w="lg" len="lg"/>
            </a:ln>
            <a:effectLst/>
          </p:spPr>
          <p:txBody>
            <a:bodyPr>
              <a:spAutoFit/>
            </a:bodyPr>
            <a:lstStyle/>
            <a:p>
              <a:pPr algn="ctr"/>
              <a:r>
                <a:rPr lang="en-US" sz="2000" b="1" dirty="0">
                  <a:latin typeface="Calibri" pitchFamily="34" charset="0"/>
                </a:rPr>
                <a:t>Token</a:t>
              </a:r>
            </a:p>
          </p:txBody>
        </p:sp>
        <p:sp>
          <p:nvSpPr>
            <p:cNvPr id="154709" name="Rectangle 85"/>
            <p:cNvSpPr>
              <a:spLocks noChangeArrowheads="1"/>
            </p:cNvSpPr>
            <p:nvPr/>
          </p:nvSpPr>
          <p:spPr bwMode="auto">
            <a:xfrm>
              <a:off x="3429000" y="4343400"/>
              <a:ext cx="1981200" cy="1905000"/>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oAutofit/>
            </a:bodyPr>
            <a:lstStyle/>
            <a:p>
              <a:pPr algn="ctr"/>
              <a:endParaRPr lang="en-US" sz="3200" dirty="0"/>
            </a:p>
          </p:txBody>
        </p:sp>
        <p:sp>
          <p:nvSpPr>
            <p:cNvPr id="21" name="Rectangle 20"/>
            <p:cNvSpPr/>
            <p:nvPr/>
          </p:nvSpPr>
          <p:spPr>
            <a:xfrm>
              <a:off x="3429000" y="6248400"/>
              <a:ext cx="1981200" cy="381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20" name="Text Box 89"/>
            <p:cNvSpPr txBox="1">
              <a:spLocks noChangeArrowheads="1"/>
            </p:cNvSpPr>
            <p:nvPr/>
          </p:nvSpPr>
          <p:spPr bwMode="auto">
            <a:xfrm>
              <a:off x="3505200" y="6248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Signature</a:t>
              </a:r>
            </a:p>
          </p:txBody>
        </p:sp>
      </p:grpSp>
      <p:sp>
        <p:nvSpPr>
          <p:cNvPr id="40" name="Text Box 43"/>
          <p:cNvSpPr txBox="1">
            <a:spLocks noChangeArrowheads="1"/>
          </p:cNvSpPr>
          <p:nvPr/>
        </p:nvSpPr>
        <p:spPr bwMode="auto">
          <a:xfrm>
            <a:off x="8219364" y="3555241"/>
            <a:ext cx="1634379" cy="707886"/>
          </a:xfrm>
          <a:prstGeom prst="rect">
            <a:avLst/>
          </a:prstGeom>
          <a:noFill/>
          <a:ln w="19050" algn="ctr">
            <a:noFill/>
            <a:miter lim="800000"/>
            <a:headEnd/>
            <a:tailEnd type="none" w="lg" len="lg"/>
          </a:ln>
        </p:spPr>
        <p:txBody>
          <a:bodyPr wrap="square">
            <a:spAutoFit/>
          </a:bodyPr>
          <a:lstStyle/>
          <a:p>
            <a:pPr algn="ctr"/>
            <a:r>
              <a:rPr lang="en-US" sz="2000" i="1" dirty="0">
                <a:solidFill>
                  <a:schemeClr val="accent1">
                    <a:lumMod val="60000"/>
                    <a:lumOff val="40000"/>
                  </a:schemeClr>
                </a:solidFill>
                <a:latin typeface="Calibri" panose="020F0502020204030204" pitchFamily="34" charset="0"/>
                <a:cs typeface="Calibri" panose="020F0502020204030204" pitchFamily="34" charset="0"/>
              </a:rPr>
              <a:t>Example Claims</a:t>
            </a:r>
          </a:p>
        </p:txBody>
      </p:sp>
      <p:grpSp>
        <p:nvGrpSpPr>
          <p:cNvPr id="3" name="Group 30"/>
          <p:cNvGrpSpPr/>
          <p:nvPr/>
        </p:nvGrpSpPr>
        <p:grpSpPr>
          <a:xfrm>
            <a:off x="6923961" y="3936241"/>
            <a:ext cx="2581834" cy="437166"/>
            <a:chOff x="5410200" y="4495800"/>
            <a:chExt cx="2581834" cy="437166"/>
          </a:xfrm>
        </p:grpSpPr>
        <p:sp>
          <p:nvSpPr>
            <p:cNvPr id="39" name="Text Box 43"/>
            <p:cNvSpPr txBox="1">
              <a:spLocks noChangeArrowheads="1"/>
            </p:cNvSpPr>
            <p:nvPr/>
          </p:nvSpPr>
          <p:spPr bwMode="auto">
            <a:xfrm>
              <a:off x="7077635" y="4594412"/>
              <a:ext cx="914399" cy="338554"/>
            </a:xfrm>
            <a:prstGeom prst="rect">
              <a:avLst/>
            </a:prstGeom>
            <a:noFill/>
            <a:ln w="19050" algn="ctr">
              <a:noFill/>
              <a:miter lim="800000"/>
              <a:headEnd/>
              <a:tailEnd type="none" w="lg" len="lg"/>
            </a:ln>
          </p:spPr>
          <p:txBody>
            <a:bodyPr wrap="square">
              <a:spAutoFit/>
            </a:bodyPr>
            <a:lstStyle/>
            <a:p>
              <a:pPr algn="ctr"/>
              <a:r>
                <a:rPr lang="en-US" sz="1600" dirty="0">
                  <a:solidFill>
                    <a:schemeClr val="accent1">
                      <a:lumMod val="60000"/>
                      <a:lumOff val="40000"/>
                    </a:schemeClr>
                  </a:solidFill>
                </a:rPr>
                <a:t>Name</a:t>
              </a:r>
            </a:p>
          </p:txBody>
        </p:sp>
        <p:sp>
          <p:nvSpPr>
            <p:cNvPr id="41" name="Freeform 40"/>
            <p:cNvSpPr/>
            <p:nvPr/>
          </p:nvSpPr>
          <p:spPr>
            <a:xfrm>
              <a:off x="5410200" y="4495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60000"/>
                    <a:lumOff val="40000"/>
                  </a:schemeClr>
                </a:solidFill>
              </a:endParaRPr>
            </a:p>
          </p:txBody>
        </p:sp>
      </p:grpSp>
      <p:grpSp>
        <p:nvGrpSpPr>
          <p:cNvPr id="4" name="Group 31"/>
          <p:cNvGrpSpPr/>
          <p:nvPr/>
        </p:nvGrpSpPr>
        <p:grpSpPr>
          <a:xfrm>
            <a:off x="6923962" y="4317241"/>
            <a:ext cx="2590800" cy="498722"/>
            <a:chOff x="5410200" y="4876800"/>
            <a:chExt cx="2590800" cy="498722"/>
          </a:xfrm>
        </p:grpSpPr>
        <p:sp>
          <p:nvSpPr>
            <p:cNvPr id="43" name="Text Box 43"/>
            <p:cNvSpPr txBox="1">
              <a:spLocks noChangeArrowheads="1"/>
            </p:cNvSpPr>
            <p:nvPr/>
          </p:nvSpPr>
          <p:spPr bwMode="auto">
            <a:xfrm>
              <a:off x="7077635" y="4975412"/>
              <a:ext cx="923365" cy="400110"/>
            </a:xfrm>
            <a:prstGeom prst="rect">
              <a:avLst/>
            </a:prstGeom>
            <a:noFill/>
            <a:ln w="19050" algn="ctr">
              <a:solidFill>
                <a:schemeClr val="bg2"/>
              </a:solidFill>
              <a:miter lim="800000"/>
              <a:headEnd/>
              <a:tailEnd type="none" w="lg" len="lg"/>
            </a:ln>
          </p:spPr>
          <p:txBody>
            <a:bodyPr wrap="square">
              <a:spAutoFit/>
            </a:bodyPr>
            <a:lstStyle/>
            <a:p>
              <a:pPr algn="ctr"/>
              <a:r>
                <a:rPr lang="en-US" sz="2000" dirty="0">
                  <a:solidFill>
                    <a:schemeClr val="accent1">
                      <a:lumMod val="60000"/>
                      <a:lumOff val="40000"/>
                    </a:schemeClr>
                  </a:solidFill>
                  <a:latin typeface="Calibri" panose="020F0502020204030204" pitchFamily="34" charset="0"/>
                  <a:cs typeface="Calibri" panose="020F0502020204030204" pitchFamily="34" charset="0"/>
                </a:rPr>
                <a:t>Group</a:t>
              </a:r>
              <a:r>
                <a:rPr lang="en-US" sz="1600" dirty="0">
                  <a:solidFill>
                    <a:schemeClr val="bg1">
                      <a:lumMod val="95000"/>
                    </a:schemeClr>
                  </a:solidFill>
                </a:rPr>
                <a:t>  </a:t>
              </a:r>
            </a:p>
          </p:txBody>
        </p:sp>
        <p:sp>
          <p:nvSpPr>
            <p:cNvPr id="44" name="Freeform 43"/>
            <p:cNvSpPr/>
            <p:nvPr/>
          </p:nvSpPr>
          <p:spPr>
            <a:xfrm>
              <a:off x="5410200" y="4876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60000"/>
                    <a:lumOff val="40000"/>
                  </a:schemeClr>
                </a:solidFill>
              </a:endParaRPr>
            </a:p>
          </p:txBody>
        </p:sp>
      </p:grpSp>
      <p:grpSp>
        <p:nvGrpSpPr>
          <p:cNvPr id="5" name="Group 32"/>
          <p:cNvGrpSpPr/>
          <p:nvPr/>
        </p:nvGrpSpPr>
        <p:grpSpPr>
          <a:xfrm>
            <a:off x="6923962" y="4698241"/>
            <a:ext cx="2590800" cy="498722"/>
            <a:chOff x="5410200" y="5257800"/>
            <a:chExt cx="2590800" cy="498722"/>
          </a:xfrm>
        </p:grpSpPr>
        <p:sp>
          <p:nvSpPr>
            <p:cNvPr id="46" name="Text Box 43"/>
            <p:cNvSpPr txBox="1">
              <a:spLocks noChangeArrowheads="1"/>
            </p:cNvSpPr>
            <p:nvPr/>
          </p:nvSpPr>
          <p:spPr bwMode="auto">
            <a:xfrm>
              <a:off x="7077635" y="5356412"/>
              <a:ext cx="923365" cy="400110"/>
            </a:xfrm>
            <a:prstGeom prst="rect">
              <a:avLst/>
            </a:prstGeom>
            <a:noFill/>
            <a:ln w="19050" algn="ctr">
              <a:solidFill>
                <a:schemeClr val="bg2"/>
              </a:solidFill>
              <a:miter lim="800000"/>
              <a:headEnd/>
              <a:tailEnd type="none" w="lg" len="lg"/>
            </a:ln>
          </p:spPr>
          <p:txBody>
            <a:bodyPr wrap="square">
              <a:spAutoFit/>
            </a:bodyPr>
            <a:lstStyle/>
            <a:p>
              <a:pPr algn="ctr"/>
              <a:r>
                <a:rPr lang="en-US" sz="2000" dirty="0">
                  <a:solidFill>
                    <a:schemeClr val="accent1">
                      <a:lumMod val="60000"/>
                      <a:lumOff val="40000"/>
                    </a:schemeClr>
                  </a:solidFill>
                  <a:latin typeface="Calibri" panose="020F0502020204030204" pitchFamily="34" charset="0"/>
                  <a:cs typeface="Calibri" panose="020F0502020204030204" pitchFamily="34" charset="0"/>
                </a:rPr>
                <a:t>Age</a:t>
              </a:r>
            </a:p>
          </p:txBody>
        </p:sp>
        <p:sp>
          <p:nvSpPr>
            <p:cNvPr id="47" name="Freeform 46"/>
            <p:cNvSpPr/>
            <p:nvPr/>
          </p:nvSpPr>
          <p:spPr>
            <a:xfrm>
              <a:off x="5410200" y="5257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lumMod val="95000"/>
                  </a:schemeClr>
                </a:solidFill>
              </a:endParaRPr>
            </a:p>
          </p:txBody>
        </p:sp>
      </p:grpSp>
      <p:grpSp>
        <p:nvGrpSpPr>
          <p:cNvPr id="6" name="Group 28"/>
          <p:cNvGrpSpPr/>
          <p:nvPr/>
        </p:nvGrpSpPr>
        <p:grpSpPr>
          <a:xfrm>
            <a:off x="4942761" y="3783841"/>
            <a:ext cx="1981200" cy="1924110"/>
            <a:chOff x="3429000" y="4343400"/>
            <a:chExt cx="1981200" cy="1924110"/>
          </a:xfrm>
        </p:grpSpPr>
        <p:sp>
          <p:nvSpPr>
            <p:cNvPr id="154710" name="Text Box 86"/>
            <p:cNvSpPr txBox="1">
              <a:spLocks noChangeArrowheads="1"/>
            </p:cNvSpPr>
            <p:nvPr/>
          </p:nvSpPr>
          <p:spPr bwMode="auto">
            <a:xfrm>
              <a:off x="3505200" y="4343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1</a:t>
              </a:r>
            </a:p>
          </p:txBody>
        </p:sp>
        <p:sp>
          <p:nvSpPr>
            <p:cNvPr id="154711" name="Text Box 87"/>
            <p:cNvSpPr txBox="1">
              <a:spLocks noChangeArrowheads="1"/>
            </p:cNvSpPr>
            <p:nvPr/>
          </p:nvSpPr>
          <p:spPr bwMode="auto">
            <a:xfrm>
              <a:off x="3505200" y="4724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2</a:t>
              </a:r>
            </a:p>
          </p:txBody>
        </p:sp>
        <p:sp>
          <p:nvSpPr>
            <p:cNvPr id="154712" name="Text Box 88"/>
            <p:cNvSpPr txBox="1">
              <a:spLocks noChangeArrowheads="1"/>
            </p:cNvSpPr>
            <p:nvPr/>
          </p:nvSpPr>
          <p:spPr bwMode="auto">
            <a:xfrm>
              <a:off x="3505200" y="5486400"/>
              <a:ext cx="1820863" cy="400110"/>
            </a:xfrm>
            <a:prstGeom prst="rect">
              <a:avLst/>
            </a:prstGeom>
            <a:noFill/>
            <a:ln w="19050" algn="ctr">
              <a:noFill/>
              <a:miter lim="800000"/>
              <a:headEnd/>
              <a:tailEnd type="none" w="lg" len="lg"/>
            </a:ln>
            <a:effectLst/>
          </p:spPr>
          <p:txBody>
            <a:bodyPr>
              <a:spAutoFit/>
            </a:bodyPr>
            <a:lstStyle/>
            <a:p>
              <a:pPr algn="ctr"/>
              <a:r>
                <a:rPr lang="en-US" sz="2000" b="1" dirty="0">
                  <a:latin typeface="Calibri" pitchFamily="34" charset="0"/>
                </a:rPr>
                <a:t>. . .</a:t>
              </a:r>
            </a:p>
          </p:txBody>
        </p:sp>
        <p:sp>
          <p:nvSpPr>
            <p:cNvPr id="154713" name="Text Box 89"/>
            <p:cNvSpPr txBox="1">
              <a:spLocks noChangeArrowheads="1"/>
            </p:cNvSpPr>
            <p:nvPr/>
          </p:nvSpPr>
          <p:spPr bwMode="auto">
            <a:xfrm>
              <a:off x="3505200" y="5867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n</a:t>
              </a:r>
            </a:p>
          </p:txBody>
        </p:sp>
        <p:sp>
          <p:nvSpPr>
            <p:cNvPr id="154715" name="Line 91"/>
            <p:cNvSpPr>
              <a:spLocks noChangeShapeType="1"/>
            </p:cNvSpPr>
            <p:nvPr/>
          </p:nvSpPr>
          <p:spPr bwMode="auto">
            <a:xfrm>
              <a:off x="3429000" y="4724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154716" name="Line 92"/>
            <p:cNvSpPr>
              <a:spLocks noChangeShapeType="1"/>
            </p:cNvSpPr>
            <p:nvPr/>
          </p:nvSpPr>
          <p:spPr bwMode="auto">
            <a:xfrm>
              <a:off x="3429000" y="5486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154717" name="Line 93"/>
            <p:cNvSpPr>
              <a:spLocks noChangeShapeType="1"/>
            </p:cNvSpPr>
            <p:nvPr/>
          </p:nvSpPr>
          <p:spPr bwMode="auto">
            <a:xfrm>
              <a:off x="3429000" y="5867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48" name="Line 91"/>
            <p:cNvSpPr>
              <a:spLocks noChangeShapeType="1"/>
            </p:cNvSpPr>
            <p:nvPr/>
          </p:nvSpPr>
          <p:spPr bwMode="auto">
            <a:xfrm>
              <a:off x="3429000" y="5105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49" name="Text Box 87"/>
            <p:cNvSpPr txBox="1">
              <a:spLocks noChangeArrowheads="1"/>
            </p:cNvSpPr>
            <p:nvPr/>
          </p:nvSpPr>
          <p:spPr bwMode="auto">
            <a:xfrm>
              <a:off x="3505200" y="5105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3</a:t>
              </a:r>
            </a:p>
          </p:txBody>
        </p:sp>
      </p:grpSp>
      <p:sp>
        <p:nvSpPr>
          <p:cNvPr id="22" name="Title 21"/>
          <p:cNvSpPr>
            <a:spLocks noGrp="1"/>
          </p:cNvSpPr>
          <p:nvPr>
            <p:ph type="title"/>
          </p:nvPr>
        </p:nvSpPr>
        <p:spPr>
          <a:xfrm>
            <a:off x="1905000" y="228600"/>
            <a:ext cx="8382000" cy="1141452"/>
          </a:xfrm>
        </p:spPr>
        <p:txBody>
          <a:bodyPr>
            <a:normAutofit fontScale="90000"/>
          </a:bodyPr>
          <a:lstStyle/>
          <a:p>
            <a:r>
              <a:rPr lang="en-US" sz="4400" dirty="0">
                <a:solidFill>
                  <a:schemeClr val="bg1">
                    <a:lumMod val="95000"/>
                  </a:schemeClr>
                </a:solidFill>
                <a:latin typeface="Calibri" panose="020F0502020204030204" pitchFamily="34" charset="0"/>
                <a:cs typeface="Calibri" panose="020F0502020204030204" pitchFamily="34" charset="0"/>
              </a:rPr>
              <a:t>Tokens and Claims </a:t>
            </a:r>
            <a:br>
              <a:rPr lang="en-US" dirty="0">
                <a:solidFill>
                  <a:schemeClr val="bg1">
                    <a:lumMod val="95000"/>
                  </a:schemeClr>
                </a:solidFill>
                <a:latin typeface="Calibri" panose="020F0502020204030204" pitchFamily="34" charset="0"/>
                <a:cs typeface="Calibri" panose="020F0502020204030204" pitchFamily="34" charset="0"/>
              </a:rPr>
            </a:br>
            <a:r>
              <a:rPr lang="en-US" dirty="0">
                <a:ln>
                  <a:noFill/>
                </a:ln>
                <a:solidFill>
                  <a:srgbClr val="00B050">
                    <a:alpha val="99000"/>
                  </a:srgbClr>
                </a:solidFill>
                <a:latin typeface="Calibri" panose="020F0502020204030204" pitchFamily="34" charset="0"/>
                <a:cs typeface="Calibri" panose="020F0502020204030204" pitchFamily="34" charset="0"/>
              </a:rPr>
              <a:t>Representing identity on the wire</a:t>
            </a:r>
            <a:br>
              <a:rPr dirty="0">
                <a:solidFill>
                  <a:schemeClr val="tx2"/>
                </a:solidFill>
              </a:rPr>
            </a:br>
            <a:endParaRPr lang="en-US" dirty="0"/>
          </a:p>
        </p:txBody>
      </p:sp>
      <p:sp>
        <p:nvSpPr>
          <p:cNvPr id="26" name="Content Placeholder 25"/>
          <p:cNvSpPr>
            <a:spLocks noGrp="1"/>
          </p:cNvSpPr>
          <p:nvPr>
            <p:ph type="body" sz="quarter" idx="10"/>
          </p:nvPr>
        </p:nvSpPr>
        <p:spPr>
          <a:xfrm>
            <a:off x="1874285" y="1480332"/>
            <a:ext cx="8382000" cy="1628138"/>
          </a:xfrm>
        </p:spPr>
        <p:txBody>
          <a:bodyPr>
            <a:normAutofit/>
          </a:bodyPr>
          <a:lstStyle/>
          <a:p>
            <a:r>
              <a:rPr lang="en-US" sz="2000" dirty="0">
                <a:solidFill>
                  <a:schemeClr val="accent1">
                    <a:lumMod val="60000"/>
                    <a:lumOff val="40000"/>
                  </a:schemeClr>
                </a:solidFill>
                <a:latin typeface="Calibri" panose="020F0502020204030204" pitchFamily="34" charset="0"/>
                <a:cs typeface="Calibri" panose="020F0502020204030204" pitchFamily="34" charset="0"/>
              </a:rPr>
              <a:t>A </a:t>
            </a:r>
            <a:r>
              <a:rPr lang="en-US" sz="2000" i="1" dirty="0">
                <a:solidFill>
                  <a:schemeClr val="accent1">
                    <a:lumMod val="60000"/>
                    <a:lumOff val="40000"/>
                  </a:schemeClr>
                </a:solidFill>
                <a:latin typeface="Calibri" panose="020F0502020204030204" pitchFamily="34" charset="0"/>
                <a:cs typeface="Calibri" panose="020F0502020204030204" pitchFamily="34" charset="0"/>
              </a:rPr>
              <a:t>token</a:t>
            </a:r>
            <a:r>
              <a:rPr lang="en-US" sz="2000" dirty="0">
                <a:solidFill>
                  <a:schemeClr val="accent1">
                    <a:lumMod val="60000"/>
                    <a:lumOff val="40000"/>
                  </a:schemeClr>
                </a:solidFill>
                <a:latin typeface="Calibri" panose="020F0502020204030204" pitchFamily="34" charset="0"/>
                <a:cs typeface="Calibri" panose="020F0502020204030204" pitchFamily="34" charset="0"/>
              </a:rPr>
              <a:t> is a set of bytes that expresses information about an identity</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This information consists of one or more </a:t>
            </a:r>
            <a:r>
              <a:rPr lang="en-US" sz="2000" i="1" dirty="0">
                <a:solidFill>
                  <a:schemeClr val="accent1">
                    <a:lumMod val="60000"/>
                    <a:lumOff val="40000"/>
                  </a:schemeClr>
                </a:solidFill>
                <a:latin typeface="Calibri" panose="020F0502020204030204" pitchFamily="34" charset="0"/>
                <a:cs typeface="Calibri" panose="020F0502020204030204" pitchFamily="34" charset="0"/>
              </a:rPr>
              <a:t>claims</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Each claim contains some information about the entity to which this token applies</a:t>
            </a:r>
          </a:p>
        </p:txBody>
      </p:sp>
      <p:grpSp>
        <p:nvGrpSpPr>
          <p:cNvPr id="7" name="Group 27"/>
          <p:cNvGrpSpPr/>
          <p:nvPr/>
        </p:nvGrpSpPr>
        <p:grpSpPr>
          <a:xfrm>
            <a:off x="1818562" y="4393446"/>
            <a:ext cx="3113442" cy="1667435"/>
            <a:chOff x="304800" y="4953000"/>
            <a:chExt cx="3113442" cy="1667435"/>
          </a:xfrm>
        </p:grpSpPr>
        <p:sp>
          <p:nvSpPr>
            <p:cNvPr id="23" name="Text Box 43"/>
            <p:cNvSpPr txBox="1">
              <a:spLocks noChangeArrowheads="1"/>
            </p:cNvSpPr>
            <p:nvPr/>
          </p:nvSpPr>
          <p:spPr bwMode="auto">
            <a:xfrm>
              <a:off x="304800" y="4953000"/>
              <a:ext cx="2133600" cy="1323439"/>
            </a:xfrm>
            <a:prstGeom prst="rect">
              <a:avLst/>
            </a:prstGeom>
            <a:noFill/>
            <a:ln w="19050" algn="ctr">
              <a:noFill/>
              <a:miter lim="800000"/>
              <a:headEnd/>
              <a:tailEnd type="none" w="lg" len="lg"/>
            </a:ln>
          </p:spPr>
          <p:txBody>
            <a:bodyPr wrap="square">
              <a:spAutoFit/>
            </a:bodyPr>
            <a:lstStyle/>
            <a:p>
              <a:pPr algn="ctr"/>
              <a:r>
                <a:rPr lang="en-US" sz="2000" i="1" dirty="0">
                  <a:solidFill>
                    <a:schemeClr val="accent1">
                      <a:lumMod val="60000"/>
                      <a:lumOff val="40000"/>
                    </a:schemeClr>
                  </a:solidFill>
                  <a:latin typeface="Calibri" panose="020F0502020204030204" pitchFamily="34" charset="0"/>
                  <a:cs typeface="Calibri" panose="020F0502020204030204" pitchFamily="34" charset="0"/>
                </a:rPr>
                <a:t>Indicates who created this token and guards against changes</a:t>
              </a:r>
            </a:p>
          </p:txBody>
        </p:sp>
        <p:sp>
          <p:nvSpPr>
            <p:cNvPr id="30" name="Freeform 29"/>
            <p:cNvSpPr/>
            <p:nvPr/>
          </p:nvSpPr>
          <p:spPr>
            <a:xfrm>
              <a:off x="1320501" y="6272605"/>
              <a:ext cx="2097741" cy="347830"/>
            </a:xfrm>
            <a:custGeom>
              <a:avLst/>
              <a:gdLst>
                <a:gd name="connsiteX0" fmla="*/ 0 w 2097741"/>
                <a:gd name="connsiteY0" fmla="*/ 0 h 652630"/>
                <a:gd name="connsiteX1" fmla="*/ 613186 w 2097741"/>
                <a:gd name="connsiteY1" fmla="*/ 623943 h 652630"/>
                <a:gd name="connsiteX2" fmla="*/ 2097741 w 2097741"/>
                <a:gd name="connsiteY2" fmla="*/ 172122 h 652630"/>
              </a:gdLst>
              <a:ahLst/>
              <a:cxnLst>
                <a:cxn ang="0">
                  <a:pos x="connsiteX0" y="connsiteY0"/>
                </a:cxn>
                <a:cxn ang="0">
                  <a:pos x="connsiteX1" y="connsiteY1"/>
                </a:cxn>
                <a:cxn ang="0">
                  <a:pos x="connsiteX2" y="connsiteY2"/>
                </a:cxn>
              </a:cxnLst>
              <a:rect l="l" t="t" r="r" b="b"/>
              <a:pathLst>
                <a:path w="2097741" h="652630">
                  <a:moveTo>
                    <a:pt x="0" y="0"/>
                  </a:moveTo>
                  <a:cubicBezTo>
                    <a:pt x="131781" y="297628"/>
                    <a:pt x="263563" y="595256"/>
                    <a:pt x="613186" y="623943"/>
                  </a:cubicBezTo>
                  <a:cubicBezTo>
                    <a:pt x="962809" y="652630"/>
                    <a:pt x="1530275" y="412376"/>
                    <a:pt x="2097741" y="172122"/>
                  </a:cubicBezTo>
                </a:path>
              </a:pathLst>
            </a:custGeom>
            <a:ln w="19050">
              <a:solidFill>
                <a:schemeClr val="bg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466595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dissolve">
                                      <p:cBhvr>
                                        <p:cTn id="20" dur="500"/>
                                        <p:tgtEl>
                                          <p:spTgt spid="26">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dissolve">
                                      <p:cBhvr>
                                        <p:cTn id="23" dur="500"/>
                                        <p:tgtEl>
                                          <p:spTgt spid="26">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48936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Journey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r>
              <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Windows Identity Foundation (WIF)</a:t>
            </a:r>
          </a:p>
          <a:p>
            <a:pPr marL="914400" lvl="1" indent="-457200">
              <a:buClr>
                <a:srgbClr val="FFFF00"/>
              </a:buClr>
              <a:buFont typeface="Webdings" panose="05030102010509060703" pitchFamily="18" charset="2"/>
              <a:buChar char="4"/>
            </a:pPr>
            <a:r>
              <a:rPr lang="en-US" sz="3200" dirty="0">
                <a:solidFill>
                  <a:srgbClr val="052F61">
                    <a:lumMod val="60000"/>
                    <a:lumOff val="40000"/>
                  </a:srgbClr>
                </a:solidFill>
                <a:latin typeface="Calibri" panose="020F0502020204030204" pitchFamily="34" charset="0"/>
                <a:cs typeface="Calibri" panose="020F0502020204030204" pitchFamily="34" charset="0"/>
              </a:rPr>
              <a:t>XML based – </a:t>
            </a:r>
            <a:r>
              <a:rPr lang="en-US" sz="3200" dirty="0" err="1">
                <a:solidFill>
                  <a:srgbClr val="052F61">
                    <a:lumMod val="60000"/>
                    <a:lumOff val="40000"/>
                  </a:srgbClr>
                </a:solidFill>
                <a:latin typeface="Calibri" panose="020F0502020204030204" pitchFamily="34" charset="0"/>
                <a:cs typeface="Calibri" panose="020F0502020204030204" pitchFamily="34" charset="0"/>
              </a:rPr>
              <a:t>web.config</a:t>
            </a:r>
            <a:r>
              <a:rPr lang="en-US" sz="3200" dirty="0">
                <a:solidFill>
                  <a:srgbClr val="052F61">
                    <a:lumMod val="60000"/>
                    <a:lumOff val="40000"/>
                  </a:srgbClr>
                </a:solidFill>
                <a:latin typeface="Calibri" panose="020F0502020204030204" pitchFamily="34" charset="0"/>
                <a:cs typeface="Calibri" panose="020F0502020204030204" pitchFamily="34" charset="0"/>
              </a:rPr>
              <a:t> – WS-Federation</a:t>
            </a:r>
          </a:p>
          <a:p>
            <a:pPr marL="457200" indent="-457200">
              <a:buClr>
                <a:srgbClr val="FFFF00"/>
              </a:buClr>
              <a:buFont typeface="Webdings" panose="05030102010509060703" pitchFamily="18" charset="2"/>
              <a:buChar char="4"/>
            </a:pPr>
            <a:r>
              <a:rPr lang="en-US" sz="3200" dirty="0">
                <a:solidFill>
                  <a:srgbClr val="052F61">
                    <a:lumMod val="60000"/>
                    <a:lumOff val="40000"/>
                  </a:srgbClr>
                </a:solidFill>
                <a:latin typeface="Calibri" panose="020F0502020204030204" pitchFamily="34" charset="0"/>
                <a:cs typeface="Calibri" panose="020F0502020204030204" pitchFamily="34" charset="0"/>
              </a:rPr>
              <a:t>Windows Identity Foundation (WIF-SAML)</a:t>
            </a: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r>
              <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Open Web Interface for .NET (OWIN) - OIDC</a:t>
            </a: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lang="en-US" sz="3200" dirty="0">
              <a:solidFill>
                <a:srgbClr val="052F61">
                  <a:lumMod val="60000"/>
                  <a:lumOff val="40000"/>
                </a:srgbClr>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3" name="Picture 2">
            <a:extLst>
              <a:ext uri="{FF2B5EF4-FFF2-40B4-BE49-F238E27FC236}">
                <a16:creationId xmlns:a16="http://schemas.microsoft.com/office/drawing/2014/main" id="{76F1EE90-B0F4-45B7-A5EC-D42B090D8781}"/>
              </a:ext>
            </a:extLst>
          </p:cNvPr>
          <p:cNvPicPr>
            <a:picLocks noChangeAspect="1"/>
          </p:cNvPicPr>
          <p:nvPr/>
        </p:nvPicPr>
        <p:blipFill>
          <a:blip r:embed="rId2"/>
          <a:stretch>
            <a:fillRect/>
          </a:stretch>
        </p:blipFill>
        <p:spPr>
          <a:xfrm>
            <a:off x="1424758" y="4164078"/>
            <a:ext cx="8382726" cy="2400508"/>
          </a:xfrm>
          <a:prstGeom prst="rect">
            <a:avLst/>
          </a:prstGeom>
        </p:spPr>
      </p:pic>
    </p:spTree>
    <p:extLst>
      <p:ext uri="{BB962C8B-B14F-4D97-AF65-F5344CB8AC3E}">
        <p14:creationId xmlns:p14="http://schemas.microsoft.com/office/powerpoint/2010/main" val="18380808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Platform (not the Product!)</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259841" y="158099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AF783F-8931-46E9-83C9-5D316C89085B}"/>
              </a:ext>
            </a:extLst>
          </p:cNvPr>
          <p:cNvPicPr>
            <a:picLocks noChangeAspect="1"/>
          </p:cNvPicPr>
          <p:nvPr/>
        </p:nvPicPr>
        <p:blipFill>
          <a:blip r:embed="rId2"/>
          <a:stretch>
            <a:fillRect/>
          </a:stretch>
        </p:blipFill>
        <p:spPr>
          <a:xfrm>
            <a:off x="822960" y="78462"/>
            <a:ext cx="10119359" cy="6708418"/>
          </a:xfrm>
          <a:prstGeom prst="rect">
            <a:avLst/>
          </a:prstGeom>
        </p:spPr>
      </p:pic>
    </p:spTree>
    <p:extLst>
      <p:ext uri="{BB962C8B-B14F-4D97-AF65-F5344CB8AC3E}">
        <p14:creationId xmlns:p14="http://schemas.microsoft.com/office/powerpoint/2010/main" val="33455799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45522-54EB-4496-8C2D-73AE37288F67}"/>
              </a:ext>
            </a:extLst>
          </p:cNvPr>
          <p:cNvPicPr>
            <a:picLocks noChangeAspect="1"/>
          </p:cNvPicPr>
          <p:nvPr/>
        </p:nvPicPr>
        <p:blipFill>
          <a:blip r:embed="rId2"/>
          <a:stretch>
            <a:fillRect/>
          </a:stretch>
        </p:blipFill>
        <p:spPr>
          <a:xfrm>
            <a:off x="1447800" y="1389540"/>
            <a:ext cx="9296400" cy="5265616"/>
          </a:xfrm>
          <a:prstGeom prst="rect">
            <a:avLst/>
          </a:prstGeom>
        </p:spPr>
      </p:pic>
      <p:sp>
        <p:nvSpPr>
          <p:cNvPr id="5" name="Rectangle 4">
            <a:extLst>
              <a:ext uri="{FF2B5EF4-FFF2-40B4-BE49-F238E27FC236}">
                <a16:creationId xmlns:a16="http://schemas.microsoft.com/office/drawing/2014/main" id="{1B8B8483-4874-4E05-8555-3D4CA52AFC55}"/>
              </a:ext>
            </a:extLst>
          </p:cNvPr>
          <p:cNvSpPr/>
          <p:nvPr/>
        </p:nvSpPr>
        <p:spPr>
          <a:xfrm>
            <a:off x="1371600" y="202844"/>
            <a:ext cx="3605474" cy="707886"/>
          </a:xfrm>
          <a:prstGeom prst="rect">
            <a:avLst/>
          </a:prstGeom>
        </p:spPr>
        <p:txBody>
          <a:bodyPr wrap="none">
            <a:spAutoFit/>
          </a:bodyPr>
          <a:lstStyle/>
          <a:p>
            <a:r>
              <a:rPr lang="en-US" sz="4000" dirty="0">
                <a:solidFill>
                  <a:schemeClr val="bg1">
                    <a:lumMod val="95000"/>
                  </a:schemeClr>
                </a:solidFill>
                <a:latin typeface="Calibri" panose="020F0502020204030204" pitchFamily="34" charset="0"/>
                <a:cs typeface="Calibri" panose="020F0502020204030204" pitchFamily="34" charset="0"/>
              </a:rPr>
              <a:t>OpenID Connect</a:t>
            </a:r>
            <a:endParaRPr lang="en-NZ" sz="4000" dirty="0"/>
          </a:p>
        </p:txBody>
      </p:sp>
    </p:spTree>
    <p:extLst>
      <p:ext uri="{BB962C8B-B14F-4D97-AF65-F5344CB8AC3E}">
        <p14:creationId xmlns:p14="http://schemas.microsoft.com/office/powerpoint/2010/main" val="2726416495"/>
      </p:ext>
    </p:extLst>
  </p:cSld>
  <p:clrMapOvr>
    <a:masterClrMapping/>
  </p:clrMapOvr>
  <p:transition>
    <p:fade/>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2842</TotalTime>
  <Words>1005</Words>
  <Application>Microsoft Office PowerPoint</Application>
  <PresentationFormat>Widescreen</PresentationFormat>
  <Paragraphs>216</Paragraphs>
  <Slides>39</Slides>
  <Notes>1</Notes>
  <HiddenSlides>5</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39</vt:i4>
      </vt:variant>
    </vt:vector>
  </HeadingPairs>
  <TitlesOfParts>
    <vt:vector size="53" baseType="lpstr">
      <vt:lpstr>Arial</vt:lpstr>
      <vt:lpstr>Calibri</vt:lpstr>
      <vt:lpstr>Century Gothic</vt:lpstr>
      <vt:lpstr>Consolas</vt:lpstr>
      <vt:lpstr>Segoe UI</vt:lpstr>
      <vt:lpstr>Segoe UI Light</vt:lpstr>
      <vt:lpstr>Segoe UI Semibold</vt:lpstr>
      <vt:lpstr>Segoe UI Semilight</vt:lpstr>
      <vt:lpstr>Times New Roman</vt:lpstr>
      <vt:lpstr>Webdings</vt:lpstr>
      <vt:lpstr>Wingdings</vt:lpstr>
      <vt:lpstr>Wingdings 3</vt:lpstr>
      <vt:lpstr>Slice</vt:lpstr>
      <vt:lpstr>1_White Template</vt:lpstr>
      <vt:lpstr>The Microsoft Identity Platform </vt:lpstr>
      <vt:lpstr>In the beginning … </vt:lpstr>
      <vt:lpstr>Defining the Problem Working with identity is too hard (1)</vt:lpstr>
      <vt:lpstr>Defining the Problem Working with identity is too hard (2)</vt:lpstr>
      <vt:lpstr>Tokens and Claims  Representing identity on the wire </vt:lpstr>
      <vt:lpstr>PowerPoint Presentation</vt:lpstr>
      <vt:lpstr>The Platform (not the Product!)</vt:lpstr>
      <vt:lpstr>PowerPoint Presentation</vt:lpstr>
      <vt:lpstr>PowerPoint Presentation</vt:lpstr>
      <vt:lpstr>PowerPoint Presentation</vt:lpstr>
      <vt:lpstr>Scenarios</vt:lpstr>
      <vt:lpstr>Scenarios</vt:lpstr>
      <vt:lpstr>The Format – Auth0</vt:lpstr>
      <vt:lpstr>The Format – Auth0</vt:lpstr>
      <vt:lpstr>The Format – SPA</vt:lpstr>
      <vt:lpstr>The Format – Web</vt:lpstr>
      <vt:lpstr>The Format – Native (User)</vt:lpstr>
      <vt:lpstr>The Format – Native (Application)</vt:lpstr>
      <vt:lpstr>The Format – Web API</vt:lpstr>
      <vt:lpstr>The OS</vt:lpstr>
      <vt:lpstr>The Menu</vt:lpstr>
      <vt:lpstr>ADAL - MSAL</vt:lpstr>
      <vt:lpstr>PowerPoint Presentation</vt:lpstr>
      <vt:lpstr>Types of tenant </vt:lpstr>
      <vt:lpstr>Resources / scopes </vt:lpstr>
      <vt:lpstr>The rest </vt:lpstr>
      <vt:lpstr>ADAL – MSAL - code</vt:lpstr>
      <vt:lpstr>PowerPoint Presentation</vt:lpstr>
      <vt:lpstr>PowerPoint Presentation</vt:lpstr>
      <vt:lpstr>PowerPoint Presentation</vt:lpstr>
      <vt:lpstr>Microsoft Authentication Libraries (MSAL)</vt:lpstr>
      <vt:lpstr>It’s EASY and you get stuff for FREE</vt:lpstr>
      <vt:lpstr>Best practice for single sign on</vt:lpstr>
      <vt:lpstr>PowerPoint Presentation</vt:lpstr>
      <vt:lpstr>Best practices for updating to MSAL</vt:lpstr>
      <vt:lpstr>Best Practices</vt:lpstr>
      <vt:lpstr>Golden Rules for Tokens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75</cp:revision>
  <dcterms:created xsi:type="dcterms:W3CDTF">2014-09-12T02:12:56Z</dcterms:created>
  <dcterms:modified xsi:type="dcterms:W3CDTF">2019-11-26T03:49:00Z</dcterms:modified>
</cp:coreProperties>
</file>