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61" r:id="rId4"/>
    <p:sldId id="273" r:id="rId5"/>
    <p:sldId id="262" r:id="rId6"/>
    <p:sldId id="297" r:id="rId7"/>
    <p:sldId id="274" r:id="rId8"/>
    <p:sldId id="275" r:id="rId9"/>
    <p:sldId id="284" r:id="rId10"/>
    <p:sldId id="298" r:id="rId11"/>
    <p:sldId id="291" r:id="rId12"/>
    <p:sldId id="292" r:id="rId13"/>
    <p:sldId id="289" r:id="rId14"/>
    <p:sldId id="290" r:id="rId15"/>
    <p:sldId id="277" r:id="rId16"/>
    <p:sldId id="278" r:id="rId17"/>
    <p:sldId id="279" r:id="rId18"/>
    <p:sldId id="280" r:id="rId19"/>
    <p:sldId id="281" r:id="rId20"/>
    <p:sldId id="295" r:id="rId21"/>
    <p:sldId id="282" r:id="rId22"/>
    <p:sldId id="285" r:id="rId23"/>
    <p:sldId id="283" r:id="rId24"/>
    <p:sldId id="286" r:id="rId25"/>
    <p:sldId id="288" r:id="rId26"/>
    <p:sldId id="296" r:id="rId27"/>
    <p:sldId id="287" r:id="rId28"/>
    <p:sldId id="293" r:id="rId29"/>
    <p:sldId id="294" r:id="rId30"/>
    <p:sldId id="276" r:id="rId31"/>
    <p:sldId id="2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0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8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3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39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06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4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3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176000" cy="5539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047" y="1480332"/>
            <a:ext cx="11176000" cy="194514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5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1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0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93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.microsoft.com/Calendars.Read" TargetMode="External"/><Relationship Id="rId2" Type="http://schemas.openxmlformats.org/officeDocument/2006/relationships/hyperlink" Target="https://graph.microsoft.com/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active-directory/develop/identity-platform-integration-checklist" TargetMode="External"/><Relationship Id="rId2" Type="http://schemas.openxmlformats.org/officeDocument/2006/relationships/hyperlink" Target="https://docs.microsoft.com/en-us/azure/active-directory/develop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y_fgJAatVhk&amp;feature=youtu.b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solidFill>
                  <a:srgbClr val="0070C0"/>
                </a:solidFill>
                <a:latin typeface="Calibri"/>
                <a:cs typeface="Calibri"/>
              </a:rPr>
              <a:t>The Microsoft Identity Platform</a:t>
            </a:r>
            <a:br>
              <a:rPr lang="en-US" sz="3200" cap="none" dirty="0">
                <a:solidFill>
                  <a:srgbClr val="0070C0"/>
                </a:solidFill>
                <a:latin typeface="Calibri"/>
                <a:cs typeface="Calibri"/>
              </a:rPr>
            </a:br>
            <a:endParaRPr lang="en-US" sz="3200" cap="none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400" dirty="0"/>
              <a:t>Rory Braybrook</a:t>
            </a:r>
          </a:p>
          <a:p>
            <a:r>
              <a:rPr lang="en-US" sz="2400" dirty="0"/>
              <a:t>Microsoft Identity Architect</a:t>
            </a:r>
          </a:p>
          <a:p>
            <a:r>
              <a:rPr lang="en-US" sz="2400" dirty="0"/>
              <a:t>Microsoft MVP</a:t>
            </a:r>
          </a:p>
          <a:p>
            <a:r>
              <a:rPr lang="en-US" sz="2400" dirty="0"/>
              <a:t>@</a:t>
            </a:r>
            <a:r>
              <a:rPr lang="en-US" sz="2400" dirty="0" err="1"/>
              <a:t>rbrayb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8B8483-4874-4E05-8555-3D4CA52AFC55}"/>
              </a:ext>
            </a:extLst>
          </p:cNvPr>
          <p:cNvSpPr/>
          <p:nvPr/>
        </p:nvSpPr>
        <p:spPr>
          <a:xfrm>
            <a:off x="1371600" y="202844"/>
            <a:ext cx="229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2.0</a:t>
            </a:r>
            <a:endParaRPr lang="en-NZ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AA0582-1C9D-47DB-BF6D-26D116C0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2603"/>
            <a:ext cx="10477500" cy="58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80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7A6F1E-46A4-4343-8453-96F76364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4" y="79899"/>
            <a:ext cx="2229084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84451-3442-4C33-BB93-663C285C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03" y="117628"/>
            <a:ext cx="9453563" cy="66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229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7A6F1E-46A4-4343-8453-96F76364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4" y="79899"/>
            <a:ext cx="2229084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E7392B-1978-4479-BF4A-C027BF63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84211"/>
            <a:ext cx="8299450" cy="64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847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EC5E4-EC65-4CA6-B190-6356BDE8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1" y="1669002"/>
            <a:ext cx="9094796" cy="41369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9293EF-60F2-4B5F-9705-1C537972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1" y="387924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Auth0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953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DDCAC-8D73-4C82-B0DB-ABE5C127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2" y="1699110"/>
            <a:ext cx="9417351" cy="41157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3D2109-7B13-44E3-9537-9BA3B5F6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12" y="414557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Auth0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894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3B50AC-1B9F-4965-AB13-0320EC18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4" y="1047565"/>
            <a:ext cx="8823325" cy="57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F00EE9-D55F-479C-87C4-56C8C19A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4" y="0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SPA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088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0783A-6F29-4525-A7C1-8FF7CE72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84" y="1143745"/>
            <a:ext cx="8382726" cy="57142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7A6F1E-46A4-4343-8453-96F76364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4" y="0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Web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369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DF0E30-EB6C-4558-982F-16F75ADE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4" y="1349404"/>
            <a:ext cx="8447087" cy="53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AE250C-543E-43B0-A56A-8DEFF53D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4" y="0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Native (User)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09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085E5D-3B1A-46C5-8579-CFA79126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58" y="1020932"/>
            <a:ext cx="8382726" cy="57636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D3D822-48B7-4152-B61E-7CD23FB8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4" y="0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Native (Application)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576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62177-3101-4AFB-94DD-C11A129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84" y="1352252"/>
            <a:ext cx="8382726" cy="43132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A74DC6-BC40-426D-B3D8-75F29FC0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4" y="0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– Web API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82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793" y="344173"/>
            <a:ext cx="8001000" cy="1369217"/>
          </a:xfrm>
        </p:spPr>
        <p:txBody>
          <a:bodyPr>
            <a:normAutofit/>
          </a:bodyPr>
          <a:lstStyle/>
          <a:p>
            <a:r>
              <a:rPr lang="en-US" sz="4000" cap="none" dirty="0">
                <a:solidFill>
                  <a:srgbClr val="0070C0"/>
                </a:solidFill>
                <a:latin typeface="Calibri"/>
                <a:cs typeface="Calibri"/>
              </a:rPr>
              <a:t>In the beginning …</a:t>
            </a:r>
            <a:br>
              <a:rPr lang="en-US" sz="4000" cap="none" dirty="0">
                <a:solidFill>
                  <a:srgbClr val="0070C0"/>
                </a:solidFill>
                <a:latin typeface="Calibri"/>
                <a:cs typeface="Calibri"/>
              </a:rPr>
            </a:br>
            <a:endParaRPr lang="en-US" sz="3200" cap="none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A9C80-4CFD-4034-9511-BC550034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93" y="1416563"/>
            <a:ext cx="7620660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0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A74DC6-BC40-426D-B3D8-75F29FC0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2" y="88776"/>
            <a:ext cx="1758567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OS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F958DB1-EA3E-43EB-BEE3-D8AF4CBF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" y="290744"/>
            <a:ext cx="7834313" cy="62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65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763EBE-0FCC-423C-BEC0-6161CB5F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132080"/>
            <a:ext cx="3463636" cy="65938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DDA09C-DDD0-48B0-862C-C2D7E0F2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21942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Menu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2781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83641-2ED4-48B4-B59C-DFFA297F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39" y="1238169"/>
            <a:ext cx="9586323" cy="43816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C02138-1097-4768-B2EC-A59AEE3F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4" y="0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 - MSAL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582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E7ABF-8B6B-4C69-BBF5-5683A302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59" y="2352001"/>
            <a:ext cx="9342483" cy="2153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E3AD78-2105-42D7-8347-2BED6CBEC135}"/>
              </a:ext>
            </a:extLst>
          </p:cNvPr>
          <p:cNvSpPr/>
          <p:nvPr/>
        </p:nvSpPr>
        <p:spPr>
          <a:xfrm>
            <a:off x="1424759" y="771804"/>
            <a:ext cx="3156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Endpoints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12084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326964"/>
            <a:ext cx="8382000" cy="941796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tenant</a:t>
            </a:r>
            <a:br>
              <a:rPr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E98DE7-5728-4665-BA1C-904B5C9F7D5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9838" y="1268760"/>
            <a:ext cx="10432346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can restrict the types available by modifying the authority URL.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https://login.microsoftonline.com/common/v2.0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default, allows any account 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https://login.microsoftonline.com/organizations/v2.0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only Azure AD/Office 365 accounts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https://login.microsoftonline.com/consumers/v2.0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only personal MS accounts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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https://login.microsoftonline.com/{tenant-id}/v2.0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only a specific Azure AD tenant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8092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" y="324556"/>
            <a:ext cx="8382000" cy="941796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/ scopes</a:t>
            </a:r>
            <a:br>
              <a:rPr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E98DE7-5728-4665-BA1C-904B5C9F7D5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32080" y="1487696"/>
            <a:ext cx="10859007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ADAL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Resource URI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https://graph.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MSAL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Scope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https://graph.microsoft.com/Calendars.Read</a:t>
            </a: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Scope=Calendars.Read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563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" y="324556"/>
            <a:ext cx="8382000" cy="941796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rest</a:t>
            </a:r>
            <a:br>
              <a:rPr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E98DE7-5728-4665-BA1C-904B5C9F7D5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32080" y="1166071"/>
            <a:ext cx="10859007" cy="522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MSAL - ADFS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MSAL connects to Azure AD, which is federated with AD FS</a:t>
            </a: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MSAL connects directly to AD FS (Server 2019) (Azure Stack)</a:t>
            </a:r>
          </a:p>
          <a:p>
            <a:pPr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use ADAL (Samples available)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MSAL – Azure AD B2C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JS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None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.NET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</a:pP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Samples available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610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04A893-085A-44C1-B23F-6C308099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8" y="941796"/>
            <a:ext cx="10810703" cy="54894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34415A-6020-42A8-9198-EC2FBCCB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37" y="0"/>
            <a:ext cx="8942447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 – MSAL - code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3919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3AD78-2105-42D7-8347-2BED6CBEC135}"/>
              </a:ext>
            </a:extLst>
          </p:cNvPr>
          <p:cNvSpPr/>
          <p:nvPr/>
        </p:nvSpPr>
        <p:spPr>
          <a:xfrm>
            <a:off x="1424759" y="771804"/>
            <a:ext cx="7328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Demo</a:t>
            </a:r>
          </a:p>
          <a:p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old way</a:t>
            </a:r>
          </a:p>
          <a:p>
            <a:pPr marL="457200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 Services</a:t>
            </a:r>
          </a:p>
          <a:p>
            <a:pPr marL="457200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.NET Core B2C</a:t>
            </a:r>
          </a:p>
          <a:p>
            <a:pPr marL="457200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application registration</a:t>
            </a:r>
          </a:p>
          <a:p>
            <a:pPr marL="457200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</a:p>
          <a:p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6153813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3AD78-2105-42D7-8347-2BED6CBEC135}"/>
              </a:ext>
            </a:extLst>
          </p:cNvPr>
          <p:cNvSpPr/>
          <p:nvPr/>
        </p:nvSpPr>
        <p:spPr>
          <a:xfrm>
            <a:off x="1327589" y="0"/>
            <a:ext cx="4241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 Services</a:t>
            </a:r>
            <a:endParaRPr lang="en-NZ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F6A3B-C981-4D6B-BFFF-1D55B800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89" y="1156628"/>
            <a:ext cx="8382726" cy="51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947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382000" cy="941796"/>
          </a:xfrm>
        </p:spPr>
        <p:txBody>
          <a:bodyPr>
            <a:normAutofit fontScale="90000"/>
          </a:bodyPr>
          <a:lstStyle/>
          <a:p>
            <a:r>
              <a:rPr sz="4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the Problem</a:t>
            </a:r>
            <a:br>
              <a:rPr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with identity is too hard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874285" y="1480332"/>
            <a:ext cx="8382000" cy="5149068"/>
          </a:xfrm>
        </p:spPr>
        <p:txBody>
          <a:bodyPr>
            <a:noAutofit/>
          </a:bodyPr>
          <a:lstStyle/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it appears so easy – a login screen with two textboxes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 How hard can that be?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iceberg scenario – users only see the 10 % “above the surface”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must use different identity technologies in different situations: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Developers don’t understand security – take short cuts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in multiple identities</a:t>
            </a:r>
          </a:p>
        </p:txBody>
      </p:sp>
    </p:spTree>
    <p:extLst>
      <p:ext uri="{BB962C8B-B14F-4D97-AF65-F5344CB8AC3E}">
        <p14:creationId xmlns:p14="http://schemas.microsoft.com/office/powerpoint/2010/main" val="89585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41" y="387924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757989-3904-482E-AF8B-22DD8877834F}"/>
              </a:ext>
            </a:extLst>
          </p:cNvPr>
          <p:cNvSpPr txBox="1">
            <a:spLocks/>
          </p:cNvSpPr>
          <p:nvPr/>
        </p:nvSpPr>
        <p:spPr>
          <a:xfrm>
            <a:off x="1259841" y="1329720"/>
            <a:ext cx="8382000" cy="9417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9088B4-7003-4D56-AD1B-17BEF553C283}"/>
              </a:ext>
            </a:extLst>
          </p:cNvPr>
          <p:cNvSpPr txBox="1">
            <a:spLocks/>
          </p:cNvSpPr>
          <p:nvPr/>
        </p:nvSpPr>
        <p:spPr>
          <a:xfrm>
            <a:off x="1259841" y="1424244"/>
            <a:ext cx="8382000" cy="3520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cap="none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https://docs.microsoft.com/en-us/azure/active-directory/develop/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cap="none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https://docs.microsoft.com/en-us/azure/active-directory/develop/identity-platform-integration-checklist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cap="none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https://www.youtube.com/watch?v=y_fgJAatVhk&amp;feature=youtu.be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cap="none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https://medium.com/the-new-control-plane</a:t>
            </a:r>
          </a:p>
          <a:p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0799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757989-3904-482E-AF8B-22DD8877834F}"/>
              </a:ext>
            </a:extLst>
          </p:cNvPr>
          <p:cNvSpPr txBox="1">
            <a:spLocks/>
          </p:cNvSpPr>
          <p:nvPr/>
        </p:nvSpPr>
        <p:spPr>
          <a:xfrm>
            <a:off x="1259841" y="1329720"/>
            <a:ext cx="8382000" cy="9417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9A3B1-7751-4BFB-9C76-1F7710CF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84" y="636972"/>
            <a:ext cx="8859913" cy="55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36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26964"/>
            <a:ext cx="8382000" cy="941796"/>
          </a:xfrm>
        </p:spPr>
        <p:txBody>
          <a:bodyPr>
            <a:normAutofit fontScale="90000"/>
          </a:bodyPr>
          <a:lstStyle/>
          <a:p>
            <a:r>
              <a:rPr sz="4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the Problem</a:t>
            </a:r>
            <a:br>
              <a:rPr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ln>
                  <a:noFill/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with identity is too hard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874285" y="1480332"/>
            <a:ext cx="8382000" cy="5276068"/>
          </a:xfrm>
        </p:spPr>
        <p:txBody>
          <a:bodyPr>
            <a:noAutofit/>
          </a:bodyPr>
          <a:lstStyle/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different ways to access the identity repository – the “I can do better syndrome”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Reinventing the wheel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Different applications use different naming standards for the same identity attribute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Makes security reviews very complex</a:t>
            </a:r>
          </a:p>
          <a:p>
            <a:pPr>
              <a:buClr>
                <a:srgbClr val="FFFF66"/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not define one approach that applications can use in all of these cases?</a:t>
            </a:r>
          </a:p>
          <a:p>
            <a:pPr lvl="1">
              <a:buClr>
                <a:srgbClr val="FFFF66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Claims-based identity allows this</a:t>
            </a:r>
          </a:p>
        </p:txBody>
      </p:sp>
    </p:spTree>
    <p:extLst>
      <p:ext uri="{BB962C8B-B14F-4D97-AF65-F5344CB8AC3E}">
        <p14:creationId xmlns:p14="http://schemas.microsoft.com/office/powerpoint/2010/main" val="1476474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4942761" y="3402841"/>
            <a:ext cx="1981200" cy="2686110"/>
            <a:chOff x="3429000" y="3962400"/>
            <a:chExt cx="1981200" cy="2686110"/>
          </a:xfrm>
        </p:grpSpPr>
        <p:sp>
          <p:nvSpPr>
            <p:cNvPr id="154667" name="Text Box 43"/>
            <p:cNvSpPr txBox="1">
              <a:spLocks noChangeArrowheads="1"/>
            </p:cNvSpPr>
            <p:nvPr/>
          </p:nvSpPr>
          <p:spPr bwMode="auto">
            <a:xfrm>
              <a:off x="3505200" y="3962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latin typeface="Calibri" pitchFamily="34" charset="0"/>
                </a:rPr>
                <a:t>Token</a:t>
              </a:r>
            </a:p>
          </p:txBody>
        </p:sp>
        <p:sp>
          <p:nvSpPr>
            <p:cNvPr id="154709" name="Rectangle 85"/>
            <p:cNvSpPr>
              <a:spLocks noChangeArrowheads="1"/>
            </p:cNvSpPr>
            <p:nvPr/>
          </p:nvSpPr>
          <p:spPr bwMode="auto">
            <a:xfrm>
              <a:off x="3429000" y="4343400"/>
              <a:ext cx="1981200" cy="19050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29000" y="6248400"/>
              <a:ext cx="1981200" cy="381000"/>
            </a:xfrm>
            <a:prstGeom prst="rect">
              <a:avLst/>
            </a:prstGeom>
            <a:ln>
              <a:headEnd type="none" w="lg" len="lg"/>
              <a:tailEnd type="stealth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sp>
          <p:nvSpPr>
            <p:cNvPr id="20" name="Text Box 89"/>
            <p:cNvSpPr txBox="1">
              <a:spLocks noChangeArrowheads="1"/>
            </p:cNvSpPr>
            <p:nvPr/>
          </p:nvSpPr>
          <p:spPr bwMode="auto">
            <a:xfrm>
              <a:off x="3505200" y="6248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>
                  <a:latin typeface="Calibri" pitchFamily="34" charset="0"/>
                </a:rPr>
                <a:t>Signature</a:t>
              </a:r>
            </a:p>
          </p:txBody>
        </p:sp>
      </p:grp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219364" y="3555241"/>
            <a:ext cx="1634379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Claims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6923961" y="3936241"/>
            <a:ext cx="2581834" cy="437166"/>
            <a:chOff x="5410200" y="4495800"/>
            <a:chExt cx="2581834" cy="437166"/>
          </a:xfrm>
        </p:grpSpPr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7077635" y="4594412"/>
              <a:ext cx="914399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Name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10200" y="4495800"/>
              <a:ext cx="1631576" cy="277906"/>
            </a:xfrm>
            <a:custGeom>
              <a:avLst/>
              <a:gdLst>
                <a:gd name="connsiteX0" fmla="*/ 1631576 w 1631576"/>
                <a:gd name="connsiteY0" fmla="*/ 277906 h 277906"/>
                <a:gd name="connsiteX1" fmla="*/ 690282 w 1631576"/>
                <a:gd name="connsiteY1" fmla="*/ 224118 h 277906"/>
                <a:gd name="connsiteX2" fmla="*/ 0 w 1631576"/>
                <a:gd name="connsiteY2" fmla="*/ 0 h 27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1576" h="277906">
                  <a:moveTo>
                    <a:pt x="1631576" y="277906"/>
                  </a:moveTo>
                  <a:cubicBezTo>
                    <a:pt x="1296893" y="274171"/>
                    <a:pt x="962211" y="270436"/>
                    <a:pt x="690282" y="224118"/>
                  </a:cubicBezTo>
                  <a:cubicBezTo>
                    <a:pt x="418353" y="177800"/>
                    <a:pt x="209176" y="88900"/>
                    <a:pt x="0" y="0"/>
                  </a:cubicBezTo>
                </a:path>
              </a:pathLst>
            </a:custGeom>
            <a:ln w="19050">
              <a:solidFill>
                <a:schemeClr val="bg2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6923962" y="4317241"/>
            <a:ext cx="2590800" cy="498722"/>
            <a:chOff x="5410200" y="4876800"/>
            <a:chExt cx="2590800" cy="498722"/>
          </a:xfrm>
        </p:grpSpPr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7077635" y="4975412"/>
              <a:ext cx="923365" cy="400110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  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10200" y="4876800"/>
              <a:ext cx="1631576" cy="277906"/>
            </a:xfrm>
            <a:custGeom>
              <a:avLst/>
              <a:gdLst>
                <a:gd name="connsiteX0" fmla="*/ 1631576 w 1631576"/>
                <a:gd name="connsiteY0" fmla="*/ 277906 h 277906"/>
                <a:gd name="connsiteX1" fmla="*/ 690282 w 1631576"/>
                <a:gd name="connsiteY1" fmla="*/ 224118 h 277906"/>
                <a:gd name="connsiteX2" fmla="*/ 0 w 1631576"/>
                <a:gd name="connsiteY2" fmla="*/ 0 h 27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1576" h="277906">
                  <a:moveTo>
                    <a:pt x="1631576" y="277906"/>
                  </a:moveTo>
                  <a:cubicBezTo>
                    <a:pt x="1296893" y="274171"/>
                    <a:pt x="962211" y="270436"/>
                    <a:pt x="690282" y="224118"/>
                  </a:cubicBezTo>
                  <a:cubicBezTo>
                    <a:pt x="418353" y="177800"/>
                    <a:pt x="209176" y="88900"/>
                    <a:pt x="0" y="0"/>
                  </a:cubicBezTo>
                </a:path>
              </a:pathLst>
            </a:custGeom>
            <a:ln w="19050">
              <a:solidFill>
                <a:schemeClr val="bg2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6923962" y="4698241"/>
            <a:ext cx="2590800" cy="498722"/>
            <a:chOff x="5410200" y="5257800"/>
            <a:chExt cx="2590800" cy="498722"/>
          </a:xfrm>
        </p:grpSpPr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7077635" y="5356412"/>
              <a:ext cx="923365" cy="400110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410200" y="5257800"/>
              <a:ext cx="1631576" cy="277906"/>
            </a:xfrm>
            <a:custGeom>
              <a:avLst/>
              <a:gdLst>
                <a:gd name="connsiteX0" fmla="*/ 1631576 w 1631576"/>
                <a:gd name="connsiteY0" fmla="*/ 277906 h 277906"/>
                <a:gd name="connsiteX1" fmla="*/ 690282 w 1631576"/>
                <a:gd name="connsiteY1" fmla="*/ 224118 h 277906"/>
                <a:gd name="connsiteX2" fmla="*/ 0 w 1631576"/>
                <a:gd name="connsiteY2" fmla="*/ 0 h 27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1576" h="277906">
                  <a:moveTo>
                    <a:pt x="1631576" y="277906"/>
                  </a:moveTo>
                  <a:cubicBezTo>
                    <a:pt x="1296893" y="274171"/>
                    <a:pt x="962211" y="270436"/>
                    <a:pt x="690282" y="224118"/>
                  </a:cubicBezTo>
                  <a:cubicBezTo>
                    <a:pt x="418353" y="177800"/>
                    <a:pt x="209176" y="88900"/>
                    <a:pt x="0" y="0"/>
                  </a:cubicBezTo>
                </a:path>
              </a:pathLst>
            </a:custGeom>
            <a:ln w="19050">
              <a:solidFill>
                <a:schemeClr val="bg2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942761" y="3783841"/>
            <a:ext cx="1981200" cy="1924110"/>
            <a:chOff x="3429000" y="4343400"/>
            <a:chExt cx="1981200" cy="1924110"/>
          </a:xfrm>
        </p:grpSpPr>
        <p:sp>
          <p:nvSpPr>
            <p:cNvPr id="154710" name="Text Box 86"/>
            <p:cNvSpPr txBox="1">
              <a:spLocks noChangeArrowheads="1"/>
            </p:cNvSpPr>
            <p:nvPr/>
          </p:nvSpPr>
          <p:spPr bwMode="auto">
            <a:xfrm>
              <a:off x="3505200" y="4343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>
                  <a:latin typeface="Calibri" pitchFamily="34" charset="0"/>
                </a:rPr>
                <a:t>Claim 1</a:t>
              </a:r>
            </a:p>
          </p:txBody>
        </p:sp>
        <p:sp>
          <p:nvSpPr>
            <p:cNvPr id="154711" name="Text Box 87"/>
            <p:cNvSpPr txBox="1">
              <a:spLocks noChangeArrowheads="1"/>
            </p:cNvSpPr>
            <p:nvPr/>
          </p:nvSpPr>
          <p:spPr bwMode="auto">
            <a:xfrm>
              <a:off x="3505200" y="4724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>
                  <a:latin typeface="Calibri" pitchFamily="34" charset="0"/>
                </a:rPr>
                <a:t>Claim 2</a:t>
              </a:r>
            </a:p>
          </p:txBody>
        </p:sp>
        <p:sp>
          <p:nvSpPr>
            <p:cNvPr id="154712" name="Text Box 88"/>
            <p:cNvSpPr txBox="1">
              <a:spLocks noChangeArrowheads="1"/>
            </p:cNvSpPr>
            <p:nvPr/>
          </p:nvSpPr>
          <p:spPr bwMode="auto">
            <a:xfrm>
              <a:off x="3505200" y="5486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latin typeface="Calibri" pitchFamily="34" charset="0"/>
                </a:rPr>
                <a:t>. . .</a:t>
              </a:r>
            </a:p>
          </p:txBody>
        </p:sp>
        <p:sp>
          <p:nvSpPr>
            <p:cNvPr id="154713" name="Text Box 89"/>
            <p:cNvSpPr txBox="1">
              <a:spLocks noChangeArrowheads="1"/>
            </p:cNvSpPr>
            <p:nvPr/>
          </p:nvSpPr>
          <p:spPr bwMode="auto">
            <a:xfrm>
              <a:off x="3505200" y="5867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>
                  <a:latin typeface="Calibri" pitchFamily="34" charset="0"/>
                </a:rPr>
                <a:t>Claim n</a:t>
              </a:r>
            </a:p>
          </p:txBody>
        </p:sp>
        <p:sp>
          <p:nvSpPr>
            <p:cNvPr id="154715" name="Line 91"/>
            <p:cNvSpPr>
              <a:spLocks noChangeShapeType="1"/>
            </p:cNvSpPr>
            <p:nvPr/>
          </p:nvSpPr>
          <p:spPr bwMode="auto">
            <a:xfrm>
              <a:off x="3429000" y="4724400"/>
              <a:ext cx="19812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4716" name="Line 92"/>
            <p:cNvSpPr>
              <a:spLocks noChangeShapeType="1"/>
            </p:cNvSpPr>
            <p:nvPr/>
          </p:nvSpPr>
          <p:spPr bwMode="auto">
            <a:xfrm>
              <a:off x="3429000" y="5486400"/>
              <a:ext cx="19812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4717" name="Line 93"/>
            <p:cNvSpPr>
              <a:spLocks noChangeShapeType="1"/>
            </p:cNvSpPr>
            <p:nvPr/>
          </p:nvSpPr>
          <p:spPr bwMode="auto">
            <a:xfrm>
              <a:off x="3429000" y="5867400"/>
              <a:ext cx="19812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8" name="Line 91"/>
            <p:cNvSpPr>
              <a:spLocks noChangeShapeType="1"/>
            </p:cNvSpPr>
            <p:nvPr/>
          </p:nvSpPr>
          <p:spPr bwMode="auto">
            <a:xfrm>
              <a:off x="3429000" y="5105400"/>
              <a:ext cx="19812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9" name="Text Box 87"/>
            <p:cNvSpPr txBox="1">
              <a:spLocks noChangeArrowheads="1"/>
            </p:cNvSpPr>
            <p:nvPr/>
          </p:nvSpPr>
          <p:spPr bwMode="auto">
            <a:xfrm>
              <a:off x="3505200" y="5105400"/>
              <a:ext cx="1820863" cy="4001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>
                  <a:latin typeface="Calibri" pitchFamily="34" charset="0"/>
                </a:rPr>
                <a:t>Claim 3</a:t>
              </a: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382000" cy="114145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Tokens and Claims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n>
                  <a:noFill/>
                </a:ln>
                <a:solidFill>
                  <a:srgbClr val="00B050">
                    <a:alpha val="99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 identity on the wire</a:t>
            </a:r>
            <a:br>
              <a:rPr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type="body" sz="quarter" idx="10"/>
          </p:nvPr>
        </p:nvSpPr>
        <p:spPr>
          <a:xfrm>
            <a:off x="1874285" y="1480332"/>
            <a:ext cx="8382000" cy="16281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set of bytes that expresses information about an identity</a:t>
            </a:r>
          </a:p>
          <a:p>
            <a:pPr lvl="1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consists of one or more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</a:t>
            </a:r>
          </a:p>
          <a:p>
            <a:pPr lvl="1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claim contains some information about the entity to which this token applies</a:t>
            </a:r>
          </a:p>
        </p:txBody>
      </p:sp>
      <p:grpSp>
        <p:nvGrpSpPr>
          <p:cNvPr id="7" name="Group 27"/>
          <p:cNvGrpSpPr/>
          <p:nvPr/>
        </p:nvGrpSpPr>
        <p:grpSpPr>
          <a:xfrm>
            <a:off x="1818562" y="4393446"/>
            <a:ext cx="3113442" cy="1667435"/>
            <a:chOff x="304800" y="4953000"/>
            <a:chExt cx="3113442" cy="1667435"/>
          </a:xfrm>
        </p:grpSpPr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304800" y="4953000"/>
              <a:ext cx="2133600" cy="132343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Indicates who created this token and guards against changes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20501" y="6272605"/>
              <a:ext cx="2097741" cy="347830"/>
            </a:xfrm>
            <a:custGeom>
              <a:avLst/>
              <a:gdLst>
                <a:gd name="connsiteX0" fmla="*/ 0 w 2097741"/>
                <a:gd name="connsiteY0" fmla="*/ 0 h 652630"/>
                <a:gd name="connsiteX1" fmla="*/ 613186 w 2097741"/>
                <a:gd name="connsiteY1" fmla="*/ 623943 h 652630"/>
                <a:gd name="connsiteX2" fmla="*/ 2097741 w 2097741"/>
                <a:gd name="connsiteY2" fmla="*/ 172122 h 65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7741" h="652630">
                  <a:moveTo>
                    <a:pt x="0" y="0"/>
                  </a:moveTo>
                  <a:cubicBezTo>
                    <a:pt x="131781" y="297628"/>
                    <a:pt x="263563" y="595256"/>
                    <a:pt x="613186" y="623943"/>
                  </a:cubicBezTo>
                  <a:cubicBezTo>
                    <a:pt x="962809" y="652630"/>
                    <a:pt x="1530275" y="412376"/>
                    <a:pt x="2097741" y="172122"/>
                  </a:cubicBezTo>
                </a:path>
              </a:pathLst>
            </a:custGeom>
            <a:ln w="19050">
              <a:solidFill>
                <a:schemeClr val="bg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595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3AD78-2105-42D7-8347-2BED6CBEC135}"/>
              </a:ext>
            </a:extLst>
          </p:cNvPr>
          <p:cNvSpPr/>
          <p:nvPr/>
        </p:nvSpPr>
        <p:spPr>
          <a:xfrm>
            <a:off x="1424758" y="771804"/>
            <a:ext cx="87845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Journey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rgbClr val="052F6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Wrappers around protocol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Windows Identity Foundation (WIF)</a:t>
            </a:r>
          </a:p>
          <a:p>
            <a:pPr marL="914400" lvl="1" indent="-457200">
              <a:buClr>
                <a:srgbClr val="FFFF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solidFill>
                  <a:srgbClr val="052F6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 based – </a:t>
            </a:r>
            <a:r>
              <a:rPr lang="en-US" sz="3200" dirty="0" err="1">
                <a:solidFill>
                  <a:srgbClr val="052F6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web.config</a:t>
            </a:r>
            <a:r>
              <a:rPr lang="en-US" sz="3200" dirty="0">
                <a:solidFill>
                  <a:srgbClr val="052F61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WS-Federation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Web Interface for .NET (OWIN) - OIDC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endParaRPr lang="en-US" sz="3200" dirty="0">
              <a:solidFill>
                <a:srgbClr val="052F61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1EE90-B0F4-45B7-A5EC-D42B090D8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58" y="4164078"/>
            <a:ext cx="8382726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08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41" y="387924"/>
            <a:ext cx="8382000" cy="941796"/>
          </a:xfrm>
        </p:spPr>
        <p:txBody>
          <a:bodyPr>
            <a:normAutofit/>
          </a:bodyPr>
          <a:lstStyle/>
          <a:p>
            <a:r>
              <a:rPr lang="en-US" sz="4000" cap="none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Platform (not the Product!)</a:t>
            </a:r>
            <a:endParaRPr lang="en-US" sz="4000" cap="none" dirty="0">
              <a:ln>
                <a:noFill/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469C2-C943-4C97-B50F-C33B7D4C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1" y="1580990"/>
            <a:ext cx="8996444" cy="46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F783F-8931-46E9-83C9-5D316C89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78462"/>
            <a:ext cx="10119359" cy="67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99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45522-54EB-4496-8C2D-73AE3728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89540"/>
            <a:ext cx="9296400" cy="5265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B8483-4874-4E05-8555-3D4CA52AFC55}"/>
              </a:ext>
            </a:extLst>
          </p:cNvPr>
          <p:cNvSpPr/>
          <p:nvPr/>
        </p:nvSpPr>
        <p:spPr>
          <a:xfrm>
            <a:off x="1371600" y="202844"/>
            <a:ext cx="3605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OpenID Connect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7264164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2622</TotalTime>
  <Words>533</Words>
  <Application>Microsoft Office PowerPoint</Application>
  <PresentationFormat>Widescreen</PresentationFormat>
  <Paragraphs>122</Paragraphs>
  <Slides>31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Webdings</vt:lpstr>
      <vt:lpstr>Wingdings 3</vt:lpstr>
      <vt:lpstr>Slice</vt:lpstr>
      <vt:lpstr>The Microsoft Identity Platform </vt:lpstr>
      <vt:lpstr>In the beginning … </vt:lpstr>
      <vt:lpstr>Defining the Problem Working with identity is too hard (1)</vt:lpstr>
      <vt:lpstr>Defining the Problem Working with identity is too hard (2)</vt:lpstr>
      <vt:lpstr>Tokens and Claims  Representing identity on the wire </vt:lpstr>
      <vt:lpstr>PowerPoint Presentation</vt:lpstr>
      <vt:lpstr>The Platform (not the Product!)</vt:lpstr>
      <vt:lpstr>PowerPoint Presentation</vt:lpstr>
      <vt:lpstr>PowerPoint Presentation</vt:lpstr>
      <vt:lpstr>PowerPoint Presentation</vt:lpstr>
      <vt:lpstr>Scenarios</vt:lpstr>
      <vt:lpstr>Scenarios</vt:lpstr>
      <vt:lpstr>The Format – Auth0</vt:lpstr>
      <vt:lpstr>The Format – Auth0</vt:lpstr>
      <vt:lpstr>The Format – SPA</vt:lpstr>
      <vt:lpstr>The Format – Web</vt:lpstr>
      <vt:lpstr>The Format – Native (User)</vt:lpstr>
      <vt:lpstr>The Format – Native (Application)</vt:lpstr>
      <vt:lpstr>The Format – Web API</vt:lpstr>
      <vt:lpstr>The OS</vt:lpstr>
      <vt:lpstr>The Menu</vt:lpstr>
      <vt:lpstr>ADAL - MSAL</vt:lpstr>
      <vt:lpstr>PowerPoint Presentation</vt:lpstr>
      <vt:lpstr>Types of tenant </vt:lpstr>
      <vt:lpstr>Resources / scopes </vt:lpstr>
      <vt:lpstr>The rest </vt:lpstr>
      <vt:lpstr>ADAL – MSAL - code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Braybrook</dc:creator>
  <cp:lastModifiedBy>Rory Braybrook</cp:lastModifiedBy>
  <cp:revision>60</cp:revision>
  <dcterms:created xsi:type="dcterms:W3CDTF">2014-09-12T02:12:56Z</dcterms:created>
  <dcterms:modified xsi:type="dcterms:W3CDTF">2019-08-21T09:27:17Z</dcterms:modified>
</cp:coreProperties>
</file>