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72" r:id="rId2"/>
    <p:sldMasterId id="2147483706" r:id="rId3"/>
    <p:sldMasterId id="2147483738" r:id="rId4"/>
  </p:sldMasterIdLst>
  <p:notesMasterIdLst>
    <p:notesMasterId r:id="rId20"/>
  </p:notesMasterIdLst>
  <p:sldIdLst>
    <p:sldId id="256" r:id="rId5"/>
    <p:sldId id="9973" r:id="rId6"/>
    <p:sldId id="9975" r:id="rId7"/>
    <p:sldId id="9976" r:id="rId8"/>
    <p:sldId id="9983" r:id="rId9"/>
    <p:sldId id="9965" r:id="rId10"/>
    <p:sldId id="9971" r:id="rId11"/>
    <p:sldId id="9978" r:id="rId12"/>
    <p:sldId id="9979" r:id="rId13"/>
    <p:sldId id="9985" r:id="rId14"/>
    <p:sldId id="9981" r:id="rId15"/>
    <p:sldId id="9982" r:id="rId16"/>
    <p:sldId id="9980" r:id="rId17"/>
    <p:sldId id="9986" r:id="rId18"/>
    <p:sldId id="998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5F1E6-2B5F-4BE6-9BC3-10880DB74D9C}" type="datetimeFigureOut">
              <a:rPr lang="en-NZ" smtClean="0"/>
              <a:t>9/11/2020</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E229AC-55D6-489D-A1FC-554388AB18EC}" type="slidenum">
              <a:rPr lang="en-NZ" smtClean="0"/>
              <a:t>‹#›</a:t>
            </a:fld>
            <a:endParaRPr lang="en-NZ" dirty="0"/>
          </a:p>
        </p:txBody>
      </p:sp>
    </p:spTree>
    <p:extLst>
      <p:ext uri="{BB962C8B-B14F-4D97-AF65-F5344CB8AC3E}">
        <p14:creationId xmlns:p14="http://schemas.microsoft.com/office/powerpoint/2010/main" val="1056231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513571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2204814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3923170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21959372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31547347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9061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71973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1597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695332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9967265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0359427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1794649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033499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738214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7884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6657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99051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9365809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751664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73421633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51038997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935067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379368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7476392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01243404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839400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5807141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88054331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0118192"/>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797327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0842132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5473435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3722540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217909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66286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16512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49744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9517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4565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13328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16158992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431643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F7F28-ECF1-4722-87D4-A90715B6E1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5CD38F-E6BC-4B40-8E40-417C9B98692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C338D-E9D0-4731-923B-2DEACA83B8F7}"/>
              </a:ext>
            </a:extLst>
          </p:cNvPr>
          <p:cNvSpPr>
            <a:spLocks noGrp="1"/>
          </p:cNvSpPr>
          <p:nvPr>
            <p:ph type="dt" sz="half" idx="10"/>
          </p:nvPr>
        </p:nvSpPr>
        <p:spPr/>
        <p:txBody>
          <a:bodyPr/>
          <a:lstStyle/>
          <a:p>
            <a:fld id="{8107F7AA-8A79-46F4-A960-94DD8A70DECD}" type="datetimeFigureOut">
              <a:rPr lang="en-US" smtClean="0"/>
              <a:t>11/9/2020</a:t>
            </a:fld>
            <a:endParaRPr lang="en-US" dirty="0"/>
          </a:p>
        </p:txBody>
      </p:sp>
      <p:sp>
        <p:nvSpPr>
          <p:cNvPr id="5" name="Footer Placeholder 4">
            <a:extLst>
              <a:ext uri="{FF2B5EF4-FFF2-40B4-BE49-F238E27FC236}">
                <a16:creationId xmlns:a16="http://schemas.microsoft.com/office/drawing/2014/main" id="{DB5939EA-7006-4D47-B301-63BDFEC343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A2BC95-98F4-4877-BE61-3E3917B652CC}"/>
              </a:ext>
            </a:extLst>
          </p:cNvPr>
          <p:cNvSpPr>
            <a:spLocks noGrp="1"/>
          </p:cNvSpPr>
          <p:nvPr>
            <p:ph type="sldNum" sz="quarter" idx="12"/>
          </p:nvPr>
        </p:nvSpPr>
        <p:spPr/>
        <p:txBody>
          <a:bodyPr/>
          <a:lstStyle/>
          <a:p>
            <a:fld id="{64F92B8E-D9B4-4528-9547-12B4DA16E859}" type="slidenum">
              <a:rPr lang="en-US" smtClean="0"/>
              <a:t>‹#›</a:t>
            </a:fld>
            <a:endParaRPr lang="en-US" dirty="0"/>
          </a:p>
        </p:txBody>
      </p:sp>
    </p:spTree>
    <p:extLst>
      <p:ext uri="{BB962C8B-B14F-4D97-AF65-F5344CB8AC3E}">
        <p14:creationId xmlns:p14="http://schemas.microsoft.com/office/powerpoint/2010/main" val="4570687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BED"/>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C6285A8E-7DD0-4D6D-9D51-224C83AE764D}"/>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grpSp>
        <p:nvGrpSpPr>
          <p:cNvPr id="6" name="Group 5">
            <a:extLst>
              <a:ext uri="{FF2B5EF4-FFF2-40B4-BE49-F238E27FC236}">
                <a16:creationId xmlns:a16="http://schemas.microsoft.com/office/drawing/2014/main" id="{FBDA1E01-154A-467D-8BDC-6332D2000E1F}"/>
              </a:ext>
            </a:extLst>
          </p:cNvPr>
          <p:cNvGrpSpPr/>
          <p:nvPr userDrawn="1"/>
        </p:nvGrpSpPr>
        <p:grpSpPr>
          <a:xfrm>
            <a:off x="576600" y="2002419"/>
            <a:ext cx="4170025" cy="2301387"/>
            <a:chOff x="576600" y="2002419"/>
            <a:chExt cx="4170025" cy="2301387"/>
          </a:xfrm>
        </p:grpSpPr>
        <p:pic>
          <p:nvPicPr>
            <p:cNvPr id="7" name="Picture 6" descr="Microsoft Build">
              <a:extLst>
                <a:ext uri="{FF2B5EF4-FFF2-40B4-BE49-F238E27FC236}">
                  <a16:creationId xmlns:a16="http://schemas.microsoft.com/office/drawing/2014/main" id="{0F0420B5-6823-41F5-8971-0D7A378E6ADA}"/>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8" name="Picture 7" descr="May 6-8, 2019">
              <a:extLst>
                <a:ext uri="{FF2B5EF4-FFF2-40B4-BE49-F238E27FC236}">
                  <a16:creationId xmlns:a16="http://schemas.microsoft.com/office/drawing/2014/main" id="{61865F54-2963-4B54-84F4-5CFE748E6DA3}"/>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5" name="Picture 4">
            <a:extLst>
              <a:ext uri="{FF2B5EF4-FFF2-40B4-BE49-F238E27FC236}">
                <a16:creationId xmlns:a16="http://schemas.microsoft.com/office/drawing/2014/main" id="{85EEFA81-6B44-4E57-AF00-64CF0E3502BD}"/>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18616201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resentation titl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860D136F-C7CA-4CA3-9DAF-10608365C3D5}"/>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F79C526A-A022-43D8-B4A9-49B4FA210BD5}"/>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7" name="Text Placeholder 4">
            <a:extLst>
              <a:ext uri="{FF2B5EF4-FFF2-40B4-BE49-F238E27FC236}">
                <a16:creationId xmlns:a16="http://schemas.microsoft.com/office/drawing/2014/main" id="{38869610-2E08-49D2-959D-1CE22A31B3E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9" name="Picture 8">
            <a:extLst>
              <a:ext uri="{FF2B5EF4-FFF2-40B4-BE49-F238E27FC236}">
                <a16:creationId xmlns:a16="http://schemas.microsoft.com/office/drawing/2014/main" id="{393F705E-8E29-42CB-99B0-F26F260FAFC8}"/>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440680" y="0"/>
            <a:ext cx="6781800" cy="6858000"/>
          </a:xfrm>
          <a:prstGeom prst="rect">
            <a:avLst/>
          </a:prstGeom>
        </p:spPr>
      </p:pic>
    </p:spTree>
    <p:extLst>
      <p:ext uri="{BB962C8B-B14F-4D97-AF65-F5344CB8AC3E}">
        <p14:creationId xmlns:p14="http://schemas.microsoft.com/office/powerpoint/2010/main" val="448615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86293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150339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04473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255588" indent="0">
              <a:buFont typeface="Wingdings" panose="05000000000000000000" pitchFamily="2" charset="2"/>
              <a:buNone/>
              <a:defRPr sz="2000" b="0">
                <a:latin typeface="+mn-lt"/>
              </a:defRPr>
            </a:lvl2pPr>
            <a:lvl3pPr marL="450850" indent="0">
              <a:buFont typeface="Wingdings" panose="05000000000000000000" pitchFamily="2" charset="2"/>
              <a:buNone/>
              <a:tabLst/>
              <a:defRPr sz="1600" b="0">
                <a:latin typeface="+mn-lt"/>
              </a:defRPr>
            </a:lvl3pPr>
            <a:lvl4pPr marL="652462" indent="0">
              <a:buFont typeface="Wingdings" panose="05000000000000000000" pitchFamily="2" charset="2"/>
              <a:buNone/>
              <a:defRPr sz="1400" b="0">
                <a:latin typeface="+mn-lt"/>
              </a:defRPr>
            </a:lvl4pPr>
            <a:lvl5pPr marL="854075" indent="0">
              <a:buFont typeface="Wingdings" panose="05000000000000000000" pitchFamily="2" charset="2"/>
              <a:buNone/>
              <a:tabLst/>
              <a:defRPr sz="1400" b="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6495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D36F-C0EA-4185-ADAF-F4A4448F9B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74440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20793289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6F37BF82-E3E8-4302-A594-F65960CCC301}"/>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8716715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15F3E599-A73B-4F6C-B75E-DD31D9CC66E1}"/>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02752739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455BA74A-B68F-4C77-B673-234DE65CED94}"/>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30751137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F5BA314-EEF1-4FA5-9421-10A3E09F299D}"/>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693167516"/>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A5C5B845-DAAF-49C9-A801-CF0C1DCAF2F1}"/>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9761874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50B0ADB-4CF2-43A8-A831-1FED85185F53}"/>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FE6EFC90-EAD0-4561-8EB5-3A7AE2F152FC}"/>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279110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012BEEB-AF27-4BE4-A925-96C953F4316E}"/>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24995D37-C1DF-401B-B505-1D64A3229EB3}"/>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39B5646A-BFF7-4F8B-9C11-D90E34758EEF}"/>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8854075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331EA60F-C2E5-44CF-9E71-9122048BCB11}"/>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FAC7B678-C66A-477F-9C20-81FB29F5A78D}"/>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35EF5F3E-132E-40A3-85A1-5C33DF01F1A4}"/>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805EC638-22DD-4F5B-86E4-0BD8DEE540C0}"/>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218660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1130201574"/>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39"/>
            <a:ext cx="3468956" cy="3963193"/>
          </a:xfrm>
        </p:spPr>
        <p:txBody>
          <a:bodyPr/>
          <a:lstStyle>
            <a:lvl1pPr>
              <a:defRPr sz="3600">
                <a:gradFill>
                  <a:gsLst>
                    <a:gs pos="96795">
                      <a:schemeClr val="tx1"/>
                    </a:gs>
                    <a:gs pos="82051">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0565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text side by sid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66231824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98533940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Edit Master text styles</a:t>
            </a:r>
          </a:p>
        </p:txBody>
      </p:sp>
    </p:spTree>
    <p:extLst>
      <p:ext uri="{BB962C8B-B14F-4D97-AF65-F5344CB8AC3E}">
        <p14:creationId xmlns:p14="http://schemas.microsoft.com/office/powerpoint/2010/main" val="382504892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655">
                      <a:srgbClr val="30E5D0"/>
                    </a:gs>
                    <a:gs pos="2243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9641128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8405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436">
                      <a:schemeClr val="tx1"/>
                    </a:gs>
                    <a:gs pos="42308">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5545357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6424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314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037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4802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439385"/>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4" name="MS logo white - EMF" descr="Microsoft logo white text version">
            <a:extLst>
              <a:ext uri="{FF2B5EF4-FFF2-40B4-BE49-F238E27FC236}">
                <a16:creationId xmlns:a16="http://schemas.microsoft.com/office/drawing/2014/main" id="{1291B0CF-9615-4684-B7F1-8E5483826A4A}"/>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3628630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10420018"/>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18055566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dirty="0"/>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dirty="0"/>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1671808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73652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3392379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7220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70863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129948653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4221660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4300388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2950626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dirty="0"/>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467036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58912817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65491741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313684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21436526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974232946"/>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77004397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63491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434621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408820933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image" Target="../media/image1.emf"/><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8"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image" Target="../media/image1.emf"/><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theme" Target="../theme/theme3.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image" Target="../media/image1.emf"/><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theme" Target="../theme/theme4.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11/9/2020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26951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50" name="Picture 49">
            <a:extLst>
              <a:ext uri="{FF2B5EF4-FFF2-40B4-BE49-F238E27FC236}">
                <a16:creationId xmlns:a16="http://schemas.microsoft.com/office/drawing/2014/main" id="{F7D1C1B0-B53E-499D-B47D-58586D6F44FC}"/>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373494095"/>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32" r:id="rId26"/>
    <p:sldLayoutId id="2147483733" r:id="rId27"/>
    <p:sldLayoutId id="2147483734" r:id="rId28"/>
    <p:sldLayoutId id="2147483735" r:id="rId29"/>
    <p:sldLayoutId id="2147483736" r:id="rId30"/>
    <p:sldLayoutId id="2147483737"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96795">
                <a:schemeClr val="tx1"/>
              </a:gs>
              <a:gs pos="82051">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61243746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brayb.github.io/Presentation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mysignins.microsoft.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A3D1-2DD1-480A-BE91-F9C963094907}"/>
              </a:ext>
            </a:extLst>
          </p:cNvPr>
          <p:cNvSpPr>
            <a:spLocks noGrp="1"/>
          </p:cNvSpPr>
          <p:nvPr>
            <p:ph type="ctrTitle"/>
          </p:nvPr>
        </p:nvSpPr>
        <p:spPr>
          <a:xfrm>
            <a:off x="1711254" y="2988572"/>
            <a:ext cx="7766936" cy="880855"/>
          </a:xfrm>
        </p:spPr>
        <p:txBody>
          <a:bodyPr/>
          <a:lstStyle/>
          <a:p>
            <a:r>
              <a:rPr lang="en-NZ" dirty="0"/>
              <a:t>Identity at Ignite 2020</a:t>
            </a:r>
          </a:p>
        </p:txBody>
      </p:sp>
      <p:sp>
        <p:nvSpPr>
          <p:cNvPr id="3" name="Subtitle 2">
            <a:extLst>
              <a:ext uri="{FF2B5EF4-FFF2-40B4-BE49-F238E27FC236}">
                <a16:creationId xmlns:a16="http://schemas.microsoft.com/office/drawing/2014/main" id="{605B0FE7-4FBD-44ED-85F7-5D40B2B0A694}"/>
              </a:ext>
            </a:extLst>
          </p:cNvPr>
          <p:cNvSpPr>
            <a:spLocks noGrp="1"/>
          </p:cNvSpPr>
          <p:nvPr>
            <p:ph type="subTitle" idx="1"/>
          </p:nvPr>
        </p:nvSpPr>
        <p:spPr>
          <a:xfrm>
            <a:off x="2212532" y="4172505"/>
            <a:ext cx="7766936" cy="2112885"/>
          </a:xfrm>
        </p:spPr>
        <p:txBody>
          <a:bodyPr>
            <a:normAutofit fontScale="92500" lnSpcReduction="10000"/>
          </a:bodyPr>
          <a:lstStyle/>
          <a:p>
            <a:pPr algn="l"/>
            <a:endParaRPr lang="en-NZ" dirty="0"/>
          </a:p>
          <a:p>
            <a:pPr algn="l"/>
            <a:r>
              <a:rPr lang="en-NZ" sz="2400" dirty="0"/>
              <a:t>Rory Braybrook</a:t>
            </a:r>
          </a:p>
          <a:p>
            <a:pPr algn="l"/>
            <a:r>
              <a:rPr lang="en-NZ" sz="2400" dirty="0"/>
              <a:t>Microsoft Identity Architect – Microsoft MVP</a:t>
            </a:r>
          </a:p>
          <a:p>
            <a:pPr algn="l"/>
            <a:r>
              <a:rPr lang="en-NZ" sz="2400" dirty="0"/>
              <a:t>@rbrayb</a:t>
            </a:r>
          </a:p>
          <a:p>
            <a:pPr algn="l"/>
            <a:r>
              <a:rPr lang="en-NZ" sz="2400" dirty="0">
                <a:hlinkClick r:id="rId2"/>
              </a:rPr>
              <a:t>https://rbrayb.github.io/Presentations</a:t>
            </a:r>
            <a:endParaRPr lang="en-NZ" sz="2400" dirty="0"/>
          </a:p>
          <a:p>
            <a:pPr algn="l"/>
            <a:endParaRPr lang="en-NZ" sz="2400" dirty="0"/>
          </a:p>
        </p:txBody>
      </p:sp>
      <p:pic>
        <p:nvPicPr>
          <p:cNvPr id="4" name="Picture 3">
            <a:extLst>
              <a:ext uri="{FF2B5EF4-FFF2-40B4-BE49-F238E27FC236}">
                <a16:creationId xmlns:a16="http://schemas.microsoft.com/office/drawing/2014/main" id="{57CE1BF7-0B85-4482-890F-B80205F12C68}"/>
              </a:ext>
            </a:extLst>
          </p:cNvPr>
          <p:cNvPicPr>
            <a:picLocks noChangeAspect="1"/>
          </p:cNvPicPr>
          <p:nvPr/>
        </p:nvPicPr>
        <p:blipFill>
          <a:blip r:embed="rId3"/>
          <a:stretch>
            <a:fillRect/>
          </a:stretch>
        </p:blipFill>
        <p:spPr>
          <a:xfrm>
            <a:off x="3072283" y="422926"/>
            <a:ext cx="5044877" cy="2194750"/>
          </a:xfrm>
          <a:prstGeom prst="rect">
            <a:avLst/>
          </a:prstGeom>
        </p:spPr>
      </p:pic>
    </p:spTree>
    <p:extLst>
      <p:ext uri="{BB962C8B-B14F-4D97-AF65-F5344CB8AC3E}">
        <p14:creationId xmlns:p14="http://schemas.microsoft.com/office/powerpoint/2010/main" val="3885514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828583"/>
          </a:xfrm>
        </p:spPr>
        <p:txBody>
          <a:bodyPr/>
          <a:lstStyle/>
          <a:p>
            <a:r>
              <a:rPr lang="en-US" dirty="0"/>
              <a:t>Azure AD – External Identity </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6" name="Picture 5">
            <a:extLst>
              <a:ext uri="{FF2B5EF4-FFF2-40B4-BE49-F238E27FC236}">
                <a16:creationId xmlns:a16="http://schemas.microsoft.com/office/drawing/2014/main" id="{9C69A379-7493-427A-8CF5-AED437790764}"/>
              </a:ext>
            </a:extLst>
          </p:cNvPr>
          <p:cNvPicPr>
            <a:picLocks noChangeAspect="1"/>
          </p:cNvPicPr>
          <p:nvPr/>
        </p:nvPicPr>
        <p:blipFill>
          <a:blip r:embed="rId2"/>
          <a:stretch>
            <a:fillRect/>
          </a:stretch>
        </p:blipFill>
        <p:spPr>
          <a:xfrm>
            <a:off x="3817422" y="2095934"/>
            <a:ext cx="4557155" cy="3642676"/>
          </a:xfrm>
          <a:prstGeom prst="rect">
            <a:avLst/>
          </a:prstGeom>
        </p:spPr>
      </p:pic>
      <p:pic>
        <p:nvPicPr>
          <p:cNvPr id="4" name="Picture 3">
            <a:extLst>
              <a:ext uri="{FF2B5EF4-FFF2-40B4-BE49-F238E27FC236}">
                <a16:creationId xmlns:a16="http://schemas.microsoft.com/office/drawing/2014/main" id="{E15BE92D-A8C8-4BFF-B2A0-C2F30E40EAEA}"/>
              </a:ext>
            </a:extLst>
          </p:cNvPr>
          <p:cNvPicPr>
            <a:picLocks noChangeAspect="1"/>
          </p:cNvPicPr>
          <p:nvPr/>
        </p:nvPicPr>
        <p:blipFill>
          <a:blip r:embed="rId3"/>
          <a:stretch>
            <a:fillRect/>
          </a:stretch>
        </p:blipFill>
        <p:spPr>
          <a:xfrm>
            <a:off x="3817422" y="1521381"/>
            <a:ext cx="4648603" cy="5159187"/>
          </a:xfrm>
          <a:prstGeom prst="rect">
            <a:avLst/>
          </a:prstGeom>
        </p:spPr>
      </p:pic>
    </p:spTree>
    <p:extLst>
      <p:ext uri="{BB962C8B-B14F-4D97-AF65-F5344CB8AC3E}">
        <p14:creationId xmlns:p14="http://schemas.microsoft.com/office/powerpoint/2010/main" val="3193730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828583"/>
          </a:xfrm>
        </p:spPr>
        <p:txBody>
          <a:bodyPr/>
          <a:lstStyle/>
          <a:p>
            <a:r>
              <a:rPr lang="en-US" dirty="0"/>
              <a:t>Azure AD – External Identity</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7" name="Picture 6">
            <a:extLst>
              <a:ext uri="{FF2B5EF4-FFF2-40B4-BE49-F238E27FC236}">
                <a16:creationId xmlns:a16="http://schemas.microsoft.com/office/drawing/2014/main" id="{52981EB7-881D-4FB9-B1C7-17C2D54FD5DF}"/>
              </a:ext>
            </a:extLst>
          </p:cNvPr>
          <p:cNvPicPr>
            <a:picLocks noChangeAspect="1"/>
          </p:cNvPicPr>
          <p:nvPr/>
        </p:nvPicPr>
        <p:blipFill>
          <a:blip r:embed="rId2"/>
          <a:stretch>
            <a:fillRect/>
          </a:stretch>
        </p:blipFill>
        <p:spPr>
          <a:xfrm>
            <a:off x="2613358" y="2160589"/>
            <a:ext cx="6965284" cy="2796782"/>
          </a:xfrm>
          <a:prstGeom prst="rect">
            <a:avLst/>
          </a:prstGeom>
        </p:spPr>
      </p:pic>
    </p:spTree>
    <p:extLst>
      <p:ext uri="{BB962C8B-B14F-4D97-AF65-F5344CB8AC3E}">
        <p14:creationId xmlns:p14="http://schemas.microsoft.com/office/powerpoint/2010/main" val="1038988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US" dirty="0"/>
              <a:t>Azure AD – External Identity Pricing</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r>
              <a:rPr lang="en-US" dirty="0"/>
              <a:t>Pricing consolidated across:</a:t>
            </a:r>
          </a:p>
          <a:p>
            <a:pPr lvl="1"/>
            <a:r>
              <a:rPr lang="en-US" dirty="0"/>
              <a:t>Azure AD B2C</a:t>
            </a:r>
          </a:p>
          <a:p>
            <a:pPr lvl="1"/>
            <a:r>
              <a:rPr lang="en-US" dirty="0"/>
              <a:t>B2B collaboration</a:t>
            </a:r>
          </a:p>
          <a:p>
            <a:pPr lvl="1"/>
            <a:r>
              <a:rPr lang="en-US" dirty="0"/>
              <a:t>External identities </a:t>
            </a:r>
          </a:p>
          <a:p>
            <a:r>
              <a:rPr lang="en-US" dirty="0"/>
              <a:t>B2X !!!</a:t>
            </a:r>
          </a:p>
          <a:p>
            <a:r>
              <a:rPr lang="en-US" dirty="0"/>
              <a:t>First 50,000 monthly active users (MAU) free at both the Premium P1 and Premium P2 tiers</a:t>
            </a:r>
          </a:p>
          <a:p>
            <a:endParaRPr lang="en-NZ" dirty="0"/>
          </a:p>
        </p:txBody>
      </p:sp>
    </p:spTree>
    <p:extLst>
      <p:ext uri="{BB962C8B-B14F-4D97-AF65-F5344CB8AC3E}">
        <p14:creationId xmlns:p14="http://schemas.microsoft.com/office/powerpoint/2010/main" val="131007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1263588"/>
          </a:xfrm>
        </p:spPr>
        <p:txBody>
          <a:bodyPr>
            <a:normAutofit/>
          </a:bodyPr>
          <a:lstStyle/>
          <a:p>
            <a:r>
              <a:rPr lang="en-US" dirty="0"/>
              <a:t>Decentralised Identity:</a:t>
            </a:r>
            <a:br>
              <a:rPr lang="en-US" dirty="0"/>
            </a:br>
            <a:r>
              <a:rPr lang="en-US" dirty="0"/>
              <a:t>Verifiable credentials</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5" name="Picture 4">
            <a:extLst>
              <a:ext uri="{FF2B5EF4-FFF2-40B4-BE49-F238E27FC236}">
                <a16:creationId xmlns:a16="http://schemas.microsoft.com/office/drawing/2014/main" id="{5A9009F1-905C-44DC-9E9D-0DB78BF03504}"/>
              </a:ext>
            </a:extLst>
          </p:cNvPr>
          <p:cNvPicPr>
            <a:picLocks noChangeAspect="1"/>
          </p:cNvPicPr>
          <p:nvPr/>
        </p:nvPicPr>
        <p:blipFill>
          <a:blip r:embed="rId2"/>
          <a:stretch>
            <a:fillRect/>
          </a:stretch>
        </p:blipFill>
        <p:spPr>
          <a:xfrm>
            <a:off x="573694" y="2458722"/>
            <a:ext cx="9144792" cy="3284505"/>
          </a:xfrm>
          <a:prstGeom prst="rect">
            <a:avLst/>
          </a:prstGeom>
        </p:spPr>
      </p:pic>
    </p:spTree>
    <p:extLst>
      <p:ext uri="{BB962C8B-B14F-4D97-AF65-F5344CB8AC3E}">
        <p14:creationId xmlns:p14="http://schemas.microsoft.com/office/powerpoint/2010/main" val="538167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1263588"/>
          </a:xfrm>
        </p:spPr>
        <p:txBody>
          <a:bodyPr>
            <a:normAutofit/>
          </a:bodyPr>
          <a:lstStyle/>
          <a:p>
            <a:r>
              <a:rPr lang="en-US" dirty="0"/>
              <a:t>Decentralised Identity:</a:t>
            </a:r>
            <a:br>
              <a:rPr lang="en-US" dirty="0"/>
            </a:br>
            <a:r>
              <a:rPr lang="en-US" dirty="0"/>
              <a:t>Verifiable credentials</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4" name="Picture 3">
            <a:extLst>
              <a:ext uri="{FF2B5EF4-FFF2-40B4-BE49-F238E27FC236}">
                <a16:creationId xmlns:a16="http://schemas.microsoft.com/office/drawing/2014/main" id="{A6F01DB0-B5CE-4773-9619-98844392919C}"/>
              </a:ext>
            </a:extLst>
          </p:cNvPr>
          <p:cNvPicPr>
            <a:picLocks noChangeAspect="1"/>
          </p:cNvPicPr>
          <p:nvPr/>
        </p:nvPicPr>
        <p:blipFill>
          <a:blip r:embed="rId2"/>
          <a:stretch>
            <a:fillRect/>
          </a:stretch>
        </p:blipFill>
        <p:spPr>
          <a:xfrm>
            <a:off x="677334" y="2194156"/>
            <a:ext cx="9144792" cy="4663844"/>
          </a:xfrm>
          <a:prstGeom prst="rect">
            <a:avLst/>
          </a:prstGeom>
        </p:spPr>
      </p:pic>
    </p:spTree>
    <p:extLst>
      <p:ext uri="{BB962C8B-B14F-4D97-AF65-F5344CB8AC3E}">
        <p14:creationId xmlns:p14="http://schemas.microsoft.com/office/powerpoint/2010/main" val="1233473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US" dirty="0"/>
              <a:t>And a bonus!</a:t>
            </a:r>
            <a:endParaRPr lang="en-NZ" dirty="0"/>
          </a:p>
        </p:txBody>
      </p:sp>
      <p:pic>
        <p:nvPicPr>
          <p:cNvPr id="4" name="MFS">
            <a:hlinkClick r:id="" action="ppaction://media"/>
            <a:extLst>
              <a:ext uri="{FF2B5EF4-FFF2-40B4-BE49-F238E27FC236}">
                <a16:creationId xmlns:a16="http://schemas.microsoft.com/office/drawing/2014/main" id="{AF019FA0-74FD-4099-B44F-87F6B21AEC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38288" y="2160588"/>
            <a:ext cx="6877050" cy="3881437"/>
          </a:xfrm>
        </p:spPr>
      </p:pic>
    </p:spTree>
    <p:extLst>
      <p:ext uri="{BB962C8B-B14F-4D97-AF65-F5344CB8AC3E}">
        <p14:creationId xmlns:p14="http://schemas.microsoft.com/office/powerpoint/2010/main" val="120348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Azure AD Identity – Key points</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r>
              <a:rPr kumimoji="0" lang="en-US" altLang="en-US" sz="1800" b="1" i="0" u="none" strike="noStrike" cap="none" normalizeH="0" baseline="0" dirty="0">
                <a:ln>
                  <a:noFill/>
                </a:ln>
                <a:solidFill>
                  <a:srgbClr val="444444"/>
                </a:solidFill>
                <a:effectLst/>
                <a:latin typeface="Arial" panose="020B0604020202020204" pitchFamily="34" charset="0"/>
              </a:rPr>
              <a:t>Secure Adaptive Access</a:t>
            </a:r>
            <a:r>
              <a:rPr kumimoji="0" lang="en-US" altLang="en-US" sz="1800" b="0" i="0" u="none" strike="noStrike" cap="none" normalizeH="0" baseline="0" dirty="0">
                <a:ln>
                  <a:noFill/>
                </a:ln>
                <a:solidFill>
                  <a:srgbClr val="444444"/>
                </a:solidFill>
                <a:effectLst/>
                <a:latin typeface="Arial" panose="020B0604020202020204" pitchFamily="34" charset="0"/>
              </a:rPr>
              <a:t> – protect resources and data</a:t>
            </a:r>
            <a:r>
              <a:rPr kumimoji="0" lang="en-US" altLang="en-US" sz="1800" b="0" i="0" u="none" strike="noStrike" cap="none" normalizeH="0" baseline="0" dirty="0">
                <a:ln>
                  <a:noFill/>
                </a:ln>
                <a:solidFill>
                  <a:schemeClr val="tx1"/>
                </a:solidFill>
                <a:effectLst/>
                <a:latin typeface="Arial" panose="020B0604020202020204" pitchFamily="34" charset="0"/>
              </a:rPr>
              <a:t> </a:t>
            </a:r>
            <a:endParaRPr lang="en-NZ" dirty="0"/>
          </a:p>
          <a:p>
            <a:r>
              <a:rPr kumimoji="0" lang="en-US" altLang="en-US" sz="1800" b="1" i="0" u="none" strike="noStrike" cap="none" normalizeH="0" baseline="0" dirty="0">
                <a:ln>
                  <a:noFill/>
                </a:ln>
                <a:solidFill>
                  <a:srgbClr val="444444"/>
                </a:solidFill>
                <a:effectLst/>
                <a:latin typeface="Arial" panose="020B0604020202020204" pitchFamily="34" charset="0"/>
              </a:rPr>
              <a:t>Seamless user experience</a:t>
            </a:r>
            <a:r>
              <a:rPr kumimoji="0" lang="en-US" altLang="en-US" sz="1800" b="0" i="0" u="none" strike="noStrike" cap="none" normalizeH="0" baseline="0" dirty="0">
                <a:ln>
                  <a:noFill/>
                </a:ln>
                <a:solidFill>
                  <a:srgbClr val="444444"/>
                </a:solidFill>
                <a:effectLst/>
                <a:latin typeface="Arial" panose="020B0604020202020204" pitchFamily="34" charset="0"/>
              </a:rPr>
              <a:t> – keep users productive</a:t>
            </a:r>
            <a:r>
              <a:rPr kumimoji="0" lang="en-US" altLang="en-US" sz="1800" b="0" i="0" u="none" strike="noStrike" cap="none" normalizeH="0" baseline="0" dirty="0">
                <a:ln>
                  <a:noFill/>
                </a:ln>
                <a:solidFill>
                  <a:schemeClr val="tx1"/>
                </a:solidFill>
                <a:effectLst/>
                <a:latin typeface="Arial" panose="020B0604020202020204" pitchFamily="34" charset="0"/>
              </a:rPr>
              <a:t> </a:t>
            </a:r>
            <a:endParaRPr lang="en-NZ" dirty="0"/>
          </a:p>
          <a:p>
            <a:r>
              <a:rPr kumimoji="0" lang="en-US" altLang="en-US" sz="1800" b="1" i="0" u="none" strike="noStrike" cap="none" normalizeH="0" baseline="0" dirty="0">
                <a:ln>
                  <a:noFill/>
                </a:ln>
                <a:solidFill>
                  <a:srgbClr val="444444"/>
                </a:solidFill>
                <a:effectLst/>
                <a:latin typeface="Arial" panose="020B0604020202020204" pitchFamily="34" charset="0"/>
              </a:rPr>
              <a:t>Unified identity management</a:t>
            </a:r>
            <a:r>
              <a:rPr kumimoji="0" lang="en-US" altLang="en-US" sz="1800" b="0" i="0" u="none" strike="noStrike" cap="none" normalizeH="0" baseline="0" dirty="0">
                <a:ln>
                  <a:noFill/>
                </a:ln>
                <a:solidFill>
                  <a:srgbClr val="444444"/>
                </a:solidFill>
                <a:effectLst/>
                <a:latin typeface="Arial" panose="020B0604020202020204" pitchFamily="34" charset="0"/>
              </a:rPr>
              <a:t> – keep all colleagues connected to apps and data</a:t>
            </a:r>
            <a:r>
              <a:rPr kumimoji="0" lang="en-US" altLang="en-US" sz="1800" b="0" i="0" u="none" strike="noStrike" cap="none" normalizeH="0" baseline="0" dirty="0">
                <a:ln>
                  <a:noFill/>
                </a:ln>
                <a:solidFill>
                  <a:schemeClr val="tx1"/>
                </a:solidFill>
                <a:effectLst/>
                <a:latin typeface="Arial" panose="020B0604020202020204" pitchFamily="34" charset="0"/>
              </a:rPr>
              <a:t> </a:t>
            </a:r>
            <a:endParaRPr lang="en-NZ" dirty="0"/>
          </a:p>
          <a:p>
            <a:r>
              <a:rPr kumimoji="0" lang="en-US" altLang="en-US" sz="1800" b="1" i="0" u="none" strike="noStrike" cap="none" normalizeH="0" baseline="0" dirty="0">
                <a:ln>
                  <a:noFill/>
                </a:ln>
                <a:solidFill>
                  <a:srgbClr val="444444"/>
                </a:solidFill>
                <a:effectLst/>
                <a:latin typeface="Arial" panose="020B0604020202020204" pitchFamily="34" charset="0"/>
              </a:rPr>
              <a:t>Simplified identity governance</a:t>
            </a:r>
            <a:r>
              <a:rPr kumimoji="0" lang="en-US" altLang="en-US" sz="1800" b="0" i="0" u="none" strike="noStrike" cap="none" normalizeH="0" baseline="0" dirty="0">
                <a:ln>
                  <a:noFill/>
                </a:ln>
                <a:solidFill>
                  <a:srgbClr val="444444"/>
                </a:solidFill>
                <a:effectLst/>
                <a:latin typeface="Arial" panose="020B0604020202020204" pitchFamily="34" charset="0"/>
              </a:rPr>
              <a:t> – automate access controls across hybrid environments</a:t>
            </a:r>
            <a:r>
              <a:rPr kumimoji="0" lang="en-US" altLang="en-US" sz="1800" b="0" i="0" u="none" strike="noStrike" cap="none" normalizeH="0" baseline="0" dirty="0">
                <a:ln>
                  <a:noFill/>
                </a:ln>
                <a:solidFill>
                  <a:schemeClr val="tx1"/>
                </a:solidFill>
                <a:effectLst/>
                <a:latin typeface="Arial" panose="020B0604020202020204" pitchFamily="34" charset="0"/>
              </a:rPr>
              <a:t> </a:t>
            </a:r>
          </a:p>
          <a:p>
            <a:endParaRPr lang="en-NZ" dirty="0"/>
          </a:p>
          <a:p>
            <a:endParaRPr lang="en-NZ" dirty="0"/>
          </a:p>
          <a:p>
            <a:pPr marL="0" indent="0">
              <a:buNone/>
            </a:pPr>
            <a:endParaRPr lang="en-NZ" dirty="0"/>
          </a:p>
        </p:txBody>
      </p:sp>
      <p:sp>
        <p:nvSpPr>
          <p:cNvPr id="4" name="Rectangle 1">
            <a:extLst>
              <a:ext uri="{FF2B5EF4-FFF2-40B4-BE49-F238E27FC236}">
                <a16:creationId xmlns:a16="http://schemas.microsoft.com/office/drawing/2014/main" id="{F2AEF90E-093C-4CD9-AA3F-5B248874726B}"/>
              </a:ext>
            </a:extLst>
          </p:cNvPr>
          <p:cNvSpPr>
            <a:spLocks noChangeArrowheads="1"/>
          </p:cNvSpPr>
          <p:nvPr/>
        </p:nvSpPr>
        <p:spPr bwMode="auto">
          <a:xfrm>
            <a:off x="798990" y="511530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56749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828583"/>
          </a:xfrm>
        </p:spPr>
        <p:txBody>
          <a:bodyPr/>
          <a:lstStyle/>
          <a:p>
            <a:r>
              <a:rPr lang="en-US" dirty="0"/>
              <a:t>Azure AD - Zero trust - CA</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10" name="Picture 9">
            <a:extLst>
              <a:ext uri="{FF2B5EF4-FFF2-40B4-BE49-F238E27FC236}">
                <a16:creationId xmlns:a16="http://schemas.microsoft.com/office/drawing/2014/main" id="{44F67192-CAF0-43A2-97A3-30EDCDE56267}"/>
              </a:ext>
            </a:extLst>
          </p:cNvPr>
          <p:cNvPicPr>
            <a:picLocks noChangeAspect="1"/>
          </p:cNvPicPr>
          <p:nvPr/>
        </p:nvPicPr>
        <p:blipFill>
          <a:blip r:embed="rId2"/>
          <a:stretch>
            <a:fillRect/>
          </a:stretch>
        </p:blipFill>
        <p:spPr>
          <a:xfrm>
            <a:off x="403272" y="1634334"/>
            <a:ext cx="9144792" cy="3589331"/>
          </a:xfrm>
          <a:prstGeom prst="rect">
            <a:avLst/>
          </a:prstGeom>
        </p:spPr>
      </p:pic>
    </p:spTree>
    <p:extLst>
      <p:ext uri="{BB962C8B-B14F-4D97-AF65-F5344CB8AC3E}">
        <p14:creationId xmlns:p14="http://schemas.microsoft.com/office/powerpoint/2010/main" val="3322303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Azure AD - CA</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r>
              <a:rPr lang="en-US" dirty="0"/>
              <a:t>Now has a set of API</a:t>
            </a:r>
          </a:p>
          <a:p>
            <a:r>
              <a:rPr lang="en-US" dirty="0"/>
              <a:t>Admins can manage all aspects of Conditional Access policies as code, achieving greater scale and automation</a:t>
            </a:r>
          </a:p>
          <a:p>
            <a:r>
              <a:rPr lang="en-US" dirty="0"/>
              <a:t>Also conditional access for Azure AD B2C</a:t>
            </a:r>
          </a:p>
          <a:p>
            <a:r>
              <a:rPr lang="en-US" dirty="0"/>
              <a:t>Block legacy authentication by default</a:t>
            </a:r>
            <a:endParaRPr lang="en-NZ" dirty="0"/>
          </a:p>
          <a:p>
            <a:endParaRPr lang="en-NZ" dirty="0"/>
          </a:p>
        </p:txBody>
      </p:sp>
    </p:spTree>
    <p:extLst>
      <p:ext uri="{BB962C8B-B14F-4D97-AF65-F5344CB8AC3E}">
        <p14:creationId xmlns:p14="http://schemas.microsoft.com/office/powerpoint/2010/main" val="344016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p:txBody>
          <a:bodyPr/>
          <a:lstStyle/>
          <a:p>
            <a:r>
              <a:rPr lang="en-NZ" dirty="0"/>
              <a:t>Azure AD – Identity Protection</a:t>
            </a:r>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r>
              <a:rPr lang="en-US" dirty="0"/>
              <a:t>Password Spray detection improvements</a:t>
            </a:r>
          </a:p>
          <a:p>
            <a:r>
              <a:rPr lang="en-US" dirty="0"/>
              <a:t>Supervised machine learning model which examines over 300 aspects of each authentication request including IP Reputation and behaviour.</a:t>
            </a:r>
          </a:p>
          <a:p>
            <a:r>
              <a:rPr lang="en-US" dirty="0"/>
              <a:t>Microsoft are catching over 80 Million attacks every day with 98% precision</a:t>
            </a:r>
          </a:p>
          <a:p>
            <a:r>
              <a:rPr lang="en-US" dirty="0"/>
              <a:t>System automatically adapts to new attacks</a:t>
            </a:r>
          </a:p>
          <a:p>
            <a:r>
              <a:rPr lang="en-NZ" dirty="0">
                <a:hlinkClick r:id="rId2"/>
              </a:rPr>
              <a:t>https://mysignins.microsoft.com</a:t>
            </a:r>
            <a:endParaRPr lang="en-US" dirty="0"/>
          </a:p>
          <a:p>
            <a:endParaRPr lang="en-US" dirty="0"/>
          </a:p>
          <a:p>
            <a:endParaRPr lang="en-NZ" dirty="0"/>
          </a:p>
          <a:p>
            <a:endParaRPr lang="en-NZ" dirty="0"/>
          </a:p>
        </p:txBody>
      </p:sp>
    </p:spTree>
    <p:extLst>
      <p:ext uri="{BB962C8B-B14F-4D97-AF65-F5344CB8AC3E}">
        <p14:creationId xmlns:p14="http://schemas.microsoft.com/office/powerpoint/2010/main" val="2853929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828583"/>
          </a:xfrm>
        </p:spPr>
        <p:txBody>
          <a:bodyPr/>
          <a:lstStyle/>
          <a:p>
            <a:r>
              <a:rPr lang="en-US" dirty="0"/>
              <a:t>Azure AD App Proxy  </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7" name="Picture 6">
            <a:extLst>
              <a:ext uri="{FF2B5EF4-FFF2-40B4-BE49-F238E27FC236}">
                <a16:creationId xmlns:a16="http://schemas.microsoft.com/office/drawing/2014/main" id="{A72E8F6D-44A8-4C98-9367-EFEC81EDD152}"/>
              </a:ext>
            </a:extLst>
          </p:cNvPr>
          <p:cNvPicPr>
            <a:picLocks noChangeAspect="1"/>
          </p:cNvPicPr>
          <p:nvPr/>
        </p:nvPicPr>
        <p:blipFill>
          <a:blip r:embed="rId2"/>
          <a:stretch>
            <a:fillRect/>
          </a:stretch>
        </p:blipFill>
        <p:spPr>
          <a:xfrm>
            <a:off x="677334" y="2266613"/>
            <a:ext cx="9144792" cy="4366638"/>
          </a:xfrm>
          <a:prstGeom prst="rect">
            <a:avLst/>
          </a:prstGeom>
        </p:spPr>
      </p:pic>
    </p:spTree>
    <p:extLst>
      <p:ext uri="{BB962C8B-B14F-4D97-AF65-F5344CB8AC3E}">
        <p14:creationId xmlns:p14="http://schemas.microsoft.com/office/powerpoint/2010/main" val="2750672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828583"/>
          </a:xfrm>
        </p:spPr>
        <p:txBody>
          <a:bodyPr/>
          <a:lstStyle/>
          <a:p>
            <a:r>
              <a:rPr lang="en-US" dirty="0"/>
              <a:t>Azure AD App Proxy  </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4" name="Picture 3">
            <a:extLst>
              <a:ext uri="{FF2B5EF4-FFF2-40B4-BE49-F238E27FC236}">
                <a16:creationId xmlns:a16="http://schemas.microsoft.com/office/drawing/2014/main" id="{495589E1-F7F0-40A8-91C2-7ABC31A68B38}"/>
              </a:ext>
            </a:extLst>
          </p:cNvPr>
          <p:cNvPicPr>
            <a:picLocks noChangeAspect="1"/>
          </p:cNvPicPr>
          <p:nvPr/>
        </p:nvPicPr>
        <p:blipFill>
          <a:blip r:embed="rId2"/>
          <a:stretch>
            <a:fillRect/>
          </a:stretch>
        </p:blipFill>
        <p:spPr>
          <a:xfrm>
            <a:off x="2361876" y="1399451"/>
            <a:ext cx="7468247" cy="5403048"/>
          </a:xfrm>
          <a:prstGeom prst="rect">
            <a:avLst/>
          </a:prstGeom>
        </p:spPr>
      </p:pic>
    </p:spTree>
    <p:extLst>
      <p:ext uri="{BB962C8B-B14F-4D97-AF65-F5344CB8AC3E}">
        <p14:creationId xmlns:p14="http://schemas.microsoft.com/office/powerpoint/2010/main" val="4180630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828583"/>
          </a:xfrm>
        </p:spPr>
        <p:txBody>
          <a:bodyPr/>
          <a:lstStyle/>
          <a:p>
            <a:r>
              <a:rPr lang="en-US" dirty="0"/>
              <a:t>Azure AD – External Identity</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4" name="Picture 3">
            <a:extLst>
              <a:ext uri="{FF2B5EF4-FFF2-40B4-BE49-F238E27FC236}">
                <a16:creationId xmlns:a16="http://schemas.microsoft.com/office/drawing/2014/main" id="{BAD9CD61-8671-4C9F-A736-85D179061222}"/>
              </a:ext>
            </a:extLst>
          </p:cNvPr>
          <p:cNvPicPr>
            <a:picLocks noChangeAspect="1"/>
          </p:cNvPicPr>
          <p:nvPr/>
        </p:nvPicPr>
        <p:blipFill>
          <a:blip r:embed="rId2"/>
          <a:stretch>
            <a:fillRect/>
          </a:stretch>
        </p:blipFill>
        <p:spPr>
          <a:xfrm>
            <a:off x="2708521" y="1872538"/>
            <a:ext cx="4534293" cy="3894157"/>
          </a:xfrm>
          <a:prstGeom prst="rect">
            <a:avLst/>
          </a:prstGeom>
        </p:spPr>
      </p:pic>
    </p:spTree>
    <p:extLst>
      <p:ext uri="{BB962C8B-B14F-4D97-AF65-F5344CB8AC3E}">
        <p14:creationId xmlns:p14="http://schemas.microsoft.com/office/powerpoint/2010/main" val="1300385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0C29-26B7-4B52-980E-9B722D995EE4}"/>
              </a:ext>
            </a:extLst>
          </p:cNvPr>
          <p:cNvSpPr>
            <a:spLocks noGrp="1"/>
          </p:cNvSpPr>
          <p:nvPr>
            <p:ph type="title"/>
          </p:nvPr>
        </p:nvSpPr>
        <p:spPr>
          <a:xfrm>
            <a:off x="677334" y="609600"/>
            <a:ext cx="8596668" cy="828583"/>
          </a:xfrm>
        </p:spPr>
        <p:txBody>
          <a:bodyPr/>
          <a:lstStyle/>
          <a:p>
            <a:r>
              <a:rPr lang="en-US" dirty="0"/>
              <a:t>Azure AD – External Identity</a:t>
            </a:r>
            <a:endParaRPr lang="en-NZ" dirty="0"/>
          </a:p>
        </p:txBody>
      </p:sp>
      <p:sp>
        <p:nvSpPr>
          <p:cNvPr id="3" name="Content Placeholder 2">
            <a:extLst>
              <a:ext uri="{FF2B5EF4-FFF2-40B4-BE49-F238E27FC236}">
                <a16:creationId xmlns:a16="http://schemas.microsoft.com/office/drawing/2014/main" id="{02C8F9B0-1FED-45AF-BDDE-4D05B324B75F}"/>
              </a:ext>
            </a:extLst>
          </p:cNvPr>
          <p:cNvSpPr>
            <a:spLocks noGrp="1"/>
          </p:cNvSpPr>
          <p:nvPr>
            <p:ph idx="1"/>
          </p:nvPr>
        </p:nvSpPr>
        <p:spPr/>
        <p:txBody>
          <a:bodyPr/>
          <a:lstStyle/>
          <a:p>
            <a:endParaRPr lang="en-US" b="1" dirty="0"/>
          </a:p>
          <a:p>
            <a:endParaRPr lang="en-NZ" dirty="0"/>
          </a:p>
        </p:txBody>
      </p:sp>
      <p:pic>
        <p:nvPicPr>
          <p:cNvPr id="6" name="Picture 5">
            <a:extLst>
              <a:ext uri="{FF2B5EF4-FFF2-40B4-BE49-F238E27FC236}">
                <a16:creationId xmlns:a16="http://schemas.microsoft.com/office/drawing/2014/main" id="{9C69A379-7493-427A-8CF5-AED437790764}"/>
              </a:ext>
            </a:extLst>
          </p:cNvPr>
          <p:cNvPicPr>
            <a:picLocks noChangeAspect="1"/>
          </p:cNvPicPr>
          <p:nvPr/>
        </p:nvPicPr>
        <p:blipFill>
          <a:blip r:embed="rId2"/>
          <a:stretch>
            <a:fillRect/>
          </a:stretch>
        </p:blipFill>
        <p:spPr>
          <a:xfrm>
            <a:off x="3817422" y="2095934"/>
            <a:ext cx="4557155" cy="3642676"/>
          </a:xfrm>
          <a:prstGeom prst="rect">
            <a:avLst/>
          </a:prstGeom>
        </p:spPr>
      </p:pic>
    </p:spTree>
    <p:extLst>
      <p:ext uri="{BB962C8B-B14F-4D97-AF65-F5344CB8AC3E}">
        <p14:creationId xmlns:p14="http://schemas.microsoft.com/office/powerpoint/2010/main" val="41998315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F8CBCD3C-F346-4704-9E55-7681191E3DC9}" vid="{9B198E64-13BA-4121-B286-122848D264C2}"/>
    </a:ext>
  </a:extLst>
</a:theme>
</file>

<file path=ppt/theme/theme3.xml><?xml version="1.0" encoding="utf-8"?>
<a:theme xmlns:a="http://schemas.openxmlformats.org/drawingml/2006/main" name="9-51056_Build 2019 Breakout_Black Template">
  <a:themeElements>
    <a:clrScheme name="Build Breakout 2019 Dark">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50E6FF"/>
      </a:hlink>
      <a:folHlink>
        <a:srgbClr val="50E6FF"/>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F8CBCD3C-F346-4704-9E55-7681191E3DC9}" vid="{CEB7058B-9FEF-4C03-B560-CC387A7B221C}"/>
    </a:ext>
  </a:extLst>
</a:theme>
</file>

<file path=ppt/theme/theme4.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_v02.potx" id="{6A1215B4-E8AF-4C4C-9DBC-DD89B8E4DBA5}" vid="{9E4C4F6C-BFB7-4FB4-B59E-49F56CB9F7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1194</TotalTime>
  <Words>247</Words>
  <Application>Microsoft Office PowerPoint</Application>
  <PresentationFormat>Widescreen</PresentationFormat>
  <Paragraphs>41</Paragraphs>
  <Slides>15</Slides>
  <Notes>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15</vt:i4>
      </vt:variant>
    </vt:vector>
  </HeadingPairs>
  <TitlesOfParts>
    <vt:vector size="27" baseType="lpstr">
      <vt:lpstr>Arial</vt:lpstr>
      <vt:lpstr>Calibri</vt:lpstr>
      <vt:lpstr>Consolas</vt:lpstr>
      <vt:lpstr>Segoe UI</vt:lpstr>
      <vt:lpstr>Segoe UI Semibold</vt:lpstr>
      <vt:lpstr>Trebuchet MS</vt:lpstr>
      <vt:lpstr>Wingdings</vt:lpstr>
      <vt:lpstr>Wingdings 3</vt:lpstr>
      <vt:lpstr>Facet</vt:lpstr>
      <vt:lpstr>9-51056_Build 2019 Breakout_White Template</vt:lpstr>
      <vt:lpstr>9-51056_Build 2019 Breakout_Black Template</vt:lpstr>
      <vt:lpstr>1_9-51056_Build 2019 Breakout_White Template</vt:lpstr>
      <vt:lpstr>Identity at Ignite 2020</vt:lpstr>
      <vt:lpstr>Azure AD Identity – Key points</vt:lpstr>
      <vt:lpstr>Azure AD - Zero trust - CA</vt:lpstr>
      <vt:lpstr>Azure AD - CA</vt:lpstr>
      <vt:lpstr>Azure AD – Identity Protection</vt:lpstr>
      <vt:lpstr>Azure AD App Proxy  </vt:lpstr>
      <vt:lpstr>Azure AD App Proxy  </vt:lpstr>
      <vt:lpstr>Azure AD – External Identity</vt:lpstr>
      <vt:lpstr>Azure AD – External Identity</vt:lpstr>
      <vt:lpstr>Azure AD – External Identity </vt:lpstr>
      <vt:lpstr>Azure AD – External Identity</vt:lpstr>
      <vt:lpstr>Azure AD – External Identity Pricing</vt:lpstr>
      <vt:lpstr>Decentralised Identity: Verifiable credentials</vt:lpstr>
      <vt:lpstr>Decentralised Identity: Verifiable credentials</vt:lpstr>
      <vt:lpstr>And a bonus!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WebAuthn</dc:title>
  <dc:creator>Rory Braybrook</dc:creator>
  <cp:lastModifiedBy>Rory Braybrook</cp:lastModifiedBy>
  <cp:revision>32</cp:revision>
  <dcterms:created xsi:type="dcterms:W3CDTF">2019-07-14T22:53:31Z</dcterms:created>
  <dcterms:modified xsi:type="dcterms:W3CDTF">2020-11-09T07:41:23Z</dcterms:modified>
</cp:coreProperties>
</file>