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 id="2147483748" r:id="rId2"/>
  </p:sldMasterIdLst>
  <p:notesMasterIdLst>
    <p:notesMasterId r:id="rId35"/>
  </p:notesMasterIdLst>
  <p:sldIdLst>
    <p:sldId id="256" r:id="rId3"/>
    <p:sldId id="2100" r:id="rId4"/>
    <p:sldId id="2116" r:id="rId5"/>
    <p:sldId id="2101" r:id="rId6"/>
    <p:sldId id="2102" r:id="rId7"/>
    <p:sldId id="2104" r:id="rId8"/>
    <p:sldId id="2105" r:id="rId9"/>
    <p:sldId id="297" r:id="rId10"/>
    <p:sldId id="2090" r:id="rId11"/>
    <p:sldId id="274" r:id="rId12"/>
    <p:sldId id="2054" r:id="rId13"/>
    <p:sldId id="275" r:id="rId14"/>
    <p:sldId id="2115" r:id="rId15"/>
    <p:sldId id="291" r:id="rId16"/>
    <p:sldId id="292" r:id="rId17"/>
    <p:sldId id="295" r:id="rId18"/>
    <p:sldId id="282" r:id="rId19"/>
    <p:sldId id="2106" r:id="rId20"/>
    <p:sldId id="2086" r:id="rId21"/>
    <p:sldId id="2098" r:id="rId22"/>
    <p:sldId id="2091" r:id="rId23"/>
    <p:sldId id="2092" r:id="rId24"/>
    <p:sldId id="2113" r:id="rId25"/>
    <p:sldId id="2093" r:id="rId26"/>
    <p:sldId id="2111" r:id="rId27"/>
    <p:sldId id="2110" r:id="rId28"/>
    <p:sldId id="2112" r:id="rId29"/>
    <p:sldId id="2114" r:id="rId30"/>
    <p:sldId id="2107" r:id="rId31"/>
    <p:sldId id="2099" r:id="rId32"/>
    <p:sldId id="276" r:id="rId33"/>
    <p:sldId id="20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86" d="100"/>
          <a:sy n="86" d="100"/>
        </p:scale>
        <p:origin x="6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AA28-34F0-4142-AF4C-D34AEF527DC9}" type="datetimeFigureOut">
              <a:rPr lang="en-NZ" smtClean="0"/>
              <a:t>17/05/2021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E9D2F-DE67-475D-9A32-F646EDBADEA9}" type="slidenum">
              <a:rPr lang="en-NZ" smtClean="0"/>
              <a:t>‹#›</a:t>
            </a:fld>
            <a:endParaRPr lang="en-NZ" dirty="0"/>
          </a:p>
        </p:txBody>
      </p:sp>
    </p:spTree>
    <p:extLst>
      <p:ext uri="{BB962C8B-B14F-4D97-AF65-F5344CB8AC3E}">
        <p14:creationId xmlns:p14="http://schemas.microsoft.com/office/powerpoint/2010/main" val="37675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5/17/2021 11:56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2591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0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8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283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3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70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74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4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5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571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81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96484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78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3505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2354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33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6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818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8360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89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138371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1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38581278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988082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4546312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50125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136964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77141890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07332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3289734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446007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0261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18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166360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724293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3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5329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1684098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25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81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2729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483506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222868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83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tx2">
                <a:lumMod val="20000"/>
                <a:lumOff val="80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5/17/2021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19332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
              <a:schemeClr val="tx2">
                <a:lumMod val="20000"/>
                <a:lumOff val="80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0474391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aka.ms/UpdateToMSALjs" TargetMode="External"/><Relationship Id="rId2" Type="http://schemas.openxmlformats.org/officeDocument/2006/relationships/hyperlink" Target="https://twitter.com/azuread" TargetMode="External"/><Relationship Id="rId1" Type="http://schemas.openxmlformats.org/officeDocument/2006/relationships/slideLayout" Target="../slideLayouts/slideLayout18.xml"/><Relationship Id="rId6" Type="http://schemas.openxmlformats.org/officeDocument/2006/relationships/hyperlink" Target="https://aka.ms/UpdateToMSALiOSmacOS" TargetMode="External"/><Relationship Id="rId5" Type="http://schemas.openxmlformats.org/officeDocument/2006/relationships/hyperlink" Target="https://aka.ms/UpdateToMSALandroid" TargetMode="External"/><Relationship Id="rId4" Type="http://schemas.openxmlformats.org/officeDocument/2006/relationships/hyperlink" Target="https://aka.ms/UpdateToMSAL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docs.microsoft.com/en-us/azure/active-directory/develop/identity-platform-integration-checklist" TargetMode="External"/><Relationship Id="rId2" Type="http://schemas.openxmlformats.org/officeDocument/2006/relationships/hyperlink" Target="https://docs.microsoft.com/en-us/azure/active-directory/develop/" TargetMode="External"/><Relationship Id="rId1" Type="http://schemas.openxmlformats.org/officeDocument/2006/relationships/slideLayout" Target="../slideLayouts/slideLayout18.xml"/><Relationship Id="rId6" Type="http://schemas.openxmlformats.org/officeDocument/2006/relationships/hyperlink" Target="https://developer.microsoft.com/en-us/identity" TargetMode="External"/><Relationship Id="rId5" Type="http://schemas.openxmlformats.org/officeDocument/2006/relationships/hyperlink" Target="https://aka.ms/msidplatform" TargetMode="External"/><Relationship Id="rId4" Type="http://schemas.openxmlformats.org/officeDocument/2006/relationships/hyperlink" Target="https://www.youtube.com/watch?v=y_fgJAatVhk&amp;feature=youtu.b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Azure-Samples/active-directory-aspnetcore-webapp-openidconnect-v2#scope-of-this-tutorial" TargetMode="External"/><Relationship Id="rId2" Type="http://schemas.openxmlformats.org/officeDocument/2006/relationships/hyperlink" Target="https://github.com/AzureAD/microsoft-identity-web" TargetMode="External"/><Relationship Id="rId1" Type="http://schemas.openxmlformats.org/officeDocument/2006/relationships/slideLayout" Target="../slideLayouts/slideLayout18.xml"/><Relationship Id="rId5" Type="http://schemas.openxmlformats.org/officeDocument/2006/relationships/hyperlink" Target="https://github.com/Azure-Samples/active-directory-aspnetcore-webapp-openidconnect-v2/tree/master/2-WebApp-graph-user/2-1-Call-MSGraph" TargetMode="External"/><Relationship Id="rId4" Type="http://schemas.openxmlformats.org/officeDocument/2006/relationships/hyperlink" Target="https://github.com/Azure-Samples/active-directory-aspnetcore-webapp-openidconnect-v2/tree/master/1-WebApp-OIDC/1-1-M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111" y="1245092"/>
            <a:ext cx="8001000" cy="2323731"/>
          </a:xfrm>
        </p:spPr>
        <p:txBody>
          <a:bodyPr>
            <a:normAutofit/>
          </a:bodyPr>
          <a:lstStyle/>
          <a:p>
            <a:r>
              <a:rPr lang="en-US" cap="none" dirty="0">
                <a:solidFill>
                  <a:schemeClr val="accent1">
                    <a:lumMod val="60000"/>
                    <a:lumOff val="40000"/>
                  </a:schemeClr>
                </a:solidFill>
                <a:latin typeface="Calibri" panose="020F0502020204030204" pitchFamily="34" charset="0"/>
                <a:cs typeface="Calibri" panose="020F0502020204030204" pitchFamily="34" charset="0"/>
              </a:rPr>
              <a:t>The Microsoft Identity jigsaw - putting the pieces together</a:t>
            </a:r>
            <a:r>
              <a:rPr lang="en-US" dirty="0">
                <a:solidFill>
                  <a:schemeClr val="bg2">
                    <a:lumMod val="60000"/>
                    <a:lumOff val="40000"/>
                  </a:schemeClr>
                </a:solidFill>
                <a:latin typeface="Calibri" panose="020F0502020204030204" pitchFamily="34" charset="0"/>
                <a:cs typeface="Calibri" panose="020F0502020204030204" pitchFamily="34" charset="0"/>
              </a:rPr>
              <a:t>!</a:t>
            </a:r>
            <a:br>
              <a:rPr lang="en-US" cap="none" dirty="0">
                <a:solidFill>
                  <a:schemeClr val="bg2">
                    <a:lumMod val="60000"/>
                    <a:lumOff val="40000"/>
                  </a:schemeClr>
                </a:solidFill>
                <a:latin typeface="Calibri" panose="020F0502020204030204" pitchFamily="34" charset="0"/>
                <a:cs typeface="Calibri" panose="020F0502020204030204" pitchFamily="34" charset="0"/>
              </a:rPr>
            </a:br>
            <a:endParaRPr lang="en-US" cap="none"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4212" y="3429001"/>
            <a:ext cx="6400800" cy="2743200"/>
          </a:xfrm>
        </p:spPr>
        <p:txBody>
          <a:bodyPr>
            <a:noAutofit/>
          </a:bodyPr>
          <a:lstStyle/>
          <a:p>
            <a:endParaRPr lang="en-US" sz="2000" dirty="0"/>
          </a:p>
          <a:p>
            <a:r>
              <a:rPr lang="en-US" sz="2000" dirty="0">
                <a:latin typeface="Calibri" panose="020F0502020204030204" pitchFamily="34" charset="0"/>
                <a:cs typeface="Calibri" panose="020F0502020204030204" pitchFamily="34" charset="0"/>
              </a:rPr>
              <a:t>Rory Braybrook</a:t>
            </a:r>
          </a:p>
          <a:p>
            <a:r>
              <a:rPr lang="en-US" sz="2000" dirty="0">
                <a:latin typeface="Calibri" panose="020F0502020204030204" pitchFamily="34" charset="0"/>
                <a:cs typeface="Calibri" panose="020F0502020204030204" pitchFamily="34" charset="0"/>
              </a:rPr>
              <a:t>Microsoft Identity Architect</a:t>
            </a:r>
          </a:p>
          <a:p>
            <a:r>
              <a:rPr lang="en-US" sz="2000" dirty="0">
                <a:latin typeface="Calibri" panose="020F0502020204030204" pitchFamily="34" charset="0"/>
                <a:cs typeface="Calibri" panose="020F0502020204030204" pitchFamily="34" charset="0"/>
              </a:rPr>
              <a:t>Microsoft MVP (Enterprise Mobility) </a:t>
            </a:r>
          </a:p>
          <a:p>
            <a:r>
              <a:rPr lang="en-US" sz="2000" dirty="0">
                <a:latin typeface="Calibri" panose="020F0502020204030204" pitchFamily="34" charset="0"/>
                <a:cs typeface="Calibri" panose="020F0502020204030204" pitchFamily="34" charset="0"/>
              </a:rPr>
              <a:t>@rbrayb</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https://authory.com/RoryBraybrook</a:t>
            </a:r>
            <a:endParaRPr lang="en-US" sz="2000" dirty="0"/>
          </a:p>
        </p:txBody>
      </p:sp>
    </p:spTree>
    <p:extLst>
      <p:ext uri="{BB962C8B-B14F-4D97-AF65-F5344CB8AC3E}">
        <p14:creationId xmlns:p14="http://schemas.microsoft.com/office/powerpoint/2010/main" val="22928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The Platform (not the Product!)</a:t>
            </a:r>
          </a:p>
        </p:txBody>
      </p:sp>
      <p:pic>
        <p:nvPicPr>
          <p:cNvPr id="4" name="Picture 3">
            <a:extLst>
              <a:ext uri="{FF2B5EF4-FFF2-40B4-BE49-F238E27FC236}">
                <a16:creationId xmlns:a16="http://schemas.microsoft.com/office/drawing/2014/main" id="{276469C2-C943-4C97-B50F-C33B7D4C41F4}"/>
              </a:ext>
            </a:extLst>
          </p:cNvPr>
          <p:cNvPicPr>
            <a:picLocks noChangeAspect="1"/>
          </p:cNvPicPr>
          <p:nvPr/>
        </p:nvPicPr>
        <p:blipFill>
          <a:blip r:embed="rId2"/>
          <a:stretch>
            <a:fillRect/>
          </a:stretch>
        </p:blipFill>
        <p:spPr>
          <a:xfrm>
            <a:off x="1259841" y="1580990"/>
            <a:ext cx="8996444" cy="4697890"/>
          </a:xfrm>
          <a:prstGeom prst="rect">
            <a:avLst/>
          </a:prstGeom>
        </p:spPr>
      </p:pic>
    </p:spTree>
    <p:extLst>
      <p:ext uri="{BB962C8B-B14F-4D97-AF65-F5344CB8AC3E}">
        <p14:creationId xmlns:p14="http://schemas.microsoft.com/office/powerpoint/2010/main" val="674981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a:xfrm>
            <a:off x="588263" y="448322"/>
            <a:ext cx="11018520" cy="553998"/>
          </a:xfrm>
        </p:spPr>
        <p:txBody>
          <a:bodyPr/>
          <a:lstStyle/>
          <a:p>
            <a:r>
              <a:rPr lang="en-US" dirty="0">
                <a:solidFill>
                  <a:srgbClr val="0070C0"/>
                </a:solidFill>
              </a:rPr>
              <a:t>Microsoft Authentication Libraries (MSAL)</a:t>
            </a:r>
          </a:p>
        </p:txBody>
      </p:sp>
      <p:pic>
        <p:nvPicPr>
          <p:cNvPr id="3" name="Picture 2">
            <a:extLst>
              <a:ext uri="{FF2B5EF4-FFF2-40B4-BE49-F238E27FC236}">
                <a16:creationId xmlns:a16="http://schemas.microsoft.com/office/drawing/2014/main" id="{4D76B9BB-2D30-4E01-BF79-DC0BBADD84EB}"/>
              </a:ext>
            </a:extLst>
          </p:cNvPr>
          <p:cNvPicPr>
            <a:picLocks noChangeAspect="1"/>
          </p:cNvPicPr>
          <p:nvPr/>
        </p:nvPicPr>
        <p:blipFill>
          <a:blip r:embed="rId3"/>
          <a:stretch>
            <a:fillRect/>
          </a:stretch>
        </p:blipFill>
        <p:spPr>
          <a:xfrm>
            <a:off x="1349406" y="1814512"/>
            <a:ext cx="7946994" cy="4346591"/>
          </a:xfrm>
          <a:prstGeom prst="rect">
            <a:avLst/>
          </a:prstGeom>
        </p:spPr>
      </p:pic>
    </p:spTree>
    <p:extLst>
      <p:ext uri="{BB962C8B-B14F-4D97-AF65-F5344CB8AC3E}">
        <p14:creationId xmlns:p14="http://schemas.microsoft.com/office/powerpoint/2010/main" val="275695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AF783F-8931-46E9-83C9-5D316C89085B}"/>
              </a:ext>
            </a:extLst>
          </p:cNvPr>
          <p:cNvPicPr>
            <a:picLocks noChangeAspect="1"/>
          </p:cNvPicPr>
          <p:nvPr/>
        </p:nvPicPr>
        <p:blipFill>
          <a:blip r:embed="rId2"/>
          <a:stretch>
            <a:fillRect/>
          </a:stretch>
        </p:blipFill>
        <p:spPr>
          <a:xfrm>
            <a:off x="822960" y="78462"/>
            <a:ext cx="10119359" cy="6708418"/>
          </a:xfrm>
          <a:prstGeom prst="rect">
            <a:avLst/>
          </a:prstGeom>
        </p:spPr>
      </p:pic>
    </p:spTree>
    <p:extLst>
      <p:ext uri="{BB962C8B-B14F-4D97-AF65-F5344CB8AC3E}">
        <p14:creationId xmlns:p14="http://schemas.microsoft.com/office/powerpoint/2010/main" val="33455799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409642" y="559293"/>
            <a:ext cx="2229084" cy="941796"/>
          </a:xfrm>
        </p:spPr>
        <p:txBody>
          <a:bodyPr>
            <a:normAutofit fontScale="90000"/>
          </a:bodyPr>
          <a:lstStyle/>
          <a:p>
            <a:r>
              <a:rPr lang="en-US" sz="4000" cap="none" dirty="0">
                <a:ln>
                  <a:noFill/>
                </a:ln>
                <a:solidFill>
                  <a:srgbClr val="0070C0"/>
                </a:solidFill>
                <a:latin typeface="Calibri" panose="020F0502020204030204" pitchFamily="34" charset="0"/>
                <a:cs typeface="Calibri" panose="020F0502020204030204" pitchFamily="34" charset="0"/>
              </a:rPr>
              <a:t>Scenarios</a:t>
            </a:r>
            <a:br>
              <a:rPr lang="en-US" sz="4000" cap="none" dirty="0">
                <a:ln>
                  <a:noFill/>
                </a:ln>
                <a:solidFill>
                  <a:srgbClr val="0070C0"/>
                </a:solidFill>
                <a:latin typeface="Calibri" panose="020F0502020204030204" pitchFamily="34" charset="0"/>
                <a:cs typeface="Calibri" panose="020F0502020204030204" pitchFamily="34" charset="0"/>
              </a:rPr>
            </a:br>
            <a:r>
              <a:rPr lang="en-US" sz="4000" cap="none" dirty="0">
                <a:ln>
                  <a:noFill/>
                </a:ln>
                <a:solidFill>
                  <a:srgbClr val="0070C0"/>
                </a:solidFill>
                <a:latin typeface="Calibri" panose="020F0502020204030204" pitchFamily="34" charset="0"/>
                <a:cs typeface="Calibri" panose="020F0502020204030204" pitchFamily="34" charset="0"/>
              </a:rPr>
              <a:t>SPA</a:t>
            </a:r>
          </a:p>
        </p:txBody>
      </p:sp>
      <p:pic>
        <p:nvPicPr>
          <p:cNvPr id="4" name="Picture 3">
            <a:extLst>
              <a:ext uri="{FF2B5EF4-FFF2-40B4-BE49-F238E27FC236}">
                <a16:creationId xmlns:a16="http://schemas.microsoft.com/office/drawing/2014/main" id="{4EB6DF81-5F46-43D0-BBC1-FEB7E2A6CEE1}"/>
              </a:ext>
            </a:extLst>
          </p:cNvPr>
          <p:cNvPicPr>
            <a:picLocks noChangeAspect="1"/>
          </p:cNvPicPr>
          <p:nvPr/>
        </p:nvPicPr>
        <p:blipFill>
          <a:blip r:embed="rId2"/>
          <a:stretch>
            <a:fillRect/>
          </a:stretch>
        </p:blipFill>
        <p:spPr>
          <a:xfrm>
            <a:off x="3231723" y="79899"/>
            <a:ext cx="5728553" cy="6676008"/>
          </a:xfrm>
          <a:prstGeom prst="rect">
            <a:avLst/>
          </a:prstGeom>
        </p:spPr>
      </p:pic>
    </p:spTree>
    <p:extLst>
      <p:ext uri="{BB962C8B-B14F-4D97-AF65-F5344CB8AC3E}">
        <p14:creationId xmlns:p14="http://schemas.microsoft.com/office/powerpoint/2010/main" val="14040856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4434" y="79899"/>
            <a:ext cx="2229084"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Scenarios</a:t>
            </a:r>
          </a:p>
        </p:txBody>
      </p:sp>
      <p:pic>
        <p:nvPicPr>
          <p:cNvPr id="1026" name="Picture 2">
            <a:extLst>
              <a:ext uri="{FF2B5EF4-FFF2-40B4-BE49-F238E27FC236}">
                <a16:creationId xmlns:a16="http://schemas.microsoft.com/office/drawing/2014/main" id="{CC784451-3442-4C33-BB93-663C285C6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003" y="117628"/>
            <a:ext cx="9453563" cy="662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29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4434" y="79899"/>
            <a:ext cx="2229084"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Scenarios</a:t>
            </a:r>
          </a:p>
        </p:txBody>
      </p:sp>
      <p:pic>
        <p:nvPicPr>
          <p:cNvPr id="2050" name="Picture 2">
            <a:extLst>
              <a:ext uri="{FF2B5EF4-FFF2-40B4-BE49-F238E27FC236}">
                <a16:creationId xmlns:a16="http://schemas.microsoft.com/office/drawing/2014/main" id="{14E7392B-1978-4479-BF4A-C027BF63E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184211"/>
            <a:ext cx="8299450" cy="64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847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A74DC6-BC40-426D-B3D8-75F29FC08618}"/>
              </a:ext>
            </a:extLst>
          </p:cNvPr>
          <p:cNvSpPr>
            <a:spLocks noGrp="1"/>
          </p:cNvSpPr>
          <p:nvPr>
            <p:ph type="title"/>
          </p:nvPr>
        </p:nvSpPr>
        <p:spPr>
          <a:xfrm>
            <a:off x="150132" y="88776"/>
            <a:ext cx="1758567"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The OS</a:t>
            </a:r>
          </a:p>
        </p:txBody>
      </p:sp>
      <p:pic>
        <p:nvPicPr>
          <p:cNvPr id="4100" name="Picture 4">
            <a:extLst>
              <a:ext uri="{FF2B5EF4-FFF2-40B4-BE49-F238E27FC236}">
                <a16:creationId xmlns:a16="http://schemas.microsoft.com/office/drawing/2014/main" id="{CF958DB1-EA3E-43EB-BEE3-D8AF4CBFA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843" y="290744"/>
            <a:ext cx="7834313" cy="627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6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DDA09C-DDD0-48B0-862C-C2D7E0F2B11B}"/>
              </a:ext>
            </a:extLst>
          </p:cNvPr>
          <p:cNvSpPr>
            <a:spLocks noGrp="1"/>
          </p:cNvSpPr>
          <p:nvPr>
            <p:ph type="title"/>
          </p:nvPr>
        </p:nvSpPr>
        <p:spPr>
          <a:xfrm>
            <a:off x="173182" y="221942"/>
            <a:ext cx="8382000"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The Guide</a:t>
            </a:r>
          </a:p>
        </p:txBody>
      </p:sp>
      <p:pic>
        <p:nvPicPr>
          <p:cNvPr id="4" name="Picture 3">
            <a:extLst>
              <a:ext uri="{FF2B5EF4-FFF2-40B4-BE49-F238E27FC236}">
                <a16:creationId xmlns:a16="http://schemas.microsoft.com/office/drawing/2014/main" id="{EAABCFD2-C421-4E59-9588-87A6FF4BD8E6}"/>
              </a:ext>
            </a:extLst>
          </p:cNvPr>
          <p:cNvPicPr>
            <a:picLocks noChangeAspect="1"/>
          </p:cNvPicPr>
          <p:nvPr/>
        </p:nvPicPr>
        <p:blipFill>
          <a:blip r:embed="rId2"/>
          <a:stretch>
            <a:fillRect/>
          </a:stretch>
        </p:blipFill>
        <p:spPr>
          <a:xfrm>
            <a:off x="1725146" y="1154407"/>
            <a:ext cx="8741707" cy="5840963"/>
          </a:xfrm>
          <a:prstGeom prst="rect">
            <a:avLst/>
          </a:prstGeom>
        </p:spPr>
      </p:pic>
    </p:spTree>
    <p:extLst>
      <p:ext uri="{BB962C8B-B14F-4D97-AF65-F5344CB8AC3E}">
        <p14:creationId xmlns:p14="http://schemas.microsoft.com/office/powerpoint/2010/main" val="65622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47089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Demo’s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srgbClr val="052F61">
                    <a:lumMod val="60000"/>
                    <a:lumOff val="40000"/>
                  </a:srgbClr>
                </a:solidFill>
                <a:latin typeface="Calibri" panose="020F0502020204030204" pitchFamily="34" charset="0"/>
                <a:cs typeface="Calibri" panose="020F0502020204030204" pitchFamily="34" charset="0"/>
              </a:rPr>
              <a:t>Microsoft Identity Platform</a:t>
            </a:r>
          </a:p>
          <a:p>
            <a:pPr>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B2C built-in policies</a:t>
            </a:r>
            <a:endParaRPr kumimoji="0" lang="en-NZ"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B2C custom policies</a:t>
            </a:r>
            <a:endParaRPr kumimoji="0" lang="en-NZ"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External identities (B2X!)</a:t>
            </a:r>
          </a:p>
        </p:txBody>
      </p:sp>
    </p:spTree>
    <p:extLst>
      <p:ext uri="{BB962C8B-B14F-4D97-AF65-F5344CB8AC3E}">
        <p14:creationId xmlns:p14="http://schemas.microsoft.com/office/powerpoint/2010/main" val="36995061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0C1A245-C83A-4D28-BFB9-ECDA05A36438}"/>
              </a:ext>
            </a:extLst>
          </p:cNvPr>
          <p:cNvSpPr>
            <a:spLocks noGrp="1"/>
          </p:cNvSpPr>
          <p:nvPr>
            <p:ph type="title"/>
          </p:nvPr>
        </p:nvSpPr>
        <p:spPr>
          <a:xfrm>
            <a:off x="588263" y="457200"/>
            <a:ext cx="11018520" cy="615553"/>
          </a:xfrm>
        </p:spPr>
        <p:txBody>
          <a:bodyPr>
            <a:noAutofit/>
          </a:bodyPr>
          <a:lstStyle/>
          <a:p>
            <a:r>
              <a:rPr lang="en-US" sz="4000" cap="none" dirty="0">
                <a:solidFill>
                  <a:srgbClr val="0070C0"/>
                </a:solidFill>
                <a:latin typeface="Calibri" panose="020F0502020204030204" pitchFamily="34" charset="0"/>
                <a:cs typeface="Calibri" panose="020F0502020204030204" pitchFamily="34" charset="0"/>
              </a:rPr>
              <a:t>Best practices for updating to MSAL</a:t>
            </a:r>
          </a:p>
        </p:txBody>
      </p:sp>
      <p:sp>
        <p:nvSpPr>
          <p:cNvPr id="8" name="Text Placeholder 5">
            <a:extLst>
              <a:ext uri="{FF2B5EF4-FFF2-40B4-BE49-F238E27FC236}">
                <a16:creationId xmlns:a16="http://schemas.microsoft.com/office/drawing/2014/main" id="{6B6BC5B3-204B-4A46-B3ED-7FCD1F03E1B9}"/>
              </a:ext>
            </a:extLst>
          </p:cNvPr>
          <p:cNvSpPr txBox="1">
            <a:spLocks/>
          </p:cNvSpPr>
          <p:nvPr/>
        </p:nvSpPr>
        <p:spPr>
          <a:xfrm>
            <a:off x="586390" y="1434370"/>
            <a:ext cx="11018520" cy="5269135"/>
          </a:xfrm>
          <a:prstGeom prst="rect">
            <a:avLst/>
          </a:prstGeom>
        </p:spPr>
        <p:txBody>
          <a:bodyPr vert="horz" wrap="square" lIns="0" tIns="0" rIns="0" bIns="0" rtlCol="0" anchor="t">
            <a:sp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6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2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ClrTx/>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Write your new apps using MSAL</a:t>
            </a:r>
          </a:p>
          <a:p>
            <a:pPr>
              <a:buClrTx/>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Update your ADAL apps to MSAL to get the latest innovation</a:t>
            </a:r>
          </a:p>
          <a:p>
            <a:pPr>
              <a:buClrTx/>
              <a:buFont typeface="Arial" panose="020B0604020202020204" pitchFamily="34" charset="0"/>
              <a:buChar char="•"/>
            </a:pPr>
            <a:r>
              <a:rPr lang="en-NZ" sz="2400" dirty="0">
                <a:solidFill>
                  <a:schemeClr val="bg1"/>
                </a:solidFill>
                <a:latin typeface="Calibri" panose="020F0502020204030204" pitchFamily="34" charset="0"/>
                <a:cs typeface="Calibri" panose="020F0502020204030204" pitchFamily="34" charset="0"/>
              </a:rPr>
              <a:t>Starting June 30th, 2020, no new features for ADAL and </a:t>
            </a:r>
            <a:r>
              <a:rPr lang="en-NZ" sz="2400"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@azuread</a:t>
            </a:r>
            <a:endParaRPr lang="en-NZ" sz="2400" dirty="0">
              <a:solidFill>
                <a:schemeClr val="bg1"/>
              </a:solidFill>
              <a:latin typeface="Calibri" panose="020F0502020204030204" pitchFamily="34" charset="0"/>
              <a:cs typeface="Calibri" panose="020F0502020204030204" pitchFamily="34" charset="0"/>
            </a:endParaRPr>
          </a:p>
          <a:p>
            <a:pPr>
              <a:buClrTx/>
              <a:buFont typeface="Arial" panose="020B0604020202020204" pitchFamily="34" charset="0"/>
              <a:buChar char="•"/>
            </a:pPr>
            <a:r>
              <a:rPr lang="en-NZ" sz="2400" dirty="0">
                <a:solidFill>
                  <a:schemeClr val="bg1"/>
                </a:solidFill>
                <a:latin typeface="Calibri" panose="020F0502020204030204" pitchFamily="34" charset="0"/>
                <a:cs typeface="Calibri" panose="020F0502020204030204" pitchFamily="34" charset="0"/>
              </a:rPr>
              <a:t>Graph. Starting June 30th 2022, end of support for ADAL and Azure AD Graph and no more security updates. So start planning to update your applications using MSAL and Microsoft Graph</a:t>
            </a:r>
            <a:endParaRPr lang="en-US" sz="2400" dirty="0">
              <a:solidFill>
                <a:schemeClr val="bg1"/>
              </a:solidFill>
              <a:latin typeface="Calibri" panose="020F0502020204030204" pitchFamily="34" charset="0"/>
              <a:ea typeface="+mn-lt"/>
              <a:cs typeface="Calibri" panose="020F0502020204030204" pitchFamily="34" charset="0"/>
            </a:endParaRPr>
          </a:p>
          <a:p>
            <a:pPr>
              <a:buClrTx/>
              <a:buFont typeface="Arial" panose="020B0604020202020204" pitchFamily="34" charset="0"/>
              <a:buChar char="•"/>
            </a:pPr>
            <a:r>
              <a:rPr lang="en-US" sz="2400" dirty="0">
                <a:solidFill>
                  <a:schemeClr val="bg1"/>
                </a:solidFill>
                <a:latin typeface="Calibri" panose="020F0502020204030204" pitchFamily="34" charset="0"/>
                <a:ea typeface="+mn-lt"/>
                <a:cs typeface="Calibri" panose="020F0502020204030204" pitchFamily="34" charset="0"/>
              </a:rPr>
              <a:t>Guides: </a:t>
            </a:r>
          </a:p>
          <a:p>
            <a:pPr lvl="2">
              <a:buClrTx/>
              <a:buFont typeface="Arial" panose="020B0604020202020204" pitchFamily="34" charset="0"/>
              <a:buChar char="•"/>
            </a:pPr>
            <a:r>
              <a:rPr lang="en-US" sz="2400" dirty="0">
                <a:solidFill>
                  <a:schemeClr val="bg1"/>
                </a:solidFill>
                <a:latin typeface="Calibri" panose="020F0502020204030204" pitchFamily="34"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aka.ms/UpdateToMSALjs</a:t>
            </a:r>
            <a:endParaRPr lang="en-US" sz="2400" dirty="0">
              <a:solidFill>
                <a:schemeClr val="bg1"/>
              </a:solidFill>
              <a:latin typeface="Calibri" panose="020F0502020204030204" pitchFamily="34" charset="0"/>
              <a:ea typeface="+mn-lt"/>
              <a:cs typeface="Calibri" panose="020F0502020204030204" pitchFamily="34" charset="0"/>
            </a:endParaRPr>
          </a:p>
          <a:p>
            <a:pPr lvl="2">
              <a:buClrTx/>
              <a:buFont typeface="Arial" panose="020B0604020202020204" pitchFamily="34" charset="0"/>
              <a:buChar char="•"/>
            </a:pPr>
            <a:r>
              <a:rPr lang="en-US" sz="2400" dirty="0">
                <a:solidFill>
                  <a:schemeClr val="bg1"/>
                </a:solidFill>
                <a:latin typeface="Calibri" panose="020F0502020204030204" pitchFamily="34" charset="0"/>
                <a:ea typeface="+mn-lt"/>
                <a:cs typeface="Calibri" panose="020F0502020204030204" pitchFamily="34" charset="0"/>
                <a:hlinkClick r:id="rId4">
                  <a:extLst>
                    <a:ext uri="{A12FA001-AC4F-418D-AE19-62706E023703}">
                      <ahyp:hlinkClr xmlns:ahyp="http://schemas.microsoft.com/office/drawing/2018/hyperlinkcolor" val="tx"/>
                    </a:ext>
                  </a:extLst>
                </a:hlinkClick>
              </a:rPr>
              <a:t>aka.ms/UpdateToMSALNet</a:t>
            </a:r>
            <a:r>
              <a:rPr lang="en-US" sz="2400" dirty="0">
                <a:solidFill>
                  <a:schemeClr val="bg1"/>
                </a:solidFill>
                <a:latin typeface="Calibri" panose="020F0502020204030204" pitchFamily="34" charset="0"/>
                <a:ea typeface="+mn-lt"/>
                <a:cs typeface="Calibri" panose="020F0502020204030204" pitchFamily="34" charset="0"/>
              </a:rPr>
              <a:t> </a:t>
            </a:r>
          </a:p>
          <a:p>
            <a:pPr lvl="2">
              <a:buClrTx/>
              <a:buFont typeface="Arial" panose="020B0604020202020204" pitchFamily="34" charset="0"/>
              <a:buChar char="•"/>
            </a:pPr>
            <a:r>
              <a:rPr lang="en-US" sz="2400" dirty="0">
                <a:solidFill>
                  <a:schemeClr val="bg1"/>
                </a:solidFill>
                <a:latin typeface="Calibri" panose="020F0502020204030204" pitchFamily="34" charset="0"/>
                <a:ea typeface="+mn-lt"/>
                <a:cs typeface="Calibri" panose="020F0502020204030204" pitchFamily="34" charset="0"/>
                <a:hlinkClick r:id="rId5">
                  <a:extLst>
                    <a:ext uri="{A12FA001-AC4F-418D-AE19-62706E023703}">
                      <ahyp:hlinkClr xmlns:ahyp="http://schemas.microsoft.com/office/drawing/2018/hyperlinkcolor" val="tx"/>
                    </a:ext>
                  </a:extLst>
                </a:hlinkClick>
              </a:rPr>
              <a:t>aka.ms/UpdateToMSALAndroid</a:t>
            </a:r>
            <a:r>
              <a:rPr lang="en-US" sz="2400" dirty="0">
                <a:solidFill>
                  <a:schemeClr val="bg1"/>
                </a:solidFill>
                <a:latin typeface="Calibri" panose="020F0502020204030204" pitchFamily="34" charset="0"/>
                <a:ea typeface="+mn-lt"/>
                <a:cs typeface="Calibri" panose="020F0502020204030204" pitchFamily="34" charset="0"/>
              </a:rPr>
              <a:t> </a:t>
            </a:r>
          </a:p>
          <a:p>
            <a:pPr lvl="2">
              <a:buClrTx/>
              <a:buFont typeface="Arial" panose="020B0604020202020204" pitchFamily="34" charset="0"/>
              <a:buChar char="•"/>
            </a:pPr>
            <a:r>
              <a:rPr lang="en-US" sz="2400" dirty="0">
                <a:solidFill>
                  <a:schemeClr val="bg1"/>
                </a:solidFill>
                <a:latin typeface="Calibri" panose="020F0502020204030204" pitchFamily="34" charset="0"/>
                <a:ea typeface="+mn-lt"/>
                <a:cs typeface="Calibri" panose="020F0502020204030204" pitchFamily="34" charset="0"/>
                <a:hlinkClick r:id="rId6">
                  <a:extLst>
                    <a:ext uri="{A12FA001-AC4F-418D-AE19-62706E023703}">
                      <ahyp:hlinkClr xmlns:ahyp="http://schemas.microsoft.com/office/drawing/2018/hyperlinkcolor" val="tx"/>
                    </a:ext>
                  </a:extLst>
                </a:hlinkClick>
              </a:rPr>
              <a:t>aka.ms/UpdateToMSALiOSmacOS</a:t>
            </a:r>
            <a:r>
              <a:rPr lang="en-US" sz="2400" dirty="0">
                <a:solidFill>
                  <a:schemeClr val="bg1"/>
                </a:solidFill>
                <a:latin typeface="Calibri" panose="020F0502020204030204" pitchFamily="34" charset="0"/>
                <a:ea typeface="+mn-lt"/>
                <a:cs typeface="Calibri" panose="020F0502020204030204" pitchFamily="34" charset="0"/>
              </a:rPr>
              <a:t> </a:t>
            </a:r>
          </a:p>
        </p:txBody>
      </p:sp>
    </p:spTree>
    <p:extLst>
      <p:ext uri="{BB962C8B-B14F-4D97-AF65-F5344CB8AC3E}">
        <p14:creationId xmlns:p14="http://schemas.microsoft.com/office/powerpoint/2010/main" val="4132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BBDB118-BB25-4D33-AAE5-89F4B86179D9}"/>
              </a:ext>
            </a:extLst>
          </p:cNvPr>
          <p:cNvSpPr/>
          <p:nvPr/>
        </p:nvSpPr>
        <p:spPr>
          <a:xfrm>
            <a:off x="666790"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BFAF8F14-3716-4EB0-8205-8858F72E4DE0}"/>
              </a:ext>
            </a:extLst>
          </p:cNvPr>
          <p:cNvSpPr txBox="1"/>
          <p:nvPr/>
        </p:nvSpPr>
        <p:spPr>
          <a:xfrm>
            <a:off x="3001617" y="347869"/>
            <a:ext cx="524620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pieces of the puzzle</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Oval 7">
            <a:extLst>
              <a:ext uri="{FF2B5EF4-FFF2-40B4-BE49-F238E27FC236}">
                <a16:creationId xmlns:a16="http://schemas.microsoft.com/office/drawing/2014/main" id="{3F820C13-9A45-4ECB-AEE5-6A861BFF0952}"/>
              </a:ext>
            </a:extLst>
          </p:cNvPr>
          <p:cNvSpPr/>
          <p:nvPr/>
        </p:nvSpPr>
        <p:spPr>
          <a:xfrm>
            <a:off x="8516675"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B2C</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CF5C68FD-26F4-439C-98E5-94543734B38A}"/>
              </a:ext>
            </a:extLst>
          </p:cNvPr>
          <p:cNvSpPr/>
          <p:nvPr/>
        </p:nvSpPr>
        <p:spPr>
          <a:xfrm>
            <a:off x="666790"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Identity Platform</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4" name="Oval 13">
            <a:extLst>
              <a:ext uri="{FF2B5EF4-FFF2-40B4-BE49-F238E27FC236}">
                <a16:creationId xmlns:a16="http://schemas.microsoft.com/office/drawing/2014/main" id="{9B27E2C7-664C-4BAC-809F-1B4568F5E673}"/>
              </a:ext>
            </a:extLst>
          </p:cNvPr>
          <p:cNvSpPr/>
          <p:nvPr/>
        </p:nvSpPr>
        <p:spPr>
          <a:xfrm>
            <a:off x="4669589"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Identity.Web</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6" name="Oval 15">
            <a:extLst>
              <a:ext uri="{FF2B5EF4-FFF2-40B4-BE49-F238E27FC236}">
                <a16:creationId xmlns:a16="http://schemas.microsoft.com/office/drawing/2014/main" id="{395CC486-048C-409E-9A4D-98CAA23D9C10}"/>
              </a:ext>
            </a:extLst>
          </p:cNvPr>
          <p:cNvSpPr/>
          <p:nvPr/>
        </p:nvSpPr>
        <p:spPr>
          <a:xfrm>
            <a:off x="4591733"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B2B</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59BA2BD8-DE73-4C90-A33D-66E4C1AB0207}"/>
              </a:ext>
            </a:extLst>
          </p:cNvPr>
          <p:cNvSpPr/>
          <p:nvPr/>
        </p:nvSpPr>
        <p:spPr>
          <a:xfrm>
            <a:off x="8672388"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MSAL</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373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353650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Microsoft.Identity.Web</a:t>
            </a: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093763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rgbClr val="0070C0"/>
                </a:solidFill>
                <a:latin typeface="Calibri" panose="020F0502020204030204" pitchFamily="34" charset="0"/>
                <a:cs typeface="Calibri" panose="020F0502020204030204" pitchFamily="34" charset="0"/>
              </a:rPr>
              <a:t>What is it?</a:t>
            </a:r>
            <a:br>
              <a:rPr cap="none" dirty="0">
                <a:solidFill>
                  <a:srgbClr val="0070C0"/>
                </a:solidFill>
                <a:latin typeface="Calibri" panose="020F0502020204030204" pitchFamily="34" charset="0"/>
                <a:cs typeface="Calibri" panose="020F0502020204030204" pitchFamily="34" charset="0"/>
              </a:rPr>
            </a:br>
            <a:endParaRPr lang="en-US" cap="none" dirty="0">
              <a:ln>
                <a:noFill/>
              </a:ln>
              <a:solidFill>
                <a:srgbClr val="0070C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1151451"/>
            <a:ext cx="10859007"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pPr>
            <a:r>
              <a:rPr lang="en-US" b="1" dirty="0">
                <a:latin typeface="Calibri" panose="020F0502020204030204" pitchFamily="34" charset="0"/>
                <a:cs typeface="Calibri" panose="020F0502020204030204" pitchFamily="34" charset="0"/>
              </a:rPr>
              <a:t>Microsoft </a:t>
            </a:r>
            <a:r>
              <a:rPr lang="en-US" b="1" dirty="0">
                <a:solidFill>
                  <a:schemeClr val="bg1"/>
                </a:solidFill>
                <a:latin typeface="Calibri" panose="020F0502020204030204" pitchFamily="34" charset="0"/>
                <a:cs typeface="Calibri" panose="020F0502020204030204" pitchFamily="34" charset="0"/>
              </a:rPr>
              <a:t>Identity</a:t>
            </a:r>
            <a:r>
              <a:rPr lang="en-US" b="1" dirty="0">
                <a:latin typeface="Calibri" panose="020F0502020204030204" pitchFamily="34" charset="0"/>
                <a:cs typeface="Calibri" panose="020F0502020204030204" pitchFamily="34" charset="0"/>
              </a:rPr>
              <a:t> Web </a:t>
            </a:r>
            <a:r>
              <a:rPr lang="en-US" dirty="0">
                <a:latin typeface="Calibri" panose="020F0502020204030204" pitchFamily="34" charset="0"/>
                <a:cs typeface="Calibri" panose="020F0502020204030204" pitchFamily="34" charset="0"/>
              </a:rPr>
              <a:t>is a library which contains a set of reusable classes used in conjunction with ASP.NET Core for integrating with the Microsoft identity platform (formerly </a:t>
            </a:r>
            <a:r>
              <a:rPr lang="en-US" i="1" dirty="0">
                <a:latin typeface="Calibri" panose="020F0502020204030204" pitchFamily="34" charset="0"/>
                <a:cs typeface="Calibri" panose="020F0502020204030204" pitchFamily="34" charset="0"/>
              </a:rPr>
              <a:t>Azure AD v2.0 endpoint</a:t>
            </a:r>
            <a:r>
              <a:rPr lang="en-US" dirty="0">
                <a:latin typeface="Calibri" panose="020F0502020204030204" pitchFamily="34" charset="0"/>
                <a:cs typeface="Calibri" panose="020F0502020204030204" pitchFamily="34" charset="0"/>
              </a:rPr>
              <a:t>) and AAD B2C</a:t>
            </a:r>
          </a:p>
          <a:p>
            <a:pPr defTabSz="914400" eaLnBrk="0" fontAlgn="base" hangingPunct="0">
              <a:spcBef>
                <a:spcPct val="0"/>
              </a:spcBef>
              <a:spcAft>
                <a:spcPct val="0"/>
              </a:spcAft>
              <a:buClrTx/>
              <a:buSzTx/>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Tx/>
              <a:buSzTx/>
              <a:buFont typeface="Arial" panose="020B0604020202020204" pitchFamily="34" charset="0"/>
              <a:buChar char="•"/>
            </a:pPr>
            <a:r>
              <a:rPr lang="en-US" dirty="0">
                <a:latin typeface="Calibri" panose="020F0502020204030204" pitchFamily="34" charset="0"/>
                <a:cs typeface="Calibri" panose="020F0502020204030204" pitchFamily="34" charset="0"/>
              </a:rPr>
              <a:t>This library is for specific usage with:</a:t>
            </a:r>
          </a:p>
          <a:p>
            <a:pPr lvl="1" defTabSz="914400" eaLnBrk="0" fontAlgn="base" hangingPunct="0">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Web applications, which sign in users and, optionally, call web APIs</a:t>
            </a:r>
          </a:p>
          <a:p>
            <a:pPr lvl="1" defTabSz="914400" eaLnBrk="0" fontAlgn="base" hangingPunct="0">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Protected web APIs, which optionally call protected downstream web APIs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1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736846" y="204187"/>
            <a:ext cx="1438183"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High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a:solidFill>
                  <a:srgbClr val="0070C0"/>
                </a:solidFill>
                <a:latin typeface="Calibri" panose="020F0502020204030204" pitchFamily="34" charset="0"/>
                <a:cs typeface="Calibri" panose="020F0502020204030204" pitchFamily="34" charset="0"/>
              </a:rPr>
              <a:t>level</a:t>
            </a:r>
            <a:endParaRPr kumimoji="0" lang="en-NZ" sz="4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16BA792A-C13D-41DE-82B8-4B0CF3200611}"/>
              </a:ext>
            </a:extLst>
          </p:cNvPr>
          <p:cNvPicPr>
            <a:picLocks noChangeAspect="1"/>
          </p:cNvPicPr>
          <p:nvPr/>
        </p:nvPicPr>
        <p:blipFill>
          <a:blip r:embed="rId2"/>
          <a:stretch>
            <a:fillRect/>
          </a:stretch>
        </p:blipFill>
        <p:spPr>
          <a:xfrm>
            <a:off x="2951733" y="353943"/>
            <a:ext cx="8667750" cy="6315075"/>
          </a:xfrm>
          <a:prstGeom prst="rect">
            <a:avLst/>
          </a:prstGeom>
        </p:spPr>
      </p:pic>
    </p:spTree>
    <p:extLst>
      <p:ext uri="{BB962C8B-B14F-4D97-AF65-F5344CB8AC3E}">
        <p14:creationId xmlns:p14="http://schemas.microsoft.com/office/powerpoint/2010/main" val="2071434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3048527"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“subway”</a:t>
            </a:r>
            <a:endParaRPr kumimoji="0" lang="en-NZ" sz="4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AC378DFE-38B4-4244-BB93-10F292D85ACB}"/>
              </a:ext>
            </a:extLst>
          </p:cNvPr>
          <p:cNvPicPr>
            <a:picLocks noChangeAspect="1"/>
          </p:cNvPicPr>
          <p:nvPr/>
        </p:nvPicPr>
        <p:blipFill>
          <a:blip r:embed="rId2"/>
          <a:stretch>
            <a:fillRect/>
          </a:stretch>
        </p:blipFill>
        <p:spPr>
          <a:xfrm>
            <a:off x="1895475" y="707886"/>
            <a:ext cx="8401050" cy="6115050"/>
          </a:xfrm>
          <a:prstGeom prst="rect">
            <a:avLst/>
          </a:prstGeom>
        </p:spPr>
      </p:pic>
    </p:spTree>
    <p:extLst>
      <p:ext uri="{BB962C8B-B14F-4D97-AF65-F5344CB8AC3E}">
        <p14:creationId xmlns:p14="http://schemas.microsoft.com/office/powerpoint/2010/main" val="395490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6027547"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Supported application types</a:t>
            </a:r>
            <a:endParaRPr kumimoji="0" lang="en-NZ" sz="4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46E0D11D-A70C-4520-9A2C-A5B66C81B7E8}"/>
              </a:ext>
            </a:extLst>
          </p:cNvPr>
          <p:cNvPicPr>
            <a:picLocks noChangeAspect="1"/>
          </p:cNvPicPr>
          <p:nvPr/>
        </p:nvPicPr>
        <p:blipFill>
          <a:blip r:embed="rId2"/>
          <a:stretch>
            <a:fillRect/>
          </a:stretch>
        </p:blipFill>
        <p:spPr>
          <a:xfrm>
            <a:off x="1686757" y="919162"/>
            <a:ext cx="8495929" cy="5339595"/>
          </a:xfrm>
          <a:prstGeom prst="rect">
            <a:avLst/>
          </a:prstGeom>
        </p:spPr>
      </p:pic>
    </p:spTree>
    <p:extLst>
      <p:ext uri="{BB962C8B-B14F-4D97-AF65-F5344CB8AC3E}">
        <p14:creationId xmlns:p14="http://schemas.microsoft.com/office/powerpoint/2010/main" val="48862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6027547"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Supported application types</a:t>
            </a:r>
            <a:endParaRPr kumimoji="0" lang="en-NZ" sz="4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3F7A8E3C-38E2-4DF1-9904-73FD8619324E}"/>
              </a:ext>
            </a:extLst>
          </p:cNvPr>
          <p:cNvPicPr>
            <a:picLocks noChangeAspect="1"/>
          </p:cNvPicPr>
          <p:nvPr/>
        </p:nvPicPr>
        <p:blipFill>
          <a:blip r:embed="rId2"/>
          <a:stretch>
            <a:fillRect/>
          </a:stretch>
        </p:blipFill>
        <p:spPr>
          <a:xfrm>
            <a:off x="1405261" y="1220587"/>
            <a:ext cx="8458200" cy="5162550"/>
          </a:xfrm>
          <a:prstGeom prst="rect">
            <a:avLst/>
          </a:prstGeom>
        </p:spPr>
      </p:pic>
    </p:spTree>
    <p:extLst>
      <p:ext uri="{BB962C8B-B14F-4D97-AF65-F5344CB8AC3E}">
        <p14:creationId xmlns:p14="http://schemas.microsoft.com/office/powerpoint/2010/main" val="2586427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1977080"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Features</a:t>
            </a:r>
            <a:endParaRPr kumimoji="0" lang="en-NZ" sz="4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A06CDA07-CD74-4D09-A361-0EDA63514273}"/>
              </a:ext>
            </a:extLst>
          </p:cNvPr>
          <p:cNvPicPr>
            <a:picLocks noChangeAspect="1"/>
          </p:cNvPicPr>
          <p:nvPr/>
        </p:nvPicPr>
        <p:blipFill>
          <a:blip r:embed="rId2"/>
          <a:stretch>
            <a:fillRect/>
          </a:stretch>
        </p:blipFill>
        <p:spPr>
          <a:xfrm>
            <a:off x="786691" y="1105408"/>
            <a:ext cx="8896350" cy="5286375"/>
          </a:xfrm>
          <a:prstGeom prst="rect">
            <a:avLst/>
          </a:prstGeom>
        </p:spPr>
      </p:pic>
    </p:spTree>
    <p:extLst>
      <p:ext uri="{BB962C8B-B14F-4D97-AF65-F5344CB8AC3E}">
        <p14:creationId xmlns:p14="http://schemas.microsoft.com/office/powerpoint/2010/main" val="410498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2221249"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Migration</a:t>
            </a:r>
            <a:endParaRPr kumimoji="0" lang="en-NZ" sz="4000" b="0" i="0" u="none" strike="noStrike" kern="1200" cap="none" spc="0" normalizeH="0" baseline="0" noProof="0" dirty="0">
              <a:ln>
                <a:noFill/>
              </a:ln>
              <a:solidFill>
                <a:srgbClr val="0070C0"/>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68B2A30D-D142-41D5-8DAE-7FFD09BED54A}"/>
              </a:ext>
            </a:extLst>
          </p:cNvPr>
          <p:cNvPicPr>
            <a:picLocks noChangeAspect="1"/>
          </p:cNvPicPr>
          <p:nvPr/>
        </p:nvPicPr>
        <p:blipFill>
          <a:blip r:embed="rId2"/>
          <a:stretch>
            <a:fillRect/>
          </a:stretch>
        </p:blipFill>
        <p:spPr>
          <a:xfrm>
            <a:off x="1328737" y="1009650"/>
            <a:ext cx="9534525" cy="4838700"/>
          </a:xfrm>
          <a:prstGeom prst="rect">
            <a:avLst/>
          </a:prstGeom>
        </p:spPr>
      </p:pic>
    </p:spTree>
    <p:extLst>
      <p:ext uri="{BB962C8B-B14F-4D97-AF65-F5344CB8AC3E}">
        <p14:creationId xmlns:p14="http://schemas.microsoft.com/office/powerpoint/2010/main" val="1493977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Demo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srgbClr val="052F61">
                    <a:lumMod val="60000"/>
                    <a:lumOff val="40000"/>
                  </a:srgbClr>
                </a:solidFill>
                <a:latin typeface="Calibri" panose="020F0502020204030204" pitchFamily="34" charset="0"/>
                <a:cs typeface="Calibri" panose="020F0502020204030204" pitchFamily="34" charset="0"/>
              </a:rPr>
              <a:t>Microsoft.Identity.Web</a:t>
            </a:r>
            <a:endParaRPr kumimoji="0" lang="en-NZ"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0542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BBDB118-BB25-4D33-AAE5-89F4B86179D9}"/>
              </a:ext>
            </a:extLst>
          </p:cNvPr>
          <p:cNvSpPr/>
          <p:nvPr/>
        </p:nvSpPr>
        <p:spPr>
          <a:xfrm>
            <a:off x="666790"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P2</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BFAF8F14-3716-4EB0-8205-8858F72E4DE0}"/>
              </a:ext>
            </a:extLst>
          </p:cNvPr>
          <p:cNvSpPr txBox="1"/>
          <p:nvPr/>
        </p:nvSpPr>
        <p:spPr>
          <a:xfrm>
            <a:off x="3001617" y="347869"/>
            <a:ext cx="524620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Missing pieces</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Oval 7">
            <a:extLst>
              <a:ext uri="{FF2B5EF4-FFF2-40B4-BE49-F238E27FC236}">
                <a16:creationId xmlns:a16="http://schemas.microsoft.com/office/drawing/2014/main" id="{3F820C13-9A45-4ECB-AEE5-6A861BFF0952}"/>
              </a:ext>
            </a:extLst>
          </p:cNvPr>
          <p:cNvSpPr/>
          <p:nvPr/>
        </p:nvSpPr>
        <p:spPr>
          <a:xfrm>
            <a:off x="8167457" y="1452398"/>
            <a:ext cx="2675168"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Conditional access</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CF5C68FD-26F4-439C-98E5-94543734B38A}"/>
              </a:ext>
            </a:extLst>
          </p:cNvPr>
          <p:cNvSpPr/>
          <p:nvPr/>
        </p:nvSpPr>
        <p:spPr>
          <a:xfrm>
            <a:off x="666790" y="3887485"/>
            <a:ext cx="2458150"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Identity protection</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4" name="Oval 13">
            <a:extLst>
              <a:ext uri="{FF2B5EF4-FFF2-40B4-BE49-F238E27FC236}">
                <a16:creationId xmlns:a16="http://schemas.microsoft.com/office/drawing/2014/main" id="{9B27E2C7-664C-4BAC-809F-1B4568F5E673}"/>
              </a:ext>
            </a:extLst>
          </p:cNvPr>
          <p:cNvSpPr/>
          <p:nvPr/>
        </p:nvSpPr>
        <p:spPr>
          <a:xfrm>
            <a:off x="4669589"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MIM / SCIM</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6" name="Oval 15">
            <a:extLst>
              <a:ext uri="{FF2B5EF4-FFF2-40B4-BE49-F238E27FC236}">
                <a16:creationId xmlns:a16="http://schemas.microsoft.com/office/drawing/2014/main" id="{395CC486-048C-409E-9A4D-98CAA23D9C10}"/>
              </a:ext>
            </a:extLst>
          </p:cNvPr>
          <p:cNvSpPr/>
          <p:nvPr/>
        </p:nvSpPr>
        <p:spPr>
          <a:xfrm>
            <a:off x="4591733" y="1452398"/>
            <a:ext cx="2741222"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Governance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52F61">
                    <a:lumMod val="60000"/>
                    <a:lumOff val="40000"/>
                  </a:srgbClr>
                </a:solidFill>
                <a:latin typeface="Calibri" panose="020F0502020204030204" pitchFamily="34" charset="0"/>
                <a:cs typeface="Calibri" panose="020F0502020204030204" pitchFamily="34" charset="0"/>
              </a:rPr>
              <a:t>e.g. PIM</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18" name="Oval 17">
            <a:extLst>
              <a:ext uri="{FF2B5EF4-FFF2-40B4-BE49-F238E27FC236}">
                <a16:creationId xmlns:a16="http://schemas.microsoft.com/office/drawing/2014/main" id="{59BA2BD8-DE73-4C90-A33D-66E4C1AB0207}"/>
              </a:ext>
            </a:extLst>
          </p:cNvPr>
          <p:cNvSpPr/>
          <p:nvPr/>
        </p:nvSpPr>
        <p:spPr>
          <a:xfrm>
            <a:off x="8672388"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Intune</a:t>
            </a:r>
            <a:endParaRPr kumimoji="0" lang="en-NZ" sz="28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51160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235997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References</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36288" y="1657350"/>
            <a:ext cx="8382000" cy="4330484"/>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https://docs.microsoft.com/en-us/azure/active-directory/develop/</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https://docs.microsoft.com/en-us/azure/active-directory/develop/identity-platform-integration-checklist</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https://www.youtube.com/watch?v=y_fgJAatVhk&amp;feature=youtu.be</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https://medium.com/the-new-control-plane</a:t>
            </a: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Segoe UI"/>
                <a:cs typeface="Segoe UI"/>
                <a:hlinkClick r:id="rId5">
                  <a:extLst>
                    <a:ext uri="{A12FA001-AC4F-418D-AE19-62706E023703}">
                      <ahyp:hlinkClr xmlns:ahyp="http://schemas.microsoft.com/office/drawing/2018/hyperlinkcolor" val="tx"/>
                    </a:ext>
                  </a:extLst>
                </a:hlinkClick>
              </a:rPr>
              <a:t>https://aka.ms/msidplatform</a:t>
            </a:r>
            <a:endParaRPr lang="en-US" cap="none" dirty="0">
              <a:ln>
                <a:noFill/>
              </a:ln>
              <a:solidFill>
                <a:schemeClr val="accent1">
                  <a:lumMod val="60000"/>
                  <a:lumOff val="40000"/>
                </a:schemeClr>
              </a:solidFill>
              <a:latin typeface="Segoe UI"/>
              <a:cs typeface="Segoe UI"/>
            </a:endParaRPr>
          </a:p>
          <a:p>
            <a:endParaRPr lang="en-US" cap="none" dirty="0">
              <a:ln>
                <a:noFill/>
              </a:ln>
              <a:solidFill>
                <a:schemeClr val="accent1">
                  <a:lumMod val="60000"/>
                  <a:lumOff val="40000"/>
                </a:schemeClr>
              </a:solidFill>
              <a:latin typeface="Segoe UI"/>
              <a:cs typeface="Segoe UI"/>
            </a:endParaRPr>
          </a:p>
          <a:p>
            <a:r>
              <a:rPr lang="en-US" cap="none" dirty="0">
                <a:ln>
                  <a:noFill/>
                </a:ln>
                <a:solidFill>
                  <a:schemeClr val="accent1">
                    <a:lumMod val="60000"/>
                    <a:lumOff val="40000"/>
                  </a:schemeClr>
                </a:solidFill>
                <a:latin typeface="Segoe UI"/>
                <a:cs typeface="Segoe UI"/>
                <a:hlinkClick r:id="rId6">
                  <a:extLst>
                    <a:ext uri="{A12FA001-AC4F-418D-AE19-62706E023703}">
                      <ahyp:hlinkClr xmlns:ahyp="http://schemas.microsoft.com/office/drawing/2018/hyperlinkcolor" val="tx"/>
                    </a:ext>
                  </a:extLst>
                </a:hlinkClick>
              </a:rPr>
              <a:t>https://developer.microsoft.com/en-us/identity</a:t>
            </a:r>
            <a:endParaRPr lang="en-US" cap="none" dirty="0">
              <a:ln>
                <a:noFill/>
              </a:ln>
              <a:solidFill>
                <a:schemeClr val="accent1">
                  <a:lumMod val="60000"/>
                  <a:lumOff val="40000"/>
                </a:schemeClr>
              </a:solidFill>
              <a:latin typeface="Segoe UI"/>
              <a:cs typeface="Segoe UI"/>
            </a:endParaRPr>
          </a:p>
          <a:p>
            <a:endParaRPr lang="en-US" cap="none" dirty="0">
              <a:ln>
                <a:noFill/>
              </a:ln>
              <a:solidFill>
                <a:schemeClr val="accent1">
                  <a:lumMod val="60000"/>
                  <a:lumOff val="40000"/>
                </a:schemeClr>
              </a:solidFill>
              <a:latin typeface="Segoe UI"/>
              <a:cs typeface="Segoe UI"/>
            </a:endParaRPr>
          </a:p>
          <a:p>
            <a:r>
              <a:rPr lang="en-US" cap="none" dirty="0">
                <a:ln>
                  <a:noFill/>
                </a:ln>
                <a:solidFill>
                  <a:schemeClr val="accent1">
                    <a:lumMod val="60000"/>
                    <a:lumOff val="40000"/>
                  </a:schemeClr>
                </a:solidFill>
                <a:latin typeface="Segoe UI"/>
                <a:cs typeface="Segoe UI"/>
              </a:rPr>
              <a:t>https://myignite.techcommunity.microsoft.com/sessions/81635</a:t>
            </a:r>
          </a:p>
          <a:p>
            <a:endParaRPr lang="en-US" cap="none" dirty="0">
              <a:ln>
                <a:noFill/>
              </a:ln>
              <a:solidFill>
                <a:schemeClr val="accent1">
                  <a:lumMod val="60000"/>
                  <a:lumOff val="40000"/>
                </a:schemeClr>
              </a:solidFill>
              <a:latin typeface="Segoe UI"/>
              <a:cs typeface="Segoe UI"/>
            </a:endParaRPr>
          </a:p>
          <a:p>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70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rgbClr val="0070C0"/>
                </a:solidFill>
                <a:latin typeface="Calibri" panose="020F0502020204030204" pitchFamily="34" charset="0"/>
                <a:cs typeface="Calibri" panose="020F0502020204030204" pitchFamily="34" charset="0"/>
              </a:rPr>
              <a:t>References</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18533" y="1719493"/>
            <a:ext cx="8382000" cy="4330484"/>
          </a:xfrm>
          <a:prstGeom prst="rect">
            <a:avLst/>
          </a:prstGeom>
          <a:effectLst/>
        </p:spPr>
        <p:txBody>
          <a:bodyPr vert="horz" lIns="91440" tIns="45720" rIns="91440" bIns="45720" rtlCol="0" anchor="ctr">
            <a:normAutofit fontScale="4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https://github.com/AzureAD/microsoft-identity-web</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https://github.com/AzureAD/microsoft-identity-web/wiki</a:t>
            </a: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https://github.com/Azure-Samples/active-directory-aspnetcore-webapp-openidconnect-v2#scope-of-this-tutorial</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https://github.com/Azure-Samples/active-directory-aspnetcore-webapp-openidconnect-v2/tree/master/1-WebApp-OIDC/1-1-MyOrg</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https://github.com/Azure-Samples/active-directory-aspnetcore-webapp-openidconnect-v2/tree/master/2-WebApp-graph-user/2-1-Call-MSGraph</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https://docs.microsoft.com/en-us/graph/toolkit/overview</a:t>
            </a: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https://mgt.dev/?path=/story/components-mgt-agenda--simple</a:t>
            </a: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https://docs.microsoft.com/en-us/azure/active-directory/develop/identity-platform-integration-checklist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05168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233482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41033" y="1615736"/>
            <a:ext cx="9019713" cy="440120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Basis of M365</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Domain joined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Access to SaaS products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Users managed by organisation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Woolworth’s employees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27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B2B</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866388" y="991971"/>
            <a:ext cx="9019713" cy="569386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Guest users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Domain joined but in other tenant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Microsoft account / Social</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Federation via SAML or WS-Fed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Access to SaaS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Users managed externally</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Other companies that do business with Woolworths</a:t>
            </a:r>
            <a:endParaRPr kumimoji="0" lang="en-NZ"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616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Azure AD B2C</a:t>
            </a:r>
            <a:endParaRPr kumimoji="0" lang="en-NZ" sz="40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69025" y="1164134"/>
            <a:ext cx="9019713" cy="569386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Random email address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Non-domain joined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Social / Federation via SAML or OpenID Connect</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No access to SaaS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Users self manage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Scales to hundreds of millions of users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Woolworth’s customers</a:t>
            </a:r>
          </a:p>
        </p:txBody>
      </p:sp>
    </p:spTree>
    <p:extLst>
      <p:ext uri="{BB962C8B-B14F-4D97-AF65-F5344CB8AC3E}">
        <p14:creationId xmlns:p14="http://schemas.microsoft.com/office/powerpoint/2010/main" val="337461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B2X</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69025" y="1164134"/>
            <a:ext cx="9019713" cy="483209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External identities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Migrating Azure AD B2C into Azure AD mainly for B2B users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bg1"/>
                </a:solidFill>
                <a:latin typeface="Calibri" panose="020F0502020204030204" pitchFamily="34" charset="0"/>
                <a:cs typeface="Calibri" panose="020F0502020204030204" pitchFamily="34" charset="0"/>
              </a:rPr>
              <a:t>Pricing is based on monthly active users (MAU), which is the count of unique users with authentication activity within a calendar month. This billing model applies to both Azure AD guest user collaboration (B2B) and Azure AD B2C tenants</a:t>
            </a:r>
            <a:endParaRPr kumimoji="0" lang="en-US" sz="2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1049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72943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Library Journey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Windows Identity Foundation (WIF)</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XML based – web.config – WS-Federation</a:t>
            </a:r>
          </a:p>
          <a:p>
            <a:pPr marL="914400" lvl="1" indent="-457200">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Windows Identity Foundation (WIF-SAML)</a:t>
            </a:r>
          </a:p>
          <a:p>
            <a:pPr marL="457200" indent="-457200">
              <a:buFont typeface="Arial" panose="020B0604020202020204" pitchFamily="34" charset="0"/>
              <a:buChar char="•"/>
            </a:pPr>
            <a:endPar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Open Web Interface for .NET (OWIN) – OIDC – “Modern Authentication” - Katana</a:t>
            </a:r>
          </a:p>
          <a:p>
            <a:pPr marL="457200" marR="0" lvl="0" indent="-4572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endParaRPr lang="en-US" sz="2800" dirty="0">
              <a:solidFill>
                <a:schemeClr val="bg1"/>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SzTx/>
              <a:buFont typeface="Arial" panose="020B0604020202020204" pitchFamily="34" charset="0"/>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ADAL / MSAL</a:t>
            </a: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lang="en-US" sz="3200" dirty="0">
              <a:solidFill>
                <a:srgbClr val="052F61">
                  <a:lumMod val="60000"/>
                  <a:lumOff val="40000"/>
                </a:srgbClr>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80808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Microsoft Identity Platform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2945864"/>
      </p:ext>
    </p:extLst>
  </p:cSld>
  <p:clrMapOvr>
    <a:masterClrMapping/>
  </p:clrMapOvr>
  <p:transition>
    <p:fade/>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3875</TotalTime>
  <Words>728</Words>
  <Application>Microsoft Office PowerPoint</Application>
  <PresentationFormat>Widescreen</PresentationFormat>
  <Paragraphs>152</Paragraphs>
  <Slides>32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Century Gothic</vt:lpstr>
      <vt:lpstr>Consolas</vt:lpstr>
      <vt:lpstr>Segoe UI</vt:lpstr>
      <vt:lpstr>Segoe UI Semibold</vt:lpstr>
      <vt:lpstr>Webdings</vt:lpstr>
      <vt:lpstr>Wingdings</vt:lpstr>
      <vt:lpstr>Wingdings 3</vt:lpstr>
      <vt:lpstr>Slice</vt:lpstr>
      <vt:lpstr>1_White Template</vt:lpstr>
      <vt:lpstr>The Microsoft Identity jigsaw - putting the pieces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Platform (not the Product!)</vt:lpstr>
      <vt:lpstr>Microsoft Authentication Libraries (MSAL)</vt:lpstr>
      <vt:lpstr>PowerPoint Presentation</vt:lpstr>
      <vt:lpstr>Scenarios SPA</vt:lpstr>
      <vt:lpstr>Scenarios</vt:lpstr>
      <vt:lpstr>Scenarios</vt:lpstr>
      <vt:lpstr>The OS</vt:lpstr>
      <vt:lpstr>The Guide</vt:lpstr>
      <vt:lpstr>PowerPoint Presentation</vt:lpstr>
      <vt:lpstr>Best practices for updating to MSAL</vt:lpstr>
      <vt:lpstr>PowerPoint Presentation</vt:lpstr>
      <vt:lpstr>PowerPoint Presentation</vt:lpstr>
      <vt:lpstr>What is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Braybrook</dc:creator>
  <cp:lastModifiedBy>Rory Braybrook</cp:lastModifiedBy>
  <cp:revision>140</cp:revision>
  <dcterms:created xsi:type="dcterms:W3CDTF">2014-09-12T02:12:56Z</dcterms:created>
  <dcterms:modified xsi:type="dcterms:W3CDTF">2021-05-16T23:58:08Z</dcterms:modified>
</cp:coreProperties>
</file>