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2" r:id="rId2"/>
    <p:sldMasterId id="2147483706" r:id="rId3"/>
    <p:sldMasterId id="2147483738" r:id="rId4"/>
  </p:sldMasterIdLst>
  <p:notesMasterIdLst>
    <p:notesMasterId r:id="rId36"/>
  </p:notesMasterIdLst>
  <p:sldIdLst>
    <p:sldId id="256" r:id="rId5"/>
    <p:sldId id="9965" r:id="rId6"/>
    <p:sldId id="9969" r:id="rId7"/>
    <p:sldId id="9970" r:id="rId8"/>
    <p:sldId id="257" r:id="rId9"/>
    <p:sldId id="9934" r:id="rId10"/>
    <p:sldId id="9935" r:id="rId11"/>
    <p:sldId id="9936" r:id="rId12"/>
    <p:sldId id="9937" r:id="rId13"/>
    <p:sldId id="9955" r:id="rId14"/>
    <p:sldId id="1950" r:id="rId15"/>
    <p:sldId id="1976" r:id="rId16"/>
    <p:sldId id="1937" r:id="rId17"/>
    <p:sldId id="9926" r:id="rId18"/>
    <p:sldId id="1960" r:id="rId19"/>
    <p:sldId id="9928" r:id="rId20"/>
    <p:sldId id="1953" r:id="rId21"/>
    <p:sldId id="9959" r:id="rId22"/>
    <p:sldId id="9966" r:id="rId23"/>
    <p:sldId id="9956" r:id="rId24"/>
    <p:sldId id="9957" r:id="rId25"/>
    <p:sldId id="1955" r:id="rId26"/>
    <p:sldId id="9958" r:id="rId27"/>
    <p:sldId id="1951" r:id="rId28"/>
    <p:sldId id="1943" r:id="rId29"/>
    <p:sldId id="9961" r:id="rId30"/>
    <p:sldId id="9960" r:id="rId31"/>
    <p:sldId id="9963" r:id="rId32"/>
    <p:sldId id="9964" r:id="rId33"/>
    <p:sldId id="9968" r:id="rId34"/>
    <p:sldId id="196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30T20:49:29.259"/>
    </inkml:context>
    <inkml:brush xml:id="br0">
      <inkml:brushProperty name="width" value="0.35" units="cm"/>
      <inkml:brushProperty name="height" value="0.35" units="cm"/>
      <inkml:brushProperty name="color" value="#FF9349"/>
      <inkml:brushProperty name="ignorePressure" value="1"/>
    </inkml:brush>
  </inkml:definitions>
  <inkml:trace contextRef="#ctx0" brushRef="#br0">449 318,'-210'259,"205"-252,-21 28,1 0,1 2,2 1,2 1,1 1,2 0,1 2,2 0,1 1,3 0,1 1,1 1,3-1,1 1,2 2,6 468,1-139,-5-212,20 155,-4-192,28 109,-25-162,2-2,3 0,26 53,3-14,4-2,4-4,4-2,5-4,3-3,4-4,3-3,-37-47,2-2,1-3,2-2,9 3,205 112,-153-96,2-5,2-6,45 8,1-10,0-8,35-3,328 10,0-35,-438-5,0-5,47-10,-103 10,-1-1,-1-1,1-2,-1-1,0-1,-1-1,0-2,-1-1,17-14,-5-2,-1-2,-2-1,-1-2,-2-2,-1-1,-1-1,-2-3,14-28,-3-1,-2-2,22-71,-26 48,-4-1,-4-2,-4-1,4-67,-2-69,-8-110,-12-492,-4 367,2 424,-3 0,-1 1,-2 0,-2 0,-2 0,-1 1,-3 1,-1 0,-4-3,-12-21,-3 0,-3 3,-2 1,-3 3,-10-9,18 29,-1 1,-2 3,-1 1,-39-26,16 18,-3 3,-1 3,-5 1,-13-1,-2 4,-1 4,-79-16,44 21,-1 6,-69 1,-248-22,36 1,236 32,-73 9,77 15,1 8,-3 8,21-4,111-22,-1 2,1 2,1 1,0 2,-6 4,23-8,-1 0,2 1,0 1,0 1,0 0,2 1,-1 1,1 0,1 1,-9 14,-27 48,22-33,-2-2,-23 27,-20 20,53-65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5F1E6-2B5F-4BE6-9BC3-10880DB74D9C}" type="datetimeFigureOut">
              <a:rPr lang="en-NZ" smtClean="0"/>
              <a:t>16/07/2019</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229AC-55D6-489D-A1FC-554388AB18EC}" type="slidenum">
              <a:rPr lang="en-NZ" smtClean="0"/>
              <a:t>‹#›</a:t>
            </a:fld>
            <a:endParaRPr lang="en-NZ"/>
          </a:p>
        </p:txBody>
      </p:sp>
    </p:spTree>
    <p:extLst>
      <p:ext uri="{BB962C8B-B14F-4D97-AF65-F5344CB8AC3E}">
        <p14:creationId xmlns:p14="http://schemas.microsoft.com/office/powerpoint/2010/main" val="105623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6D8E829-08EF-455E-9BB6-7D178AC82D8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9055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663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394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6BFA990-3B17-4E64-8FBD-1F81F1F4B7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2536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6BFA990-3B17-4E64-8FBD-1F81F1F4B7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610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848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383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9447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774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295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7/16/2019 8:37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667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0882093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513571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204814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923170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95937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154734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9061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197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1597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695332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996726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0359427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5795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1794649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033499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3821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788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6657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905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365809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751664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342163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03899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35067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379368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7476392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124340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839400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807141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88054331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11819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97327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84213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473435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72254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217909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6286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16512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9744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9517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565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3328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15899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431643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7F28-ECF1-4722-87D4-A90715B6E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CD38F-E6BC-4B40-8E40-417C9B9869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C338D-E9D0-4731-923B-2DEACA83B8F7}"/>
              </a:ext>
            </a:extLst>
          </p:cNvPr>
          <p:cNvSpPr>
            <a:spLocks noGrp="1"/>
          </p:cNvSpPr>
          <p:nvPr>
            <p:ph type="dt" sz="half" idx="10"/>
          </p:nvPr>
        </p:nvSpPr>
        <p:spPr/>
        <p:txBody>
          <a:bodyPr/>
          <a:lstStyle/>
          <a:p>
            <a:fld id="{8107F7AA-8A79-46F4-A960-94DD8A70DECD}" type="datetimeFigureOut">
              <a:rPr lang="en-US" smtClean="0"/>
              <a:t>7/16/2019</a:t>
            </a:fld>
            <a:endParaRPr lang="en-US"/>
          </a:p>
        </p:txBody>
      </p:sp>
      <p:sp>
        <p:nvSpPr>
          <p:cNvPr id="5" name="Footer Placeholder 4">
            <a:extLst>
              <a:ext uri="{FF2B5EF4-FFF2-40B4-BE49-F238E27FC236}">
                <a16:creationId xmlns:a16="http://schemas.microsoft.com/office/drawing/2014/main" id="{DB5939EA-7006-4D47-B301-63BDFEC34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2BC95-98F4-4877-BE61-3E3917B652CC}"/>
              </a:ext>
            </a:extLst>
          </p:cNvPr>
          <p:cNvSpPr>
            <a:spLocks noGrp="1"/>
          </p:cNvSpPr>
          <p:nvPr>
            <p:ph type="sldNum" sz="quarter" idx="12"/>
          </p:nvPr>
        </p:nvSpPr>
        <p:spPr/>
        <p:txBody>
          <a:bodyPr/>
          <a:lstStyle/>
          <a:p>
            <a:fld id="{64F92B8E-D9B4-4528-9547-12B4DA16E859}" type="slidenum">
              <a:rPr lang="en-US" smtClean="0"/>
              <a:t>‹#›</a:t>
            </a:fld>
            <a:endParaRPr lang="en-US"/>
          </a:p>
        </p:txBody>
      </p:sp>
    </p:spTree>
    <p:extLst>
      <p:ext uri="{BB962C8B-B14F-4D97-AF65-F5344CB8AC3E}">
        <p14:creationId xmlns:p14="http://schemas.microsoft.com/office/powerpoint/2010/main" val="45706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BED"/>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C6285A8E-7DD0-4D6D-9D51-224C83AE764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grpSp>
        <p:nvGrpSpPr>
          <p:cNvPr id="6" name="Group 5">
            <a:extLst>
              <a:ext uri="{FF2B5EF4-FFF2-40B4-BE49-F238E27FC236}">
                <a16:creationId xmlns:a16="http://schemas.microsoft.com/office/drawing/2014/main" id="{FBDA1E01-154A-467D-8BDC-6332D2000E1F}"/>
              </a:ext>
            </a:extLst>
          </p:cNvPr>
          <p:cNvGrpSpPr/>
          <p:nvPr userDrawn="1"/>
        </p:nvGrpSpPr>
        <p:grpSpPr>
          <a:xfrm>
            <a:off x="576600" y="2002419"/>
            <a:ext cx="4170025" cy="2301387"/>
            <a:chOff x="576600" y="2002419"/>
            <a:chExt cx="4170025" cy="2301387"/>
          </a:xfrm>
        </p:grpSpPr>
        <p:pic>
          <p:nvPicPr>
            <p:cNvPr id="7" name="Picture 6" descr="Microsoft Build">
              <a:extLst>
                <a:ext uri="{FF2B5EF4-FFF2-40B4-BE49-F238E27FC236}">
                  <a16:creationId xmlns:a16="http://schemas.microsoft.com/office/drawing/2014/main" id="{0F0420B5-6823-41F5-8971-0D7A378E6ADA}"/>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8" name="Picture 7" descr="May 6-8, 2019">
              <a:extLst>
                <a:ext uri="{FF2B5EF4-FFF2-40B4-BE49-F238E27FC236}">
                  <a16:creationId xmlns:a16="http://schemas.microsoft.com/office/drawing/2014/main" id="{61865F54-2963-4B54-84F4-5CFE748E6DA3}"/>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5" name="Picture 4">
            <a:extLst>
              <a:ext uri="{FF2B5EF4-FFF2-40B4-BE49-F238E27FC236}">
                <a16:creationId xmlns:a16="http://schemas.microsoft.com/office/drawing/2014/main" id="{85EEFA81-6B44-4E57-AF00-64CF0E3502BD}"/>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18616201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ation titl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860D136F-C7CA-4CA3-9DAF-10608365C3D5}"/>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79C526A-A022-43D8-B4A9-49B4FA210BD5}"/>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7" name="Text Placeholder 4">
            <a:extLst>
              <a:ext uri="{FF2B5EF4-FFF2-40B4-BE49-F238E27FC236}">
                <a16:creationId xmlns:a16="http://schemas.microsoft.com/office/drawing/2014/main" id="{38869610-2E08-49D2-959D-1CE22A31B3E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Picture 8">
            <a:extLst>
              <a:ext uri="{FF2B5EF4-FFF2-40B4-BE49-F238E27FC236}">
                <a16:creationId xmlns:a16="http://schemas.microsoft.com/office/drawing/2014/main" id="{393F705E-8E29-42CB-99B0-F26F260FAFC8}"/>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0680" y="0"/>
            <a:ext cx="6781800" cy="6858000"/>
          </a:xfrm>
          <a:prstGeom prst="rect">
            <a:avLst/>
          </a:prstGeom>
        </p:spPr>
      </p:pic>
    </p:spTree>
    <p:extLst>
      <p:ext uri="{BB962C8B-B14F-4D97-AF65-F5344CB8AC3E}">
        <p14:creationId xmlns:p14="http://schemas.microsoft.com/office/powerpoint/2010/main" val="4486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8629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5033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0447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6495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74440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079328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6F37BF82-E3E8-4302-A594-F65960CCC301}"/>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716715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15F3E599-A73B-4F6C-B75E-DD31D9CC66E1}"/>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275273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455BA74A-B68F-4C77-B673-234DE65CED94}"/>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751137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F5BA314-EEF1-4FA5-9421-10A3E09F299D}"/>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316751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5C5B845-DAAF-49C9-A801-CF0C1DCAF2F1}"/>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761874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50B0ADB-4CF2-43A8-A831-1FED85185F53}"/>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FE6EFC90-EAD0-4561-8EB5-3A7AE2F152FC}"/>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79110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012BEEB-AF27-4BE4-A925-96C953F4316E}"/>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24995D37-C1DF-401B-B505-1D64A3229EB3}"/>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39B5646A-BFF7-4F8B-9C11-D90E34758EEF}"/>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85407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331EA60F-C2E5-44CF-9E71-9122048BCB11}"/>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FAC7B678-C66A-477F-9C20-81FB29F5A78D}"/>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35EF5F3E-132E-40A3-85A1-5C33DF01F1A4}"/>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805EC638-22DD-4F5B-86E4-0BD8DEE540C0}"/>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218660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130201574"/>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39"/>
            <a:ext cx="3468956" cy="3963193"/>
          </a:xfrm>
        </p:spPr>
        <p:txBody>
          <a:bodyPr/>
          <a:lstStyle>
            <a:lvl1pPr>
              <a:defRPr sz="3600">
                <a:gradFill>
                  <a:gsLst>
                    <a:gs pos="96795">
                      <a:schemeClr val="tx1"/>
                    </a:gs>
                    <a:gs pos="82051">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0565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6623182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9853394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Tree>
    <p:extLst>
      <p:ext uri="{BB962C8B-B14F-4D97-AF65-F5344CB8AC3E}">
        <p14:creationId xmlns:p14="http://schemas.microsoft.com/office/powerpoint/2010/main" val="38250489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655">
                      <a:srgbClr val="30E5D0"/>
                    </a:gs>
                    <a:gs pos="2243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964112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405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436">
                      <a:schemeClr val="tx1"/>
                    </a:gs>
                    <a:gs pos="42308">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54535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6424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314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037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802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43938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628630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042001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1805556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dirty="0"/>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dirty="0"/>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671808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736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9237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7220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7086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299486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1660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430038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2950626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dirty="0"/>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467036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8912817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5491741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313684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143652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9742329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77004397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63491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434621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image" Target="../media/image1.emf"/><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image" Target="../media/image1.emf"/><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image" Target="../media/image1.emf"/><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theme" Target="../theme/theme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7/16/2019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77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26951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373494095"/>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96795">
                <a:schemeClr val="tx1"/>
              </a:gs>
              <a:gs pos="82051">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61243746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3.xml"/><Relationship Id="rId5" Type="http://schemas.openxmlformats.org/officeDocument/2006/relationships/image" Target="../media/image23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echcommunity.microsoft.com/t5/Azure-Active-Directory-Identity/Authentication-Methods-Usage-amp-Insights/ba-p/745370" TargetMode="External"/><Relationship Id="rId2" Type="http://schemas.openxmlformats.org/officeDocument/2006/relationships/hyperlink" Target="https://techcommunity.microsoft.com/t5/Azure-Active-Directory-Identity/Your-Pa-word-doesn-t-matter/ba-p/731984" TargetMode="External"/><Relationship Id="rId1" Type="http://schemas.openxmlformats.org/officeDocument/2006/relationships/slideLayout" Target="../slideLayouts/slideLayout2.xml"/><Relationship Id="rId6" Type="http://schemas.openxmlformats.org/officeDocument/2006/relationships/hyperlink" Target="https://techcommunity.microsoft.com/t5/Azure-Active-Directory-Identity/Identity-Secure-Score-is-now-generally-available/ba-p/616876" TargetMode="External"/><Relationship Id="rId5" Type="http://schemas.openxmlformats.org/officeDocument/2006/relationships/hyperlink" Target="https://techcommunity.microsoft.com/t5/Azure-Active-Directory-Identity/Azure-AD-Mailbag-Use-Azure-Active-Directory-B2C-to-enable-Sign/ba-p/566489" TargetMode="External"/><Relationship Id="rId4" Type="http://schemas.openxmlformats.org/officeDocument/2006/relationships/hyperlink" Target="https://techcommunity.microsoft.com/t5/Azure-Active-Directory-Identity/Azure-AD-B2B-collaboration-direct-federation-with-SAML-and-WS/ba-p/735133"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w3.org/TR/webauthn/" TargetMode="External"/><Relationship Id="rId2" Type="http://schemas.openxmlformats.org/officeDocument/2006/relationships/hyperlink" Target="https://fidoalliance.org/specs/fido-v2.0-rd-20170927/fido-overview-v2.0-rd-20170927.html" TargetMode="External"/><Relationship Id="rId1" Type="http://schemas.openxmlformats.org/officeDocument/2006/relationships/slideLayout" Target="../slideLayouts/slideLayout17.xml"/><Relationship Id="rId4" Type="http://schemas.openxmlformats.org/officeDocument/2006/relationships/hyperlink" Target="https://github.com/MicrosoftEdge/webauthnsampl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w3.org/TR/webauthn/" TargetMode="External"/><Relationship Id="rId2" Type="http://schemas.openxmlformats.org/officeDocument/2006/relationships/hyperlink" Target="https://fidoalliance.org/specs/fido-v2.0-rd-20170927/fido-overview-v2.0-rd-20170927.html" TargetMode="Externa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hyperlink" Target="https://github.com/MicrosoftEdge/webauthnsampl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3D1-2DD1-480A-BE91-F9C963094907}"/>
              </a:ext>
            </a:extLst>
          </p:cNvPr>
          <p:cNvSpPr>
            <a:spLocks noGrp="1"/>
          </p:cNvSpPr>
          <p:nvPr>
            <p:ph type="ctrTitle"/>
          </p:nvPr>
        </p:nvSpPr>
        <p:spPr>
          <a:xfrm>
            <a:off x="1507067" y="1480605"/>
            <a:ext cx="7766936" cy="1646302"/>
          </a:xfrm>
        </p:spPr>
        <p:txBody>
          <a:bodyPr/>
          <a:lstStyle/>
          <a:p>
            <a:r>
              <a:rPr lang="en-NZ" dirty="0" err="1"/>
              <a:t>WebAuthn</a:t>
            </a:r>
            <a:endParaRPr lang="en-NZ" dirty="0"/>
          </a:p>
        </p:txBody>
      </p:sp>
      <p:sp>
        <p:nvSpPr>
          <p:cNvPr id="3" name="Subtitle 2">
            <a:extLst>
              <a:ext uri="{FF2B5EF4-FFF2-40B4-BE49-F238E27FC236}">
                <a16:creationId xmlns:a16="http://schemas.microsoft.com/office/drawing/2014/main" id="{605B0FE7-4FBD-44ED-85F7-5D40B2B0A694}"/>
              </a:ext>
            </a:extLst>
          </p:cNvPr>
          <p:cNvSpPr>
            <a:spLocks noGrp="1"/>
          </p:cNvSpPr>
          <p:nvPr>
            <p:ph type="subTitle" idx="1"/>
          </p:nvPr>
        </p:nvSpPr>
        <p:spPr>
          <a:xfrm>
            <a:off x="1507067" y="4119238"/>
            <a:ext cx="7766936" cy="2112885"/>
          </a:xfrm>
        </p:spPr>
        <p:txBody>
          <a:bodyPr>
            <a:normAutofit fontScale="92500" lnSpcReduction="10000"/>
          </a:bodyPr>
          <a:lstStyle/>
          <a:p>
            <a:pPr algn="l"/>
            <a:endParaRPr lang="en-NZ" dirty="0"/>
          </a:p>
          <a:p>
            <a:pPr algn="l"/>
            <a:r>
              <a:rPr lang="en-NZ" sz="2400" dirty="0"/>
              <a:t>Rory Braybrook</a:t>
            </a:r>
          </a:p>
          <a:p>
            <a:pPr algn="l"/>
            <a:r>
              <a:rPr lang="en-NZ" sz="2400" dirty="0"/>
              <a:t>Microsoft Identity Architect</a:t>
            </a:r>
          </a:p>
          <a:p>
            <a:pPr algn="l"/>
            <a:r>
              <a:rPr lang="en-NZ" sz="2400" dirty="0"/>
              <a:t>@</a:t>
            </a:r>
            <a:r>
              <a:rPr lang="en-NZ" sz="2400" dirty="0" err="1"/>
              <a:t>rbrayb</a:t>
            </a:r>
            <a:endParaRPr lang="en-NZ" sz="2400" dirty="0"/>
          </a:p>
          <a:p>
            <a:pPr algn="l"/>
            <a:r>
              <a:rPr lang="en-NZ" sz="2400" dirty="0"/>
              <a:t>https://rbrayb.github.io/Presentations</a:t>
            </a:r>
          </a:p>
        </p:txBody>
      </p:sp>
    </p:spTree>
    <p:extLst>
      <p:ext uri="{BB962C8B-B14F-4D97-AF65-F5344CB8AC3E}">
        <p14:creationId xmlns:p14="http://schemas.microsoft.com/office/powerpoint/2010/main" val="388551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Microsoft’s </a:t>
            </a:r>
            <a:r>
              <a:rPr lang="en-NZ" dirty="0" err="1"/>
              <a:t>passwordless</a:t>
            </a:r>
            <a:r>
              <a:rPr lang="en-NZ" dirty="0"/>
              <a:t> strategy?</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NZ" dirty="0"/>
          </a:p>
        </p:txBody>
      </p:sp>
    </p:spTree>
    <p:extLst>
      <p:ext uri="{BB962C8B-B14F-4D97-AF65-F5344CB8AC3E}">
        <p14:creationId xmlns:p14="http://schemas.microsoft.com/office/powerpoint/2010/main" val="3892925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637AAF-D8C3-462A-9954-DF38579A8FD1}"/>
              </a:ext>
            </a:extLst>
          </p:cNvPr>
          <p:cNvSpPr/>
          <p:nvPr/>
        </p:nvSpPr>
        <p:spPr bwMode="auto">
          <a:xfrm>
            <a:off x="0" y="1561894"/>
            <a:ext cx="12192000" cy="5296106"/>
          </a:xfrm>
          <a:prstGeom prst="rect">
            <a:avLst/>
          </a:prstGeom>
          <a:solidFill>
            <a:srgbClr val="00857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8E50AD5B-881B-44C3-BECA-3EC4D73F3456}"/>
              </a:ext>
            </a:extLst>
          </p:cNvPr>
          <p:cNvSpPr>
            <a:spLocks noGrp="1"/>
          </p:cNvSpPr>
          <p:nvPr>
            <p:ph type="title"/>
          </p:nvPr>
        </p:nvSpPr>
        <p:spPr>
          <a:xfrm>
            <a:off x="588263" y="457200"/>
            <a:ext cx="9144000" cy="553998"/>
          </a:xfrm>
        </p:spPr>
        <p:txBody>
          <a:bodyPr/>
          <a:lstStyle/>
          <a:p>
            <a:r>
              <a:rPr lang="en-US">
                <a:solidFill>
                  <a:schemeClr val="tx1"/>
                </a:solidFill>
              </a:rPr>
              <a:t>Microsoft’s password-replacement offerings</a:t>
            </a:r>
          </a:p>
        </p:txBody>
      </p:sp>
      <p:sp>
        <p:nvSpPr>
          <p:cNvPr id="3" name="Text Placeholder 2">
            <a:extLst>
              <a:ext uri="{FF2B5EF4-FFF2-40B4-BE49-F238E27FC236}">
                <a16:creationId xmlns:a16="http://schemas.microsoft.com/office/drawing/2014/main" id="{1925E2D8-0E3E-430E-BA36-0DBFC1160A82}"/>
              </a:ext>
            </a:extLst>
          </p:cNvPr>
          <p:cNvSpPr>
            <a:spLocks noGrp="1"/>
          </p:cNvSpPr>
          <p:nvPr>
            <p:ph type="body" sz="quarter" idx="10"/>
          </p:nvPr>
        </p:nvSpPr>
        <p:spPr>
          <a:xfrm>
            <a:off x="584200" y="1930092"/>
            <a:ext cx="11018520" cy="1378839"/>
          </a:xfrm>
        </p:spPr>
        <p:txBody>
          <a:bodyPr/>
          <a:lstStyle/>
          <a:p>
            <a:pPr marL="0" indent="0">
              <a:buNone/>
            </a:pPr>
            <a:r>
              <a:rPr lang="en-US" dirty="0">
                <a:solidFill>
                  <a:schemeClr val="bg1"/>
                </a:solidFill>
                <a:latin typeface="Segoe UI Semilight" panose="020B0402040204020203" pitchFamily="34" charset="0"/>
                <a:cs typeface="Segoe UI Semilight" panose="020B0402040204020203" pitchFamily="34" charset="0"/>
              </a:rPr>
              <a:t>Standards-based private key authentication that is convenient</a:t>
            </a:r>
            <a:br>
              <a:rPr lang="en-US" dirty="0">
                <a:solidFill>
                  <a:schemeClr val="bg1"/>
                </a:solidFill>
                <a:latin typeface="Segoe UI Semilight" panose="020B0402040204020203" pitchFamily="34" charset="0"/>
                <a:cs typeface="Segoe UI Semilight" panose="020B0402040204020203" pitchFamily="34" charset="0"/>
              </a:rPr>
            </a:br>
            <a:r>
              <a:rPr lang="en-US" dirty="0">
                <a:solidFill>
                  <a:schemeClr val="bg1"/>
                </a:solidFill>
                <a:latin typeface="Segoe UI Semilight" panose="020B0402040204020203" pitchFamily="34" charset="0"/>
                <a:cs typeface="Segoe UI Semilight" panose="020B0402040204020203" pitchFamily="34" charset="0"/>
              </a:rPr>
              <a:t>and more secure than a password</a:t>
            </a:r>
          </a:p>
          <a:p>
            <a:endParaRPr lang="en-US" dirty="0">
              <a:solidFill>
                <a:schemeClr val="bg1"/>
              </a:solidFill>
              <a:latin typeface="Segoe UI Semilight" panose="020B0402040204020203" pitchFamily="34" charset="0"/>
              <a:cs typeface="Segoe UI Semilight" panose="020B0402040204020203" pitchFamily="34" charset="0"/>
            </a:endParaRPr>
          </a:p>
        </p:txBody>
      </p:sp>
      <p:pic>
        <p:nvPicPr>
          <p:cNvPr id="5" name="Picture Placeholder 11" descr="A screen shot of a computer&#10;&#10;Description automatically generated">
            <a:extLst>
              <a:ext uri="{FF2B5EF4-FFF2-40B4-BE49-F238E27FC236}">
                <a16:creationId xmlns:a16="http://schemas.microsoft.com/office/drawing/2014/main" id="{B94E437B-2659-4078-B1D3-471B28796266}"/>
              </a:ext>
            </a:extLst>
          </p:cNvPr>
          <p:cNvPicPr>
            <a:picLocks noChangeAspect="1"/>
          </p:cNvPicPr>
          <p:nvPr/>
        </p:nvPicPr>
        <p:blipFill>
          <a:blip r:embed="rId2"/>
          <a:srcRect t="14015" b="14015"/>
          <a:stretch>
            <a:fillRect/>
          </a:stretch>
        </p:blipFill>
        <p:spPr>
          <a:xfrm>
            <a:off x="329795" y="3039976"/>
            <a:ext cx="3762835" cy="2676224"/>
          </a:xfrm>
          <a:prstGeom prst="rect">
            <a:avLst/>
          </a:prstGeom>
          <a:effectLst>
            <a:outerShdw blurRad="63500" sx="102000" sy="102000" algn="ctr" rotWithShape="0">
              <a:prstClr val="black">
                <a:alpha val="40000"/>
              </a:prstClr>
            </a:outerShdw>
          </a:effectLst>
        </p:spPr>
      </p:pic>
      <p:pic>
        <p:nvPicPr>
          <p:cNvPr id="6" name="Picture Placeholder 13" descr="A hand holding a cellphone&#10;&#10;Description automatically generated">
            <a:extLst>
              <a:ext uri="{FF2B5EF4-FFF2-40B4-BE49-F238E27FC236}">
                <a16:creationId xmlns:a16="http://schemas.microsoft.com/office/drawing/2014/main" id="{4A2BFDD3-78E4-4407-8CD3-5747E28640CC}"/>
              </a:ext>
            </a:extLst>
          </p:cNvPr>
          <p:cNvPicPr>
            <a:picLocks noChangeAspect="1"/>
          </p:cNvPicPr>
          <p:nvPr/>
        </p:nvPicPr>
        <p:blipFill>
          <a:blip r:embed="rId3"/>
          <a:srcRect t="18857" b="18857"/>
          <a:stretch>
            <a:fillRect/>
          </a:stretch>
        </p:blipFill>
        <p:spPr>
          <a:xfrm>
            <a:off x="4241720" y="3039976"/>
            <a:ext cx="3753161" cy="2676223"/>
          </a:xfrm>
          <a:prstGeom prst="rect">
            <a:avLst/>
          </a:prstGeom>
          <a:effectLst>
            <a:outerShdw blurRad="63500" sx="102000" sy="102000" algn="ctr" rotWithShape="0">
              <a:prstClr val="black">
                <a:alpha val="40000"/>
              </a:prstClr>
            </a:outerShdw>
          </a:effectLst>
        </p:spPr>
      </p:pic>
      <p:pic>
        <p:nvPicPr>
          <p:cNvPr id="7" name="Picture Placeholder 15" descr="A close up of a keyboard&#10;&#10;Description automatically generated">
            <a:extLst>
              <a:ext uri="{FF2B5EF4-FFF2-40B4-BE49-F238E27FC236}">
                <a16:creationId xmlns:a16="http://schemas.microsoft.com/office/drawing/2014/main" id="{D67D1A74-9840-4B9A-8D1B-8D39CD06BC15}"/>
              </a:ext>
            </a:extLst>
          </p:cNvPr>
          <p:cNvPicPr>
            <a:picLocks noChangeAspect="1"/>
          </p:cNvPicPr>
          <p:nvPr/>
        </p:nvPicPr>
        <p:blipFill>
          <a:blip r:embed="rId4"/>
          <a:srcRect t="8670" b="8670"/>
          <a:stretch>
            <a:fillRect/>
          </a:stretch>
        </p:blipFill>
        <p:spPr>
          <a:xfrm>
            <a:off x="8143971" y="3039976"/>
            <a:ext cx="3764504" cy="2676223"/>
          </a:xfrm>
          <a:prstGeom prst="rect">
            <a:avLst/>
          </a:prstGeom>
          <a:effectLst>
            <a:outerShdw blurRad="63500" sx="102000" sy="102000" algn="ctr" rotWithShape="0">
              <a:prstClr val="black">
                <a:alpha val="40000"/>
              </a:prstClr>
            </a:outerShdw>
          </a:effectLst>
        </p:spPr>
      </p:pic>
      <p:sp>
        <p:nvSpPr>
          <p:cNvPr id="8" name="Text Placeholder 3">
            <a:extLst>
              <a:ext uri="{FF2B5EF4-FFF2-40B4-BE49-F238E27FC236}">
                <a16:creationId xmlns:a16="http://schemas.microsoft.com/office/drawing/2014/main" id="{9B00354B-EA5F-4B2E-9316-B96AC3BB7B05}"/>
              </a:ext>
            </a:extLst>
          </p:cNvPr>
          <p:cNvSpPr txBox="1">
            <a:spLocks/>
          </p:cNvSpPr>
          <p:nvPr/>
        </p:nvSpPr>
        <p:spPr>
          <a:xfrm>
            <a:off x="244460" y="5868919"/>
            <a:ext cx="3703320" cy="36933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Windows Hello for Business</a:t>
            </a:r>
          </a:p>
        </p:txBody>
      </p:sp>
      <p:sp>
        <p:nvSpPr>
          <p:cNvPr id="9" name="Text Placeholder 4">
            <a:extLst>
              <a:ext uri="{FF2B5EF4-FFF2-40B4-BE49-F238E27FC236}">
                <a16:creationId xmlns:a16="http://schemas.microsoft.com/office/drawing/2014/main" id="{A7452065-7FDA-45DC-AC38-61A068A368EA}"/>
              </a:ext>
            </a:extLst>
          </p:cNvPr>
          <p:cNvSpPr txBox="1">
            <a:spLocks/>
          </p:cNvSpPr>
          <p:nvPr/>
        </p:nvSpPr>
        <p:spPr>
          <a:xfrm>
            <a:off x="4261252" y="5868919"/>
            <a:ext cx="3695700" cy="65659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Microsoft Authenticator</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1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10" name="Text Placeholder 5">
            <a:extLst>
              <a:ext uri="{FF2B5EF4-FFF2-40B4-BE49-F238E27FC236}">
                <a16:creationId xmlns:a16="http://schemas.microsoft.com/office/drawing/2014/main" id="{FBE34D04-801B-473B-A928-59581D1DE3F2}"/>
              </a:ext>
            </a:extLst>
          </p:cNvPr>
          <p:cNvSpPr txBox="1">
            <a:spLocks/>
          </p:cNvSpPr>
          <p:nvPr/>
        </p:nvSpPr>
        <p:spPr>
          <a:xfrm>
            <a:off x="8145746" y="5817623"/>
            <a:ext cx="3703320" cy="84125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Microsoft compatible security keys (FIDO2)</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9561637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688F-2A2A-4506-AB90-0334108CC8B1}"/>
              </a:ext>
            </a:extLst>
          </p:cNvPr>
          <p:cNvSpPr>
            <a:spLocks noGrp="1"/>
          </p:cNvSpPr>
          <p:nvPr>
            <p:ph type="title"/>
          </p:nvPr>
        </p:nvSpPr>
        <p:spPr>
          <a:xfrm>
            <a:off x="588263" y="457200"/>
            <a:ext cx="11018520" cy="553998"/>
          </a:xfrm>
        </p:spPr>
        <p:txBody>
          <a:bodyPr/>
          <a:lstStyle/>
          <a:p>
            <a:r>
              <a:rPr lang="en-US"/>
              <a:t>Microsoft’s </a:t>
            </a:r>
            <a:r>
              <a:rPr lang="en-US" err="1"/>
              <a:t>Passwordless</a:t>
            </a:r>
            <a:r>
              <a:rPr lang="en-US"/>
              <a:t> strategy</a:t>
            </a:r>
          </a:p>
        </p:txBody>
      </p:sp>
      <p:grpSp>
        <p:nvGrpSpPr>
          <p:cNvPr id="4" name="Group 3">
            <a:extLst>
              <a:ext uri="{FF2B5EF4-FFF2-40B4-BE49-F238E27FC236}">
                <a16:creationId xmlns:a16="http://schemas.microsoft.com/office/drawing/2014/main" id="{D72B6924-E6A0-4A5A-894F-2496629DFD09}"/>
              </a:ext>
            </a:extLst>
          </p:cNvPr>
          <p:cNvGrpSpPr/>
          <p:nvPr/>
        </p:nvGrpSpPr>
        <p:grpSpPr>
          <a:xfrm>
            <a:off x="2038001" y="2077909"/>
            <a:ext cx="8443463" cy="3891261"/>
            <a:chOff x="2084760" y="1937639"/>
            <a:chExt cx="8443463" cy="3891261"/>
          </a:xfrm>
        </p:grpSpPr>
        <p:grpSp>
          <p:nvGrpSpPr>
            <p:cNvPr id="5" name="Group 4">
              <a:extLst>
                <a:ext uri="{FF2B5EF4-FFF2-40B4-BE49-F238E27FC236}">
                  <a16:creationId xmlns:a16="http://schemas.microsoft.com/office/drawing/2014/main" id="{077A77E5-28C5-4530-AB65-51EE12A7C4BE}"/>
                </a:ext>
              </a:extLst>
            </p:cNvPr>
            <p:cNvGrpSpPr/>
            <p:nvPr/>
          </p:nvGrpSpPr>
          <p:grpSpPr>
            <a:xfrm>
              <a:off x="2098014" y="2441980"/>
              <a:ext cx="8430209" cy="3386920"/>
              <a:chOff x="2140083" y="2490450"/>
              <a:chExt cx="8599252" cy="3454835"/>
            </a:xfrm>
          </p:grpSpPr>
          <p:sp>
            <p:nvSpPr>
              <p:cNvPr id="18" name="Rectangle 17">
                <a:extLst>
                  <a:ext uri="{FF2B5EF4-FFF2-40B4-BE49-F238E27FC236}">
                    <a16:creationId xmlns:a16="http://schemas.microsoft.com/office/drawing/2014/main" id="{7C7279FA-7DE8-41C7-82B7-E05DA55E98E6}"/>
                  </a:ext>
                </a:extLst>
              </p:cNvPr>
              <p:cNvSpPr/>
              <p:nvPr/>
            </p:nvSpPr>
            <p:spPr bwMode="auto">
              <a:xfrm>
                <a:off x="2140083" y="3892749"/>
                <a:ext cx="2149813" cy="2052536"/>
              </a:xfrm>
              <a:prstGeom prst="rect">
                <a:avLst/>
              </a:prstGeom>
              <a:no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9984093B-761F-45A2-99DC-1776D106E675}"/>
                  </a:ext>
                </a:extLst>
              </p:cNvPr>
              <p:cNvSpPr/>
              <p:nvPr/>
            </p:nvSpPr>
            <p:spPr bwMode="auto">
              <a:xfrm>
                <a:off x="4289896" y="3425316"/>
                <a:ext cx="2149813" cy="2052536"/>
              </a:xfrm>
              <a:prstGeom prst="rect">
                <a:avLst/>
              </a:prstGeom>
              <a:no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CF28DB81-A42A-47E3-A97A-EAFD34A6B92B}"/>
                  </a:ext>
                </a:extLst>
              </p:cNvPr>
              <p:cNvSpPr/>
              <p:nvPr/>
            </p:nvSpPr>
            <p:spPr bwMode="auto">
              <a:xfrm>
                <a:off x="6439709" y="2957883"/>
                <a:ext cx="2149813" cy="2052536"/>
              </a:xfrm>
              <a:prstGeom prst="rect">
                <a:avLst/>
              </a:prstGeom>
              <a:no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047244C3-3EF5-4255-AF8E-B5659CD90B36}"/>
                  </a:ext>
                </a:extLst>
              </p:cNvPr>
              <p:cNvSpPr/>
              <p:nvPr/>
            </p:nvSpPr>
            <p:spPr bwMode="auto">
              <a:xfrm>
                <a:off x="8589522" y="2490450"/>
                <a:ext cx="2149813" cy="2052536"/>
              </a:xfrm>
              <a:prstGeom prst="rect">
                <a:avLst/>
              </a:prstGeom>
              <a:noFill/>
              <a:ln w="571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ight Triangle 21">
                <a:extLst>
                  <a:ext uri="{FF2B5EF4-FFF2-40B4-BE49-F238E27FC236}">
                    <a16:creationId xmlns:a16="http://schemas.microsoft.com/office/drawing/2014/main" id="{9A59B8C0-FB5C-4455-B51E-9D9FB912CA51}"/>
                  </a:ext>
                </a:extLst>
              </p:cNvPr>
              <p:cNvSpPr/>
              <p:nvPr/>
            </p:nvSpPr>
            <p:spPr bwMode="auto">
              <a:xfrm flipH="1">
                <a:off x="3842426" y="3425316"/>
                <a:ext cx="447470" cy="480679"/>
              </a:xfrm>
              <a:prstGeom prst="r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ight Triangle 22">
                <a:extLst>
                  <a:ext uri="{FF2B5EF4-FFF2-40B4-BE49-F238E27FC236}">
                    <a16:creationId xmlns:a16="http://schemas.microsoft.com/office/drawing/2014/main" id="{6190916B-9EE1-4490-9CDF-F49AE15BE2BC}"/>
                  </a:ext>
                </a:extLst>
              </p:cNvPr>
              <p:cNvSpPr/>
              <p:nvPr/>
            </p:nvSpPr>
            <p:spPr bwMode="auto">
              <a:xfrm flipH="1">
                <a:off x="5992915" y="2944637"/>
                <a:ext cx="447470" cy="480679"/>
              </a:xfrm>
              <a:prstGeom prst="r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ight Triangle 23">
                <a:extLst>
                  <a:ext uri="{FF2B5EF4-FFF2-40B4-BE49-F238E27FC236}">
                    <a16:creationId xmlns:a16="http://schemas.microsoft.com/office/drawing/2014/main" id="{51732066-1E01-4973-BBA6-2A3885F0797A}"/>
                  </a:ext>
                </a:extLst>
              </p:cNvPr>
              <p:cNvSpPr/>
              <p:nvPr/>
            </p:nvSpPr>
            <p:spPr bwMode="auto">
              <a:xfrm flipH="1">
                <a:off x="8142052" y="2490450"/>
                <a:ext cx="447470" cy="480679"/>
              </a:xfrm>
              <a:prstGeom prst="r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 name="Rectangle 5">
              <a:extLst>
                <a:ext uri="{FF2B5EF4-FFF2-40B4-BE49-F238E27FC236}">
                  <a16:creationId xmlns:a16="http://schemas.microsoft.com/office/drawing/2014/main" id="{EA80D5C2-D7E6-4D5D-B06A-110A1835D3AF}"/>
                </a:ext>
              </a:extLst>
            </p:cNvPr>
            <p:cNvSpPr/>
            <p:nvPr/>
          </p:nvSpPr>
          <p:spPr>
            <a:xfrm>
              <a:off x="2097352" y="4694599"/>
              <a:ext cx="2107552" cy="905179"/>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98" normalizeH="0" baseline="0" noProof="0">
                  <a:ln w="3175">
                    <a:noFill/>
                  </a:ln>
                  <a:solidFill>
                    <a:srgbClr val="000000"/>
                  </a:solidFill>
                  <a:effectLst/>
                  <a:uLnTx/>
                  <a:uFillTx/>
                  <a:latin typeface="Segoe UI Semibold"/>
                  <a:ea typeface="+mn-ea"/>
                  <a:cs typeface="Segoe UI Bold" panose="020B0802040204020203" pitchFamily="34" charset="0"/>
                </a:rPr>
                <a:t>Deploy</a:t>
              </a:r>
              <a:r>
                <a:rPr kumimoji="0" lang="en-US" sz="1961" b="0" i="0" u="none" strike="noStrike" kern="1200" cap="none" spc="-98"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rPr>
                <a:t> </a:t>
              </a:r>
              <a:r>
                <a:rPr kumimoji="0" lang="en-US" sz="1961" b="0" i="0" u="none" strike="noStrike" kern="1200" cap="none" spc="-98"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password- replacement offerings</a:t>
              </a:r>
            </a:p>
          </p:txBody>
        </p:sp>
        <p:sp>
          <p:nvSpPr>
            <p:cNvPr id="7" name="Rectangle 6">
              <a:extLst>
                <a:ext uri="{FF2B5EF4-FFF2-40B4-BE49-F238E27FC236}">
                  <a16:creationId xmlns:a16="http://schemas.microsoft.com/office/drawing/2014/main" id="{3A0414F4-C127-46E5-A6BE-3B8CAA442021}"/>
                </a:ext>
              </a:extLst>
            </p:cNvPr>
            <p:cNvSpPr/>
            <p:nvPr/>
          </p:nvSpPr>
          <p:spPr>
            <a:xfrm>
              <a:off x="4202916" y="4218541"/>
              <a:ext cx="2107552" cy="905179"/>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98" normalizeH="0" baseline="0" noProof="0">
                  <a:ln w="3175">
                    <a:noFill/>
                  </a:ln>
                  <a:solidFill>
                    <a:srgbClr val="000000"/>
                  </a:solidFill>
                  <a:effectLst/>
                  <a:uLnTx/>
                  <a:uFillTx/>
                  <a:latin typeface="Segoe UI Semibold"/>
                  <a:ea typeface="+mn-ea"/>
                  <a:cs typeface="Segoe UI Bold" panose="020B0802040204020203" pitchFamily="34" charset="0"/>
                </a:rPr>
                <a:t>Reduce </a:t>
              </a:r>
              <a:r>
                <a:rPr kumimoji="0" lang="en-US" sz="1961" b="0" i="0" u="none" strike="noStrike" kern="1200" cap="none" spc="-98"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user-visible password surface area </a:t>
              </a:r>
            </a:p>
          </p:txBody>
        </p:sp>
        <p:sp>
          <p:nvSpPr>
            <p:cNvPr id="8" name="Rectangle 7">
              <a:extLst>
                <a:ext uri="{FF2B5EF4-FFF2-40B4-BE49-F238E27FC236}">
                  <a16:creationId xmlns:a16="http://schemas.microsoft.com/office/drawing/2014/main" id="{D660BCE1-2186-4C16-BCEA-29BA3F6987A1}"/>
                </a:ext>
              </a:extLst>
            </p:cNvPr>
            <p:cNvSpPr/>
            <p:nvPr/>
          </p:nvSpPr>
          <p:spPr>
            <a:xfrm>
              <a:off x="6307817" y="3760297"/>
              <a:ext cx="2107552" cy="905179"/>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98" normalizeH="0" baseline="0" noProof="0">
                  <a:ln w="3175">
                    <a:noFill/>
                  </a:ln>
                  <a:solidFill>
                    <a:srgbClr val="000000"/>
                  </a:solidFill>
                  <a:effectLst/>
                  <a:uLnTx/>
                  <a:uFillTx/>
                  <a:latin typeface="Segoe UI Semibold"/>
                  <a:ea typeface="+mn-ea"/>
                  <a:cs typeface="Segoe UI Bold" panose="020B0802040204020203" pitchFamily="34" charset="0"/>
                </a:rPr>
                <a:t>Transition </a:t>
              </a:r>
              <a:r>
                <a:rPr kumimoji="0" lang="en-US" sz="1961" b="0" i="0" u="none" strike="noStrike" kern="1200" cap="none" spc="-98"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to </a:t>
              </a:r>
              <a:r>
                <a:rPr kumimoji="0" lang="en-US" sz="1961" b="0" i="0" u="none" strike="noStrike" kern="1200" cap="none" spc="-98" normalizeH="0" baseline="0" noProof="0" err="1">
                  <a:ln w="3175">
                    <a:noFill/>
                  </a:ln>
                  <a:solidFill>
                    <a:srgbClr val="000000"/>
                  </a:solidFill>
                  <a:effectLst/>
                  <a:uLnTx/>
                  <a:uFillTx/>
                  <a:latin typeface="Segoe UI Light" panose="020B0502040204020203" pitchFamily="34" charset="0"/>
                  <a:ea typeface="+mn-ea"/>
                  <a:cs typeface="Segoe UI Light" panose="020B0502040204020203" pitchFamily="34" charset="0"/>
                </a:rPr>
                <a:t>passwordless</a:t>
              </a:r>
              <a:r>
                <a:rPr kumimoji="0" lang="en-US" sz="1961" b="0" i="0" u="none" strike="noStrike" kern="1200" cap="none" spc="-98"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 deployment</a:t>
              </a:r>
            </a:p>
          </p:txBody>
        </p:sp>
        <p:sp>
          <p:nvSpPr>
            <p:cNvPr id="9" name="Rectangle 8">
              <a:extLst>
                <a:ext uri="{FF2B5EF4-FFF2-40B4-BE49-F238E27FC236}">
                  <a16:creationId xmlns:a16="http://schemas.microsoft.com/office/drawing/2014/main" id="{FE8D9562-2230-4B7D-8069-E26DCCBBB52D}"/>
                </a:ext>
              </a:extLst>
            </p:cNvPr>
            <p:cNvSpPr/>
            <p:nvPr/>
          </p:nvSpPr>
          <p:spPr>
            <a:xfrm>
              <a:off x="8410068" y="3307707"/>
              <a:ext cx="2107552" cy="905179"/>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98" normalizeH="0" baseline="0" noProof="0">
                  <a:ln w="3175">
                    <a:noFill/>
                  </a:ln>
                  <a:solidFill>
                    <a:srgbClr val="000000"/>
                  </a:solidFill>
                  <a:effectLst/>
                  <a:uLnTx/>
                  <a:uFillTx/>
                  <a:latin typeface="Segoe UI Semibold"/>
                  <a:ea typeface="+mn-ea"/>
                  <a:cs typeface="Segoe UI Bold" panose="020B0802040204020203" pitchFamily="34" charset="0"/>
                </a:rPr>
                <a:t>Eliminate </a:t>
              </a:r>
              <a:r>
                <a:rPr kumimoji="0" lang="en-US" sz="1961" b="0" i="0" u="none" strike="noStrike" kern="1200" cap="none" spc="-98"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passwords from identity directory</a:t>
              </a:r>
            </a:p>
          </p:txBody>
        </p:sp>
        <p:sp>
          <p:nvSpPr>
            <p:cNvPr id="10" name="Rectangle 9">
              <a:extLst>
                <a:ext uri="{FF2B5EF4-FFF2-40B4-BE49-F238E27FC236}">
                  <a16:creationId xmlns:a16="http://schemas.microsoft.com/office/drawing/2014/main" id="{9C907E46-05E1-4745-ABFE-0BBEE7D5297A}"/>
                </a:ext>
              </a:extLst>
            </p:cNvPr>
            <p:cNvSpPr/>
            <p:nvPr/>
          </p:nvSpPr>
          <p:spPr>
            <a:xfrm>
              <a:off x="2084760" y="4194069"/>
              <a:ext cx="2107552" cy="525004"/>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3137" b="0" i="0" u="none" strike="noStrike" kern="1200" cap="none" spc="-98" normalizeH="0" baseline="0" noProof="0">
                  <a:ln w="3175">
                    <a:noFill/>
                  </a:ln>
                  <a:solidFill>
                    <a:srgbClr val="008575"/>
                  </a:solidFill>
                  <a:effectLst/>
                  <a:uLnTx/>
                  <a:uFillTx/>
                  <a:latin typeface="Segoe UI Semibold"/>
                  <a:ea typeface="+mn-ea"/>
                  <a:cs typeface="Segoe UI Bold" panose="020B0802040204020203" pitchFamily="34" charset="0"/>
                </a:rPr>
                <a:t>1</a:t>
              </a:r>
              <a:endParaRPr kumimoji="0" lang="en-US" sz="3137" b="0" i="0" u="none" strike="noStrike" kern="1200" cap="none" spc="-98" normalizeH="0" baseline="0" noProof="0">
                <a:ln w="3175">
                  <a:noFill/>
                </a:ln>
                <a:solidFill>
                  <a:srgbClr val="008575"/>
                </a:solidFill>
                <a:effectLst/>
                <a:uLnTx/>
                <a:uFillTx/>
                <a:latin typeface="Segoe UI Light" panose="020B0502040204020203" pitchFamily="34" charset="0"/>
                <a:ea typeface="+mn-ea"/>
                <a:cs typeface="Segoe UI Light" panose="020B0502040204020203" pitchFamily="34" charset="0"/>
              </a:endParaRPr>
            </a:p>
          </p:txBody>
        </p:sp>
        <p:sp>
          <p:nvSpPr>
            <p:cNvPr id="11" name="Rectangle 10">
              <a:extLst>
                <a:ext uri="{FF2B5EF4-FFF2-40B4-BE49-F238E27FC236}">
                  <a16:creationId xmlns:a16="http://schemas.microsoft.com/office/drawing/2014/main" id="{079B828C-DCEC-4D6D-9479-01BF74E57713}"/>
                </a:ext>
              </a:extLst>
            </p:cNvPr>
            <p:cNvSpPr/>
            <p:nvPr/>
          </p:nvSpPr>
          <p:spPr>
            <a:xfrm>
              <a:off x="4197614" y="3761619"/>
              <a:ext cx="2107552" cy="525004"/>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3137" b="0" i="0" u="none" strike="noStrike" kern="1200" cap="none" spc="-98" normalizeH="0" baseline="0" noProof="0">
                  <a:ln w="3175">
                    <a:noFill/>
                  </a:ln>
                  <a:solidFill>
                    <a:srgbClr val="008575"/>
                  </a:solidFill>
                  <a:effectLst/>
                  <a:uLnTx/>
                  <a:uFillTx/>
                  <a:latin typeface="Segoe UI Semibold"/>
                  <a:ea typeface="+mn-ea"/>
                  <a:cs typeface="Segoe UI Bold" panose="020B0802040204020203" pitchFamily="34" charset="0"/>
                </a:rPr>
                <a:t>2</a:t>
              </a:r>
              <a:endParaRPr kumimoji="0" lang="en-US" sz="3137" b="0" i="0" u="none" strike="noStrike" kern="1200" cap="none" spc="-98" normalizeH="0" baseline="0" noProof="0">
                <a:ln w="3175">
                  <a:noFill/>
                </a:ln>
                <a:solidFill>
                  <a:srgbClr val="008575"/>
                </a:solidFill>
                <a:effectLst/>
                <a:uLnTx/>
                <a:uFillTx/>
                <a:latin typeface="Segoe UI Light" panose="020B0502040204020203" pitchFamily="34" charset="0"/>
                <a:ea typeface="+mn-ea"/>
                <a:cs typeface="Segoe UI Light" panose="020B0502040204020203" pitchFamily="34" charset="0"/>
              </a:endParaRPr>
            </a:p>
          </p:txBody>
        </p:sp>
        <p:sp>
          <p:nvSpPr>
            <p:cNvPr id="12" name="Rectangle 11">
              <a:extLst>
                <a:ext uri="{FF2B5EF4-FFF2-40B4-BE49-F238E27FC236}">
                  <a16:creationId xmlns:a16="http://schemas.microsoft.com/office/drawing/2014/main" id="{59E79A3C-6676-4EC6-9CB5-BCF9ABC0C8A6}"/>
                </a:ext>
              </a:extLst>
            </p:cNvPr>
            <p:cNvSpPr/>
            <p:nvPr/>
          </p:nvSpPr>
          <p:spPr>
            <a:xfrm>
              <a:off x="6291912" y="3303374"/>
              <a:ext cx="2107552" cy="525004"/>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3137" b="0" i="0" u="none" strike="noStrike" kern="1200" cap="none" spc="-98" normalizeH="0" baseline="0" noProof="0">
                  <a:ln w="3175">
                    <a:noFill/>
                  </a:ln>
                  <a:solidFill>
                    <a:srgbClr val="008575"/>
                  </a:solidFill>
                  <a:effectLst/>
                  <a:uLnTx/>
                  <a:uFillTx/>
                  <a:latin typeface="Segoe UI Semibold"/>
                  <a:ea typeface="+mn-ea"/>
                  <a:cs typeface="Segoe UI Bold" panose="020B0802040204020203" pitchFamily="34" charset="0"/>
                </a:rPr>
                <a:t>3</a:t>
              </a:r>
              <a:endParaRPr kumimoji="0" lang="en-US" sz="3137" b="0" i="0" u="none" strike="noStrike" kern="1200" cap="none" spc="-98" normalizeH="0" baseline="0" noProof="0">
                <a:ln w="3175">
                  <a:noFill/>
                </a:ln>
                <a:solidFill>
                  <a:srgbClr val="008575"/>
                </a:solidFill>
                <a:effectLst/>
                <a:uLnTx/>
                <a:uFillTx/>
                <a:latin typeface="Segoe UI Light" panose="020B0502040204020203" pitchFamily="34" charset="0"/>
                <a:ea typeface="+mn-ea"/>
                <a:cs typeface="Segoe UI Light" panose="020B0502040204020203" pitchFamily="34" charset="0"/>
              </a:endParaRPr>
            </a:p>
          </p:txBody>
        </p:sp>
        <p:sp>
          <p:nvSpPr>
            <p:cNvPr id="13" name="Rectangle 12">
              <a:extLst>
                <a:ext uri="{FF2B5EF4-FFF2-40B4-BE49-F238E27FC236}">
                  <a16:creationId xmlns:a16="http://schemas.microsoft.com/office/drawing/2014/main" id="{F631BAFD-D66C-47A6-8172-45D59567E37D}"/>
                </a:ext>
              </a:extLst>
            </p:cNvPr>
            <p:cNvSpPr/>
            <p:nvPr/>
          </p:nvSpPr>
          <p:spPr>
            <a:xfrm>
              <a:off x="8378258" y="2829563"/>
              <a:ext cx="2107552" cy="525004"/>
            </a:xfrm>
            <a:prstGeom prst="rect">
              <a:avLst/>
            </a:prstGeom>
            <a:noFill/>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3137" b="0" i="0" u="none" strike="noStrike" kern="1200" cap="none" spc="-98" normalizeH="0" baseline="0" noProof="0">
                  <a:ln w="3175">
                    <a:noFill/>
                  </a:ln>
                  <a:solidFill>
                    <a:srgbClr val="008575"/>
                  </a:solidFill>
                  <a:effectLst/>
                  <a:uLnTx/>
                  <a:uFillTx/>
                  <a:latin typeface="Segoe UI Semibold"/>
                  <a:ea typeface="+mn-ea"/>
                  <a:cs typeface="Segoe UI Bold" panose="020B0802040204020203" pitchFamily="34" charset="0"/>
                </a:rPr>
                <a:t>4</a:t>
              </a:r>
              <a:endParaRPr kumimoji="0" lang="en-US" sz="3137" b="0" i="0" u="none" strike="noStrike" kern="1200" cap="none" spc="-98" normalizeH="0" baseline="0" noProof="0">
                <a:ln w="3175">
                  <a:noFill/>
                </a:ln>
                <a:solidFill>
                  <a:srgbClr val="008575"/>
                </a:solidFill>
                <a:effectLst/>
                <a:uLnTx/>
                <a:uFillTx/>
                <a:latin typeface="Segoe UI Light" panose="020B0502040204020203" pitchFamily="34" charset="0"/>
                <a:ea typeface="+mn-ea"/>
                <a:cs typeface="Segoe UI Light" panose="020B0502040204020203" pitchFamily="34" charset="0"/>
              </a:endParaRPr>
            </a:p>
          </p:txBody>
        </p:sp>
        <p:sp>
          <p:nvSpPr>
            <p:cNvPr id="14" name="Rectangle 13">
              <a:extLst>
                <a:ext uri="{FF2B5EF4-FFF2-40B4-BE49-F238E27FC236}">
                  <a16:creationId xmlns:a16="http://schemas.microsoft.com/office/drawing/2014/main" id="{73F4DEA8-7301-4F6D-AF29-79B71B3C164D}"/>
                </a:ext>
              </a:extLst>
            </p:cNvPr>
            <p:cNvSpPr/>
            <p:nvPr/>
          </p:nvSpPr>
          <p:spPr>
            <a:xfrm>
              <a:off x="5572340" y="2411180"/>
              <a:ext cx="2133084" cy="333617"/>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98"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rPr>
                <a:t>Achieve end-user promise</a:t>
              </a:r>
              <a:endParaRPr kumimoji="0" lang="en-US" sz="1765"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5" name="Rectangle 14">
              <a:extLst>
                <a:ext uri="{FF2B5EF4-FFF2-40B4-BE49-F238E27FC236}">
                  <a16:creationId xmlns:a16="http://schemas.microsoft.com/office/drawing/2014/main" id="{95D7A05F-59C7-4CC2-88C3-79BDCED8558B}"/>
                </a:ext>
              </a:extLst>
            </p:cNvPr>
            <p:cNvSpPr/>
            <p:nvPr/>
          </p:nvSpPr>
          <p:spPr>
            <a:xfrm>
              <a:off x="8175358" y="1937639"/>
              <a:ext cx="2019271" cy="333617"/>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98"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rPr>
                <a:t>Achieve security promise</a:t>
              </a:r>
              <a:endParaRPr kumimoji="0" lang="en-US" sz="1765"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cxnSp>
          <p:nvCxnSpPr>
            <p:cNvPr id="16" name="Straight Arrow Connector 15">
              <a:extLst>
                <a:ext uri="{FF2B5EF4-FFF2-40B4-BE49-F238E27FC236}">
                  <a16:creationId xmlns:a16="http://schemas.microsoft.com/office/drawing/2014/main" id="{A957FCC3-4535-4AD8-B50C-4FFB4C183ACF}"/>
                </a:ext>
              </a:extLst>
            </p:cNvPr>
            <p:cNvCxnSpPr>
              <a:cxnSpLocks/>
            </p:cNvCxnSpPr>
            <p:nvPr/>
          </p:nvCxnSpPr>
          <p:spPr>
            <a:xfrm>
              <a:off x="7707751" y="2577130"/>
              <a:ext cx="47450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565388D8-D444-4F40-83F1-CA02CA3D58F2}"/>
                </a:ext>
              </a:extLst>
            </p:cNvPr>
            <p:cNvCxnSpPr>
              <a:cxnSpLocks/>
            </p:cNvCxnSpPr>
            <p:nvPr/>
          </p:nvCxnSpPr>
          <p:spPr>
            <a:xfrm>
              <a:off x="10196478" y="2113202"/>
              <a:ext cx="311601" cy="184374"/>
            </a:xfrm>
            <a:prstGeom prst="bentConnector3">
              <a:avLst>
                <a:gd name="adj1" fmla="val 99945"/>
              </a:avLst>
            </a:prstGeom>
            <a:ln>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400021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F16D-466E-4016-9EF0-672E1371D993}"/>
              </a:ext>
            </a:extLst>
          </p:cNvPr>
          <p:cNvSpPr>
            <a:spLocks noGrp="1"/>
          </p:cNvSpPr>
          <p:nvPr>
            <p:ph type="title"/>
          </p:nvPr>
        </p:nvSpPr>
        <p:spPr/>
        <p:txBody>
          <a:bodyPr/>
          <a:lstStyle/>
          <a:p>
            <a:r>
              <a:rPr lang="en-US"/>
              <a:t>FIDO2 Authentication </a:t>
            </a:r>
          </a:p>
        </p:txBody>
      </p:sp>
      <p:grpSp>
        <p:nvGrpSpPr>
          <p:cNvPr id="111" name="Group 110">
            <a:extLst>
              <a:ext uri="{FF2B5EF4-FFF2-40B4-BE49-F238E27FC236}">
                <a16:creationId xmlns:a16="http://schemas.microsoft.com/office/drawing/2014/main" id="{2AF80DCC-C506-453D-BC02-7FF330C8860C}"/>
              </a:ext>
            </a:extLst>
          </p:cNvPr>
          <p:cNvGrpSpPr/>
          <p:nvPr/>
        </p:nvGrpSpPr>
        <p:grpSpPr>
          <a:xfrm>
            <a:off x="5581125" y="2065651"/>
            <a:ext cx="6139960" cy="2984457"/>
            <a:chOff x="3253721" y="1451610"/>
            <a:chExt cx="8126260" cy="3939253"/>
          </a:xfrm>
        </p:grpSpPr>
        <p:pic>
          <p:nvPicPr>
            <p:cNvPr id="112" name="Picture 111">
              <a:extLst>
                <a:ext uri="{FF2B5EF4-FFF2-40B4-BE49-F238E27FC236}">
                  <a16:creationId xmlns:a16="http://schemas.microsoft.com/office/drawing/2014/main" id="{A8735024-6E08-4055-B27D-F999A6ACC7DE}"/>
                </a:ext>
              </a:extLst>
            </p:cNvPr>
            <p:cNvPicPr>
              <a:picLocks noChangeAspect="1"/>
            </p:cNvPicPr>
            <p:nvPr/>
          </p:nvPicPr>
          <p:blipFill>
            <a:blip r:embed="rId3"/>
            <a:stretch>
              <a:fillRect/>
            </a:stretch>
          </p:blipFill>
          <p:spPr>
            <a:xfrm>
              <a:off x="3379716" y="1451610"/>
              <a:ext cx="8000265" cy="3705205"/>
            </a:xfrm>
            <a:prstGeom prst="rect">
              <a:avLst/>
            </a:prstGeom>
          </p:spPr>
        </p:pic>
        <mc:AlternateContent xmlns:mc="http://schemas.openxmlformats.org/markup-compatibility/2006" xmlns:p14="http://schemas.microsoft.com/office/powerpoint/2010/main">
          <mc:Choice Requires="p14">
            <p:contentPart p14:bwMode="auto" r:id="rId4">
              <p14:nvContentPartPr>
                <p14:cNvPr id="113" name="Ink 112">
                  <a:extLst>
                    <a:ext uri="{FF2B5EF4-FFF2-40B4-BE49-F238E27FC236}">
                      <a16:creationId xmlns:a16="http://schemas.microsoft.com/office/drawing/2014/main" id="{DE67303B-97C0-4139-9839-76A7EB0F7ACF}"/>
                    </a:ext>
                  </a:extLst>
                </p14:cNvPr>
                <p14:cNvContentPartPr/>
                <p14:nvPr/>
              </p14:nvContentPartPr>
              <p14:xfrm>
                <a:off x="3253721" y="3102555"/>
                <a:ext cx="2114150" cy="2288308"/>
              </p14:xfrm>
            </p:contentPart>
          </mc:Choice>
          <mc:Fallback xmlns="" xmlns:a16="http://schemas.microsoft.com/office/drawing/2014/main">
            <p:pic>
              <p:nvPicPr>
                <p:cNvPr id="113" name="Ink 112">
                  <a:extLst>
                    <a:ext uri="{FF2B5EF4-FFF2-40B4-BE49-F238E27FC236}">
                      <a16:creationId xmlns:a16="http://schemas.microsoft.com/office/drawing/2014/main" id="{DE67303B-97C0-4139-9839-76A7EB0F7ACF}"/>
                    </a:ext>
                  </a:extLst>
                </p:cNvPr>
                <p:cNvPicPr/>
                <p:nvPr/>
              </p:nvPicPr>
              <p:blipFill>
                <a:blip r:embed="rId5"/>
                <a:stretch>
                  <a:fillRect/>
                </a:stretch>
              </p:blipFill>
              <p:spPr>
                <a:xfrm>
                  <a:off x="3170355" y="3019387"/>
                  <a:ext cx="2280405" cy="2454169"/>
                </a:xfrm>
                <a:prstGeom prst="rect">
                  <a:avLst/>
                </a:prstGeom>
              </p:spPr>
            </p:pic>
          </mc:Fallback>
        </mc:AlternateContent>
      </p:grpSp>
    </p:spTree>
    <p:extLst>
      <p:ext uri="{BB962C8B-B14F-4D97-AF65-F5344CB8AC3E}">
        <p14:creationId xmlns:p14="http://schemas.microsoft.com/office/powerpoint/2010/main" val="11179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ext Placeholder 4">
            <a:extLst>
              <a:ext uri="{FF2B5EF4-FFF2-40B4-BE49-F238E27FC236}">
                <a16:creationId xmlns:a16="http://schemas.microsoft.com/office/drawing/2014/main" id="{E9F6B7B1-A8AD-4DE6-9025-331995739CE1}"/>
              </a:ext>
            </a:extLst>
          </p:cNvPr>
          <p:cNvSpPr>
            <a:spLocks noGrp="1"/>
          </p:cNvSpPr>
          <p:nvPr>
            <p:ph type="body" sz="quarter" idx="18"/>
          </p:nvPr>
        </p:nvSpPr>
        <p:spPr>
          <a:xfrm>
            <a:off x="3330297" y="6496471"/>
            <a:ext cx="5367528" cy="307777"/>
          </a:xfrm>
        </p:spPr>
        <p:txBody>
          <a:bodyPr/>
          <a:lstStyle/>
          <a:p>
            <a:r>
              <a:rPr lang="en-US"/>
              <a:t>…and many other industry partners</a:t>
            </a:r>
          </a:p>
        </p:txBody>
      </p:sp>
      <p:sp>
        <p:nvSpPr>
          <p:cNvPr id="2" name="Title 1">
            <a:extLst>
              <a:ext uri="{FF2B5EF4-FFF2-40B4-BE49-F238E27FC236}">
                <a16:creationId xmlns:a16="http://schemas.microsoft.com/office/drawing/2014/main" id="{DF9CC5ED-BC9F-4A84-A571-D33CEFDCF3CF}"/>
              </a:ext>
            </a:extLst>
          </p:cNvPr>
          <p:cNvSpPr>
            <a:spLocks noGrp="1"/>
          </p:cNvSpPr>
          <p:nvPr>
            <p:ph type="title"/>
          </p:nvPr>
        </p:nvSpPr>
        <p:spPr>
          <a:xfrm>
            <a:off x="588263" y="457200"/>
            <a:ext cx="11018520" cy="983234"/>
          </a:xfrm>
          <a:prstGeom prst="rect">
            <a:avLst/>
          </a:prstGeom>
        </p:spPr>
        <p:txBody>
          <a:bodyPr wrap="square" anchor="t">
            <a:normAutofit/>
          </a:bodyPr>
          <a:lstStyle/>
          <a:p>
            <a:r>
              <a:rPr lang="en-US"/>
              <a:t>FIDO Ecosystem</a:t>
            </a:r>
          </a:p>
        </p:txBody>
      </p:sp>
      <p:pic>
        <p:nvPicPr>
          <p:cNvPr id="8" name="Picture 7" descr="A close up of a logo&#10;&#10;Description automatically generated">
            <a:extLst>
              <a:ext uri="{FF2B5EF4-FFF2-40B4-BE49-F238E27FC236}">
                <a16:creationId xmlns:a16="http://schemas.microsoft.com/office/drawing/2014/main" id="{37E43D23-8643-45CB-8B13-B44E264DB96C}"/>
              </a:ext>
            </a:extLst>
          </p:cNvPr>
          <p:cNvPicPr>
            <a:picLocks noChangeAspect="1"/>
          </p:cNvPicPr>
          <p:nvPr/>
        </p:nvPicPr>
        <p:blipFill>
          <a:blip r:embed="rId3"/>
          <a:stretch>
            <a:fillRect/>
          </a:stretch>
        </p:blipFill>
        <p:spPr>
          <a:xfrm>
            <a:off x="7734413" y="10510"/>
            <a:ext cx="4435252" cy="1478417"/>
          </a:xfrm>
          <a:prstGeom prst="rect">
            <a:avLst/>
          </a:prstGeom>
        </p:spPr>
      </p:pic>
      <p:pic>
        <p:nvPicPr>
          <p:cNvPr id="1026" name="Picture 2">
            <a:extLst>
              <a:ext uri="{FF2B5EF4-FFF2-40B4-BE49-F238E27FC236}">
                <a16:creationId xmlns:a16="http://schemas.microsoft.com/office/drawing/2014/main" id="{4CD1E426-45C3-452A-B9FF-FB7BDC4FA6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433182"/>
            <a:ext cx="12192000" cy="5033963"/>
          </a:xfrm>
          <a:prstGeom prst="rect">
            <a:avLst/>
          </a:prstGeom>
          <a:solidFill>
            <a:srgbClr val="FFFFFF"/>
          </a:solidFill>
        </p:spPr>
      </p:pic>
    </p:spTree>
    <p:extLst>
      <p:ext uri="{BB962C8B-B14F-4D97-AF65-F5344CB8AC3E}">
        <p14:creationId xmlns:p14="http://schemas.microsoft.com/office/powerpoint/2010/main" val="307630781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32FC-A786-4803-A4F0-C98BD5612828}"/>
              </a:ext>
            </a:extLst>
          </p:cNvPr>
          <p:cNvSpPr>
            <a:spLocks noGrp="1"/>
          </p:cNvSpPr>
          <p:nvPr>
            <p:ph type="title"/>
          </p:nvPr>
        </p:nvSpPr>
        <p:spPr/>
        <p:txBody>
          <a:bodyPr/>
          <a:lstStyle/>
          <a:p>
            <a:r>
              <a:rPr lang="en-US"/>
              <a:t>FIDO2 Framework</a:t>
            </a:r>
          </a:p>
        </p:txBody>
      </p:sp>
      <p:sp>
        <p:nvSpPr>
          <p:cNvPr id="3" name="Text Placeholder 2">
            <a:extLst>
              <a:ext uri="{FF2B5EF4-FFF2-40B4-BE49-F238E27FC236}">
                <a16:creationId xmlns:a16="http://schemas.microsoft.com/office/drawing/2014/main" id="{891B92A8-6A77-45F2-B91C-7BEE49185D78}"/>
              </a:ext>
            </a:extLst>
          </p:cNvPr>
          <p:cNvSpPr>
            <a:spLocks noGrp="1"/>
          </p:cNvSpPr>
          <p:nvPr>
            <p:ph type="body" sz="quarter" idx="10"/>
          </p:nvPr>
        </p:nvSpPr>
        <p:spPr>
          <a:xfrm>
            <a:off x="584201" y="1435100"/>
            <a:ext cx="5143499" cy="2739211"/>
          </a:xfrm>
        </p:spPr>
        <p:txBody>
          <a:bodyPr/>
          <a:lstStyle/>
          <a:p>
            <a:r>
              <a:rPr lang="en-US"/>
              <a:t>Open standard for providing strong authentication </a:t>
            </a:r>
          </a:p>
          <a:p>
            <a:r>
              <a:rPr lang="en-US"/>
              <a:t>Enables </a:t>
            </a:r>
            <a:r>
              <a:rPr lang="en-US" err="1"/>
              <a:t>passwordless</a:t>
            </a:r>
            <a:r>
              <a:rPr lang="en-US"/>
              <a:t> multi-factor authentication and can be used for traditional second factor scenarios (U2F)</a:t>
            </a:r>
          </a:p>
        </p:txBody>
      </p:sp>
      <p:pic>
        <p:nvPicPr>
          <p:cNvPr id="14" name="Picture Placeholder 15">
            <a:extLst>
              <a:ext uri="{FF2B5EF4-FFF2-40B4-BE49-F238E27FC236}">
                <a16:creationId xmlns:a16="http://schemas.microsoft.com/office/drawing/2014/main" id="{8FB4A91B-2F9D-404D-BB71-E84B1218620A}"/>
              </a:ext>
            </a:extLst>
          </p:cNvPr>
          <p:cNvPicPr>
            <a:picLocks noChangeAspect="1"/>
          </p:cNvPicPr>
          <p:nvPr/>
        </p:nvPicPr>
        <p:blipFill>
          <a:blip r:embed="rId3"/>
          <a:srcRect l="16675" r="16675"/>
          <a:stretch>
            <a:fillRect/>
          </a:stretch>
        </p:blipFill>
        <p:spPr>
          <a:xfrm>
            <a:off x="5915122" y="0"/>
            <a:ext cx="6858000" cy="6858000"/>
          </a:xfrm>
          <a:prstGeom prst="rect">
            <a:avLst/>
          </a:prstGeom>
        </p:spPr>
      </p:pic>
    </p:spTree>
    <p:extLst>
      <p:ext uri="{BB962C8B-B14F-4D97-AF65-F5344CB8AC3E}">
        <p14:creationId xmlns:p14="http://schemas.microsoft.com/office/powerpoint/2010/main" val="12798000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BA8A0-2551-4FB1-BA99-3804C1D25B2B}"/>
              </a:ext>
            </a:extLst>
          </p:cNvPr>
          <p:cNvSpPr/>
          <p:nvPr/>
        </p:nvSpPr>
        <p:spPr bwMode="auto">
          <a:xfrm>
            <a:off x="0" y="1561894"/>
            <a:ext cx="12192000" cy="5296106"/>
          </a:xfrm>
          <a:prstGeom prst="rect">
            <a:avLst/>
          </a:prstGeom>
          <a:solidFill>
            <a:srgbClr val="00857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048BE6A9-FE52-43BD-A93E-3734623ABE5D}"/>
              </a:ext>
            </a:extLst>
          </p:cNvPr>
          <p:cNvSpPr/>
          <p:nvPr/>
        </p:nvSpPr>
        <p:spPr bwMode="auto">
          <a:xfrm>
            <a:off x="290683" y="2453487"/>
            <a:ext cx="2243725" cy="2520295"/>
          </a:xfrm>
          <a:prstGeom prst="rect">
            <a:avLst/>
          </a:prstGeom>
          <a:solidFill>
            <a:srgbClr val="080A0E">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ectangle 41">
            <a:extLst>
              <a:ext uri="{FF2B5EF4-FFF2-40B4-BE49-F238E27FC236}">
                <a16:creationId xmlns:a16="http://schemas.microsoft.com/office/drawing/2014/main" id="{4A9D99F6-F8A1-43EC-8E2D-171581D17836}"/>
              </a:ext>
            </a:extLst>
          </p:cNvPr>
          <p:cNvSpPr/>
          <p:nvPr/>
        </p:nvSpPr>
        <p:spPr bwMode="auto">
          <a:xfrm>
            <a:off x="290683" y="2453487"/>
            <a:ext cx="2243725" cy="8788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521DC13B-FFF1-4613-9AA1-FFD39E788714}"/>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gradFill>
                  <a:gsLst>
                    <a:gs pos="8333">
                      <a:schemeClr val="tx1"/>
                    </a:gs>
                    <a:gs pos="26000">
                      <a:schemeClr val="tx1"/>
                    </a:gs>
                  </a:gsLst>
                  <a:lin ang="5400000" scaled="1"/>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8333">
                      <a:srgbClr val="000000"/>
                    </a:gs>
                    <a:gs pos="26000">
                      <a:srgbClr val="000000"/>
                    </a:gs>
                  </a:gsLst>
                  <a:lin ang="5400000" scaled="1"/>
                </a:gradFill>
                <a:effectLst/>
                <a:uLnTx/>
                <a:uFillTx/>
                <a:latin typeface="Segoe UI Semibold"/>
                <a:ea typeface="+mn-ea"/>
                <a:cs typeface="Segoe UI" pitchFamily="34" charset="0"/>
              </a:rPr>
              <a:t>FIDO2 Goals</a:t>
            </a:r>
          </a:p>
        </p:txBody>
      </p:sp>
      <p:pic>
        <p:nvPicPr>
          <p:cNvPr id="4" name="Picture 3" descr="A close up of a logo&#10;&#10;Description automatically generated">
            <a:extLst>
              <a:ext uri="{FF2B5EF4-FFF2-40B4-BE49-F238E27FC236}">
                <a16:creationId xmlns:a16="http://schemas.microsoft.com/office/drawing/2014/main" id="{98B64EBE-E629-4C02-B3CD-0D51BA2371B8}"/>
              </a:ext>
            </a:extLst>
          </p:cNvPr>
          <p:cNvPicPr>
            <a:picLocks noChangeAspect="1"/>
          </p:cNvPicPr>
          <p:nvPr/>
        </p:nvPicPr>
        <p:blipFill>
          <a:blip r:embed="rId3"/>
          <a:stretch>
            <a:fillRect/>
          </a:stretch>
        </p:blipFill>
        <p:spPr>
          <a:xfrm>
            <a:off x="7734413" y="10510"/>
            <a:ext cx="4435252" cy="1478417"/>
          </a:xfrm>
          <a:prstGeom prst="rect">
            <a:avLst/>
          </a:prstGeom>
        </p:spPr>
      </p:pic>
      <p:sp>
        <p:nvSpPr>
          <p:cNvPr id="17" name="Rectangle 16">
            <a:extLst>
              <a:ext uri="{FF2B5EF4-FFF2-40B4-BE49-F238E27FC236}">
                <a16:creationId xmlns:a16="http://schemas.microsoft.com/office/drawing/2014/main" id="{82D72724-A1E7-4260-B3C4-73FBAC44849B}"/>
              </a:ext>
            </a:extLst>
          </p:cNvPr>
          <p:cNvSpPr/>
          <p:nvPr/>
        </p:nvSpPr>
        <p:spPr bwMode="auto">
          <a:xfrm>
            <a:off x="2639528" y="2453487"/>
            <a:ext cx="2243725" cy="2520295"/>
          </a:xfrm>
          <a:prstGeom prst="rect">
            <a:avLst/>
          </a:prstGeom>
          <a:solidFill>
            <a:srgbClr val="080A0E">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BED4038D-F487-4C3C-8710-3FEFC94F5B4D}"/>
              </a:ext>
            </a:extLst>
          </p:cNvPr>
          <p:cNvSpPr/>
          <p:nvPr/>
        </p:nvSpPr>
        <p:spPr bwMode="auto">
          <a:xfrm>
            <a:off x="2639528" y="2453487"/>
            <a:ext cx="2243725" cy="8788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C95913F8-6302-438A-9B8E-8EDA2A005528}"/>
              </a:ext>
            </a:extLst>
          </p:cNvPr>
          <p:cNvSpPr/>
          <p:nvPr/>
        </p:nvSpPr>
        <p:spPr bwMode="auto">
          <a:xfrm>
            <a:off x="4988373" y="2453487"/>
            <a:ext cx="2243725" cy="2520295"/>
          </a:xfrm>
          <a:prstGeom prst="rect">
            <a:avLst/>
          </a:prstGeom>
          <a:solidFill>
            <a:srgbClr val="080A0E">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90BE737F-88A7-49E8-90BD-E4591F5782EB}"/>
              </a:ext>
            </a:extLst>
          </p:cNvPr>
          <p:cNvSpPr/>
          <p:nvPr/>
        </p:nvSpPr>
        <p:spPr bwMode="auto">
          <a:xfrm>
            <a:off x="4988373" y="2453487"/>
            <a:ext cx="2243725" cy="8788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46397BC1-911C-42D6-B90C-D4F2BFB3CE2C}"/>
              </a:ext>
            </a:extLst>
          </p:cNvPr>
          <p:cNvSpPr/>
          <p:nvPr/>
        </p:nvSpPr>
        <p:spPr bwMode="auto">
          <a:xfrm>
            <a:off x="7337218" y="2453487"/>
            <a:ext cx="2243725" cy="2520295"/>
          </a:xfrm>
          <a:prstGeom prst="rect">
            <a:avLst/>
          </a:prstGeom>
          <a:solidFill>
            <a:srgbClr val="080A0E">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EC3A6171-790A-45FC-99E8-49C5F0377F50}"/>
              </a:ext>
            </a:extLst>
          </p:cNvPr>
          <p:cNvSpPr/>
          <p:nvPr/>
        </p:nvSpPr>
        <p:spPr bwMode="auto">
          <a:xfrm>
            <a:off x="7337218" y="2453487"/>
            <a:ext cx="2243725" cy="8788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DAAB039A-4DB3-4A74-9715-FDE7E3579177}"/>
              </a:ext>
            </a:extLst>
          </p:cNvPr>
          <p:cNvSpPr/>
          <p:nvPr/>
        </p:nvSpPr>
        <p:spPr bwMode="auto">
          <a:xfrm>
            <a:off x="9686063" y="2453487"/>
            <a:ext cx="2243725" cy="2520295"/>
          </a:xfrm>
          <a:prstGeom prst="rect">
            <a:avLst/>
          </a:prstGeom>
          <a:solidFill>
            <a:srgbClr val="080A0E">
              <a:alpha val="27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204B09C9-34EA-4A35-917D-3C2A759C329D}"/>
              </a:ext>
            </a:extLst>
          </p:cNvPr>
          <p:cNvSpPr/>
          <p:nvPr/>
        </p:nvSpPr>
        <p:spPr bwMode="auto">
          <a:xfrm>
            <a:off x="9686063" y="2453487"/>
            <a:ext cx="2243725" cy="8788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Rectangle 1">
            <a:extLst>
              <a:ext uri="{FF2B5EF4-FFF2-40B4-BE49-F238E27FC236}">
                <a16:creationId xmlns:a16="http://schemas.microsoft.com/office/drawing/2014/main" id="{94230FAA-D49E-47BA-9D43-AE2C9AFE40FE}"/>
              </a:ext>
            </a:extLst>
          </p:cNvPr>
          <p:cNvSpPr/>
          <p:nvPr/>
        </p:nvSpPr>
        <p:spPr>
          <a:xfrm>
            <a:off x="339436" y="2728507"/>
            <a:ext cx="2194972" cy="2308324"/>
          </a:xfrm>
          <a:prstGeom prst="rect">
            <a:avLst/>
          </a:prstGeom>
        </p:spPr>
        <p:txBody>
          <a:bodyPr wrap="square">
            <a:spAutoFit/>
          </a:bodyPr>
          <a:lstStyle/>
          <a:p>
            <a:pPr marL="0" marR="0" lvl="0" indent="0" algn="l" defTabSz="896094"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w="3175">
                  <a:noFill/>
                </a:ln>
                <a:solidFill>
                  <a:srgbClr val="FFFFFF"/>
                </a:solidFill>
                <a:effectLst/>
                <a:uLnTx/>
                <a:uFillTx/>
                <a:latin typeface="Segoe UI"/>
                <a:ea typeface="+mn-ea"/>
                <a:cs typeface="+mn-cs"/>
              </a:rPr>
              <a:t>Strong Auth</a:t>
            </a:r>
          </a:p>
          <a:p>
            <a:pPr marL="342900" marR="0" lvl="0" indent="-342900" algn="l" defTabSz="896094"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w="3175">
                  <a:noFill/>
                </a:ln>
                <a:solidFill>
                  <a:srgbClr val="FFFFFF"/>
                </a:solidFill>
                <a:effectLst/>
                <a:uLnTx/>
                <a:uFillTx/>
                <a:latin typeface="Segoe UI"/>
                <a:ea typeface="+mn-ea"/>
                <a:cs typeface="+mn-cs"/>
              </a:rPr>
              <a:t>Non-</a:t>
            </a:r>
            <a:r>
              <a:rPr kumimoji="0" lang="en-US" sz="2000" b="0" i="0" u="none" strike="noStrike" kern="0" cap="none" spc="0" normalizeH="0" baseline="0" noProof="0" dirty="0" err="1">
                <a:ln w="3175">
                  <a:noFill/>
                </a:ln>
                <a:solidFill>
                  <a:srgbClr val="FFFFFF"/>
                </a:solidFill>
                <a:effectLst/>
                <a:uLnTx/>
                <a:uFillTx/>
                <a:latin typeface="Segoe UI"/>
                <a:ea typeface="+mn-ea"/>
                <a:cs typeface="+mn-cs"/>
              </a:rPr>
              <a:t>phishable</a:t>
            </a:r>
            <a:endParaRPr kumimoji="0" lang="en-US" sz="2000" b="0" i="0" u="none" strike="noStrike" kern="0" cap="none" spc="0" normalizeH="0" baseline="0" noProof="0" dirty="0">
              <a:ln w="3175">
                <a:noFill/>
              </a:ln>
              <a:solidFill>
                <a:srgbClr val="FFFFFF"/>
              </a:solidFill>
              <a:effectLst/>
              <a:uLnTx/>
              <a:uFillTx/>
              <a:latin typeface="Segoe UI"/>
              <a:ea typeface="+mn-ea"/>
              <a:cs typeface="+mn-cs"/>
            </a:endParaRPr>
          </a:p>
          <a:p>
            <a:pPr marL="342900" marR="0" lvl="0" indent="-342900" algn="l" defTabSz="896094"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w="3175">
                  <a:noFill/>
                </a:ln>
                <a:solidFill>
                  <a:srgbClr val="FFFFFF"/>
                </a:solidFill>
                <a:effectLst/>
                <a:uLnTx/>
                <a:uFillTx/>
                <a:latin typeface="Segoe UI"/>
                <a:ea typeface="+mn-ea"/>
                <a:cs typeface="+mn-cs"/>
              </a:rPr>
              <a:t>Non-</a:t>
            </a:r>
            <a:r>
              <a:rPr kumimoji="0" lang="en-US" sz="2000" b="0" i="0" u="none" strike="noStrike" kern="0" cap="none" spc="0" normalizeH="0" baseline="0" noProof="0" dirty="0" err="1">
                <a:ln w="3175">
                  <a:noFill/>
                </a:ln>
                <a:solidFill>
                  <a:srgbClr val="FFFFFF"/>
                </a:solidFill>
                <a:effectLst/>
                <a:uLnTx/>
                <a:uFillTx/>
                <a:latin typeface="Segoe UI"/>
                <a:ea typeface="+mn-ea"/>
                <a:cs typeface="+mn-cs"/>
              </a:rPr>
              <a:t>breachable</a:t>
            </a:r>
            <a:endParaRPr kumimoji="0" lang="en-US" sz="2000" b="0" i="0" u="none" strike="noStrike" kern="0" cap="none" spc="0" normalizeH="0" baseline="0" noProof="0" dirty="0">
              <a:ln w="3175">
                <a:noFill/>
              </a:ln>
              <a:solidFill>
                <a:srgbClr val="FFFFFF"/>
              </a:solidFill>
              <a:effectLst/>
              <a:uLnTx/>
              <a:uFillTx/>
              <a:latin typeface="Segoe UI"/>
              <a:ea typeface="+mn-ea"/>
              <a:cs typeface="+mn-cs"/>
            </a:endParaRPr>
          </a:p>
          <a:p>
            <a:pPr marL="342900" marR="0" lvl="0" indent="-342900" algn="l" defTabSz="896094"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w="3175">
                  <a:noFill/>
                </a:ln>
                <a:solidFill>
                  <a:srgbClr val="FFFFFF"/>
                </a:solidFill>
                <a:effectLst/>
                <a:uLnTx/>
                <a:uFillTx/>
                <a:latin typeface="Segoe UI"/>
                <a:ea typeface="+mn-ea"/>
                <a:cs typeface="+mn-cs"/>
              </a:rPr>
              <a:t>Non-</a:t>
            </a:r>
            <a:r>
              <a:rPr kumimoji="0" lang="en-US" sz="2000" b="0" i="0" u="none" strike="noStrike" kern="0" cap="none" spc="0" normalizeH="0" baseline="0" noProof="0" dirty="0" err="1">
                <a:ln w="3175">
                  <a:noFill/>
                </a:ln>
                <a:solidFill>
                  <a:srgbClr val="FFFFFF"/>
                </a:solidFill>
                <a:effectLst/>
                <a:uLnTx/>
                <a:uFillTx/>
                <a:latin typeface="Segoe UI"/>
                <a:ea typeface="+mn-ea"/>
                <a:cs typeface="+mn-cs"/>
              </a:rPr>
              <a:t>replayable</a:t>
            </a:r>
            <a:endParaRPr kumimoji="0" lang="en-US" sz="2000" b="0" i="0" u="none" strike="noStrike" kern="0" cap="none" spc="0" normalizeH="0" baseline="0" noProof="0" dirty="0">
              <a:ln w="3175">
                <a:noFill/>
              </a:ln>
              <a:solidFill>
                <a:srgbClr val="FFFFFF"/>
              </a:solidFill>
              <a:effectLst/>
              <a:uLnTx/>
              <a:uFillTx/>
              <a:latin typeface="Segoe UI"/>
              <a:ea typeface="+mn-ea"/>
              <a:cs typeface="+mn-cs"/>
            </a:endParaRPr>
          </a:p>
          <a:p>
            <a:pPr marL="0" marR="0" lvl="0" indent="0" algn="l" defTabSz="896094"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UI"/>
              <a:ea typeface="+mn-ea"/>
              <a:cs typeface="+mn-cs"/>
            </a:endParaRPr>
          </a:p>
          <a:p>
            <a:pPr marL="0" marR="0" lvl="0" indent="0" algn="l" defTabSz="896094"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38FA9D8A-3B16-49FB-8FC8-1EF0F60FE077}"/>
              </a:ext>
            </a:extLst>
          </p:cNvPr>
          <p:cNvSpPr/>
          <p:nvPr/>
        </p:nvSpPr>
        <p:spPr>
          <a:xfrm>
            <a:off x="2701635" y="2728507"/>
            <a:ext cx="2181617" cy="1477328"/>
          </a:xfrm>
          <a:prstGeom prst="rect">
            <a:avLst/>
          </a:prstGeom>
        </p:spPr>
        <p:txBody>
          <a:bodyPr wrap="square">
            <a:spAutoFit/>
          </a:bodyPr>
          <a:lstStyle/>
          <a:p>
            <a:pPr marL="0" marR="0" lvl="0" indent="0" algn="l" defTabSz="896354" rtl="0" eaLnBrk="1" fontAlgn="auto" latinLnBrk="0" hangingPunct="1">
              <a:lnSpc>
                <a:spcPct val="90000"/>
              </a:lnSpc>
              <a:spcBef>
                <a:spcPts val="0"/>
              </a:spcBef>
              <a:spcAft>
                <a:spcPts val="576"/>
              </a:spcAft>
              <a:buClrTx/>
              <a:buSzTx/>
              <a:buFontTx/>
              <a:buNone/>
              <a:tabLst/>
              <a:defRPr/>
            </a:pPr>
            <a:r>
              <a:rPr kumimoji="0" lang="en-US" sz="2000" b="0" i="0" u="none" strike="noStrike" kern="0" cap="none" spc="0" normalizeH="0" baseline="0" noProof="0">
                <a:ln w="3175">
                  <a:noFill/>
                </a:ln>
                <a:solidFill>
                  <a:srgbClr val="FFFFFF"/>
                </a:solidFill>
                <a:effectLst/>
                <a:uLnTx/>
                <a:uFillTx/>
                <a:latin typeface="Segoe UI"/>
                <a:ea typeface="+mn-ea"/>
                <a:cs typeface="+mn-cs"/>
              </a:rPr>
              <a:t>Cryptographic proof of nature of credentials through attestation</a:t>
            </a:r>
          </a:p>
        </p:txBody>
      </p:sp>
      <p:sp>
        <p:nvSpPr>
          <p:cNvPr id="28" name="Rectangle 27">
            <a:extLst>
              <a:ext uri="{FF2B5EF4-FFF2-40B4-BE49-F238E27FC236}">
                <a16:creationId xmlns:a16="http://schemas.microsoft.com/office/drawing/2014/main" id="{1160410C-0E40-4E71-A6D4-E78034932D3B}"/>
              </a:ext>
            </a:extLst>
          </p:cNvPr>
          <p:cNvSpPr/>
          <p:nvPr/>
        </p:nvSpPr>
        <p:spPr>
          <a:xfrm>
            <a:off x="5070764" y="2728507"/>
            <a:ext cx="2161333" cy="1200329"/>
          </a:xfrm>
          <a:prstGeom prst="rect">
            <a:avLst/>
          </a:prstGeom>
        </p:spPr>
        <p:txBody>
          <a:bodyPr wrap="square">
            <a:spAutoFit/>
          </a:bodyPr>
          <a:lstStyle/>
          <a:p>
            <a:pPr marL="0" marR="0" lvl="0" indent="0" algn="l" defTabSz="896354" rtl="0" eaLnBrk="1" fontAlgn="auto" latinLnBrk="0" hangingPunct="1">
              <a:lnSpc>
                <a:spcPct val="90000"/>
              </a:lnSpc>
              <a:spcBef>
                <a:spcPts val="0"/>
              </a:spcBef>
              <a:spcAft>
                <a:spcPts val="576"/>
              </a:spcAft>
              <a:buClrTx/>
              <a:buSzTx/>
              <a:buFontTx/>
              <a:buNone/>
              <a:tabLst/>
              <a:defRPr/>
            </a:pPr>
            <a:r>
              <a:rPr kumimoji="0" lang="en-US" sz="2000" b="0" i="0" u="none" strike="noStrike" kern="0" cap="none" spc="0" normalizeH="0" baseline="0" noProof="0" dirty="0">
                <a:ln w="3175">
                  <a:noFill/>
                </a:ln>
                <a:solidFill>
                  <a:srgbClr val="FFFFFF"/>
                </a:solidFill>
                <a:effectLst/>
                <a:uLnTx/>
                <a:uFillTx/>
                <a:latin typeface="Segoe UI"/>
                <a:ea typeface="+mn-ea"/>
                <a:cs typeface="+mn-cs"/>
              </a:rPr>
              <a:t>Improved Usability with convenient user gestures</a:t>
            </a:r>
          </a:p>
        </p:txBody>
      </p:sp>
      <p:sp>
        <p:nvSpPr>
          <p:cNvPr id="29" name="Rectangle 28">
            <a:extLst>
              <a:ext uri="{FF2B5EF4-FFF2-40B4-BE49-F238E27FC236}">
                <a16:creationId xmlns:a16="http://schemas.microsoft.com/office/drawing/2014/main" id="{26BDA15E-9A1C-4EFB-A13B-177EADDC1901}"/>
              </a:ext>
            </a:extLst>
          </p:cNvPr>
          <p:cNvSpPr/>
          <p:nvPr/>
        </p:nvSpPr>
        <p:spPr>
          <a:xfrm>
            <a:off x="7412182" y="2728507"/>
            <a:ext cx="2168759" cy="1200329"/>
          </a:xfrm>
          <a:prstGeom prst="rect">
            <a:avLst/>
          </a:prstGeom>
        </p:spPr>
        <p:txBody>
          <a:bodyPr wrap="square">
            <a:spAutoFit/>
          </a:bodyPr>
          <a:lstStyle/>
          <a:p>
            <a:pPr marL="0" marR="0" lvl="0" indent="0" algn="l" defTabSz="896354" rtl="0" eaLnBrk="1" fontAlgn="auto" latinLnBrk="0" hangingPunct="1">
              <a:lnSpc>
                <a:spcPct val="90000"/>
              </a:lnSpc>
              <a:spcBef>
                <a:spcPts val="0"/>
              </a:spcBef>
              <a:spcAft>
                <a:spcPts val="576"/>
              </a:spcAft>
              <a:buClrTx/>
              <a:buSzTx/>
              <a:buFontTx/>
              <a:buNone/>
              <a:tabLst/>
              <a:defRPr/>
            </a:pPr>
            <a:r>
              <a:rPr kumimoji="0" lang="en-US" sz="2000" b="0" i="0" u="none" strike="noStrike" kern="0" cap="none" spc="0" normalizeH="0" baseline="0" noProof="0">
                <a:ln w="3175">
                  <a:noFill/>
                </a:ln>
                <a:solidFill>
                  <a:srgbClr val="FFFFFF"/>
                </a:solidFill>
                <a:effectLst/>
                <a:uLnTx/>
                <a:uFillTx/>
                <a:latin typeface="Segoe UI"/>
                <a:ea typeface="+mn-ea"/>
                <a:cs typeface="+mn-cs"/>
              </a:rPr>
              <a:t>Preserve user privacy through isolation of identities</a:t>
            </a:r>
          </a:p>
        </p:txBody>
      </p:sp>
      <p:sp>
        <p:nvSpPr>
          <p:cNvPr id="30" name="Rectangle 29">
            <a:extLst>
              <a:ext uri="{FF2B5EF4-FFF2-40B4-BE49-F238E27FC236}">
                <a16:creationId xmlns:a16="http://schemas.microsoft.com/office/drawing/2014/main" id="{D763C510-A145-4154-B536-C06EB6A9C854}"/>
              </a:ext>
            </a:extLst>
          </p:cNvPr>
          <p:cNvSpPr/>
          <p:nvPr/>
        </p:nvSpPr>
        <p:spPr>
          <a:xfrm>
            <a:off x="9760527" y="2728507"/>
            <a:ext cx="2169261" cy="1200329"/>
          </a:xfrm>
          <a:prstGeom prst="rect">
            <a:avLst/>
          </a:prstGeom>
        </p:spPr>
        <p:txBody>
          <a:bodyPr wrap="square">
            <a:spAutoFit/>
          </a:bodyPr>
          <a:lstStyle/>
          <a:p>
            <a:pPr marL="0" marR="0" lvl="0" indent="0" algn="l" defTabSz="896094"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w="3175">
                  <a:noFill/>
                </a:ln>
                <a:solidFill>
                  <a:srgbClr val="FFFFFF"/>
                </a:solidFill>
                <a:effectLst/>
                <a:uLnTx/>
                <a:uFillTx/>
                <a:latin typeface="Segoe UI"/>
                <a:ea typeface="+mn-ea"/>
                <a:cs typeface="+mn-cs"/>
              </a:rPr>
              <a:t>Scalability through simple </a:t>
            </a:r>
            <a:r>
              <a:rPr kumimoji="0" lang="en-US" sz="2000" b="0" i="0" u="none" strike="noStrike" kern="0" cap="none" spc="0" normalizeH="0" baseline="0" noProof="0" err="1">
                <a:ln w="3175">
                  <a:noFill/>
                </a:ln>
                <a:solidFill>
                  <a:srgbClr val="FFFFFF"/>
                </a:solidFill>
                <a:effectLst/>
                <a:uLnTx/>
                <a:uFillTx/>
                <a:latin typeface="Segoe UI"/>
                <a:ea typeface="+mn-ea"/>
                <a:cs typeface="+mn-cs"/>
              </a:rPr>
              <a:t>Javascript</a:t>
            </a:r>
            <a:r>
              <a:rPr kumimoji="0" lang="en-US" sz="2000" b="0" i="0" u="none" strike="noStrike" kern="0" cap="none" spc="0" normalizeH="0" baseline="0" noProof="0">
                <a:ln w="3175">
                  <a:noFill/>
                </a:ln>
                <a:solidFill>
                  <a:srgbClr val="FFFFFF"/>
                </a:solidFill>
                <a:effectLst/>
                <a:uLnTx/>
                <a:uFillTx/>
                <a:latin typeface="Segoe UI"/>
                <a:ea typeface="+mn-ea"/>
                <a:cs typeface="+mn-cs"/>
              </a:rPr>
              <a:t> API support</a:t>
            </a:r>
          </a:p>
        </p:txBody>
      </p:sp>
    </p:spTree>
    <p:extLst>
      <p:ext uri="{BB962C8B-B14F-4D97-AF65-F5344CB8AC3E}">
        <p14:creationId xmlns:p14="http://schemas.microsoft.com/office/powerpoint/2010/main" val="262080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17" grpId="0" animBg="1"/>
      <p:bldP spid="18" grpId="0" animBg="1"/>
      <p:bldP spid="19" grpId="0" animBg="1"/>
      <p:bldP spid="20" grpId="0" animBg="1"/>
      <p:bldP spid="21" grpId="0" animBg="1"/>
      <p:bldP spid="22" grpId="0" animBg="1"/>
      <p:bldP spid="23" grpId="0" animBg="1"/>
      <p:bldP spid="24" grpId="0" animBg="1"/>
      <p:bldP spid="2" grpId="0"/>
      <p:bldP spid="26"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DD7823-F083-44F8-A69A-336946BDFA97}"/>
              </a:ext>
            </a:extLst>
          </p:cNvPr>
          <p:cNvSpPr/>
          <p:nvPr/>
        </p:nvSpPr>
        <p:spPr bwMode="auto">
          <a:xfrm>
            <a:off x="378071" y="2879820"/>
            <a:ext cx="5889725" cy="894158"/>
          </a:xfrm>
          <a:prstGeom prst="rect">
            <a:avLst/>
          </a:prstGeom>
          <a:solidFill>
            <a:srgbClr val="50E6FF">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128A4418-4A79-4375-BC21-3A12158579E4}"/>
              </a:ext>
            </a:extLst>
          </p:cNvPr>
          <p:cNvSpPr/>
          <p:nvPr/>
        </p:nvSpPr>
        <p:spPr bwMode="auto">
          <a:xfrm>
            <a:off x="6756400" y="-127000"/>
            <a:ext cx="5435600" cy="71247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E0B32FC-A786-4803-A4F0-C98BD5612828}"/>
              </a:ext>
            </a:extLst>
          </p:cNvPr>
          <p:cNvSpPr>
            <a:spLocks noGrp="1"/>
          </p:cNvSpPr>
          <p:nvPr>
            <p:ph type="title"/>
          </p:nvPr>
        </p:nvSpPr>
        <p:spPr/>
        <p:txBody>
          <a:bodyPr/>
          <a:lstStyle/>
          <a:p>
            <a:r>
              <a:rPr lang="en-US"/>
              <a:t>FIDO2 Specifications</a:t>
            </a:r>
          </a:p>
        </p:txBody>
      </p:sp>
      <p:sp>
        <p:nvSpPr>
          <p:cNvPr id="3" name="Text Placeholder 2">
            <a:extLst>
              <a:ext uri="{FF2B5EF4-FFF2-40B4-BE49-F238E27FC236}">
                <a16:creationId xmlns:a16="http://schemas.microsoft.com/office/drawing/2014/main" id="{891B92A8-6A77-45F2-B91C-7BEE49185D78}"/>
              </a:ext>
            </a:extLst>
          </p:cNvPr>
          <p:cNvSpPr>
            <a:spLocks noGrp="1"/>
          </p:cNvSpPr>
          <p:nvPr>
            <p:ph type="body" sz="quarter" idx="10"/>
          </p:nvPr>
        </p:nvSpPr>
        <p:spPr>
          <a:xfrm>
            <a:off x="584201" y="1435100"/>
            <a:ext cx="5383906" cy="3323987"/>
          </a:xfrm>
        </p:spPr>
        <p:txBody>
          <a:bodyPr/>
          <a:lstStyle/>
          <a:p>
            <a:r>
              <a:rPr lang="en-US" dirty="0"/>
              <a:t>FIDO2 is comprised of multiple standards that work together to enable stronger authentication:</a:t>
            </a:r>
          </a:p>
          <a:p>
            <a:pPr marL="342900" indent="-342900">
              <a:buFont typeface="Arial" panose="020B0604020202020204" pitchFamily="34" charset="0"/>
              <a:buChar char="•"/>
            </a:pPr>
            <a:r>
              <a:rPr lang="en-US" dirty="0"/>
              <a:t>W3C Web authentication (</a:t>
            </a:r>
            <a:r>
              <a:rPr lang="en-US" dirty="0" err="1"/>
              <a:t>WebAuthn</a:t>
            </a:r>
            <a:r>
              <a:rPr lang="en-US" dirty="0"/>
              <a:t>)</a:t>
            </a:r>
          </a:p>
          <a:p>
            <a:pPr marL="342900" indent="-342900">
              <a:buFont typeface="Arial" panose="020B0604020202020204" pitchFamily="34" charset="0"/>
              <a:buChar char="•"/>
            </a:pPr>
            <a:r>
              <a:rPr lang="en-US" dirty="0"/>
              <a:t>Client to authenticator protocol (CTAP2)</a:t>
            </a:r>
          </a:p>
        </p:txBody>
      </p:sp>
      <p:sp>
        <p:nvSpPr>
          <p:cNvPr id="5" name="cloud" title="Icon of a cloud">
            <a:extLst>
              <a:ext uri="{FF2B5EF4-FFF2-40B4-BE49-F238E27FC236}">
                <a16:creationId xmlns:a16="http://schemas.microsoft.com/office/drawing/2014/main" id="{E2C12D29-51B2-4C72-806D-285141A19334}"/>
              </a:ext>
            </a:extLst>
          </p:cNvPr>
          <p:cNvSpPr>
            <a:spLocks noChangeAspect="1"/>
          </p:cNvSpPr>
          <p:nvPr/>
        </p:nvSpPr>
        <p:spPr bwMode="auto">
          <a:xfrm>
            <a:off x="8151677" y="592486"/>
            <a:ext cx="1461409" cy="93106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254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 name="Browser" title="Icon of a browser window">
            <a:extLst>
              <a:ext uri="{FF2B5EF4-FFF2-40B4-BE49-F238E27FC236}">
                <a16:creationId xmlns:a16="http://schemas.microsoft.com/office/drawing/2014/main" id="{B9755D06-5A6B-459E-85E4-D709779DC0B0}"/>
              </a:ext>
            </a:extLst>
          </p:cNvPr>
          <p:cNvSpPr>
            <a:spLocks noChangeAspect="1" noEditPoints="1"/>
          </p:cNvSpPr>
          <p:nvPr/>
        </p:nvSpPr>
        <p:spPr bwMode="auto">
          <a:xfrm>
            <a:off x="8335317" y="2941719"/>
            <a:ext cx="1194204" cy="955739"/>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254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key" title="Icon of a key">
            <a:extLst>
              <a:ext uri="{FF2B5EF4-FFF2-40B4-BE49-F238E27FC236}">
                <a16:creationId xmlns:a16="http://schemas.microsoft.com/office/drawing/2014/main" id="{B24F3AAC-57F9-4524-9C86-5857A382460B}"/>
              </a:ext>
            </a:extLst>
          </p:cNvPr>
          <p:cNvSpPr>
            <a:spLocks noChangeAspect="1" noEditPoints="1"/>
          </p:cNvSpPr>
          <p:nvPr/>
        </p:nvSpPr>
        <p:spPr bwMode="auto">
          <a:xfrm>
            <a:off x="9000446" y="5195304"/>
            <a:ext cx="1058527" cy="1053097"/>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254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arrow_6" title="Icon of two arrows pointing in opposite direction of each other">
            <a:extLst>
              <a:ext uri="{FF2B5EF4-FFF2-40B4-BE49-F238E27FC236}">
                <a16:creationId xmlns:a16="http://schemas.microsoft.com/office/drawing/2014/main" id="{438F43D9-9562-4F6A-9278-EDE04AEB0BF4}"/>
              </a:ext>
            </a:extLst>
          </p:cNvPr>
          <p:cNvSpPr>
            <a:spLocks noChangeAspect="1" noEditPoints="1"/>
          </p:cNvSpPr>
          <p:nvPr/>
        </p:nvSpPr>
        <p:spPr bwMode="auto">
          <a:xfrm rot="5400000">
            <a:off x="9288336" y="4443679"/>
            <a:ext cx="433478" cy="407144"/>
          </a:xfrm>
          <a:custGeom>
            <a:avLst/>
            <a:gdLst>
              <a:gd name="T0" fmla="*/ 162 w 214"/>
              <a:gd name="T1" fmla="*/ 0 h 201"/>
              <a:gd name="T2" fmla="*/ 214 w 214"/>
              <a:gd name="T3" fmla="*/ 53 h 201"/>
              <a:gd name="T4" fmla="*/ 162 w 214"/>
              <a:gd name="T5" fmla="*/ 105 h 201"/>
              <a:gd name="T6" fmla="*/ 214 w 214"/>
              <a:gd name="T7" fmla="*/ 53 h 201"/>
              <a:gd name="T8" fmla="*/ 0 w 214"/>
              <a:gd name="T9" fmla="*/ 53 h 201"/>
              <a:gd name="T10" fmla="*/ 52 w 214"/>
              <a:gd name="T11" fmla="*/ 96 h 201"/>
              <a:gd name="T12" fmla="*/ 0 w 214"/>
              <a:gd name="T13" fmla="*/ 148 h 201"/>
              <a:gd name="T14" fmla="*/ 52 w 214"/>
              <a:gd name="T15" fmla="*/ 201 h 201"/>
              <a:gd name="T16" fmla="*/ 0 w 214"/>
              <a:gd name="T17" fmla="*/ 148 h 201"/>
              <a:gd name="T18" fmla="*/ 214 w 214"/>
              <a:gd name="T19" fmla="*/ 14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01">
                <a:moveTo>
                  <a:pt x="162" y="0"/>
                </a:moveTo>
                <a:lnTo>
                  <a:pt x="214" y="53"/>
                </a:lnTo>
                <a:lnTo>
                  <a:pt x="162" y="105"/>
                </a:lnTo>
                <a:moveTo>
                  <a:pt x="214" y="53"/>
                </a:moveTo>
                <a:lnTo>
                  <a:pt x="0" y="53"/>
                </a:lnTo>
                <a:moveTo>
                  <a:pt x="52" y="96"/>
                </a:moveTo>
                <a:lnTo>
                  <a:pt x="0" y="148"/>
                </a:lnTo>
                <a:lnTo>
                  <a:pt x="52" y="201"/>
                </a:lnTo>
                <a:moveTo>
                  <a:pt x="0" y="148"/>
                </a:moveTo>
                <a:lnTo>
                  <a:pt x="214" y="148"/>
                </a:lnTo>
              </a:path>
            </a:pathLst>
          </a:custGeom>
          <a:noFill/>
          <a:ln w="254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9" name="arrow_6" title="Icon of two arrows pointing in opposite direction of each other">
            <a:extLst>
              <a:ext uri="{FF2B5EF4-FFF2-40B4-BE49-F238E27FC236}">
                <a16:creationId xmlns:a16="http://schemas.microsoft.com/office/drawing/2014/main" id="{FDFAF527-64A7-4232-9C7D-23BCC2F2677A}"/>
              </a:ext>
            </a:extLst>
          </p:cNvPr>
          <p:cNvSpPr>
            <a:spLocks noChangeAspect="1" noEditPoints="1"/>
          </p:cNvSpPr>
          <p:nvPr/>
        </p:nvSpPr>
        <p:spPr bwMode="auto">
          <a:xfrm rot="5400000">
            <a:off x="9288336" y="2193382"/>
            <a:ext cx="433478" cy="407144"/>
          </a:xfrm>
          <a:custGeom>
            <a:avLst/>
            <a:gdLst>
              <a:gd name="T0" fmla="*/ 162 w 214"/>
              <a:gd name="T1" fmla="*/ 0 h 201"/>
              <a:gd name="T2" fmla="*/ 214 w 214"/>
              <a:gd name="T3" fmla="*/ 53 h 201"/>
              <a:gd name="T4" fmla="*/ 162 w 214"/>
              <a:gd name="T5" fmla="*/ 105 h 201"/>
              <a:gd name="T6" fmla="*/ 214 w 214"/>
              <a:gd name="T7" fmla="*/ 53 h 201"/>
              <a:gd name="T8" fmla="*/ 0 w 214"/>
              <a:gd name="T9" fmla="*/ 53 h 201"/>
              <a:gd name="T10" fmla="*/ 52 w 214"/>
              <a:gd name="T11" fmla="*/ 96 h 201"/>
              <a:gd name="T12" fmla="*/ 0 w 214"/>
              <a:gd name="T13" fmla="*/ 148 h 201"/>
              <a:gd name="T14" fmla="*/ 52 w 214"/>
              <a:gd name="T15" fmla="*/ 201 h 201"/>
              <a:gd name="T16" fmla="*/ 0 w 214"/>
              <a:gd name="T17" fmla="*/ 148 h 201"/>
              <a:gd name="T18" fmla="*/ 214 w 214"/>
              <a:gd name="T19" fmla="*/ 14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01">
                <a:moveTo>
                  <a:pt x="162" y="0"/>
                </a:moveTo>
                <a:lnTo>
                  <a:pt x="214" y="53"/>
                </a:lnTo>
                <a:lnTo>
                  <a:pt x="162" y="105"/>
                </a:lnTo>
                <a:moveTo>
                  <a:pt x="214" y="53"/>
                </a:moveTo>
                <a:lnTo>
                  <a:pt x="0" y="53"/>
                </a:lnTo>
                <a:moveTo>
                  <a:pt x="52" y="96"/>
                </a:moveTo>
                <a:lnTo>
                  <a:pt x="0" y="148"/>
                </a:lnTo>
                <a:lnTo>
                  <a:pt x="52" y="201"/>
                </a:lnTo>
                <a:moveTo>
                  <a:pt x="0" y="148"/>
                </a:moveTo>
                <a:lnTo>
                  <a:pt x="214" y="148"/>
                </a:lnTo>
              </a:path>
            </a:pathLst>
          </a:custGeom>
          <a:noFill/>
          <a:ln w="254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1" name="server" title="Icon of a server tower">
            <a:extLst>
              <a:ext uri="{FF2B5EF4-FFF2-40B4-BE49-F238E27FC236}">
                <a16:creationId xmlns:a16="http://schemas.microsoft.com/office/drawing/2014/main" id="{D9D2A64A-D5A1-4DCF-B974-9AB239C26D0A}"/>
              </a:ext>
            </a:extLst>
          </p:cNvPr>
          <p:cNvSpPr>
            <a:spLocks noChangeAspect="1" noEditPoints="1"/>
          </p:cNvSpPr>
          <p:nvPr/>
        </p:nvSpPr>
        <p:spPr bwMode="auto">
          <a:xfrm>
            <a:off x="9880258" y="775397"/>
            <a:ext cx="597465" cy="1131078"/>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254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 name="Laptop_E770" title="Icon of a laptop">
            <a:extLst>
              <a:ext uri="{FF2B5EF4-FFF2-40B4-BE49-F238E27FC236}">
                <a16:creationId xmlns:a16="http://schemas.microsoft.com/office/drawing/2014/main" id="{70129336-A988-4BCB-84EB-55DF637CFF35}"/>
              </a:ext>
            </a:extLst>
          </p:cNvPr>
          <p:cNvSpPr>
            <a:spLocks noChangeAspect="1" noEditPoints="1"/>
          </p:cNvSpPr>
          <p:nvPr/>
        </p:nvSpPr>
        <p:spPr bwMode="auto">
          <a:xfrm>
            <a:off x="9670560" y="3359778"/>
            <a:ext cx="1194204" cy="796865"/>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54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Tree>
    <p:extLst>
      <p:ext uri="{BB962C8B-B14F-4D97-AF65-F5344CB8AC3E}">
        <p14:creationId xmlns:p14="http://schemas.microsoft.com/office/powerpoint/2010/main" val="221405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User authentication</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NZ" dirty="0"/>
          </a:p>
        </p:txBody>
      </p:sp>
    </p:spTree>
    <p:extLst>
      <p:ext uri="{BB962C8B-B14F-4D97-AF65-F5344CB8AC3E}">
        <p14:creationId xmlns:p14="http://schemas.microsoft.com/office/powerpoint/2010/main" val="2052217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32D4-12B3-48C9-A107-690993192AB3}"/>
              </a:ext>
            </a:extLst>
          </p:cNvPr>
          <p:cNvSpPr>
            <a:spLocks noGrp="1"/>
          </p:cNvSpPr>
          <p:nvPr>
            <p:ph type="title"/>
          </p:nvPr>
        </p:nvSpPr>
        <p:spPr/>
        <p:txBody>
          <a:bodyPr/>
          <a:lstStyle/>
          <a:p>
            <a:r>
              <a:rPr lang="en-NZ" dirty="0"/>
              <a:t>Actors</a:t>
            </a:r>
          </a:p>
        </p:txBody>
      </p:sp>
      <p:sp>
        <p:nvSpPr>
          <p:cNvPr id="6" name="Content Placeholder 5">
            <a:extLst>
              <a:ext uri="{FF2B5EF4-FFF2-40B4-BE49-F238E27FC236}">
                <a16:creationId xmlns:a16="http://schemas.microsoft.com/office/drawing/2014/main" id="{5DD13E3D-9BDD-41B8-9685-5EBB6155D3BA}"/>
              </a:ext>
            </a:extLst>
          </p:cNvPr>
          <p:cNvSpPr>
            <a:spLocks noGrp="1"/>
          </p:cNvSpPr>
          <p:nvPr>
            <p:ph idx="1"/>
          </p:nvPr>
        </p:nvSpPr>
        <p:spPr/>
        <p:txBody>
          <a:bodyPr/>
          <a:lstStyle/>
          <a:p>
            <a:endParaRPr lang="en-NZ"/>
          </a:p>
        </p:txBody>
      </p:sp>
      <p:pic>
        <p:nvPicPr>
          <p:cNvPr id="7" name="Picture 6">
            <a:extLst>
              <a:ext uri="{FF2B5EF4-FFF2-40B4-BE49-F238E27FC236}">
                <a16:creationId xmlns:a16="http://schemas.microsoft.com/office/drawing/2014/main" id="{4D8F6160-8FC6-4122-AD4E-51E548C5547B}"/>
              </a:ext>
            </a:extLst>
          </p:cNvPr>
          <p:cNvPicPr>
            <a:picLocks noChangeAspect="1"/>
          </p:cNvPicPr>
          <p:nvPr/>
        </p:nvPicPr>
        <p:blipFill>
          <a:blip r:embed="rId2"/>
          <a:stretch>
            <a:fillRect/>
          </a:stretch>
        </p:blipFill>
        <p:spPr>
          <a:xfrm>
            <a:off x="758710" y="1270000"/>
            <a:ext cx="7620660" cy="4669655"/>
          </a:xfrm>
          <a:prstGeom prst="rect">
            <a:avLst/>
          </a:prstGeom>
        </p:spPr>
      </p:pic>
    </p:spTree>
    <p:extLst>
      <p:ext uri="{BB962C8B-B14F-4D97-AF65-F5344CB8AC3E}">
        <p14:creationId xmlns:p14="http://schemas.microsoft.com/office/powerpoint/2010/main" val="410144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News</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r>
              <a:rPr lang="en-US" b="1" dirty="0">
                <a:hlinkClick r:id="rId2"/>
              </a:rPr>
              <a:t>Your Pa$$word doesn't matter</a:t>
            </a:r>
            <a:endParaRPr lang="en-US" b="1" dirty="0"/>
          </a:p>
          <a:p>
            <a:r>
              <a:rPr lang="en-NZ" b="1" dirty="0">
                <a:hlinkClick r:id="rId3"/>
              </a:rPr>
              <a:t>Authentication Methods–Usage &amp; Insights</a:t>
            </a:r>
            <a:endParaRPr lang="en-NZ" b="1" dirty="0"/>
          </a:p>
          <a:p>
            <a:r>
              <a:rPr lang="en-US" b="1" dirty="0">
                <a:hlinkClick r:id="rId4"/>
              </a:rPr>
              <a:t>Azure AD B2B collaboration direct federation with SAML and WS-Fed</a:t>
            </a:r>
            <a:endParaRPr lang="en-US" b="1" dirty="0"/>
          </a:p>
          <a:p>
            <a:r>
              <a:rPr lang="en-US" b="1" dirty="0">
                <a:hlinkClick r:id="rId5"/>
              </a:rPr>
              <a:t>Use Azure Active Directory B2C to enable “Sign in with Apple”</a:t>
            </a:r>
            <a:endParaRPr lang="en-US" b="1" dirty="0"/>
          </a:p>
          <a:p>
            <a:r>
              <a:rPr lang="en-US" b="1" dirty="0">
                <a:hlinkClick r:id="rId6"/>
              </a:rPr>
              <a:t>Identity Secure Score is now generally available!</a:t>
            </a:r>
            <a:endParaRPr lang="en-US" b="1" dirty="0"/>
          </a:p>
          <a:p>
            <a:endParaRPr lang="en-US" b="1" dirty="0"/>
          </a:p>
          <a:p>
            <a:endParaRPr lang="en-NZ" dirty="0"/>
          </a:p>
        </p:txBody>
      </p:sp>
    </p:spTree>
    <p:extLst>
      <p:ext uri="{BB962C8B-B14F-4D97-AF65-F5344CB8AC3E}">
        <p14:creationId xmlns:p14="http://schemas.microsoft.com/office/powerpoint/2010/main" val="2750672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Register</a:t>
            </a:r>
          </a:p>
        </p:txBody>
      </p:sp>
      <p:sp>
        <p:nvSpPr>
          <p:cNvPr id="6" name="Content Placeholder 5">
            <a:extLst>
              <a:ext uri="{FF2B5EF4-FFF2-40B4-BE49-F238E27FC236}">
                <a16:creationId xmlns:a16="http://schemas.microsoft.com/office/drawing/2014/main" id="{07CF0D0E-5402-4629-9913-377A9FEFF472}"/>
              </a:ext>
            </a:extLst>
          </p:cNvPr>
          <p:cNvSpPr>
            <a:spLocks noGrp="1"/>
          </p:cNvSpPr>
          <p:nvPr>
            <p:ph idx="1"/>
          </p:nvPr>
        </p:nvSpPr>
        <p:spPr/>
        <p:txBody>
          <a:bodyPr/>
          <a:lstStyle/>
          <a:p>
            <a:endParaRPr lang="en-NZ"/>
          </a:p>
        </p:txBody>
      </p:sp>
      <p:pic>
        <p:nvPicPr>
          <p:cNvPr id="7" name="Picture 6">
            <a:extLst>
              <a:ext uri="{FF2B5EF4-FFF2-40B4-BE49-F238E27FC236}">
                <a16:creationId xmlns:a16="http://schemas.microsoft.com/office/drawing/2014/main" id="{76E8A05C-2C87-40C0-BE93-74879F717BF9}"/>
              </a:ext>
            </a:extLst>
          </p:cNvPr>
          <p:cNvPicPr>
            <a:picLocks noChangeAspect="1"/>
          </p:cNvPicPr>
          <p:nvPr/>
        </p:nvPicPr>
        <p:blipFill>
          <a:blip r:embed="rId2"/>
          <a:stretch>
            <a:fillRect/>
          </a:stretch>
        </p:blipFill>
        <p:spPr>
          <a:xfrm>
            <a:off x="677334" y="1392280"/>
            <a:ext cx="5334462" cy="5067739"/>
          </a:xfrm>
          <a:prstGeom prst="rect">
            <a:avLst/>
          </a:prstGeom>
        </p:spPr>
      </p:pic>
    </p:spTree>
    <p:extLst>
      <p:ext uri="{BB962C8B-B14F-4D97-AF65-F5344CB8AC3E}">
        <p14:creationId xmlns:p14="http://schemas.microsoft.com/office/powerpoint/2010/main" val="18372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Authenticate</a:t>
            </a:r>
          </a:p>
        </p:txBody>
      </p:sp>
      <p:sp>
        <p:nvSpPr>
          <p:cNvPr id="6" name="Content Placeholder 5">
            <a:extLst>
              <a:ext uri="{FF2B5EF4-FFF2-40B4-BE49-F238E27FC236}">
                <a16:creationId xmlns:a16="http://schemas.microsoft.com/office/drawing/2014/main" id="{07CF0D0E-5402-4629-9913-377A9FEFF472}"/>
              </a:ext>
            </a:extLst>
          </p:cNvPr>
          <p:cNvSpPr>
            <a:spLocks noGrp="1"/>
          </p:cNvSpPr>
          <p:nvPr>
            <p:ph idx="1"/>
          </p:nvPr>
        </p:nvSpPr>
        <p:spPr/>
        <p:txBody>
          <a:bodyPr/>
          <a:lstStyle/>
          <a:p>
            <a:endParaRPr lang="en-NZ"/>
          </a:p>
        </p:txBody>
      </p:sp>
      <p:pic>
        <p:nvPicPr>
          <p:cNvPr id="3" name="Picture 2">
            <a:extLst>
              <a:ext uri="{FF2B5EF4-FFF2-40B4-BE49-F238E27FC236}">
                <a16:creationId xmlns:a16="http://schemas.microsoft.com/office/drawing/2014/main" id="{1D6AEE29-B3C6-4E4B-82B5-E6FD4770551F}"/>
              </a:ext>
            </a:extLst>
          </p:cNvPr>
          <p:cNvPicPr>
            <a:picLocks noChangeAspect="1"/>
          </p:cNvPicPr>
          <p:nvPr/>
        </p:nvPicPr>
        <p:blipFill>
          <a:blip r:embed="rId2"/>
          <a:stretch>
            <a:fillRect/>
          </a:stretch>
        </p:blipFill>
        <p:spPr>
          <a:xfrm>
            <a:off x="677334" y="1479468"/>
            <a:ext cx="4000847" cy="5243014"/>
          </a:xfrm>
          <a:prstGeom prst="rect">
            <a:avLst/>
          </a:prstGeom>
        </p:spPr>
      </p:pic>
    </p:spTree>
    <p:extLst>
      <p:ext uri="{BB962C8B-B14F-4D97-AF65-F5344CB8AC3E}">
        <p14:creationId xmlns:p14="http://schemas.microsoft.com/office/powerpoint/2010/main" val="1789549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A238EC-FD0A-48AB-B45D-3D53FCCC768D}"/>
              </a:ext>
            </a:extLst>
          </p:cNvPr>
          <p:cNvSpPr/>
          <p:nvPr/>
        </p:nvSpPr>
        <p:spPr bwMode="auto">
          <a:xfrm>
            <a:off x="4575021" y="2700872"/>
            <a:ext cx="2522700" cy="1430350"/>
          </a:xfrm>
          <a:prstGeom prst="rect">
            <a:avLst/>
          </a:prstGeom>
          <a:solidFill>
            <a:schemeClr val="bg1">
              <a:lumMod val="95000"/>
            </a:schemeClr>
          </a:solidFill>
          <a:ln w="349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FIDO2 Authenticator</a:t>
            </a:r>
          </a:p>
        </p:txBody>
      </p:sp>
      <p:sp>
        <p:nvSpPr>
          <p:cNvPr id="2" name="Title 1">
            <a:extLst>
              <a:ext uri="{FF2B5EF4-FFF2-40B4-BE49-F238E27FC236}">
                <a16:creationId xmlns:a16="http://schemas.microsoft.com/office/drawing/2014/main" id="{589308A4-6CDF-4E43-9DBD-AE451CD9E370}"/>
              </a:ext>
            </a:extLst>
          </p:cNvPr>
          <p:cNvSpPr>
            <a:spLocks noGrp="1"/>
          </p:cNvSpPr>
          <p:nvPr>
            <p:ph type="title"/>
          </p:nvPr>
        </p:nvSpPr>
        <p:spPr>
          <a:xfrm>
            <a:off x="588263" y="457200"/>
            <a:ext cx="11018520" cy="553998"/>
          </a:xfrm>
        </p:spPr>
        <p:txBody>
          <a:bodyPr/>
          <a:lstStyle/>
          <a:p>
            <a:r>
              <a:rPr lang="en-US" dirty="0"/>
              <a:t>User authentication </a:t>
            </a:r>
          </a:p>
        </p:txBody>
      </p:sp>
      <p:sp>
        <p:nvSpPr>
          <p:cNvPr id="6" name="usb_key" title="Icon of a flash drive">
            <a:extLst>
              <a:ext uri="{FF2B5EF4-FFF2-40B4-BE49-F238E27FC236}">
                <a16:creationId xmlns:a16="http://schemas.microsoft.com/office/drawing/2014/main" id="{336BD025-4813-41DE-98F3-E3627DB8B120}"/>
              </a:ext>
            </a:extLst>
          </p:cNvPr>
          <p:cNvSpPr>
            <a:spLocks noChangeAspect="1" noEditPoints="1"/>
          </p:cNvSpPr>
          <p:nvPr/>
        </p:nvSpPr>
        <p:spPr bwMode="auto">
          <a:xfrm>
            <a:off x="5507986" y="3625576"/>
            <a:ext cx="199414" cy="365760"/>
          </a:xfrm>
          <a:custGeom>
            <a:avLst/>
            <a:gdLst>
              <a:gd name="T0" fmla="*/ 131 w 143"/>
              <a:gd name="T1" fmla="*/ 266 h 266"/>
              <a:gd name="T2" fmla="*/ 12 w 143"/>
              <a:gd name="T3" fmla="*/ 266 h 266"/>
              <a:gd name="T4" fmla="*/ 0 w 143"/>
              <a:gd name="T5" fmla="*/ 253 h 266"/>
              <a:gd name="T6" fmla="*/ 0 w 143"/>
              <a:gd name="T7" fmla="*/ 82 h 266"/>
              <a:gd name="T8" fmla="*/ 12 w 143"/>
              <a:gd name="T9" fmla="*/ 70 h 266"/>
              <a:gd name="T10" fmla="*/ 131 w 143"/>
              <a:gd name="T11" fmla="*/ 70 h 266"/>
              <a:gd name="T12" fmla="*/ 143 w 143"/>
              <a:gd name="T13" fmla="*/ 82 h 266"/>
              <a:gd name="T14" fmla="*/ 143 w 143"/>
              <a:gd name="T15" fmla="*/ 253 h 266"/>
              <a:gd name="T16" fmla="*/ 131 w 143"/>
              <a:gd name="T17" fmla="*/ 266 h 266"/>
              <a:gd name="T18" fmla="*/ 124 w 143"/>
              <a:gd name="T19" fmla="*/ 70 h 266"/>
              <a:gd name="T20" fmla="*/ 124 w 143"/>
              <a:gd name="T21" fmla="*/ 0 h 266"/>
              <a:gd name="T22" fmla="*/ 17 w 143"/>
              <a:gd name="T23" fmla="*/ 0 h 266"/>
              <a:gd name="T24" fmla="*/ 17 w 143"/>
              <a:gd name="T25" fmla="*/ 70 h 266"/>
              <a:gd name="T26" fmla="*/ 56 w 143"/>
              <a:gd name="T27" fmla="*/ 33 h 266"/>
              <a:gd name="T28" fmla="*/ 51 w 143"/>
              <a:gd name="T29" fmla="*/ 33 h 266"/>
              <a:gd name="T30" fmla="*/ 51 w 143"/>
              <a:gd name="T31" fmla="*/ 38 h 266"/>
              <a:gd name="T32" fmla="*/ 56 w 143"/>
              <a:gd name="T33" fmla="*/ 38 h 266"/>
              <a:gd name="T34" fmla="*/ 56 w 143"/>
              <a:gd name="T35" fmla="*/ 33 h 266"/>
              <a:gd name="T36" fmla="*/ 91 w 143"/>
              <a:gd name="T37" fmla="*/ 33 h 266"/>
              <a:gd name="T38" fmla="*/ 87 w 143"/>
              <a:gd name="T39" fmla="*/ 33 h 266"/>
              <a:gd name="T40" fmla="*/ 87 w 143"/>
              <a:gd name="T41" fmla="*/ 38 h 266"/>
              <a:gd name="T42" fmla="*/ 91 w 143"/>
              <a:gd name="T43" fmla="*/ 38 h 266"/>
              <a:gd name="T44" fmla="*/ 91 w 143"/>
              <a:gd name="T45" fmla="*/ 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266">
                <a:moveTo>
                  <a:pt x="131" y="266"/>
                </a:moveTo>
                <a:cubicBezTo>
                  <a:pt x="12" y="266"/>
                  <a:pt x="12" y="266"/>
                  <a:pt x="12" y="266"/>
                </a:cubicBezTo>
                <a:cubicBezTo>
                  <a:pt x="5" y="266"/>
                  <a:pt x="0" y="260"/>
                  <a:pt x="0" y="253"/>
                </a:cubicBezTo>
                <a:cubicBezTo>
                  <a:pt x="0" y="82"/>
                  <a:pt x="0" y="82"/>
                  <a:pt x="0" y="82"/>
                </a:cubicBezTo>
                <a:cubicBezTo>
                  <a:pt x="0" y="75"/>
                  <a:pt x="5" y="70"/>
                  <a:pt x="12" y="70"/>
                </a:cubicBezTo>
                <a:cubicBezTo>
                  <a:pt x="131" y="70"/>
                  <a:pt x="131" y="70"/>
                  <a:pt x="131" y="70"/>
                </a:cubicBezTo>
                <a:cubicBezTo>
                  <a:pt x="138" y="70"/>
                  <a:pt x="143" y="75"/>
                  <a:pt x="143" y="82"/>
                </a:cubicBezTo>
                <a:cubicBezTo>
                  <a:pt x="143" y="253"/>
                  <a:pt x="143" y="253"/>
                  <a:pt x="143" y="253"/>
                </a:cubicBezTo>
                <a:cubicBezTo>
                  <a:pt x="143" y="260"/>
                  <a:pt x="138" y="266"/>
                  <a:pt x="131" y="266"/>
                </a:cubicBezTo>
                <a:close/>
                <a:moveTo>
                  <a:pt x="124" y="70"/>
                </a:moveTo>
                <a:cubicBezTo>
                  <a:pt x="124" y="0"/>
                  <a:pt x="124" y="0"/>
                  <a:pt x="124" y="0"/>
                </a:cubicBezTo>
                <a:cubicBezTo>
                  <a:pt x="17" y="0"/>
                  <a:pt x="17" y="0"/>
                  <a:pt x="17" y="0"/>
                </a:cubicBezTo>
                <a:cubicBezTo>
                  <a:pt x="17" y="70"/>
                  <a:pt x="17" y="70"/>
                  <a:pt x="17" y="70"/>
                </a:cubicBezTo>
                <a:moveTo>
                  <a:pt x="56" y="33"/>
                </a:moveTo>
                <a:cubicBezTo>
                  <a:pt x="51" y="33"/>
                  <a:pt x="51" y="33"/>
                  <a:pt x="51" y="33"/>
                </a:cubicBezTo>
                <a:cubicBezTo>
                  <a:pt x="51" y="38"/>
                  <a:pt x="51" y="38"/>
                  <a:pt x="51" y="38"/>
                </a:cubicBezTo>
                <a:cubicBezTo>
                  <a:pt x="56" y="38"/>
                  <a:pt x="56" y="38"/>
                  <a:pt x="56" y="38"/>
                </a:cubicBezTo>
                <a:lnTo>
                  <a:pt x="56" y="33"/>
                </a:lnTo>
                <a:close/>
                <a:moveTo>
                  <a:pt x="91" y="33"/>
                </a:moveTo>
                <a:cubicBezTo>
                  <a:pt x="87" y="33"/>
                  <a:pt x="87" y="33"/>
                  <a:pt x="87" y="33"/>
                </a:cubicBezTo>
                <a:cubicBezTo>
                  <a:pt x="87" y="38"/>
                  <a:pt x="87" y="38"/>
                  <a:pt x="87" y="38"/>
                </a:cubicBezTo>
                <a:cubicBezTo>
                  <a:pt x="91" y="38"/>
                  <a:pt x="91" y="38"/>
                  <a:pt x="91" y="38"/>
                </a:cubicBezTo>
                <a:lnTo>
                  <a:pt x="91" y="33"/>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band" title="Icon of a microsoft band">
            <a:extLst>
              <a:ext uri="{FF2B5EF4-FFF2-40B4-BE49-F238E27FC236}">
                <a16:creationId xmlns:a16="http://schemas.microsoft.com/office/drawing/2014/main" id="{FD996648-3EDE-4451-976F-6E4F0B2FF5EF}"/>
              </a:ext>
            </a:extLst>
          </p:cNvPr>
          <p:cNvSpPr>
            <a:spLocks noChangeAspect="1" noEditPoints="1"/>
          </p:cNvSpPr>
          <p:nvPr/>
        </p:nvSpPr>
        <p:spPr bwMode="auto">
          <a:xfrm>
            <a:off x="5144366" y="3630822"/>
            <a:ext cx="193348" cy="365760"/>
          </a:xfrm>
          <a:custGeom>
            <a:avLst/>
            <a:gdLst>
              <a:gd name="T0" fmla="*/ 86 w 176"/>
              <a:gd name="T1" fmla="*/ 264 h 335"/>
              <a:gd name="T2" fmla="*/ 86 w 176"/>
              <a:gd name="T3" fmla="*/ 45 h 335"/>
              <a:gd name="T4" fmla="*/ 131 w 176"/>
              <a:gd name="T5" fmla="*/ 0 h 335"/>
              <a:gd name="T6" fmla="*/ 176 w 176"/>
              <a:gd name="T7" fmla="*/ 45 h 335"/>
              <a:gd name="T8" fmla="*/ 176 w 176"/>
              <a:gd name="T9" fmla="*/ 164 h 335"/>
              <a:gd name="T10" fmla="*/ 131 w 176"/>
              <a:gd name="T11" fmla="*/ 0 h 335"/>
              <a:gd name="T12" fmla="*/ 45 w 176"/>
              <a:gd name="T13" fmla="*/ 0 h 335"/>
              <a:gd name="T14" fmla="*/ 0 w 176"/>
              <a:gd name="T15" fmla="*/ 46 h 335"/>
              <a:gd name="T16" fmla="*/ 0 w 176"/>
              <a:gd name="T17" fmla="*/ 268 h 335"/>
              <a:gd name="T18" fmla="*/ 85 w 176"/>
              <a:gd name="T19" fmla="*/ 264 h 335"/>
              <a:gd name="T20" fmla="*/ 85 w 176"/>
              <a:gd name="T21" fmla="*/ 290 h 335"/>
              <a:gd name="T22" fmla="*/ 131 w 176"/>
              <a:gd name="T23" fmla="*/ 335 h 335"/>
              <a:gd name="T24" fmla="*/ 176 w 176"/>
              <a:gd name="T25" fmla="*/ 290 h 335"/>
              <a:gd name="T26" fmla="*/ 176 w 176"/>
              <a:gd name="T27" fmla="*/ 258 h 335"/>
              <a:gd name="T28" fmla="*/ 0 w 176"/>
              <a:gd name="T29" fmla="*/ 264 h 335"/>
              <a:gd name="T30" fmla="*/ 0 w 176"/>
              <a:gd name="T31" fmla="*/ 290 h 335"/>
              <a:gd name="T32" fmla="*/ 45 w 176"/>
              <a:gd name="T33" fmla="*/ 335 h 335"/>
              <a:gd name="T34" fmla="*/ 131 w 176"/>
              <a:gd name="T35" fmla="*/ 335 h 335"/>
              <a:gd name="T36" fmla="*/ 0 w 176"/>
              <a:gd name="T37" fmla="*/ 85 h 335"/>
              <a:gd name="T38" fmla="*/ 86 w 176"/>
              <a:gd name="T39" fmla="*/ 85 h 335"/>
              <a:gd name="T40" fmla="*/ 0 w 176"/>
              <a:gd name="T41" fmla="*/ 244 h 335"/>
              <a:gd name="T42" fmla="*/ 86 w 176"/>
              <a:gd name="T43" fmla="*/ 24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335">
                <a:moveTo>
                  <a:pt x="86" y="264"/>
                </a:moveTo>
                <a:cubicBezTo>
                  <a:pt x="86" y="45"/>
                  <a:pt x="86" y="45"/>
                  <a:pt x="86" y="45"/>
                </a:cubicBezTo>
                <a:cubicBezTo>
                  <a:pt x="86" y="20"/>
                  <a:pt x="106" y="0"/>
                  <a:pt x="131" y="0"/>
                </a:cubicBezTo>
                <a:cubicBezTo>
                  <a:pt x="156" y="0"/>
                  <a:pt x="176" y="20"/>
                  <a:pt x="176" y="45"/>
                </a:cubicBezTo>
                <a:cubicBezTo>
                  <a:pt x="176" y="164"/>
                  <a:pt x="176" y="164"/>
                  <a:pt x="176" y="164"/>
                </a:cubicBezTo>
                <a:moveTo>
                  <a:pt x="131" y="0"/>
                </a:moveTo>
                <a:cubicBezTo>
                  <a:pt x="45" y="0"/>
                  <a:pt x="45" y="0"/>
                  <a:pt x="45" y="0"/>
                </a:cubicBezTo>
                <a:cubicBezTo>
                  <a:pt x="20" y="0"/>
                  <a:pt x="0" y="20"/>
                  <a:pt x="0" y="46"/>
                </a:cubicBezTo>
                <a:cubicBezTo>
                  <a:pt x="0" y="268"/>
                  <a:pt x="0" y="268"/>
                  <a:pt x="0" y="268"/>
                </a:cubicBezTo>
                <a:moveTo>
                  <a:pt x="85" y="264"/>
                </a:moveTo>
                <a:cubicBezTo>
                  <a:pt x="85" y="290"/>
                  <a:pt x="85" y="290"/>
                  <a:pt x="85" y="290"/>
                </a:cubicBezTo>
                <a:cubicBezTo>
                  <a:pt x="85" y="315"/>
                  <a:pt x="106" y="335"/>
                  <a:pt x="131" y="335"/>
                </a:cubicBezTo>
                <a:cubicBezTo>
                  <a:pt x="156" y="335"/>
                  <a:pt x="176" y="315"/>
                  <a:pt x="176" y="290"/>
                </a:cubicBezTo>
                <a:cubicBezTo>
                  <a:pt x="176" y="258"/>
                  <a:pt x="176" y="258"/>
                  <a:pt x="176" y="258"/>
                </a:cubicBezTo>
                <a:moveTo>
                  <a:pt x="0" y="264"/>
                </a:moveTo>
                <a:cubicBezTo>
                  <a:pt x="0" y="290"/>
                  <a:pt x="0" y="290"/>
                  <a:pt x="0" y="290"/>
                </a:cubicBezTo>
                <a:cubicBezTo>
                  <a:pt x="0" y="315"/>
                  <a:pt x="20" y="335"/>
                  <a:pt x="45" y="335"/>
                </a:cubicBezTo>
                <a:cubicBezTo>
                  <a:pt x="131" y="335"/>
                  <a:pt x="131" y="335"/>
                  <a:pt x="131" y="335"/>
                </a:cubicBezTo>
                <a:moveTo>
                  <a:pt x="0" y="85"/>
                </a:moveTo>
                <a:cubicBezTo>
                  <a:pt x="86" y="85"/>
                  <a:pt x="86" y="85"/>
                  <a:pt x="86" y="85"/>
                </a:cubicBezTo>
                <a:moveTo>
                  <a:pt x="0" y="244"/>
                </a:moveTo>
                <a:cubicBezTo>
                  <a:pt x="86" y="244"/>
                  <a:pt x="86" y="244"/>
                  <a:pt x="86" y="24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 name="CellPhone_E8EA" title="Icon of a cellphone">
            <a:extLst>
              <a:ext uri="{FF2B5EF4-FFF2-40B4-BE49-F238E27FC236}">
                <a16:creationId xmlns:a16="http://schemas.microsoft.com/office/drawing/2014/main" id="{560CD216-B06F-40DC-B254-5C123181E976}"/>
              </a:ext>
            </a:extLst>
          </p:cNvPr>
          <p:cNvSpPr>
            <a:spLocks noChangeAspect="1" noEditPoints="1"/>
          </p:cNvSpPr>
          <p:nvPr/>
        </p:nvSpPr>
        <p:spPr bwMode="auto">
          <a:xfrm>
            <a:off x="4712266" y="3630822"/>
            <a:ext cx="219492" cy="36576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 name="chip" title="Icon of a computer chip">
            <a:extLst>
              <a:ext uri="{FF2B5EF4-FFF2-40B4-BE49-F238E27FC236}">
                <a16:creationId xmlns:a16="http://schemas.microsoft.com/office/drawing/2014/main" id="{463523D0-E1F6-47D1-9431-1E40C111080B}"/>
              </a:ext>
            </a:extLst>
          </p:cNvPr>
          <p:cNvSpPr>
            <a:spLocks noChangeAspect="1" noEditPoints="1"/>
          </p:cNvSpPr>
          <p:nvPr/>
        </p:nvSpPr>
        <p:spPr bwMode="auto">
          <a:xfrm>
            <a:off x="5859074" y="3625576"/>
            <a:ext cx="358494" cy="365760"/>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key" title="Icon of a key">
            <a:extLst>
              <a:ext uri="{FF2B5EF4-FFF2-40B4-BE49-F238E27FC236}">
                <a16:creationId xmlns:a16="http://schemas.microsoft.com/office/drawing/2014/main" id="{952E1466-067C-4D56-93A7-F3511837DF80}"/>
              </a:ext>
            </a:extLst>
          </p:cNvPr>
          <p:cNvSpPr>
            <a:spLocks noChangeAspect="1" noEditPoints="1"/>
          </p:cNvSpPr>
          <p:nvPr/>
        </p:nvSpPr>
        <p:spPr bwMode="auto">
          <a:xfrm>
            <a:off x="6430161" y="2896672"/>
            <a:ext cx="556855" cy="553999"/>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9050" cap="sq">
            <a:solidFill>
              <a:srgbClr val="D83B0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arrow_6" title="Icon of two arrows pointing in opposite direction of each other">
            <a:extLst>
              <a:ext uri="{FF2B5EF4-FFF2-40B4-BE49-F238E27FC236}">
                <a16:creationId xmlns:a16="http://schemas.microsoft.com/office/drawing/2014/main" id="{63B24FDB-8B21-4C19-A1A6-E2139382A5E4}"/>
              </a:ext>
            </a:extLst>
          </p:cNvPr>
          <p:cNvSpPr>
            <a:spLocks noChangeAspect="1" noEditPoints="1"/>
          </p:cNvSpPr>
          <p:nvPr/>
        </p:nvSpPr>
        <p:spPr bwMode="auto">
          <a:xfrm>
            <a:off x="7631639" y="2999683"/>
            <a:ext cx="684736" cy="643138"/>
          </a:xfrm>
          <a:custGeom>
            <a:avLst/>
            <a:gdLst>
              <a:gd name="T0" fmla="*/ 162 w 214"/>
              <a:gd name="T1" fmla="*/ 0 h 201"/>
              <a:gd name="T2" fmla="*/ 214 w 214"/>
              <a:gd name="T3" fmla="*/ 53 h 201"/>
              <a:gd name="T4" fmla="*/ 162 w 214"/>
              <a:gd name="T5" fmla="*/ 105 h 201"/>
              <a:gd name="T6" fmla="*/ 214 w 214"/>
              <a:gd name="T7" fmla="*/ 53 h 201"/>
              <a:gd name="T8" fmla="*/ 0 w 214"/>
              <a:gd name="T9" fmla="*/ 53 h 201"/>
              <a:gd name="T10" fmla="*/ 52 w 214"/>
              <a:gd name="T11" fmla="*/ 96 h 201"/>
              <a:gd name="T12" fmla="*/ 0 w 214"/>
              <a:gd name="T13" fmla="*/ 148 h 201"/>
              <a:gd name="T14" fmla="*/ 52 w 214"/>
              <a:gd name="T15" fmla="*/ 201 h 201"/>
              <a:gd name="T16" fmla="*/ 0 w 214"/>
              <a:gd name="T17" fmla="*/ 148 h 201"/>
              <a:gd name="T18" fmla="*/ 214 w 214"/>
              <a:gd name="T19" fmla="*/ 14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01">
                <a:moveTo>
                  <a:pt x="162" y="0"/>
                </a:moveTo>
                <a:lnTo>
                  <a:pt x="214" y="53"/>
                </a:lnTo>
                <a:lnTo>
                  <a:pt x="162" y="105"/>
                </a:lnTo>
                <a:moveTo>
                  <a:pt x="214" y="53"/>
                </a:moveTo>
                <a:lnTo>
                  <a:pt x="0" y="53"/>
                </a:lnTo>
                <a:moveTo>
                  <a:pt x="52" y="96"/>
                </a:moveTo>
                <a:lnTo>
                  <a:pt x="0" y="148"/>
                </a:lnTo>
                <a:lnTo>
                  <a:pt x="52" y="201"/>
                </a:lnTo>
                <a:moveTo>
                  <a:pt x="0" y="148"/>
                </a:moveTo>
                <a:lnTo>
                  <a:pt x="214" y="148"/>
                </a:lnTo>
              </a:path>
            </a:pathLst>
          </a:custGeom>
          <a:noFill/>
          <a:ln w="2222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8" name="arrow_6" title="Icon of two arrows pointing in opposite direction of each other">
            <a:extLst>
              <a:ext uri="{FF2B5EF4-FFF2-40B4-BE49-F238E27FC236}">
                <a16:creationId xmlns:a16="http://schemas.microsoft.com/office/drawing/2014/main" id="{4DC67415-0061-46D1-B8D9-A05BC409D2AA}"/>
              </a:ext>
            </a:extLst>
          </p:cNvPr>
          <p:cNvSpPr>
            <a:spLocks noChangeAspect="1" noEditPoints="1"/>
          </p:cNvSpPr>
          <p:nvPr/>
        </p:nvSpPr>
        <p:spPr bwMode="auto">
          <a:xfrm>
            <a:off x="3272001" y="2999683"/>
            <a:ext cx="684736" cy="643138"/>
          </a:xfrm>
          <a:custGeom>
            <a:avLst/>
            <a:gdLst>
              <a:gd name="T0" fmla="*/ 162 w 214"/>
              <a:gd name="T1" fmla="*/ 0 h 201"/>
              <a:gd name="T2" fmla="*/ 214 w 214"/>
              <a:gd name="T3" fmla="*/ 53 h 201"/>
              <a:gd name="T4" fmla="*/ 162 w 214"/>
              <a:gd name="T5" fmla="*/ 105 h 201"/>
              <a:gd name="T6" fmla="*/ 214 w 214"/>
              <a:gd name="T7" fmla="*/ 53 h 201"/>
              <a:gd name="T8" fmla="*/ 0 w 214"/>
              <a:gd name="T9" fmla="*/ 53 h 201"/>
              <a:gd name="T10" fmla="*/ 52 w 214"/>
              <a:gd name="T11" fmla="*/ 96 h 201"/>
              <a:gd name="T12" fmla="*/ 0 w 214"/>
              <a:gd name="T13" fmla="*/ 148 h 201"/>
              <a:gd name="T14" fmla="*/ 52 w 214"/>
              <a:gd name="T15" fmla="*/ 201 h 201"/>
              <a:gd name="T16" fmla="*/ 0 w 214"/>
              <a:gd name="T17" fmla="*/ 148 h 201"/>
              <a:gd name="T18" fmla="*/ 214 w 214"/>
              <a:gd name="T19" fmla="*/ 14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01">
                <a:moveTo>
                  <a:pt x="162" y="0"/>
                </a:moveTo>
                <a:lnTo>
                  <a:pt x="214" y="53"/>
                </a:lnTo>
                <a:lnTo>
                  <a:pt x="162" y="105"/>
                </a:lnTo>
                <a:moveTo>
                  <a:pt x="214" y="53"/>
                </a:moveTo>
                <a:lnTo>
                  <a:pt x="0" y="53"/>
                </a:lnTo>
                <a:moveTo>
                  <a:pt x="52" y="96"/>
                </a:moveTo>
                <a:lnTo>
                  <a:pt x="0" y="148"/>
                </a:lnTo>
                <a:lnTo>
                  <a:pt x="52" y="201"/>
                </a:lnTo>
                <a:moveTo>
                  <a:pt x="0" y="148"/>
                </a:moveTo>
                <a:lnTo>
                  <a:pt x="214" y="148"/>
                </a:lnTo>
              </a:path>
            </a:pathLst>
          </a:custGeom>
          <a:noFill/>
          <a:ln w="2222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9" name="binary" title="Icon of binary code, ones and zeros">
            <a:extLst>
              <a:ext uri="{FF2B5EF4-FFF2-40B4-BE49-F238E27FC236}">
                <a16:creationId xmlns:a16="http://schemas.microsoft.com/office/drawing/2014/main" id="{CE1BCD3B-C8D3-433C-B5B4-996922604AF1}"/>
              </a:ext>
            </a:extLst>
          </p:cNvPr>
          <p:cNvSpPr>
            <a:spLocks noChangeAspect="1" noEditPoints="1"/>
          </p:cNvSpPr>
          <p:nvPr/>
        </p:nvSpPr>
        <p:spPr bwMode="auto">
          <a:xfrm>
            <a:off x="8587763" y="2195386"/>
            <a:ext cx="365760" cy="315833"/>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60F90295-2C3B-4D77-A8ED-329DABA53F27}"/>
              </a:ext>
            </a:extLst>
          </p:cNvPr>
          <p:cNvSpPr txBox="1"/>
          <p:nvPr/>
        </p:nvSpPr>
        <p:spPr>
          <a:xfrm>
            <a:off x="8492612" y="1629604"/>
            <a:ext cx="198772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1. Send challenge</a:t>
            </a:r>
          </a:p>
        </p:txBody>
      </p:sp>
      <p:sp>
        <p:nvSpPr>
          <p:cNvPr id="31" name="TextBox 30">
            <a:extLst>
              <a:ext uri="{FF2B5EF4-FFF2-40B4-BE49-F238E27FC236}">
                <a16:creationId xmlns:a16="http://schemas.microsoft.com/office/drawing/2014/main" id="{A23EBFB9-4C01-48F9-A1D8-3DE857D0C881}"/>
              </a:ext>
            </a:extLst>
          </p:cNvPr>
          <p:cNvSpPr txBox="1"/>
          <p:nvPr/>
        </p:nvSpPr>
        <p:spPr>
          <a:xfrm>
            <a:off x="829409" y="2217847"/>
            <a:ext cx="3003707"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2. Provide user verification</a:t>
            </a:r>
          </a:p>
        </p:txBody>
      </p:sp>
      <p:sp>
        <p:nvSpPr>
          <p:cNvPr id="32" name="TextBox 31">
            <a:extLst>
              <a:ext uri="{FF2B5EF4-FFF2-40B4-BE49-F238E27FC236}">
                <a16:creationId xmlns:a16="http://schemas.microsoft.com/office/drawing/2014/main" id="{046D41E6-9A23-4D50-A0CC-4730A3EB8805}"/>
              </a:ext>
            </a:extLst>
          </p:cNvPr>
          <p:cNvSpPr txBox="1"/>
          <p:nvPr/>
        </p:nvSpPr>
        <p:spPr>
          <a:xfrm>
            <a:off x="4227493" y="4150994"/>
            <a:ext cx="3211713"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3. Sign and return challenge</a:t>
            </a:r>
          </a:p>
        </p:txBody>
      </p:sp>
      <p:sp>
        <p:nvSpPr>
          <p:cNvPr id="33" name="TextBox 32">
            <a:extLst>
              <a:ext uri="{FF2B5EF4-FFF2-40B4-BE49-F238E27FC236}">
                <a16:creationId xmlns:a16="http://schemas.microsoft.com/office/drawing/2014/main" id="{E87656D9-62C1-4849-94F0-44105F1BDD76}"/>
              </a:ext>
            </a:extLst>
          </p:cNvPr>
          <p:cNvSpPr txBox="1"/>
          <p:nvPr/>
        </p:nvSpPr>
        <p:spPr>
          <a:xfrm>
            <a:off x="8141489" y="4892366"/>
            <a:ext cx="2881366"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4. Verify signed challenge</a:t>
            </a:r>
          </a:p>
        </p:txBody>
      </p:sp>
      <p:grpSp>
        <p:nvGrpSpPr>
          <p:cNvPr id="42" name="Group 41">
            <a:extLst>
              <a:ext uri="{FF2B5EF4-FFF2-40B4-BE49-F238E27FC236}">
                <a16:creationId xmlns:a16="http://schemas.microsoft.com/office/drawing/2014/main" id="{A12D348C-A4B3-4C7C-B726-5BB6A1F0BB23}"/>
              </a:ext>
            </a:extLst>
          </p:cNvPr>
          <p:cNvGrpSpPr/>
          <p:nvPr/>
        </p:nvGrpSpPr>
        <p:grpSpPr>
          <a:xfrm>
            <a:off x="5713626" y="4594747"/>
            <a:ext cx="648160" cy="505956"/>
            <a:chOff x="5713626" y="4594747"/>
            <a:chExt cx="648160" cy="505956"/>
          </a:xfrm>
        </p:grpSpPr>
        <p:sp>
          <p:nvSpPr>
            <p:cNvPr id="12" name="Lock" title="Icon of a padlock">
              <a:extLst>
                <a:ext uri="{FF2B5EF4-FFF2-40B4-BE49-F238E27FC236}">
                  <a16:creationId xmlns:a16="http://schemas.microsoft.com/office/drawing/2014/main" id="{22E14805-8578-45B0-BAF6-5094C09E4FE7}"/>
                </a:ext>
              </a:extLst>
            </p:cNvPr>
            <p:cNvSpPr>
              <a:spLocks noChangeAspect="1" noEditPoints="1"/>
            </p:cNvSpPr>
            <p:nvPr/>
          </p:nvSpPr>
          <p:spPr bwMode="auto">
            <a:xfrm>
              <a:off x="5713626" y="4766043"/>
              <a:ext cx="239445" cy="33466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rgbClr val="D83B0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binary" title="Icon of binary code, ones and zeros">
              <a:extLst>
                <a:ext uri="{FF2B5EF4-FFF2-40B4-BE49-F238E27FC236}">
                  <a16:creationId xmlns:a16="http://schemas.microsoft.com/office/drawing/2014/main" id="{E63A04D6-1924-4EC4-8CCA-D1EBDA65BEAF}"/>
                </a:ext>
              </a:extLst>
            </p:cNvPr>
            <p:cNvSpPr>
              <a:spLocks noChangeAspect="1" noEditPoints="1"/>
            </p:cNvSpPr>
            <p:nvPr/>
          </p:nvSpPr>
          <p:spPr bwMode="auto">
            <a:xfrm>
              <a:off x="5996026" y="4594747"/>
              <a:ext cx="365760" cy="315833"/>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E39D45F8-BDE9-45C3-ABCC-365E3995B082}"/>
              </a:ext>
            </a:extLst>
          </p:cNvPr>
          <p:cNvGrpSpPr/>
          <p:nvPr/>
        </p:nvGrpSpPr>
        <p:grpSpPr>
          <a:xfrm>
            <a:off x="1137318" y="4228987"/>
            <a:ext cx="2387890" cy="968852"/>
            <a:chOff x="1137318" y="4228987"/>
            <a:chExt cx="2387890" cy="968852"/>
          </a:xfrm>
        </p:grpSpPr>
        <p:sp>
          <p:nvSpPr>
            <p:cNvPr id="37" name="TextBox 36">
              <a:extLst>
                <a:ext uri="{FF2B5EF4-FFF2-40B4-BE49-F238E27FC236}">
                  <a16:creationId xmlns:a16="http://schemas.microsoft.com/office/drawing/2014/main" id="{779443EA-6746-495C-8E3D-C143E96E9196}"/>
                </a:ext>
              </a:extLst>
            </p:cNvPr>
            <p:cNvSpPr txBox="1"/>
            <p:nvPr/>
          </p:nvSpPr>
          <p:spPr>
            <a:xfrm>
              <a:off x="1233581" y="4315949"/>
              <a:ext cx="2291626"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User Auth gestures</a:t>
              </a:r>
            </a:p>
          </p:txBody>
        </p:sp>
        <p:grpSp>
          <p:nvGrpSpPr>
            <p:cNvPr id="21" name="Group 20">
              <a:extLst>
                <a:ext uri="{FF2B5EF4-FFF2-40B4-BE49-F238E27FC236}">
                  <a16:creationId xmlns:a16="http://schemas.microsoft.com/office/drawing/2014/main" id="{999B4A22-7893-4568-8C36-A30900360130}"/>
                </a:ext>
              </a:extLst>
            </p:cNvPr>
            <p:cNvGrpSpPr/>
            <p:nvPr/>
          </p:nvGrpSpPr>
          <p:grpSpPr>
            <a:xfrm>
              <a:off x="1137318" y="4228987"/>
              <a:ext cx="2387890" cy="968852"/>
              <a:chOff x="1137318" y="4228987"/>
              <a:chExt cx="2387890" cy="968852"/>
            </a:xfrm>
          </p:grpSpPr>
          <p:sp>
            <p:nvSpPr>
              <p:cNvPr id="10" name="Fingerprint_E928" title="Icon of a fingerprint">
                <a:extLst>
                  <a:ext uri="{FF2B5EF4-FFF2-40B4-BE49-F238E27FC236}">
                    <a16:creationId xmlns:a16="http://schemas.microsoft.com/office/drawing/2014/main" id="{C5A209D7-4E16-44ED-999A-BC281F59B248}"/>
                  </a:ext>
                </a:extLst>
              </p:cNvPr>
              <p:cNvSpPr>
                <a:spLocks noChangeAspect="1" noEditPoints="1"/>
              </p:cNvSpPr>
              <p:nvPr/>
            </p:nvSpPr>
            <p:spPr bwMode="auto">
              <a:xfrm>
                <a:off x="2179084" y="4743801"/>
                <a:ext cx="200310" cy="26938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5875"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 name="biometrics" title="Icon of the Windows Hello logo">
                <a:extLst>
                  <a:ext uri="{FF2B5EF4-FFF2-40B4-BE49-F238E27FC236}">
                    <a16:creationId xmlns:a16="http://schemas.microsoft.com/office/drawing/2014/main" id="{E455C72B-657E-4654-9267-E8575EF6DD0C}"/>
                  </a:ext>
                </a:extLst>
              </p:cNvPr>
              <p:cNvSpPr>
                <a:spLocks noChangeAspect="1" noEditPoints="1"/>
              </p:cNvSpPr>
              <p:nvPr/>
            </p:nvSpPr>
            <p:spPr bwMode="auto">
              <a:xfrm>
                <a:off x="2783212" y="4740066"/>
                <a:ext cx="338177" cy="245221"/>
              </a:xfrm>
              <a:custGeom>
                <a:avLst/>
                <a:gdLst>
                  <a:gd name="T0" fmla="*/ 99 w 334"/>
                  <a:gd name="T1" fmla="*/ 175 h 242"/>
                  <a:gd name="T2" fmla="*/ 167 w 334"/>
                  <a:gd name="T3" fmla="*/ 107 h 242"/>
                  <a:gd name="T4" fmla="*/ 235 w 334"/>
                  <a:gd name="T5" fmla="*/ 175 h 242"/>
                  <a:gd name="T6" fmla="*/ 167 w 334"/>
                  <a:gd name="T7" fmla="*/ 242 h 242"/>
                  <a:gd name="T8" fmla="*/ 99 w 334"/>
                  <a:gd name="T9" fmla="*/ 175 h 242"/>
                  <a:gd name="T10" fmla="*/ 334 w 334"/>
                  <a:gd name="T11" fmla="*/ 125 h 242"/>
                  <a:gd name="T12" fmla="*/ 167 w 334"/>
                  <a:gd name="T13" fmla="*/ 0 h 242"/>
                  <a:gd name="T14" fmla="*/ 0 w 334"/>
                  <a:gd name="T15" fmla="*/ 125 h 242"/>
                  <a:gd name="T16" fmla="*/ 35 w 334"/>
                  <a:gd name="T17" fmla="*/ 135 h 242"/>
                  <a:gd name="T18" fmla="*/ 167 w 334"/>
                  <a:gd name="T19" fmla="*/ 37 h 242"/>
                  <a:gd name="T20" fmla="*/ 298 w 334"/>
                  <a:gd name="T21" fmla="*/ 134 h 242"/>
                  <a:gd name="T22" fmla="*/ 334 w 334"/>
                  <a:gd name="T23" fmla="*/ 1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242">
                    <a:moveTo>
                      <a:pt x="99" y="175"/>
                    </a:moveTo>
                    <a:cubicBezTo>
                      <a:pt x="99" y="137"/>
                      <a:pt x="130" y="107"/>
                      <a:pt x="167" y="107"/>
                    </a:cubicBezTo>
                    <a:cubicBezTo>
                      <a:pt x="204" y="107"/>
                      <a:pt x="235" y="137"/>
                      <a:pt x="235" y="175"/>
                    </a:cubicBezTo>
                    <a:cubicBezTo>
                      <a:pt x="235" y="212"/>
                      <a:pt x="204" y="242"/>
                      <a:pt x="167" y="242"/>
                    </a:cubicBezTo>
                    <a:cubicBezTo>
                      <a:pt x="130" y="242"/>
                      <a:pt x="99" y="212"/>
                      <a:pt x="99" y="175"/>
                    </a:cubicBezTo>
                    <a:close/>
                    <a:moveTo>
                      <a:pt x="334" y="125"/>
                    </a:moveTo>
                    <a:cubicBezTo>
                      <a:pt x="313" y="53"/>
                      <a:pt x="246" y="0"/>
                      <a:pt x="167" y="0"/>
                    </a:cubicBezTo>
                    <a:cubicBezTo>
                      <a:pt x="88" y="0"/>
                      <a:pt x="21" y="53"/>
                      <a:pt x="0" y="125"/>
                    </a:cubicBezTo>
                    <a:cubicBezTo>
                      <a:pt x="35" y="135"/>
                      <a:pt x="35" y="135"/>
                      <a:pt x="35" y="135"/>
                    </a:cubicBezTo>
                    <a:cubicBezTo>
                      <a:pt x="52" y="78"/>
                      <a:pt x="105" y="37"/>
                      <a:pt x="167" y="37"/>
                    </a:cubicBezTo>
                    <a:cubicBezTo>
                      <a:pt x="229" y="37"/>
                      <a:pt x="281" y="78"/>
                      <a:pt x="298" y="134"/>
                    </a:cubicBezTo>
                    <a:lnTo>
                      <a:pt x="334" y="125"/>
                    </a:lnTo>
                    <a:close/>
                  </a:path>
                </a:pathLst>
              </a:custGeom>
              <a:noFill/>
              <a:ln w="15875"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 name="Star rating" title="Icon of three stars">
                <a:extLst>
                  <a:ext uri="{FF2B5EF4-FFF2-40B4-BE49-F238E27FC236}">
                    <a16:creationId xmlns:a16="http://schemas.microsoft.com/office/drawing/2014/main" id="{326303D9-840D-40BB-8AE2-F5069DB52967}"/>
                  </a:ext>
                </a:extLst>
              </p:cNvPr>
              <p:cNvSpPr>
                <a:spLocks noChangeAspect="1" noEditPoints="1"/>
              </p:cNvSpPr>
              <p:nvPr/>
            </p:nvSpPr>
            <p:spPr bwMode="auto">
              <a:xfrm>
                <a:off x="1506041" y="4797194"/>
                <a:ext cx="304320" cy="81297"/>
              </a:xfrm>
              <a:custGeom>
                <a:avLst/>
                <a:gdLst>
                  <a:gd name="T0" fmla="*/ 67 w 700"/>
                  <a:gd name="T1" fmla="*/ 75 h 187"/>
                  <a:gd name="T2" fmla="*/ 88 w 700"/>
                  <a:gd name="T3" fmla="*/ 0 h 187"/>
                  <a:gd name="T4" fmla="*/ 111 w 700"/>
                  <a:gd name="T5" fmla="*/ 75 h 187"/>
                  <a:gd name="T6" fmla="*/ 180 w 700"/>
                  <a:gd name="T7" fmla="*/ 75 h 187"/>
                  <a:gd name="T8" fmla="*/ 124 w 700"/>
                  <a:gd name="T9" fmla="*/ 120 h 187"/>
                  <a:gd name="T10" fmla="*/ 147 w 700"/>
                  <a:gd name="T11" fmla="*/ 187 h 187"/>
                  <a:gd name="T12" fmla="*/ 90 w 700"/>
                  <a:gd name="T13" fmla="*/ 151 h 187"/>
                  <a:gd name="T14" fmla="*/ 33 w 700"/>
                  <a:gd name="T15" fmla="*/ 187 h 187"/>
                  <a:gd name="T16" fmla="*/ 53 w 700"/>
                  <a:gd name="T17" fmla="*/ 120 h 187"/>
                  <a:gd name="T18" fmla="*/ 0 w 700"/>
                  <a:gd name="T19" fmla="*/ 75 h 187"/>
                  <a:gd name="T20" fmla="*/ 67 w 700"/>
                  <a:gd name="T21" fmla="*/ 75 h 187"/>
                  <a:gd name="T22" fmla="*/ 327 w 700"/>
                  <a:gd name="T23" fmla="*/ 75 h 187"/>
                  <a:gd name="T24" fmla="*/ 350 w 700"/>
                  <a:gd name="T25" fmla="*/ 0 h 187"/>
                  <a:gd name="T26" fmla="*/ 371 w 700"/>
                  <a:gd name="T27" fmla="*/ 75 h 187"/>
                  <a:gd name="T28" fmla="*/ 440 w 700"/>
                  <a:gd name="T29" fmla="*/ 75 h 187"/>
                  <a:gd name="T30" fmla="*/ 384 w 700"/>
                  <a:gd name="T31" fmla="*/ 120 h 187"/>
                  <a:gd name="T32" fmla="*/ 408 w 700"/>
                  <a:gd name="T33" fmla="*/ 187 h 187"/>
                  <a:gd name="T34" fmla="*/ 350 w 700"/>
                  <a:gd name="T35" fmla="*/ 151 h 187"/>
                  <a:gd name="T36" fmla="*/ 293 w 700"/>
                  <a:gd name="T37" fmla="*/ 187 h 187"/>
                  <a:gd name="T38" fmla="*/ 313 w 700"/>
                  <a:gd name="T39" fmla="*/ 120 h 187"/>
                  <a:gd name="T40" fmla="*/ 260 w 700"/>
                  <a:gd name="T41" fmla="*/ 75 h 187"/>
                  <a:gd name="T42" fmla="*/ 327 w 700"/>
                  <a:gd name="T43" fmla="*/ 75 h 187"/>
                  <a:gd name="T44" fmla="*/ 587 w 700"/>
                  <a:gd name="T45" fmla="*/ 75 h 187"/>
                  <a:gd name="T46" fmla="*/ 610 w 700"/>
                  <a:gd name="T47" fmla="*/ 0 h 187"/>
                  <a:gd name="T48" fmla="*/ 631 w 700"/>
                  <a:gd name="T49" fmla="*/ 75 h 187"/>
                  <a:gd name="T50" fmla="*/ 700 w 700"/>
                  <a:gd name="T51" fmla="*/ 75 h 187"/>
                  <a:gd name="T52" fmla="*/ 644 w 700"/>
                  <a:gd name="T53" fmla="*/ 120 h 187"/>
                  <a:gd name="T54" fmla="*/ 668 w 700"/>
                  <a:gd name="T55" fmla="*/ 187 h 187"/>
                  <a:gd name="T56" fmla="*/ 610 w 700"/>
                  <a:gd name="T57" fmla="*/ 151 h 187"/>
                  <a:gd name="T58" fmla="*/ 553 w 700"/>
                  <a:gd name="T59" fmla="*/ 187 h 187"/>
                  <a:gd name="T60" fmla="*/ 573 w 700"/>
                  <a:gd name="T61" fmla="*/ 120 h 187"/>
                  <a:gd name="T62" fmla="*/ 520 w 700"/>
                  <a:gd name="T63" fmla="*/ 75 h 187"/>
                  <a:gd name="T64" fmla="*/ 587 w 700"/>
                  <a:gd name="T65" fmla="*/ 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0" h="187">
                    <a:moveTo>
                      <a:pt x="67" y="75"/>
                    </a:moveTo>
                    <a:lnTo>
                      <a:pt x="88" y="0"/>
                    </a:lnTo>
                    <a:lnTo>
                      <a:pt x="111" y="75"/>
                    </a:lnTo>
                    <a:lnTo>
                      <a:pt x="180" y="75"/>
                    </a:lnTo>
                    <a:lnTo>
                      <a:pt x="124" y="120"/>
                    </a:lnTo>
                    <a:lnTo>
                      <a:pt x="147" y="187"/>
                    </a:lnTo>
                    <a:lnTo>
                      <a:pt x="90" y="151"/>
                    </a:lnTo>
                    <a:lnTo>
                      <a:pt x="33" y="187"/>
                    </a:lnTo>
                    <a:lnTo>
                      <a:pt x="53" y="120"/>
                    </a:lnTo>
                    <a:lnTo>
                      <a:pt x="0" y="75"/>
                    </a:lnTo>
                    <a:lnTo>
                      <a:pt x="67" y="75"/>
                    </a:lnTo>
                    <a:close/>
                    <a:moveTo>
                      <a:pt x="327" y="75"/>
                    </a:moveTo>
                    <a:lnTo>
                      <a:pt x="350" y="0"/>
                    </a:lnTo>
                    <a:lnTo>
                      <a:pt x="371" y="75"/>
                    </a:lnTo>
                    <a:lnTo>
                      <a:pt x="440" y="75"/>
                    </a:lnTo>
                    <a:lnTo>
                      <a:pt x="384" y="120"/>
                    </a:lnTo>
                    <a:lnTo>
                      <a:pt x="408" y="187"/>
                    </a:lnTo>
                    <a:lnTo>
                      <a:pt x="350" y="151"/>
                    </a:lnTo>
                    <a:lnTo>
                      <a:pt x="293" y="187"/>
                    </a:lnTo>
                    <a:lnTo>
                      <a:pt x="313" y="120"/>
                    </a:lnTo>
                    <a:lnTo>
                      <a:pt x="260" y="75"/>
                    </a:lnTo>
                    <a:lnTo>
                      <a:pt x="327" y="75"/>
                    </a:lnTo>
                    <a:close/>
                    <a:moveTo>
                      <a:pt x="587" y="75"/>
                    </a:moveTo>
                    <a:lnTo>
                      <a:pt x="610" y="0"/>
                    </a:lnTo>
                    <a:lnTo>
                      <a:pt x="631" y="75"/>
                    </a:lnTo>
                    <a:lnTo>
                      <a:pt x="700" y="75"/>
                    </a:lnTo>
                    <a:lnTo>
                      <a:pt x="644" y="120"/>
                    </a:lnTo>
                    <a:lnTo>
                      <a:pt x="668" y="187"/>
                    </a:lnTo>
                    <a:lnTo>
                      <a:pt x="610" y="151"/>
                    </a:lnTo>
                    <a:lnTo>
                      <a:pt x="553" y="187"/>
                    </a:lnTo>
                    <a:lnTo>
                      <a:pt x="573" y="120"/>
                    </a:lnTo>
                    <a:lnTo>
                      <a:pt x="520" y="75"/>
                    </a:lnTo>
                    <a:lnTo>
                      <a:pt x="587" y="75"/>
                    </a:lnTo>
                    <a:close/>
                  </a:path>
                </a:pathLst>
              </a:custGeom>
              <a:noFill/>
              <a:ln w="15875"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 name="Rectangle 38">
                <a:extLst>
                  <a:ext uri="{FF2B5EF4-FFF2-40B4-BE49-F238E27FC236}">
                    <a16:creationId xmlns:a16="http://schemas.microsoft.com/office/drawing/2014/main" id="{292455EC-DD83-4BAC-8636-40E47963A5D7}"/>
                  </a:ext>
                </a:extLst>
              </p:cNvPr>
              <p:cNvSpPr/>
              <p:nvPr/>
            </p:nvSpPr>
            <p:spPr bwMode="auto">
              <a:xfrm>
                <a:off x="1137318" y="4228987"/>
                <a:ext cx="2387890" cy="968852"/>
              </a:xfrm>
              <a:prstGeom prst="rect">
                <a:avLst/>
              </a:prstGeom>
              <a:noFill/>
              <a:ln w="22225">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grpSp>
      <p:sp>
        <p:nvSpPr>
          <p:cNvPr id="43" name="check 3" title="Icon of a checkmark with a circle around it">
            <a:extLst>
              <a:ext uri="{FF2B5EF4-FFF2-40B4-BE49-F238E27FC236}">
                <a16:creationId xmlns:a16="http://schemas.microsoft.com/office/drawing/2014/main" id="{AF02FF33-1753-450A-A806-0E6C2A639659}"/>
              </a:ext>
            </a:extLst>
          </p:cNvPr>
          <p:cNvSpPr>
            <a:spLocks noChangeAspect="1" noEditPoints="1"/>
          </p:cNvSpPr>
          <p:nvPr/>
        </p:nvSpPr>
        <p:spPr bwMode="auto">
          <a:xfrm>
            <a:off x="9910024" y="4440846"/>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0FE0A323-59BD-4279-B7C0-0F690CDA406F}"/>
              </a:ext>
            </a:extLst>
          </p:cNvPr>
          <p:cNvSpPr txBox="1"/>
          <p:nvPr/>
        </p:nvSpPr>
        <p:spPr>
          <a:xfrm>
            <a:off x="9039170" y="2218898"/>
            <a:ext cx="1086003"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RP Server</a:t>
            </a:r>
          </a:p>
        </p:txBody>
      </p:sp>
      <p:pic>
        <p:nvPicPr>
          <p:cNvPr id="16" name="Picture 15">
            <a:extLst>
              <a:ext uri="{FF2B5EF4-FFF2-40B4-BE49-F238E27FC236}">
                <a16:creationId xmlns:a16="http://schemas.microsoft.com/office/drawing/2014/main" id="{B292FFB2-3C64-4B2A-86B2-651D476771DD}"/>
              </a:ext>
            </a:extLst>
          </p:cNvPr>
          <p:cNvPicPr>
            <a:picLocks noChangeAspect="1"/>
          </p:cNvPicPr>
          <p:nvPr/>
        </p:nvPicPr>
        <p:blipFill>
          <a:blip r:embed="rId3"/>
          <a:stretch>
            <a:fillRect/>
          </a:stretch>
        </p:blipFill>
        <p:spPr>
          <a:xfrm>
            <a:off x="1487471" y="2601258"/>
            <a:ext cx="1637308" cy="1552095"/>
          </a:xfrm>
          <a:prstGeom prst="rect">
            <a:avLst/>
          </a:prstGeom>
        </p:spPr>
      </p:pic>
      <p:pic>
        <p:nvPicPr>
          <p:cNvPr id="23" name="Picture 22">
            <a:extLst>
              <a:ext uri="{FF2B5EF4-FFF2-40B4-BE49-F238E27FC236}">
                <a16:creationId xmlns:a16="http://schemas.microsoft.com/office/drawing/2014/main" id="{8E1802F8-1171-4C79-9A3B-47B143A2EE3C}"/>
              </a:ext>
            </a:extLst>
          </p:cNvPr>
          <p:cNvPicPr>
            <a:picLocks noChangeAspect="1"/>
          </p:cNvPicPr>
          <p:nvPr/>
        </p:nvPicPr>
        <p:blipFill>
          <a:blip r:embed="rId4"/>
          <a:stretch>
            <a:fillRect/>
          </a:stretch>
        </p:blipFill>
        <p:spPr>
          <a:xfrm>
            <a:off x="8587763" y="2559395"/>
            <a:ext cx="1797423" cy="1689165"/>
          </a:xfrm>
          <a:prstGeom prst="rect">
            <a:avLst/>
          </a:prstGeom>
        </p:spPr>
      </p:pic>
      <p:sp>
        <p:nvSpPr>
          <p:cNvPr id="34" name="key" title="Icon of a key">
            <a:extLst>
              <a:ext uri="{FF2B5EF4-FFF2-40B4-BE49-F238E27FC236}">
                <a16:creationId xmlns:a16="http://schemas.microsoft.com/office/drawing/2014/main" id="{ABE0A476-FC16-4FDF-AD00-DA6BA772A423}"/>
              </a:ext>
            </a:extLst>
          </p:cNvPr>
          <p:cNvSpPr>
            <a:spLocks noChangeAspect="1" noEditPoints="1"/>
          </p:cNvSpPr>
          <p:nvPr/>
        </p:nvSpPr>
        <p:spPr bwMode="auto">
          <a:xfrm>
            <a:off x="10498681" y="3151024"/>
            <a:ext cx="444189" cy="441911"/>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9050" cap="sq">
            <a:solidFill>
              <a:srgbClr val="107C1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267119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42" presetClass="path" presetSubtype="0" accel="50000" decel="50000" fill="hold" grpId="0" nodeType="withEffect">
                                  <p:stCondLst>
                                    <p:cond delay="0"/>
                                  </p:stCondLst>
                                  <p:childTnLst>
                                    <p:animMotion origin="layout" path="M 1.25E-6 -2.22222E-6 L -0.24011 -0.00092 " pathEditMode="relative" rAng="0" ptsTypes="AA">
                                      <p:cBhvr>
                                        <p:cTn id="12" dur="2000" fill="hold"/>
                                        <p:tgtEl>
                                          <p:spTgt spid="19"/>
                                        </p:tgtEl>
                                        <p:attrNameLst>
                                          <p:attrName>ppt_x</p:attrName>
                                          <p:attrName>ppt_y</p:attrName>
                                        </p:attrNameLst>
                                      </p:cBhvr>
                                      <p:rCtr x="-12005" y="-46"/>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2" nodeType="clickEffect">
                                  <p:stCondLst>
                                    <p:cond delay="0"/>
                                  </p:stCondLst>
                                  <p:childTnLst>
                                    <p:animMotion origin="layout" path="M -0.24011 -0.00092 L -0.24089 0.34653 " pathEditMode="relative" rAng="0" ptsTypes="AA">
                                      <p:cBhvr>
                                        <p:cTn id="28" dur="2000" fill="hold"/>
                                        <p:tgtEl>
                                          <p:spTgt spid="19"/>
                                        </p:tgtEl>
                                        <p:attrNameLst>
                                          <p:attrName>ppt_x</p:attrName>
                                          <p:attrName>ppt_y</p:attrName>
                                        </p:attrNameLst>
                                      </p:cBhvr>
                                      <p:rCtr x="-39" y="17361"/>
                                    </p:animMotion>
                                  </p:childTnLst>
                                </p:cTn>
                              </p:par>
                            </p:childTnLst>
                          </p:cTn>
                        </p:par>
                        <p:par>
                          <p:cTn id="29" fill="hold">
                            <p:stCondLst>
                              <p:cond delay="2000"/>
                            </p:stCondLst>
                            <p:childTnLst>
                              <p:par>
                                <p:cTn id="30" presetID="1" presetClass="exit" presetSubtype="0" fill="hold" grpId="1" nodeType="afterEffect">
                                  <p:stCondLst>
                                    <p:cond delay="0"/>
                                  </p:stCondLst>
                                  <p:childTnLst>
                                    <p:set>
                                      <p:cBhvr>
                                        <p:cTn id="31" dur="1" fill="hold">
                                          <p:stCondLst>
                                            <p:cond delay="0"/>
                                          </p:stCondLst>
                                        </p:cTn>
                                        <p:tgtEl>
                                          <p:spTgt spid="1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29167E-6 -2.96296E-6 L 0.28425 -0.03842 " pathEditMode="relative" rAng="0" ptsTypes="AA">
                                      <p:cBhvr>
                                        <p:cTn id="37" dur="2000" fill="hold"/>
                                        <p:tgtEl>
                                          <p:spTgt spid="42"/>
                                        </p:tgtEl>
                                        <p:attrNameLst>
                                          <p:attrName>ppt_x</p:attrName>
                                          <p:attrName>ppt_y</p:attrName>
                                        </p:attrNameLst>
                                      </p:cBhvr>
                                      <p:rCtr x="14206" y="-1921"/>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9" grpId="3" animBg="1"/>
      <p:bldP spid="30" grpId="0"/>
      <p:bldP spid="31" grpId="0"/>
      <p:bldP spid="32" grpId="0"/>
      <p:bldP spid="33"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err="1"/>
              <a:t>WebAuthn</a:t>
            </a:r>
            <a:r>
              <a:rPr lang="en-NZ" dirty="0"/>
              <a:t> API</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NZ" dirty="0"/>
          </a:p>
        </p:txBody>
      </p:sp>
    </p:spTree>
    <p:extLst>
      <p:ext uri="{BB962C8B-B14F-4D97-AF65-F5344CB8AC3E}">
        <p14:creationId xmlns:p14="http://schemas.microsoft.com/office/powerpoint/2010/main" val="3104123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D770E-0B5F-43EA-A270-8CB8D72F57E7}"/>
              </a:ext>
            </a:extLst>
          </p:cNvPr>
          <p:cNvSpPr>
            <a:spLocks noGrp="1"/>
          </p:cNvSpPr>
          <p:nvPr>
            <p:ph type="title"/>
          </p:nvPr>
        </p:nvSpPr>
        <p:spPr/>
        <p:txBody>
          <a:bodyPr/>
          <a:lstStyle/>
          <a:p>
            <a:r>
              <a:rPr lang="en-US"/>
              <a:t>Using the WebAuthn API</a:t>
            </a:r>
          </a:p>
        </p:txBody>
      </p:sp>
      <p:sp>
        <p:nvSpPr>
          <p:cNvPr id="4" name="Content Placeholder 3">
            <a:extLst>
              <a:ext uri="{FF2B5EF4-FFF2-40B4-BE49-F238E27FC236}">
                <a16:creationId xmlns:a16="http://schemas.microsoft.com/office/drawing/2014/main" id="{196AEE41-85D1-42F3-8DF7-BA740D822966}"/>
              </a:ext>
            </a:extLst>
          </p:cNvPr>
          <p:cNvSpPr>
            <a:spLocks noGrp="1"/>
          </p:cNvSpPr>
          <p:nvPr>
            <p:ph sz="quarter" idx="10"/>
          </p:nvPr>
        </p:nvSpPr>
        <p:spPr>
          <a:xfrm>
            <a:off x="584200" y="1435100"/>
            <a:ext cx="11018838" cy="3163943"/>
          </a:xfrm>
        </p:spPr>
        <p:txBody>
          <a:bodyPr/>
          <a:lstStyle/>
          <a:p>
            <a:pPr marL="0" indent="0">
              <a:buNone/>
            </a:pPr>
            <a:r>
              <a:rPr lang="en-US"/>
              <a:t>Two basic steps</a:t>
            </a:r>
          </a:p>
          <a:p>
            <a:pPr marL="514350" indent="-514350">
              <a:buFont typeface="+mj-lt"/>
              <a:buAutoNum type="arabicPeriod"/>
            </a:pPr>
            <a:r>
              <a:rPr lang="en-US"/>
              <a:t>Register an authenticator credential with create API </a:t>
            </a:r>
          </a:p>
          <a:p>
            <a:pPr marL="228600" lvl="1" indent="0">
              <a:buNone/>
            </a:pPr>
            <a:r>
              <a:rPr lang="en-US"/>
              <a:t>	</a:t>
            </a:r>
          </a:p>
          <a:p>
            <a:pPr marL="514350" indent="-514350">
              <a:buFont typeface="+mj-lt"/>
              <a:buAutoNum type="arabicPeriod"/>
            </a:pPr>
            <a:endParaRPr lang="en-US"/>
          </a:p>
          <a:p>
            <a:pPr marL="514350" indent="-514350">
              <a:buFont typeface="+mj-lt"/>
              <a:buAutoNum type="arabicPeriod"/>
            </a:pPr>
            <a:r>
              <a:rPr lang="en-US"/>
              <a:t>Authenticate a user with the get API</a:t>
            </a:r>
          </a:p>
          <a:p>
            <a:pPr marL="228600" lvl="1" indent="0">
              <a:buNone/>
            </a:pPr>
            <a:r>
              <a:rPr lang="en-US"/>
              <a:t>	</a:t>
            </a:r>
          </a:p>
          <a:p>
            <a:pPr marL="228600" lvl="1" indent="0">
              <a:buNone/>
            </a:pPr>
            <a:endParaRPr lang="en-US"/>
          </a:p>
        </p:txBody>
      </p:sp>
      <p:sp>
        <p:nvSpPr>
          <p:cNvPr id="5" name="TextBox 4">
            <a:extLst>
              <a:ext uri="{FF2B5EF4-FFF2-40B4-BE49-F238E27FC236}">
                <a16:creationId xmlns:a16="http://schemas.microsoft.com/office/drawing/2014/main" id="{072BA402-581D-4008-AB9F-4FB70FA83328}"/>
              </a:ext>
            </a:extLst>
          </p:cNvPr>
          <p:cNvSpPr txBox="1"/>
          <p:nvPr/>
        </p:nvSpPr>
        <p:spPr>
          <a:xfrm>
            <a:off x="1253066" y="3983488"/>
            <a:ext cx="1093893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navigator.credentials.get</a:t>
            </a:r>
            <a:r>
              <a:rPr kumimoji="0" lang="en-US" sz="18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8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publicKey</a:t>
            </a:r>
            <a:r>
              <a:rPr kumimoji="0" lang="en-US" sz="18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8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publicKeyCredentialRequestOptions</a:t>
            </a:r>
            <a:r>
              <a:rPr kumimoji="0" lang="en-US" sz="18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gradFill>
                <a:gsLst>
                  <a:gs pos="2917">
                    <a:srgbClr val="000000"/>
                  </a:gs>
                  <a:gs pos="30000">
                    <a:srgbClr val="000000"/>
                  </a:gs>
                </a:gsLst>
                <a:lin ang="5400000" scaled="0"/>
              </a:gradFill>
              <a:effectLst/>
              <a:uLnTx/>
              <a:uFillTx/>
              <a:latin typeface="Consolas" panose="020B0609020204030204" pitchFamily="49" charset="0"/>
              <a:ea typeface="+mn-ea"/>
              <a:cs typeface="+mn-cs"/>
            </a:endParaRPr>
          </a:p>
        </p:txBody>
      </p:sp>
      <p:sp>
        <p:nvSpPr>
          <p:cNvPr id="6" name="TextBox 5">
            <a:extLst>
              <a:ext uri="{FF2B5EF4-FFF2-40B4-BE49-F238E27FC236}">
                <a16:creationId xmlns:a16="http://schemas.microsoft.com/office/drawing/2014/main" id="{D601C898-ABDC-43B1-95A5-F15CE6EA8510}"/>
              </a:ext>
            </a:extLst>
          </p:cNvPr>
          <p:cNvSpPr txBox="1"/>
          <p:nvPr/>
        </p:nvSpPr>
        <p:spPr>
          <a:xfrm>
            <a:off x="1253066" y="2709294"/>
            <a:ext cx="11040534"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navigator.credentials.create</a:t>
            </a:r>
            <a:r>
              <a:rPr kumimoji="0" lang="en-US" sz="18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8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publicKey</a:t>
            </a:r>
            <a:r>
              <a:rPr kumimoji="0" lang="en-US" sz="18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8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publicKeyCredentialCreationOptions</a:t>
            </a:r>
            <a:r>
              <a:rPr kumimoji="0" lang="en-US" sz="18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endPar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Consolas" panose="020B0609020204030204" pitchFamily="49" charset="0"/>
              <a:ea typeface="+mn-ea"/>
              <a:cs typeface="+mn-cs"/>
            </a:endParaRPr>
          </a:p>
        </p:txBody>
      </p:sp>
    </p:spTree>
    <p:extLst>
      <p:ext uri="{BB962C8B-B14F-4D97-AF65-F5344CB8AC3E}">
        <p14:creationId xmlns:p14="http://schemas.microsoft.com/office/powerpoint/2010/main" val="42480241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0257-84B1-408E-87C8-F6139B4F9C8D}"/>
              </a:ext>
            </a:extLst>
          </p:cNvPr>
          <p:cNvSpPr>
            <a:spLocks noGrp="1"/>
          </p:cNvSpPr>
          <p:nvPr>
            <p:ph type="title"/>
          </p:nvPr>
        </p:nvSpPr>
        <p:spPr>
          <a:xfrm>
            <a:off x="588263" y="585788"/>
            <a:ext cx="3183637" cy="5683250"/>
          </a:xfrm>
          <a:prstGeom prst="rect">
            <a:avLst/>
          </a:prstGeom>
        </p:spPr>
        <p:txBody>
          <a:bodyPr wrap="square" anchor="ctr">
            <a:normAutofit/>
          </a:bodyPr>
          <a:lstStyle/>
          <a:p>
            <a:r>
              <a:rPr lang="en-US" dirty="0"/>
              <a:t>Browser support</a:t>
            </a:r>
          </a:p>
        </p:txBody>
      </p:sp>
      <p:sp>
        <p:nvSpPr>
          <p:cNvPr id="3" name="Content Placeholder 2">
            <a:extLst>
              <a:ext uri="{FF2B5EF4-FFF2-40B4-BE49-F238E27FC236}">
                <a16:creationId xmlns:a16="http://schemas.microsoft.com/office/drawing/2014/main" id="{06C3D2B0-38F9-4BE2-8041-800B6B9CD3A6}"/>
              </a:ext>
            </a:extLst>
          </p:cNvPr>
          <p:cNvSpPr>
            <a:spLocks noGrp="1"/>
          </p:cNvSpPr>
          <p:nvPr>
            <p:ph type="body" sz="quarter" idx="10"/>
          </p:nvPr>
        </p:nvSpPr>
        <p:spPr>
          <a:xfrm>
            <a:off x="4938315" y="585788"/>
            <a:ext cx="6669658" cy="5683250"/>
          </a:xfrm>
          <a:prstGeom prst="rect">
            <a:avLst/>
          </a:prstGeom>
        </p:spPr>
        <p:txBody>
          <a:bodyPr wrap="square" anchor="ctr">
            <a:normAutofit/>
          </a:bodyPr>
          <a:lstStyle/>
          <a:p>
            <a:r>
              <a:rPr lang="en-US" dirty="0"/>
              <a:t>Edge</a:t>
            </a:r>
          </a:p>
          <a:p>
            <a:r>
              <a:rPr lang="en-US" dirty="0"/>
              <a:t>Firefox 66+</a:t>
            </a:r>
          </a:p>
          <a:p>
            <a:r>
              <a:rPr lang="en-US" dirty="0"/>
              <a:t>Chromium based browsers (coming soon)</a:t>
            </a:r>
          </a:p>
        </p:txBody>
      </p:sp>
    </p:spTree>
    <p:extLst>
      <p:ext uri="{BB962C8B-B14F-4D97-AF65-F5344CB8AC3E}">
        <p14:creationId xmlns:p14="http://schemas.microsoft.com/office/powerpoint/2010/main" val="23178140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Azure AD</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r>
              <a:rPr lang="en-NZ" dirty="0"/>
              <a:t>Cloud only</a:t>
            </a:r>
          </a:p>
          <a:p>
            <a:r>
              <a:rPr lang="en-NZ" dirty="0"/>
              <a:t>No ADFS</a:t>
            </a:r>
          </a:p>
          <a:p>
            <a:r>
              <a:rPr lang="en-NZ" dirty="0"/>
              <a:t>No MFA server (Aside – now deprecated!)</a:t>
            </a:r>
          </a:p>
          <a:p>
            <a:r>
              <a:rPr lang="en-NZ" dirty="0"/>
              <a:t>AAD Join only</a:t>
            </a:r>
          </a:p>
          <a:p>
            <a:r>
              <a:rPr lang="en-NZ" dirty="0"/>
              <a:t>No Hybrid AD Join</a:t>
            </a:r>
          </a:p>
          <a:p>
            <a:endParaRPr lang="en-NZ" dirty="0"/>
          </a:p>
          <a:p>
            <a:endParaRPr lang="en-NZ" dirty="0"/>
          </a:p>
        </p:txBody>
      </p:sp>
    </p:spTree>
    <p:extLst>
      <p:ext uri="{BB962C8B-B14F-4D97-AF65-F5344CB8AC3E}">
        <p14:creationId xmlns:p14="http://schemas.microsoft.com/office/powerpoint/2010/main" val="2105760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E2-658E-4D70-918E-98C570290245}"/>
              </a:ext>
            </a:extLst>
          </p:cNvPr>
          <p:cNvSpPr>
            <a:spLocks noGrp="1"/>
          </p:cNvSpPr>
          <p:nvPr>
            <p:ph type="title"/>
          </p:nvPr>
        </p:nvSpPr>
        <p:spPr/>
        <p:txBody>
          <a:bodyPr/>
          <a:lstStyle/>
          <a:p>
            <a:r>
              <a:rPr lang="en-NZ" dirty="0"/>
              <a:t>Azure AD public preview</a:t>
            </a:r>
          </a:p>
        </p:txBody>
      </p:sp>
      <p:pic>
        <p:nvPicPr>
          <p:cNvPr id="4" name="Content Placeholder 3">
            <a:extLst>
              <a:ext uri="{FF2B5EF4-FFF2-40B4-BE49-F238E27FC236}">
                <a16:creationId xmlns:a16="http://schemas.microsoft.com/office/drawing/2014/main" id="{49F27B09-A601-4544-88CC-513FF1786D39}"/>
              </a:ext>
            </a:extLst>
          </p:cNvPr>
          <p:cNvPicPr>
            <a:picLocks noGrp="1" noChangeAspect="1"/>
          </p:cNvPicPr>
          <p:nvPr>
            <p:ph idx="1"/>
          </p:nvPr>
        </p:nvPicPr>
        <p:blipFill>
          <a:blip r:embed="rId2"/>
          <a:stretch>
            <a:fillRect/>
          </a:stretch>
        </p:blipFill>
        <p:spPr>
          <a:xfrm>
            <a:off x="1142827" y="2432382"/>
            <a:ext cx="7666384" cy="3337849"/>
          </a:xfrm>
          <a:prstGeom prst="rect">
            <a:avLst/>
          </a:prstGeom>
        </p:spPr>
      </p:pic>
    </p:spTree>
    <p:extLst>
      <p:ext uri="{BB962C8B-B14F-4D97-AF65-F5344CB8AC3E}">
        <p14:creationId xmlns:p14="http://schemas.microsoft.com/office/powerpoint/2010/main" val="869811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E6B8-3FD9-45E0-BEAD-693741220B4C}"/>
              </a:ext>
            </a:extLst>
          </p:cNvPr>
          <p:cNvSpPr>
            <a:spLocks noGrp="1"/>
          </p:cNvSpPr>
          <p:nvPr>
            <p:ph type="title"/>
          </p:nvPr>
        </p:nvSpPr>
        <p:spPr/>
        <p:txBody>
          <a:bodyPr/>
          <a:lstStyle/>
          <a:p>
            <a:r>
              <a:rPr lang="en-NZ" dirty="0"/>
              <a:t>FIDO2</a:t>
            </a:r>
          </a:p>
        </p:txBody>
      </p:sp>
      <p:sp>
        <p:nvSpPr>
          <p:cNvPr id="6" name="Content Placeholder 5">
            <a:extLst>
              <a:ext uri="{FF2B5EF4-FFF2-40B4-BE49-F238E27FC236}">
                <a16:creationId xmlns:a16="http://schemas.microsoft.com/office/drawing/2014/main" id="{583109AB-47A1-4CA5-B55C-7F0A65ECA144}"/>
              </a:ext>
            </a:extLst>
          </p:cNvPr>
          <p:cNvSpPr>
            <a:spLocks noGrp="1"/>
          </p:cNvSpPr>
          <p:nvPr>
            <p:ph idx="1"/>
          </p:nvPr>
        </p:nvSpPr>
        <p:spPr/>
        <p:txBody>
          <a:bodyPr/>
          <a:lstStyle/>
          <a:p>
            <a:endParaRPr lang="en-NZ"/>
          </a:p>
        </p:txBody>
      </p:sp>
      <p:pic>
        <p:nvPicPr>
          <p:cNvPr id="8" name="Picture 7">
            <a:extLst>
              <a:ext uri="{FF2B5EF4-FFF2-40B4-BE49-F238E27FC236}">
                <a16:creationId xmlns:a16="http://schemas.microsoft.com/office/drawing/2014/main" id="{33928264-388B-44BA-A1E9-1B0427C17C07}"/>
              </a:ext>
            </a:extLst>
          </p:cNvPr>
          <p:cNvPicPr>
            <a:picLocks noChangeAspect="1"/>
          </p:cNvPicPr>
          <p:nvPr/>
        </p:nvPicPr>
        <p:blipFill>
          <a:blip r:embed="rId2"/>
          <a:stretch>
            <a:fillRect/>
          </a:stretch>
        </p:blipFill>
        <p:spPr>
          <a:xfrm>
            <a:off x="677334" y="1508349"/>
            <a:ext cx="9144792" cy="4740051"/>
          </a:xfrm>
          <a:prstGeom prst="rect">
            <a:avLst/>
          </a:prstGeom>
        </p:spPr>
      </p:pic>
    </p:spTree>
    <p:extLst>
      <p:ext uri="{BB962C8B-B14F-4D97-AF65-F5344CB8AC3E}">
        <p14:creationId xmlns:p14="http://schemas.microsoft.com/office/powerpoint/2010/main" val="156082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8409-D0C4-43A5-AF3F-45C5E243D515}"/>
              </a:ext>
            </a:extLst>
          </p:cNvPr>
          <p:cNvSpPr>
            <a:spLocks noGrp="1"/>
          </p:cNvSpPr>
          <p:nvPr>
            <p:ph type="title"/>
          </p:nvPr>
        </p:nvSpPr>
        <p:spPr/>
        <p:txBody>
          <a:bodyPr/>
          <a:lstStyle/>
          <a:p>
            <a:r>
              <a:rPr lang="en-US" dirty="0"/>
              <a:t>Converged registration portal for your users to manage keys</a:t>
            </a:r>
            <a:endParaRPr lang="en-NZ" dirty="0"/>
          </a:p>
        </p:txBody>
      </p:sp>
      <p:pic>
        <p:nvPicPr>
          <p:cNvPr id="4" name="Content Placeholder 3">
            <a:extLst>
              <a:ext uri="{FF2B5EF4-FFF2-40B4-BE49-F238E27FC236}">
                <a16:creationId xmlns:a16="http://schemas.microsoft.com/office/drawing/2014/main" id="{F8964D7D-BD47-49FE-94FD-DBE3DA863FF7}"/>
              </a:ext>
            </a:extLst>
          </p:cNvPr>
          <p:cNvPicPr>
            <a:picLocks noGrp="1" noChangeAspect="1"/>
          </p:cNvPicPr>
          <p:nvPr>
            <p:ph idx="1"/>
          </p:nvPr>
        </p:nvPicPr>
        <p:blipFill>
          <a:blip r:embed="rId2"/>
          <a:stretch>
            <a:fillRect/>
          </a:stretch>
        </p:blipFill>
        <p:spPr>
          <a:xfrm>
            <a:off x="745053" y="2160588"/>
            <a:ext cx="8461931" cy="3881437"/>
          </a:xfrm>
          <a:prstGeom prst="rect">
            <a:avLst/>
          </a:prstGeom>
        </p:spPr>
      </p:pic>
    </p:spTree>
    <p:extLst>
      <p:ext uri="{BB962C8B-B14F-4D97-AF65-F5344CB8AC3E}">
        <p14:creationId xmlns:p14="http://schemas.microsoft.com/office/powerpoint/2010/main" val="2098762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843539-E765-4AD8-AC2D-9D429971342A}"/>
              </a:ext>
            </a:extLst>
          </p:cNvPr>
          <p:cNvPicPr>
            <a:picLocks noChangeAspect="1"/>
          </p:cNvPicPr>
          <p:nvPr/>
        </p:nvPicPr>
        <p:blipFill>
          <a:blip r:embed="rId2"/>
          <a:stretch>
            <a:fillRect/>
          </a:stretch>
        </p:blipFill>
        <p:spPr>
          <a:xfrm>
            <a:off x="749832" y="376925"/>
            <a:ext cx="7620660" cy="6104149"/>
          </a:xfrm>
          <a:prstGeom prst="rect">
            <a:avLst/>
          </a:prstGeom>
        </p:spPr>
      </p:pic>
    </p:spTree>
    <p:extLst>
      <p:ext uri="{BB962C8B-B14F-4D97-AF65-F5344CB8AC3E}">
        <p14:creationId xmlns:p14="http://schemas.microsoft.com/office/powerpoint/2010/main" val="3338170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EDBC3-BC52-4726-8126-A027FF76CC10}"/>
              </a:ext>
            </a:extLst>
          </p:cNvPr>
          <p:cNvSpPr>
            <a:spLocks noGrp="1"/>
          </p:cNvSpPr>
          <p:nvPr>
            <p:ph type="title"/>
          </p:nvPr>
        </p:nvSpPr>
        <p:spPr/>
        <p:txBody>
          <a:bodyPr/>
          <a:lstStyle/>
          <a:p>
            <a:r>
              <a:rPr lang="en-US" dirty="0" err="1"/>
              <a:t>WebAuthn</a:t>
            </a:r>
            <a:r>
              <a:rPr lang="en-US" dirty="0"/>
              <a:t> resources</a:t>
            </a:r>
          </a:p>
        </p:txBody>
      </p:sp>
      <p:sp>
        <p:nvSpPr>
          <p:cNvPr id="5" name="Content Placeholder 4">
            <a:extLst>
              <a:ext uri="{FF2B5EF4-FFF2-40B4-BE49-F238E27FC236}">
                <a16:creationId xmlns:a16="http://schemas.microsoft.com/office/drawing/2014/main" id="{1FD75476-FC0D-4325-BD93-B96B6D42ACB8}"/>
              </a:ext>
            </a:extLst>
          </p:cNvPr>
          <p:cNvSpPr>
            <a:spLocks noGrp="1"/>
          </p:cNvSpPr>
          <p:nvPr>
            <p:ph sz="quarter" idx="10"/>
          </p:nvPr>
        </p:nvSpPr>
        <p:spPr>
          <a:xfrm>
            <a:off x="584200" y="1435100"/>
            <a:ext cx="11018838" cy="6047809"/>
          </a:xfrm>
        </p:spPr>
        <p:txBody>
          <a:bodyPr vert="horz" wrap="square" lIns="0" tIns="0" rIns="0" bIns="0" rtlCol="0" anchor="t">
            <a:spAutoFit/>
          </a:bodyPr>
          <a:lstStyle/>
          <a:p>
            <a:pPr marL="0" indent="0">
              <a:buNone/>
            </a:pPr>
            <a:r>
              <a:rPr lang="en-US" sz="1600" dirty="0">
                <a:latin typeface="+mj-lt"/>
                <a:cs typeface="Segoe UI"/>
                <a:hlinkClick r:id="rId2"/>
              </a:rPr>
              <a:t>FIDO2 Overview</a:t>
            </a:r>
            <a:endParaRPr lang="en-US" sz="1600" dirty="0">
              <a:latin typeface="+mj-lt"/>
              <a:cs typeface="Segoe UI"/>
            </a:endParaRPr>
          </a:p>
          <a:p>
            <a:pPr marL="0" indent="0">
              <a:buNone/>
            </a:pPr>
            <a:r>
              <a:rPr lang="en-US" sz="1600" dirty="0">
                <a:cs typeface="Segoe UI"/>
              </a:rPr>
              <a:t>https://fidoalliance.org/specs/fido-v2.0-rd-20170927/fido-overview-v2.0-rd-20170927.html</a:t>
            </a:r>
          </a:p>
          <a:p>
            <a:pPr marL="0" indent="0">
              <a:buNone/>
            </a:pPr>
            <a:r>
              <a:rPr lang="en-US" sz="1600" dirty="0">
                <a:latin typeface="Segoe UI"/>
                <a:cs typeface="Segoe UI"/>
              </a:rPr>
              <a:t>     </a:t>
            </a:r>
          </a:p>
          <a:p>
            <a:pPr marL="0" indent="0">
              <a:buNone/>
            </a:pPr>
            <a:r>
              <a:rPr lang="en-US" sz="1600" dirty="0" err="1">
                <a:latin typeface="+mj-lt"/>
                <a:cs typeface="Segoe UI"/>
                <a:hlinkClick r:id="rId3"/>
              </a:rPr>
              <a:t>WebAuthn</a:t>
            </a:r>
            <a:r>
              <a:rPr lang="en-US" sz="1600" dirty="0">
                <a:latin typeface="+mj-lt"/>
                <a:cs typeface="Segoe UI"/>
                <a:hlinkClick r:id="rId3"/>
              </a:rPr>
              <a:t> specification</a:t>
            </a:r>
            <a:endParaRPr lang="en-US" sz="1600" dirty="0">
              <a:latin typeface="+mj-lt"/>
              <a:cs typeface="Segoe UI"/>
            </a:endParaRPr>
          </a:p>
          <a:p>
            <a:pPr marL="0" indent="0">
              <a:buNone/>
            </a:pPr>
            <a:r>
              <a:rPr lang="en-US" sz="1600" dirty="0">
                <a:cs typeface="Segoe UI"/>
              </a:rPr>
              <a:t>https://www.w3.org/TR/webauthn</a:t>
            </a:r>
          </a:p>
          <a:p>
            <a:pPr marL="0" indent="0">
              <a:buNone/>
            </a:pPr>
            <a:r>
              <a:rPr lang="en-US" sz="1600" dirty="0">
                <a:latin typeface="Segoe UI"/>
                <a:cs typeface="Segoe UI"/>
              </a:rPr>
              <a:t>      </a:t>
            </a:r>
          </a:p>
          <a:p>
            <a:pPr marL="0" indent="0">
              <a:buNone/>
            </a:pPr>
            <a:r>
              <a:rPr lang="en-US" sz="1600" dirty="0" err="1">
                <a:latin typeface="+mj-lt"/>
                <a:cs typeface="Segoe UI"/>
                <a:hlinkClick r:id="rId4"/>
              </a:rPr>
              <a:t>WebAuthn</a:t>
            </a:r>
            <a:r>
              <a:rPr lang="en-US" sz="1600" dirty="0">
                <a:latin typeface="+mj-lt"/>
                <a:cs typeface="Segoe UI"/>
                <a:hlinkClick r:id="rId4"/>
              </a:rPr>
              <a:t> sample</a:t>
            </a:r>
            <a:endParaRPr lang="en-US" sz="1600" dirty="0">
              <a:latin typeface="+mj-lt"/>
              <a:cs typeface="Segoe UI"/>
            </a:endParaRPr>
          </a:p>
          <a:p>
            <a:pPr marL="0" indent="0">
              <a:buNone/>
            </a:pPr>
            <a:r>
              <a:rPr lang="en-US" sz="1600" dirty="0">
                <a:cs typeface="Segoe UI"/>
              </a:rPr>
              <a:t>https://github.com/MicrosoftEdge/webauthnsample</a:t>
            </a:r>
          </a:p>
          <a:p>
            <a:pPr marL="0" indent="0">
              <a:buNone/>
            </a:pPr>
            <a:endParaRPr lang="en-US" sz="1600" dirty="0">
              <a:cs typeface="Segoe UI"/>
              <a:hlinkClick r:id="rId4"/>
            </a:endParaRPr>
          </a:p>
          <a:p>
            <a:pPr marL="0" indent="0">
              <a:buNone/>
            </a:pPr>
            <a:r>
              <a:rPr lang="en-US" sz="1600" dirty="0">
                <a:cs typeface="Segoe UI"/>
                <a:hlinkClick r:id="rId4"/>
              </a:rPr>
              <a:t>Other</a:t>
            </a:r>
            <a:endParaRPr lang="en-US" sz="1600" dirty="0">
              <a:cs typeface="Segoe UI"/>
            </a:endParaRPr>
          </a:p>
          <a:p>
            <a:pPr marL="0" indent="0">
              <a:buNone/>
            </a:pPr>
            <a:r>
              <a:rPr lang="en-US" sz="1600" dirty="0">
                <a:solidFill>
                  <a:schemeClr val="tx1"/>
                </a:solidFill>
                <a:cs typeface="Segoe UI"/>
              </a:rPr>
              <a:t>https://webauthn.me</a:t>
            </a:r>
          </a:p>
          <a:p>
            <a:pPr marL="0" indent="0">
              <a:buNone/>
            </a:pPr>
            <a:r>
              <a:rPr lang="en-US" sz="1600" dirty="0">
                <a:solidFill>
                  <a:schemeClr val="tx1"/>
                </a:solidFill>
                <a:cs typeface="Segoe UI"/>
              </a:rPr>
              <a:t>https://medius.studios.ms/video/asset/PPT/B19-BRK3084</a:t>
            </a:r>
          </a:p>
          <a:p>
            <a:pPr marL="0" indent="0">
              <a:buNone/>
            </a:pPr>
            <a:r>
              <a:rPr lang="en-US" sz="1600" dirty="0">
                <a:solidFill>
                  <a:schemeClr val="tx1"/>
                </a:solidFill>
                <a:cs typeface="Segoe UI"/>
              </a:rPr>
              <a:t>https://webauthn.guide</a:t>
            </a:r>
          </a:p>
          <a:p>
            <a:pPr marL="0" indent="0">
              <a:buNone/>
            </a:pPr>
            <a:r>
              <a:rPr lang="en-US" sz="1600" dirty="0">
                <a:cs typeface="Segoe UI"/>
              </a:rPr>
              <a:t>https://webauthn.io/</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2995419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EDBC3-BC52-4726-8126-A027FF76CC10}"/>
              </a:ext>
            </a:extLst>
          </p:cNvPr>
          <p:cNvSpPr>
            <a:spLocks noGrp="1"/>
          </p:cNvSpPr>
          <p:nvPr>
            <p:ph type="title"/>
          </p:nvPr>
        </p:nvSpPr>
        <p:spPr/>
        <p:txBody>
          <a:bodyPr/>
          <a:lstStyle/>
          <a:p>
            <a:r>
              <a:rPr lang="en-US" dirty="0"/>
              <a:t>n resources</a:t>
            </a:r>
          </a:p>
        </p:txBody>
      </p:sp>
      <p:sp>
        <p:nvSpPr>
          <p:cNvPr id="5" name="Content Placeholder 4">
            <a:extLst>
              <a:ext uri="{FF2B5EF4-FFF2-40B4-BE49-F238E27FC236}">
                <a16:creationId xmlns:a16="http://schemas.microsoft.com/office/drawing/2014/main" id="{1FD75476-FC0D-4325-BD93-B96B6D42ACB8}"/>
              </a:ext>
            </a:extLst>
          </p:cNvPr>
          <p:cNvSpPr>
            <a:spLocks noGrp="1"/>
          </p:cNvSpPr>
          <p:nvPr>
            <p:ph sz="quarter" idx="10"/>
          </p:nvPr>
        </p:nvSpPr>
        <p:spPr>
          <a:xfrm>
            <a:off x="584200" y="1435100"/>
            <a:ext cx="11018838" cy="3834896"/>
          </a:xfrm>
        </p:spPr>
        <p:txBody>
          <a:bodyPr vert="horz" wrap="square" lIns="0" tIns="0" rIns="0" bIns="0" rtlCol="0" anchor="t">
            <a:spAutoFit/>
          </a:bodyPr>
          <a:lstStyle/>
          <a:p>
            <a:pPr marL="0" indent="0">
              <a:buNone/>
            </a:pPr>
            <a:r>
              <a:rPr lang="en-US" sz="1400" b="1" dirty="0">
                <a:latin typeface="+mj-lt"/>
                <a:cs typeface="Segoe UI"/>
                <a:hlinkClick r:id="rId2"/>
              </a:rPr>
              <a:t>FIDO2 Overview</a:t>
            </a:r>
            <a:endParaRPr lang="en-US" sz="1400" b="1" dirty="0">
              <a:latin typeface="+mj-lt"/>
              <a:cs typeface="Segoe UI"/>
            </a:endParaRPr>
          </a:p>
          <a:p>
            <a:pPr marL="0" indent="0">
              <a:buNone/>
            </a:pPr>
            <a:r>
              <a:rPr lang="en-US" sz="1400" dirty="0">
                <a:solidFill>
                  <a:srgbClr val="0070C0"/>
                </a:solidFill>
                <a:cs typeface="Segoe UI"/>
              </a:rPr>
              <a:t>https://fidoalliance.org/specs/fido-v2.0-rd-20170927/fido-overview-v2.0-rd-20170927.html</a:t>
            </a:r>
          </a:p>
          <a:p>
            <a:pPr marL="0" indent="0">
              <a:buNone/>
            </a:pPr>
            <a:r>
              <a:rPr lang="en-US" sz="1400" dirty="0">
                <a:latin typeface="Segoe UI"/>
                <a:cs typeface="Segoe UI"/>
              </a:rPr>
              <a:t>     </a:t>
            </a:r>
          </a:p>
          <a:p>
            <a:pPr marL="0" indent="0">
              <a:buNone/>
            </a:pPr>
            <a:r>
              <a:rPr lang="en-US" sz="1400" b="1" dirty="0" err="1">
                <a:latin typeface="+mj-lt"/>
                <a:cs typeface="Segoe UI"/>
                <a:hlinkClick r:id="rId3"/>
              </a:rPr>
              <a:t>WebAuthn</a:t>
            </a:r>
            <a:r>
              <a:rPr lang="en-US" sz="1400" b="1" dirty="0">
                <a:latin typeface="+mj-lt"/>
                <a:cs typeface="Segoe UI"/>
                <a:hlinkClick r:id="rId3"/>
              </a:rPr>
              <a:t> specification</a:t>
            </a:r>
            <a:endParaRPr lang="en-US" sz="1400" b="1" dirty="0">
              <a:latin typeface="+mj-lt"/>
              <a:cs typeface="Segoe UI"/>
            </a:endParaRPr>
          </a:p>
          <a:p>
            <a:pPr marL="0" indent="0">
              <a:buNone/>
            </a:pPr>
            <a:r>
              <a:rPr lang="en-US" sz="1400" dirty="0">
                <a:solidFill>
                  <a:srgbClr val="0070C0"/>
                </a:solidFill>
                <a:cs typeface="Segoe UI"/>
              </a:rPr>
              <a:t>https://www.w3.org/TR/webauthn</a:t>
            </a:r>
          </a:p>
          <a:p>
            <a:pPr marL="0" indent="0">
              <a:buNone/>
            </a:pPr>
            <a:r>
              <a:rPr lang="en-US" sz="1400" dirty="0">
                <a:latin typeface="Segoe UI"/>
                <a:cs typeface="Segoe UI"/>
              </a:rPr>
              <a:t>      </a:t>
            </a:r>
          </a:p>
          <a:p>
            <a:pPr marL="0" indent="0">
              <a:buNone/>
            </a:pPr>
            <a:r>
              <a:rPr lang="en-US" sz="1400" b="1" dirty="0" err="1">
                <a:latin typeface="+mj-lt"/>
                <a:cs typeface="Segoe UI"/>
                <a:hlinkClick r:id="rId4"/>
              </a:rPr>
              <a:t>WebAuthn</a:t>
            </a:r>
            <a:r>
              <a:rPr lang="en-US" sz="1400" b="1" dirty="0">
                <a:latin typeface="+mj-lt"/>
                <a:cs typeface="Segoe UI"/>
                <a:hlinkClick r:id="rId4"/>
              </a:rPr>
              <a:t> sample</a:t>
            </a:r>
            <a:endParaRPr lang="en-US" sz="1400" b="1" dirty="0">
              <a:latin typeface="+mj-lt"/>
              <a:cs typeface="Segoe UI"/>
            </a:endParaRPr>
          </a:p>
          <a:p>
            <a:pPr marL="0" indent="0">
              <a:buNone/>
            </a:pPr>
            <a:r>
              <a:rPr lang="en-US" sz="1400" dirty="0">
                <a:solidFill>
                  <a:srgbClr val="0070C0"/>
                </a:solidFill>
                <a:cs typeface="Segoe UI"/>
              </a:rPr>
              <a:t>https://github.com/MicrosoftEdge/webauthnsample</a:t>
            </a:r>
          </a:p>
          <a:p>
            <a:pPr marL="0" indent="0">
              <a:buNone/>
            </a:pPr>
            <a:endParaRPr lang="en-US" sz="1400" dirty="0">
              <a:cs typeface="Segoe UI"/>
            </a:endParaRPr>
          </a:p>
          <a:p>
            <a:pPr marL="0" indent="0">
              <a:buNone/>
            </a:pPr>
            <a:r>
              <a:rPr lang="en-US" sz="1400" b="1" dirty="0" err="1">
                <a:cs typeface="Segoe UI"/>
                <a:hlinkClick r:id="rId4"/>
              </a:rPr>
              <a:t>WebAuthn</a:t>
            </a:r>
            <a:r>
              <a:rPr lang="en-US" sz="1400" b="1" dirty="0">
                <a:cs typeface="Segoe UI"/>
              </a:rPr>
              <a:t> </a:t>
            </a:r>
            <a:r>
              <a:rPr lang="en-US" sz="1400" b="1" dirty="0">
                <a:solidFill>
                  <a:srgbClr val="0070C0"/>
                </a:solidFill>
                <a:cs typeface="Segoe UI"/>
              </a:rPr>
              <a:t>example</a:t>
            </a:r>
          </a:p>
          <a:p>
            <a:pPr marL="0" indent="0">
              <a:buNone/>
            </a:pPr>
            <a:r>
              <a:rPr lang="en-US" sz="1400" dirty="0">
                <a:solidFill>
                  <a:srgbClr val="0070C0"/>
                </a:solidFill>
                <a:cs typeface="Segoe UI"/>
              </a:rPr>
              <a:t>https://webauthn.guide/</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36424DE2-93E9-4C31-A110-68AFE3E0A973}"/>
              </a:ext>
            </a:extLst>
          </p:cNvPr>
          <p:cNvPicPr>
            <a:picLocks noChangeAspect="1"/>
          </p:cNvPicPr>
          <p:nvPr/>
        </p:nvPicPr>
        <p:blipFill>
          <a:blip r:embed="rId5"/>
          <a:stretch>
            <a:fillRect/>
          </a:stretch>
        </p:blipFill>
        <p:spPr>
          <a:xfrm>
            <a:off x="461639" y="665825"/>
            <a:ext cx="8859913" cy="5584055"/>
          </a:xfrm>
          <a:prstGeom prst="rect">
            <a:avLst/>
          </a:prstGeom>
        </p:spPr>
      </p:pic>
    </p:spTree>
    <p:extLst>
      <p:ext uri="{BB962C8B-B14F-4D97-AF65-F5344CB8AC3E}">
        <p14:creationId xmlns:p14="http://schemas.microsoft.com/office/powerpoint/2010/main" val="12936213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937ADC-AACA-445A-84FF-E275D50C8FF6}"/>
              </a:ext>
            </a:extLst>
          </p:cNvPr>
          <p:cNvPicPr>
            <a:picLocks noChangeAspect="1"/>
          </p:cNvPicPr>
          <p:nvPr/>
        </p:nvPicPr>
        <p:blipFill>
          <a:blip r:embed="rId2"/>
          <a:stretch>
            <a:fillRect/>
          </a:stretch>
        </p:blipFill>
        <p:spPr>
          <a:xfrm>
            <a:off x="1158206" y="892774"/>
            <a:ext cx="7620660" cy="4823878"/>
          </a:xfrm>
          <a:prstGeom prst="rect">
            <a:avLst/>
          </a:prstGeom>
        </p:spPr>
      </p:pic>
    </p:spTree>
    <p:extLst>
      <p:ext uri="{BB962C8B-B14F-4D97-AF65-F5344CB8AC3E}">
        <p14:creationId xmlns:p14="http://schemas.microsoft.com/office/powerpoint/2010/main" val="152140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Why </a:t>
            </a:r>
            <a:r>
              <a:rPr lang="en-NZ" dirty="0" err="1"/>
              <a:t>passwordless</a:t>
            </a:r>
            <a:r>
              <a:rPr lang="en-NZ" dirty="0"/>
              <a:t>?</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NZ" dirty="0"/>
          </a:p>
        </p:txBody>
      </p:sp>
    </p:spTree>
    <p:extLst>
      <p:ext uri="{BB962C8B-B14F-4D97-AF65-F5344CB8AC3E}">
        <p14:creationId xmlns:p14="http://schemas.microsoft.com/office/powerpoint/2010/main" val="2966830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3CAE11-0473-4415-A12F-F100AE6310C5}"/>
              </a:ext>
            </a:extLst>
          </p:cNvPr>
          <p:cNvSpPr/>
          <p:nvPr/>
        </p:nvSpPr>
        <p:spPr bwMode="auto">
          <a:xfrm>
            <a:off x="0" y="1704109"/>
            <a:ext cx="12192000" cy="17248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6"/>
          <p:cNvSpPr>
            <a:spLocks noGrp="1"/>
          </p:cNvSpPr>
          <p:nvPr>
            <p:ph type="title"/>
          </p:nvPr>
        </p:nvSpPr>
        <p:spPr>
          <a:xfrm>
            <a:off x="588263" y="457200"/>
            <a:ext cx="9144000" cy="553998"/>
          </a:xfrm>
        </p:spPr>
        <p:txBody>
          <a:bodyPr/>
          <a:lstStyle/>
          <a:p>
            <a:r>
              <a:rPr lang="en-US"/>
              <a:t>Passwords are frustrating to use</a:t>
            </a:r>
          </a:p>
        </p:txBody>
      </p:sp>
      <p:sp>
        <p:nvSpPr>
          <p:cNvPr id="2" name="Footer Placeholder 1">
            <a:extLst>
              <a:ext uri="{FF2B5EF4-FFF2-40B4-BE49-F238E27FC236}">
                <a16:creationId xmlns:a16="http://schemas.microsoft.com/office/drawing/2014/main" id="{AAE59A9E-86E0-47F8-9F62-E48C2C91D984}"/>
              </a:ext>
            </a:extLst>
          </p:cNvPr>
          <p:cNvSpPr>
            <a:spLocks noGrp="1"/>
          </p:cNvSpPr>
          <p:nvPr>
            <p:ph type="ftr" sz="quarter" idx="11"/>
          </p:nvPr>
        </p:nvSpPr>
        <p:spPr>
          <a:xfrm>
            <a:off x="584200" y="6400800"/>
            <a:ext cx="4114800" cy="184666"/>
          </a:xfrm>
          <a:prstGeom prst="rect">
            <a:avLst/>
          </a:prstGeom>
        </p:spPr>
        <p:txBody>
          <a:bodyPr vert="horz" lIns="0" tIns="0" rIns="0" bIns="0" rtlCol="0" anchor="t">
            <a:spAutoFit/>
          </a:bodyPr>
          <a:lstStyle>
            <a:defPPr>
              <a:defRPr lang="en-US"/>
            </a:defPPr>
            <a:lvl1pPr marL="0" algn="ct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Segoe UI"/>
                <a:ea typeface="+mn-ea"/>
                <a:cs typeface="+mn-cs"/>
              </a:rPr>
              <a:t>Microsoft Confidential</a:t>
            </a:r>
          </a:p>
        </p:txBody>
      </p:sp>
      <p:sp>
        <p:nvSpPr>
          <p:cNvPr id="14" name="Footer Placeholder 2">
            <a:extLst>
              <a:ext uri="{FF2B5EF4-FFF2-40B4-BE49-F238E27FC236}">
                <a16:creationId xmlns:a16="http://schemas.microsoft.com/office/drawing/2014/main" id="{B5CA0365-5FF2-42A6-ACB8-4B7789EE324E}"/>
              </a:ext>
            </a:extLst>
          </p:cNvPr>
          <p:cNvSpPr txBox="1">
            <a:spLocks/>
          </p:cNvSpPr>
          <p:nvPr/>
        </p:nvSpPr>
        <p:spPr>
          <a:xfrm>
            <a:off x="584200" y="6400800"/>
            <a:ext cx="4114800" cy="43088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Microsoft Confidential</a:t>
            </a:r>
          </a:p>
        </p:txBody>
      </p:sp>
      <p:sp>
        <p:nvSpPr>
          <p:cNvPr id="15" name="TextBox 14">
            <a:extLst>
              <a:ext uri="{FF2B5EF4-FFF2-40B4-BE49-F238E27FC236}">
                <a16:creationId xmlns:a16="http://schemas.microsoft.com/office/drawing/2014/main" id="{1B969D5A-D78E-43A4-8B0A-AAC1B787E350}"/>
              </a:ext>
            </a:extLst>
          </p:cNvPr>
          <p:cNvSpPr txBox="1"/>
          <p:nvPr/>
        </p:nvSpPr>
        <p:spPr>
          <a:xfrm>
            <a:off x="679826" y="2120705"/>
            <a:ext cx="2391898" cy="946798"/>
          </a:xfrm>
          <a:prstGeom prst="rect">
            <a:avLst/>
          </a:prstGeom>
          <a:noFill/>
        </p:spPr>
        <p:txBody>
          <a:bodyPr wrap="square" lIns="0" tIns="0" rIns="0" bIns="0" rtlCol="0">
            <a:spAutoFit/>
          </a:bodyPr>
          <a:lstStyle/>
          <a:p>
            <a:pPr marL="0" marR="0" lvl="0" indent="0" algn="ctr" defTabSz="932688" rtl="0" eaLnBrk="1" fontAlgn="auto" latinLnBrk="0" hangingPunct="1">
              <a:lnSpc>
                <a:spcPct val="105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Alpha-numeric passwords are hard to remember</a:t>
            </a:r>
          </a:p>
        </p:txBody>
      </p:sp>
      <p:sp>
        <p:nvSpPr>
          <p:cNvPr id="16" name="TextBox 15">
            <a:extLst>
              <a:ext uri="{FF2B5EF4-FFF2-40B4-BE49-F238E27FC236}">
                <a16:creationId xmlns:a16="http://schemas.microsoft.com/office/drawing/2014/main" id="{1CF4A6AD-A82D-4673-BE26-A3FE32375F0C}"/>
              </a:ext>
            </a:extLst>
          </p:cNvPr>
          <p:cNvSpPr txBox="1"/>
          <p:nvPr/>
        </p:nvSpPr>
        <p:spPr>
          <a:xfrm>
            <a:off x="9062265" y="2143759"/>
            <a:ext cx="2449909" cy="946798"/>
          </a:xfrm>
          <a:prstGeom prst="rect">
            <a:avLst/>
          </a:prstGeom>
          <a:noFill/>
        </p:spPr>
        <p:txBody>
          <a:bodyPr wrap="square" lIns="0" tIns="0" rIns="0" bIns="0" rtlCol="0">
            <a:spAutoFit/>
          </a:bodyPr>
          <a:lstStyle/>
          <a:p>
            <a:pPr marL="0" marR="0" lvl="0" indent="0" algn="ctr" defTabSz="839375" rtl="0" eaLnBrk="1" fontAlgn="auto" latinLnBrk="0" hangingPunct="1">
              <a:lnSpc>
                <a:spcPct val="105000"/>
              </a:lnSpc>
              <a:spcBef>
                <a:spcPts val="0"/>
              </a:spcBef>
              <a:spcAft>
                <a:spcPts val="54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Even the strongest passwords are </a:t>
            </a:r>
            <a:br>
              <a:rPr kumimoji="0" lang="en-US" sz="20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br>
            <a:r>
              <a:rPr kumimoji="0" lang="en-US" sz="20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easily </a:t>
            </a:r>
            <a:r>
              <a:rPr kumimoji="0" lang="en-US" sz="2000" b="0" i="0" u="none" strike="noStrike" kern="120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phishable</a:t>
            </a:r>
            <a:endParaRPr kumimoji="0" lang="en-US" sz="20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18" name="TextBox 17">
            <a:extLst>
              <a:ext uri="{FF2B5EF4-FFF2-40B4-BE49-F238E27FC236}">
                <a16:creationId xmlns:a16="http://schemas.microsoft.com/office/drawing/2014/main" id="{04F7091B-441E-4AC7-B347-EFBF3E34042E}"/>
              </a:ext>
            </a:extLst>
          </p:cNvPr>
          <p:cNvSpPr txBox="1"/>
          <p:nvPr/>
        </p:nvSpPr>
        <p:spPr>
          <a:xfrm>
            <a:off x="4757062" y="2120310"/>
            <a:ext cx="2677876" cy="946798"/>
          </a:xfrm>
          <a:prstGeom prst="rect">
            <a:avLst/>
          </a:prstGeom>
          <a:noFill/>
        </p:spPr>
        <p:txBody>
          <a:bodyPr wrap="square" lIns="0" tIns="0" rIns="0" bIns="0" rtlCol="0">
            <a:spAutoFit/>
          </a:bodyPr>
          <a:lstStyle/>
          <a:p>
            <a:pPr marL="0" marR="0" lvl="0" indent="0" algn="ctr" defTabSz="932688" rtl="0" eaLnBrk="1" fontAlgn="auto" latinLnBrk="0" hangingPunct="1">
              <a:lnSpc>
                <a:spcPct val="105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On mobile devices passwords are impossible to enter</a:t>
            </a:r>
          </a:p>
        </p:txBody>
      </p:sp>
      <p:pic>
        <p:nvPicPr>
          <p:cNvPr id="20" name="Picture 19">
            <a:extLst>
              <a:ext uri="{FF2B5EF4-FFF2-40B4-BE49-F238E27FC236}">
                <a16:creationId xmlns:a16="http://schemas.microsoft.com/office/drawing/2014/main" id="{128188B3-31D1-4C25-B99A-D6C86061537E}"/>
              </a:ext>
            </a:extLst>
          </p:cNvPr>
          <p:cNvPicPr>
            <a:picLocks noChangeAspect="1"/>
          </p:cNvPicPr>
          <p:nvPr/>
        </p:nvPicPr>
        <p:blipFill rotWithShape="1">
          <a:blip r:embed="rId3"/>
          <a:srcRect b="47259"/>
          <a:stretch/>
        </p:blipFill>
        <p:spPr>
          <a:xfrm>
            <a:off x="7887798" y="3413565"/>
            <a:ext cx="4313555" cy="3418122"/>
          </a:xfrm>
          <a:prstGeom prst="rect">
            <a:avLst/>
          </a:prstGeom>
        </p:spPr>
      </p:pic>
      <p:pic>
        <p:nvPicPr>
          <p:cNvPr id="21" name="Picture 20">
            <a:extLst>
              <a:ext uri="{FF2B5EF4-FFF2-40B4-BE49-F238E27FC236}">
                <a16:creationId xmlns:a16="http://schemas.microsoft.com/office/drawing/2014/main" id="{12718F14-30C4-4B87-8B05-61A982AC5B41}"/>
              </a:ext>
            </a:extLst>
          </p:cNvPr>
          <p:cNvPicPr>
            <a:picLocks noChangeAspect="1"/>
          </p:cNvPicPr>
          <p:nvPr/>
        </p:nvPicPr>
        <p:blipFill rotWithShape="1">
          <a:blip r:embed="rId4"/>
          <a:srcRect l="19856" r="19663" b="-37825"/>
          <a:stretch/>
        </p:blipFill>
        <p:spPr>
          <a:xfrm>
            <a:off x="4007867" y="3413565"/>
            <a:ext cx="4351260" cy="4753457"/>
          </a:xfrm>
          <a:prstGeom prst="rect">
            <a:avLst/>
          </a:prstGeom>
        </p:spPr>
      </p:pic>
      <p:pic>
        <p:nvPicPr>
          <p:cNvPr id="3074" name="Picture 2" descr="M365CS19_Studio_acerChromeBook_0114">
            <a:extLst>
              <a:ext uri="{FF2B5EF4-FFF2-40B4-BE49-F238E27FC236}">
                <a16:creationId xmlns:a16="http://schemas.microsoft.com/office/drawing/2014/main" id="{97A1A4AC-4F73-4DB5-AC0A-93A42C3F78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4" t="18099" r="17" b="31642"/>
          <a:stretch/>
        </p:blipFill>
        <p:spPr bwMode="auto">
          <a:xfrm>
            <a:off x="0" y="3413565"/>
            <a:ext cx="4197859" cy="3446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365CS19_Studio_acerChromeBook_2564">
            <a:extLst>
              <a:ext uri="{FF2B5EF4-FFF2-40B4-BE49-F238E27FC236}">
                <a16:creationId xmlns:a16="http://schemas.microsoft.com/office/drawing/2014/main" id="{33B3CF69-2F86-4058-A453-6347A50E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7225" b="4533"/>
          <a:stretch/>
        </p:blipFill>
        <p:spPr bwMode="auto">
          <a:xfrm>
            <a:off x="8253446" y="3413565"/>
            <a:ext cx="3938554" cy="344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5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042B-10DE-4871-BF42-6E5E0CE60C0C}"/>
              </a:ext>
            </a:extLst>
          </p:cNvPr>
          <p:cNvSpPr>
            <a:spLocks noGrp="1"/>
          </p:cNvSpPr>
          <p:nvPr>
            <p:ph type="title"/>
          </p:nvPr>
        </p:nvSpPr>
        <p:spPr/>
        <p:txBody>
          <a:bodyPr/>
          <a:lstStyle/>
          <a:p>
            <a:r>
              <a:rPr lang="en-US"/>
              <a:t>Passwords are expensive and insecure</a:t>
            </a:r>
          </a:p>
        </p:txBody>
      </p:sp>
      <p:sp>
        <p:nvSpPr>
          <p:cNvPr id="45" name="Rectangle 44">
            <a:extLst>
              <a:ext uri="{FF2B5EF4-FFF2-40B4-BE49-F238E27FC236}">
                <a16:creationId xmlns:a16="http://schemas.microsoft.com/office/drawing/2014/main" id="{D7681D65-A317-470B-86F1-0A4FAA7BCC53}"/>
              </a:ext>
            </a:extLst>
          </p:cNvPr>
          <p:cNvSpPr/>
          <p:nvPr/>
        </p:nvSpPr>
        <p:spPr bwMode="auto">
          <a:xfrm>
            <a:off x="6387426" y="1876799"/>
            <a:ext cx="2560320" cy="2560320"/>
          </a:xfrm>
          <a:prstGeom prst="rect">
            <a:avLst/>
          </a:prstGeom>
          <a:solidFill>
            <a:schemeClr val="accent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600" b="0" i="0" u="none" strike="noStrike" kern="0" cap="none" spc="-100" normalizeH="0" baseline="0" noProof="0">
              <a:ln w="3175">
                <a:noFill/>
              </a:ln>
              <a:solidFill>
                <a:srgbClr val="000000"/>
              </a:solidFill>
              <a:effectLst>
                <a:outerShdw blurRad="3810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endParaRPr>
          </a:p>
        </p:txBody>
      </p:sp>
      <p:sp>
        <p:nvSpPr>
          <p:cNvPr id="46" name="Rectangle 45">
            <a:extLst>
              <a:ext uri="{FF2B5EF4-FFF2-40B4-BE49-F238E27FC236}">
                <a16:creationId xmlns:a16="http://schemas.microsoft.com/office/drawing/2014/main" id="{FF16E7C2-3B6A-4743-B47F-FC24EBDAD4F0}"/>
              </a:ext>
            </a:extLst>
          </p:cNvPr>
          <p:cNvSpPr/>
          <p:nvPr/>
        </p:nvSpPr>
        <p:spPr bwMode="auto">
          <a:xfrm>
            <a:off x="6433146" y="1920602"/>
            <a:ext cx="2468880" cy="2468880"/>
          </a:xfrm>
          <a:prstGeom prst="rect">
            <a:avLst/>
          </a:prstGeom>
          <a:solidFill>
            <a:schemeClr val="accent1"/>
          </a:solidFill>
          <a:ln w="9525"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600" b="0" i="0" u="none" strike="noStrike" kern="0" cap="none" spc="-100" normalizeH="0" baseline="0" noProof="0">
                <a:ln w="3175">
                  <a:noFill/>
                </a:ln>
                <a:solidFill>
                  <a:srgbClr val="FFFFFF"/>
                </a:solidFill>
                <a:effectLst/>
                <a:uLnTx/>
                <a:uFillTx/>
                <a:latin typeface="Segoe UI Light" panose="020B0502040204020203" pitchFamily="34" charset="0"/>
                <a:ea typeface="+mn-ea"/>
                <a:cs typeface="Segoe UI Light" panose="020B0502040204020203" pitchFamily="34" charset="0"/>
              </a:rPr>
              <a:t>Data breaches are expensive </a:t>
            </a:r>
          </a:p>
        </p:txBody>
      </p:sp>
      <p:sp>
        <p:nvSpPr>
          <p:cNvPr id="47" name="Rectangle 46">
            <a:extLst>
              <a:ext uri="{FF2B5EF4-FFF2-40B4-BE49-F238E27FC236}">
                <a16:creationId xmlns:a16="http://schemas.microsoft.com/office/drawing/2014/main" id="{374198CE-A315-4E91-9738-EFE545A16963}"/>
              </a:ext>
            </a:extLst>
          </p:cNvPr>
          <p:cNvSpPr/>
          <p:nvPr/>
        </p:nvSpPr>
        <p:spPr bwMode="auto">
          <a:xfrm>
            <a:off x="3382854" y="1876799"/>
            <a:ext cx="2560320" cy="2560320"/>
          </a:xfrm>
          <a:prstGeom prst="rect">
            <a:avLst/>
          </a:prstGeom>
          <a:solidFill>
            <a:schemeClr val="accent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6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DAD8398B-1B4E-4E3B-AC1E-9B8272517524}"/>
              </a:ext>
            </a:extLst>
          </p:cNvPr>
          <p:cNvSpPr/>
          <p:nvPr/>
        </p:nvSpPr>
        <p:spPr bwMode="auto">
          <a:xfrm>
            <a:off x="3421569" y="1925386"/>
            <a:ext cx="2468880" cy="2468880"/>
          </a:xfrm>
          <a:prstGeom prst="rect">
            <a:avLst/>
          </a:prstGeom>
          <a:solidFill>
            <a:schemeClr val="accent1"/>
          </a:solidFill>
          <a:ln w="9525"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600" b="0" i="0" u="none" strike="noStrike" kern="0" cap="none" spc="-100" normalizeH="0" baseline="0" noProof="0">
                <a:ln w="3175">
                  <a:noFill/>
                </a:ln>
                <a:solidFill>
                  <a:srgbClr val="FFFFFF"/>
                </a:solidFill>
                <a:effectLst/>
                <a:uLnTx/>
                <a:uFillTx/>
                <a:latin typeface="Segoe UI Light" panose="020B0502040204020203" pitchFamily="34" charset="0"/>
                <a:ea typeface="+mn-ea"/>
                <a:cs typeface="Segoe UI Light" panose="020B0502040204020203" pitchFamily="34" charset="0"/>
              </a:rPr>
              <a:t>Passwords are the weak link</a:t>
            </a:r>
          </a:p>
        </p:txBody>
      </p:sp>
      <p:sp>
        <p:nvSpPr>
          <p:cNvPr id="49" name="Rectangle 48">
            <a:extLst>
              <a:ext uri="{FF2B5EF4-FFF2-40B4-BE49-F238E27FC236}">
                <a16:creationId xmlns:a16="http://schemas.microsoft.com/office/drawing/2014/main" id="{5B1BC830-79FC-419A-98D5-90D42B300377}"/>
              </a:ext>
            </a:extLst>
          </p:cNvPr>
          <p:cNvSpPr/>
          <p:nvPr/>
        </p:nvSpPr>
        <p:spPr bwMode="auto">
          <a:xfrm>
            <a:off x="9329431" y="1876799"/>
            <a:ext cx="2560320" cy="2560320"/>
          </a:xfrm>
          <a:prstGeom prst="rect">
            <a:avLst/>
          </a:prstGeom>
          <a:solidFill>
            <a:schemeClr val="accent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6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50" name="Rectangle 49">
            <a:extLst>
              <a:ext uri="{FF2B5EF4-FFF2-40B4-BE49-F238E27FC236}">
                <a16:creationId xmlns:a16="http://schemas.microsoft.com/office/drawing/2014/main" id="{591FF1F9-B19A-4194-81DB-576601D406C9}"/>
              </a:ext>
            </a:extLst>
          </p:cNvPr>
          <p:cNvSpPr/>
          <p:nvPr/>
        </p:nvSpPr>
        <p:spPr bwMode="auto">
          <a:xfrm>
            <a:off x="9377919" y="1920602"/>
            <a:ext cx="2468880" cy="2468880"/>
          </a:xfrm>
          <a:prstGeom prst="rect">
            <a:avLst/>
          </a:prstGeom>
          <a:solidFill>
            <a:schemeClr val="accent1"/>
          </a:solidFill>
          <a:ln w="9525"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600" b="0" i="0" u="none" strike="noStrike" kern="0" cap="none" spc="-100" normalizeH="0" baseline="0" noProof="0">
                <a:ln w="3175">
                  <a:noFill/>
                </a:ln>
                <a:solidFill>
                  <a:srgbClr val="FFFFFF"/>
                </a:solidFill>
                <a:effectLst/>
                <a:uLnTx/>
                <a:uFillTx/>
                <a:latin typeface="Segoe UI Light" panose="020B0502040204020203" pitchFamily="34" charset="0"/>
                <a:ea typeface="+mn-ea"/>
                <a:cs typeface="Segoe UI Light" panose="020B0502040204020203" pitchFamily="34" charset="0"/>
              </a:rPr>
              <a:t>Passwords generate tons of support calls</a:t>
            </a:r>
          </a:p>
        </p:txBody>
      </p:sp>
      <p:sp>
        <p:nvSpPr>
          <p:cNvPr id="51" name="Rectangle 50">
            <a:extLst>
              <a:ext uri="{FF2B5EF4-FFF2-40B4-BE49-F238E27FC236}">
                <a16:creationId xmlns:a16="http://schemas.microsoft.com/office/drawing/2014/main" id="{53A92F85-5326-4EF5-A769-C2971D18466D}"/>
              </a:ext>
            </a:extLst>
          </p:cNvPr>
          <p:cNvSpPr/>
          <p:nvPr/>
        </p:nvSpPr>
        <p:spPr bwMode="auto">
          <a:xfrm>
            <a:off x="295863" y="1858175"/>
            <a:ext cx="2560320" cy="2560320"/>
          </a:xfrm>
          <a:prstGeom prst="rect">
            <a:avLst/>
          </a:prstGeom>
          <a:solidFill>
            <a:schemeClr val="accent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6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52" name="Rectangle 51">
            <a:extLst>
              <a:ext uri="{FF2B5EF4-FFF2-40B4-BE49-F238E27FC236}">
                <a16:creationId xmlns:a16="http://schemas.microsoft.com/office/drawing/2014/main" id="{303BCF75-9EAA-4973-A5BD-B95AF601703C}"/>
              </a:ext>
            </a:extLst>
          </p:cNvPr>
          <p:cNvSpPr/>
          <p:nvPr/>
        </p:nvSpPr>
        <p:spPr bwMode="auto">
          <a:xfrm>
            <a:off x="349199" y="1910568"/>
            <a:ext cx="2468880" cy="2468880"/>
          </a:xfrm>
          <a:prstGeom prst="rect">
            <a:avLst/>
          </a:prstGeom>
          <a:solidFill>
            <a:schemeClr val="accent1"/>
          </a:solidFill>
          <a:ln w="9525"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600" b="0" i="0" u="none" strike="noStrike" kern="0" cap="none" spc="-100" normalizeH="0" baseline="0" noProof="0">
                <a:ln w="3175">
                  <a:noFill/>
                </a:ln>
                <a:solidFill>
                  <a:srgbClr val="FFFFFF"/>
                </a:solidFill>
                <a:effectLst/>
                <a:uLnTx/>
                <a:uFillTx/>
                <a:latin typeface="Segoe UI Light" panose="020B0502040204020203" pitchFamily="34" charset="0"/>
                <a:ea typeface="+mn-ea"/>
                <a:cs typeface="Segoe UI Light" panose="020B0502040204020203" pitchFamily="34" charset="0"/>
              </a:rPr>
              <a:t>Password reuse across multiple accounts</a:t>
            </a:r>
          </a:p>
        </p:txBody>
      </p:sp>
      <p:sp>
        <p:nvSpPr>
          <p:cNvPr id="53" name="Rectangle 52">
            <a:extLst>
              <a:ext uri="{FF2B5EF4-FFF2-40B4-BE49-F238E27FC236}">
                <a16:creationId xmlns:a16="http://schemas.microsoft.com/office/drawing/2014/main" id="{1C365E2E-742C-4849-80D8-C7FF9BA8792A}"/>
              </a:ext>
            </a:extLst>
          </p:cNvPr>
          <p:cNvSpPr/>
          <p:nvPr/>
        </p:nvSpPr>
        <p:spPr>
          <a:xfrm>
            <a:off x="6708363" y="4745511"/>
            <a:ext cx="1992143" cy="1643527"/>
          </a:xfrm>
          <a:prstGeom prst="rect">
            <a:avLst/>
          </a:prstGeom>
        </p:spPr>
        <p:txBody>
          <a:bodyPr wrap="square">
            <a:spAutoFit/>
          </a:bodyPr>
          <a:lstStyle/>
          <a:p>
            <a:pPr marL="0" marR="0" lvl="0" indent="0" algn="ctr" defTabSz="932688"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30" normalizeH="0" baseline="0" noProof="0">
                <a:ln>
                  <a:noFill/>
                </a:ln>
                <a:solidFill>
                  <a:srgbClr val="000000"/>
                </a:solidFill>
                <a:effectLst/>
                <a:uLnTx/>
                <a:uFillTx/>
                <a:latin typeface="Segoe UI Semilight"/>
                <a:ea typeface="+mn-ea"/>
                <a:cs typeface="+mn-cs"/>
              </a:rPr>
              <a:t> </a:t>
            </a:r>
            <a:r>
              <a:rPr kumimoji="0" lang="en-US" sz="3200" b="0" i="0" u="none" strike="noStrike" kern="1200" cap="none" spc="-30" normalizeH="0" baseline="0" noProof="0">
                <a:ln>
                  <a:noFill/>
                </a:ln>
                <a:solidFill>
                  <a:srgbClr val="000000"/>
                </a:solidFill>
                <a:effectLst/>
                <a:uLnTx/>
                <a:uFillTx/>
                <a:latin typeface="Segoe UI Semilight"/>
                <a:ea typeface="+mn-ea"/>
                <a:cs typeface="+mn-cs"/>
              </a:rPr>
              <a:t>$3.86 </a:t>
            </a:r>
          </a:p>
          <a:p>
            <a:pPr marL="0" marR="0" lvl="0" indent="0" algn="ctr" defTabSz="932688"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30" normalizeH="0" baseline="0" noProof="0">
                <a:ln>
                  <a:noFill/>
                </a:ln>
                <a:solidFill>
                  <a:srgbClr val="000000"/>
                </a:solidFill>
                <a:effectLst/>
                <a:uLnTx/>
                <a:uFillTx/>
                <a:latin typeface="Segoe UI Semilight"/>
                <a:ea typeface="+mn-ea"/>
                <a:cs typeface="+mn-cs"/>
              </a:rPr>
              <a:t>million, the average total cost of a data breach</a:t>
            </a:r>
          </a:p>
        </p:txBody>
      </p:sp>
      <p:sp>
        <p:nvSpPr>
          <p:cNvPr id="54" name="Rectangle 53">
            <a:extLst>
              <a:ext uri="{FF2B5EF4-FFF2-40B4-BE49-F238E27FC236}">
                <a16:creationId xmlns:a16="http://schemas.microsoft.com/office/drawing/2014/main" id="{108CF535-4DE4-4833-B9F1-E066CA9620F0}"/>
              </a:ext>
            </a:extLst>
          </p:cNvPr>
          <p:cNvSpPr/>
          <p:nvPr/>
        </p:nvSpPr>
        <p:spPr>
          <a:xfrm>
            <a:off x="9487594" y="4615890"/>
            <a:ext cx="2243994" cy="1508105"/>
          </a:xfrm>
          <a:prstGeom prst="rect">
            <a:avLst/>
          </a:prstGeom>
        </p:spPr>
        <p:txBody>
          <a:bodyPr wrap="square">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30" normalizeH="0" baseline="0" noProof="0">
                <a:ln>
                  <a:noFill/>
                </a:ln>
                <a:solidFill>
                  <a:srgbClr val="000000"/>
                </a:solidFill>
                <a:effectLst/>
                <a:uLnTx/>
                <a:uFillTx/>
                <a:latin typeface="Segoe UI Semilight"/>
                <a:ea typeface="+mn-ea"/>
                <a:cs typeface="+mn-cs"/>
              </a:rPr>
              <a:t>#1 cost </a:t>
            </a:r>
            <a:endParaRPr kumimoji="0" lang="en-US" sz="2000" b="0" i="0" u="none" strike="noStrike" kern="1200" cap="none" spc="-30" normalizeH="0" baseline="0" noProof="0">
              <a:ln>
                <a:noFill/>
              </a:ln>
              <a:solidFill>
                <a:srgbClr val="000000"/>
              </a:solidFill>
              <a:effectLst/>
              <a:uLnTx/>
              <a:uFillTx/>
              <a:latin typeface="Segoe UI Semilight"/>
              <a:ea typeface="+mn-ea"/>
              <a:cs typeface="+mn-cs"/>
            </a:endParaRPr>
          </a:p>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 normalizeH="0" baseline="0" noProof="0">
                <a:ln>
                  <a:noFill/>
                </a:ln>
                <a:solidFill>
                  <a:srgbClr val="000000"/>
                </a:solidFill>
                <a:effectLst/>
                <a:uLnTx/>
                <a:uFillTx/>
                <a:latin typeface="Segoe UI Semilight"/>
                <a:ea typeface="+mn-ea"/>
                <a:cs typeface="+mn-cs"/>
              </a:rPr>
              <a:t>for IT departments is forgotten passwords</a:t>
            </a:r>
          </a:p>
        </p:txBody>
      </p:sp>
      <p:sp>
        <p:nvSpPr>
          <p:cNvPr id="55" name="Rectangle 54">
            <a:extLst>
              <a:ext uri="{FF2B5EF4-FFF2-40B4-BE49-F238E27FC236}">
                <a16:creationId xmlns:a16="http://schemas.microsoft.com/office/drawing/2014/main" id="{26374AF6-FBFC-4B17-9C5F-B128168B8A9A}"/>
              </a:ext>
            </a:extLst>
          </p:cNvPr>
          <p:cNvSpPr/>
          <p:nvPr/>
        </p:nvSpPr>
        <p:spPr>
          <a:xfrm>
            <a:off x="3642296" y="4745512"/>
            <a:ext cx="2027426" cy="1359859"/>
          </a:xfrm>
          <a:prstGeom prst="rect">
            <a:avLst/>
          </a:prstGeom>
        </p:spPr>
        <p:txBody>
          <a:bodyPr wrap="square">
            <a:spAutoFit/>
          </a:bodyPr>
          <a:lstStyle/>
          <a:p>
            <a:pPr marL="114278" marR="0" lvl="0" indent="0" algn="ctr" defTabSz="839213" rtl="0" eaLnBrk="1" fontAlgn="auto" latinLnBrk="0" hangingPunct="1">
              <a:lnSpc>
                <a:spcPct val="85000"/>
              </a:lnSpc>
              <a:spcBef>
                <a:spcPts val="0"/>
              </a:spcBef>
              <a:spcAft>
                <a:spcPts val="540"/>
              </a:spcAft>
              <a:buClrTx/>
              <a:buSzTx/>
              <a:buFontTx/>
              <a:buNone/>
              <a:tabLst/>
              <a:defRPr/>
            </a:pPr>
            <a:r>
              <a:rPr kumimoji="0" lang="en-US" sz="3200" b="0" i="0" u="none" strike="noStrike" kern="1200" cap="none" spc="-30" normalizeH="0" baseline="0" noProof="0">
                <a:ln>
                  <a:noFill/>
                </a:ln>
                <a:solidFill>
                  <a:srgbClr val="000000"/>
                </a:solidFill>
                <a:effectLst/>
                <a:uLnTx/>
                <a:uFillTx/>
                <a:latin typeface="Segoe UI Semilight"/>
                <a:ea typeface="+mn-ea"/>
                <a:cs typeface="+mn-cs"/>
              </a:rPr>
              <a:t>81%</a:t>
            </a:r>
          </a:p>
          <a:p>
            <a:pPr marL="114278" marR="0" lvl="0" indent="0" algn="ctr" defTabSz="839213" rtl="0" eaLnBrk="1" fontAlgn="auto" latinLnBrk="0" hangingPunct="1">
              <a:lnSpc>
                <a:spcPct val="85000"/>
              </a:lnSpc>
              <a:spcBef>
                <a:spcPts val="0"/>
              </a:spcBef>
              <a:spcAft>
                <a:spcPts val="540"/>
              </a:spcAft>
              <a:buClrTx/>
              <a:buSzTx/>
              <a:buFontTx/>
              <a:buNone/>
              <a:tabLst/>
              <a:defRPr/>
            </a:pPr>
            <a:r>
              <a:rPr kumimoji="0" lang="en-US" sz="2000" b="0" i="0" u="none" strike="noStrike" kern="1200" cap="none" spc="-30" normalizeH="0" baseline="0" noProof="0">
                <a:ln>
                  <a:noFill/>
                </a:ln>
                <a:solidFill>
                  <a:srgbClr val="000000"/>
                </a:solidFill>
                <a:effectLst/>
                <a:uLnTx/>
                <a:uFillTx/>
                <a:latin typeface="Segoe UI Semilight"/>
                <a:ea typeface="+mn-ea"/>
                <a:cs typeface="+mn-cs"/>
              </a:rPr>
              <a:t>of breaches leveraged passwords</a:t>
            </a:r>
          </a:p>
        </p:txBody>
      </p:sp>
      <p:sp>
        <p:nvSpPr>
          <p:cNvPr id="56" name="Rectangle 55">
            <a:extLst>
              <a:ext uri="{FF2B5EF4-FFF2-40B4-BE49-F238E27FC236}">
                <a16:creationId xmlns:a16="http://schemas.microsoft.com/office/drawing/2014/main" id="{3A23A12E-CA14-42C1-9875-D77B84062939}"/>
              </a:ext>
            </a:extLst>
          </p:cNvPr>
          <p:cNvSpPr/>
          <p:nvPr/>
        </p:nvSpPr>
        <p:spPr>
          <a:xfrm>
            <a:off x="295863" y="4745511"/>
            <a:ext cx="2628729" cy="1200329"/>
          </a:xfrm>
          <a:prstGeom prst="rect">
            <a:avLst/>
          </a:prstGeom>
        </p:spPr>
        <p:txBody>
          <a:bodyPr wrap="square">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30" normalizeH="0" baseline="0" noProof="0">
                <a:ln>
                  <a:noFill/>
                </a:ln>
                <a:solidFill>
                  <a:srgbClr val="000000"/>
                </a:solidFill>
                <a:effectLst/>
                <a:uLnTx/>
                <a:uFillTx/>
                <a:latin typeface="Segoe UI Semilight"/>
                <a:ea typeface="+mn-ea"/>
                <a:cs typeface="+mn-cs"/>
              </a:rPr>
              <a:t>73% </a:t>
            </a:r>
          </a:p>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 normalizeH="0" baseline="0" noProof="0">
                <a:ln>
                  <a:noFill/>
                </a:ln>
                <a:solidFill>
                  <a:srgbClr val="000000"/>
                </a:solidFill>
                <a:effectLst/>
                <a:uLnTx/>
                <a:uFillTx/>
                <a:latin typeface="Segoe UI Semilight"/>
                <a:ea typeface="+mn-ea"/>
                <a:cs typeface="+mn-cs"/>
              </a:rPr>
              <a:t>of passwords are duplicates</a:t>
            </a:r>
          </a:p>
        </p:txBody>
      </p:sp>
    </p:spTree>
    <p:extLst>
      <p:ext uri="{BB962C8B-B14F-4D97-AF65-F5344CB8AC3E}">
        <p14:creationId xmlns:p14="http://schemas.microsoft.com/office/powerpoint/2010/main" val="12456312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F6EC4-8773-4ED7-B27D-68ED5FFA6E43}"/>
              </a:ext>
            </a:extLst>
          </p:cNvPr>
          <p:cNvPicPr>
            <a:picLocks noChangeAspect="1"/>
          </p:cNvPicPr>
          <p:nvPr/>
        </p:nvPicPr>
        <p:blipFill>
          <a:blip r:embed="rId2"/>
          <a:stretch>
            <a:fillRect/>
          </a:stretch>
        </p:blipFill>
        <p:spPr>
          <a:xfrm>
            <a:off x="259951" y="1683056"/>
            <a:ext cx="3856157" cy="3365194"/>
          </a:xfrm>
          <a:prstGeom prst="rect">
            <a:avLst/>
          </a:prstGeom>
        </p:spPr>
      </p:pic>
      <p:sp>
        <p:nvSpPr>
          <p:cNvPr id="5" name="Title 1">
            <a:extLst>
              <a:ext uri="{FF2B5EF4-FFF2-40B4-BE49-F238E27FC236}">
                <a16:creationId xmlns:a16="http://schemas.microsoft.com/office/drawing/2014/main" id="{E5F71B6B-F9CA-4710-B1BB-D6A2A889F935}"/>
              </a:ext>
            </a:extLst>
          </p:cNvPr>
          <p:cNvSpPr>
            <a:spLocks noGrp="1"/>
          </p:cNvSpPr>
          <p:nvPr>
            <p:ph type="body" sz="quarter" idx="10"/>
          </p:nvPr>
        </p:nvSpPr>
        <p:spPr>
          <a:xfrm>
            <a:off x="4934650" y="585788"/>
            <a:ext cx="6669087" cy="5133713"/>
          </a:xfrm>
        </p:spPr>
        <p:txBody>
          <a:bodyPr/>
          <a:lstStyle/>
          <a:p>
            <a:r>
              <a:rPr lang="en-US" sz="3600" b="1" dirty="0">
                <a:latin typeface="+mj-lt"/>
              </a:rPr>
              <a:t>What do passwords mean</a:t>
            </a:r>
            <a:br>
              <a:rPr lang="en-US" sz="3600" b="1" dirty="0">
                <a:latin typeface="+mj-lt"/>
              </a:rPr>
            </a:br>
            <a:r>
              <a:rPr lang="en-US" sz="3600" b="1" dirty="0">
                <a:latin typeface="+mj-lt"/>
              </a:rPr>
              <a:t>for apps &amp; services?</a:t>
            </a:r>
          </a:p>
          <a:p>
            <a:endParaRPr lang="en-US" b="1" dirty="0">
              <a:latin typeface="+mj-lt"/>
            </a:endParaRPr>
          </a:p>
          <a:p>
            <a:pPr marL="457200" indent="-457200">
              <a:buFont typeface="Arial" panose="020B0604020202020204" pitchFamily="34" charset="0"/>
              <a:buChar char="•"/>
            </a:pPr>
            <a:r>
              <a:rPr lang="en-US" dirty="0"/>
              <a:t>Onboarding friction</a:t>
            </a:r>
          </a:p>
          <a:p>
            <a:pPr marL="457200" indent="-457200">
              <a:buFont typeface="Arial" panose="020B0604020202020204" pitchFamily="34" charset="0"/>
              <a:buChar char="•"/>
            </a:pPr>
            <a:r>
              <a:rPr lang="en-US" dirty="0"/>
              <a:t>User drop off </a:t>
            </a:r>
          </a:p>
          <a:p>
            <a:pPr marL="457200" indent="-457200">
              <a:buFont typeface="Arial" panose="020B0604020202020204" pitchFamily="34" charset="0"/>
              <a:buChar char="•"/>
            </a:pPr>
            <a:r>
              <a:rPr lang="en-US" dirty="0"/>
              <a:t>Risk of account compromise </a:t>
            </a:r>
          </a:p>
          <a:p>
            <a:endParaRPr lang="en-US" dirty="0"/>
          </a:p>
          <a:p>
            <a:endParaRPr lang="en-US" dirty="0"/>
          </a:p>
        </p:txBody>
      </p:sp>
    </p:spTree>
    <p:extLst>
      <p:ext uri="{BB962C8B-B14F-4D97-AF65-F5344CB8AC3E}">
        <p14:creationId xmlns:p14="http://schemas.microsoft.com/office/powerpoint/2010/main" val="3237476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F01156-6882-457F-B1B2-59F32AA488F0}"/>
              </a:ext>
            </a:extLst>
          </p:cNvPr>
          <p:cNvPicPr>
            <a:picLocks noChangeAspect="1"/>
          </p:cNvPicPr>
          <p:nvPr/>
        </p:nvPicPr>
        <p:blipFill rotWithShape="1">
          <a:blip r:embed="rId3"/>
          <a:srcRect l="1279" t="-1" r="1239" b="187"/>
          <a:stretch/>
        </p:blipFill>
        <p:spPr>
          <a:xfrm>
            <a:off x="1" y="2521198"/>
            <a:ext cx="12192000" cy="5411840"/>
          </a:xfrm>
          <a:prstGeom prst="rect">
            <a:avLst/>
          </a:prstGeom>
        </p:spPr>
      </p:pic>
      <p:sp>
        <p:nvSpPr>
          <p:cNvPr id="2" name="Title 1">
            <a:extLst>
              <a:ext uri="{FF2B5EF4-FFF2-40B4-BE49-F238E27FC236}">
                <a16:creationId xmlns:a16="http://schemas.microsoft.com/office/drawing/2014/main" id="{8F453216-26A8-4821-8D65-D25DB7936861}"/>
              </a:ext>
            </a:extLst>
          </p:cNvPr>
          <p:cNvSpPr>
            <a:spLocks noGrp="1"/>
          </p:cNvSpPr>
          <p:nvPr>
            <p:ph type="title"/>
          </p:nvPr>
        </p:nvSpPr>
        <p:spPr>
          <a:xfrm>
            <a:off x="588263" y="457200"/>
            <a:ext cx="9144000" cy="553998"/>
          </a:xfrm>
        </p:spPr>
        <p:txBody>
          <a:bodyPr/>
          <a:lstStyle/>
          <a:p>
            <a:r>
              <a:rPr lang="en-US">
                <a:solidFill>
                  <a:schemeClr val="tx1"/>
                </a:solidFill>
              </a:rPr>
              <a:t>What about multi-factor authentication?</a:t>
            </a:r>
            <a:endParaRPr lang="en-US"/>
          </a:p>
        </p:txBody>
      </p:sp>
      <p:sp>
        <p:nvSpPr>
          <p:cNvPr id="3" name="Text Placeholder 2">
            <a:extLst>
              <a:ext uri="{FF2B5EF4-FFF2-40B4-BE49-F238E27FC236}">
                <a16:creationId xmlns:a16="http://schemas.microsoft.com/office/drawing/2014/main" id="{E1508C8C-EBE0-47D4-81D7-D0B6CFDA0DA5}"/>
              </a:ext>
            </a:extLst>
          </p:cNvPr>
          <p:cNvSpPr>
            <a:spLocks noGrp="1"/>
          </p:cNvSpPr>
          <p:nvPr>
            <p:ph type="body" sz="quarter" idx="10"/>
          </p:nvPr>
        </p:nvSpPr>
        <p:spPr>
          <a:xfrm>
            <a:off x="584200" y="1773973"/>
            <a:ext cx="11018520" cy="947952"/>
          </a:xfrm>
        </p:spPr>
        <p:txBody>
          <a:bodyPr/>
          <a:lstStyle/>
          <a:p>
            <a:pPr marL="0" indent="0">
              <a:buNone/>
            </a:pPr>
            <a:r>
              <a:rPr lang="en-US">
                <a:cs typeface="Segoe UI Semilight" panose="020B0402040204020203" pitchFamily="34" charset="0"/>
              </a:rPr>
              <a:t>Passwords + MFA more secure, but also more complicated to use.</a:t>
            </a:r>
          </a:p>
          <a:p>
            <a:pPr marL="0" indent="0">
              <a:buNone/>
            </a:pPr>
            <a:endParaRPr lang="en-US"/>
          </a:p>
        </p:txBody>
      </p:sp>
    </p:spTree>
    <p:extLst>
      <p:ext uri="{BB962C8B-B14F-4D97-AF65-F5344CB8AC3E}">
        <p14:creationId xmlns:p14="http://schemas.microsoft.com/office/powerpoint/2010/main" val="163821489"/>
      </p:ext>
    </p:extLst>
  </p:cSld>
  <p:clrMapOvr>
    <a:masterClrMapping/>
  </p:clrMapOvr>
  <p:transition>
    <p:fade/>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9B198E64-13BA-4121-B286-122848D264C2}"/>
    </a:ext>
  </a:extLst>
</a:theme>
</file>

<file path=ppt/theme/theme3.xml><?xml version="1.0" encoding="utf-8"?>
<a:theme xmlns:a="http://schemas.openxmlformats.org/drawingml/2006/main" name="9-51056_Build 2019 Breakout_Black Template">
  <a:themeElements>
    <a:clrScheme name="Build Breakout 2019 Dark">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CEB7058B-9FEF-4C03-B560-CC387A7B221C}"/>
    </a:ext>
  </a:extLst>
</a:theme>
</file>

<file path=ppt/theme/theme4.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_v02.potx" id="{6A1215B4-E8AF-4C4C-9DBC-DD89B8E4DBA5}" vid="{9E4C4F6C-BFB7-4FB4-B59E-49F56CB9F7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656</TotalTime>
  <Words>800</Words>
  <Application>Microsoft Office PowerPoint</Application>
  <PresentationFormat>Widescreen</PresentationFormat>
  <Paragraphs>170</Paragraphs>
  <Slides>31</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Arial</vt:lpstr>
      <vt:lpstr>Calibri</vt:lpstr>
      <vt:lpstr>Consolas</vt:lpstr>
      <vt:lpstr>Segoe UI</vt:lpstr>
      <vt:lpstr>Segoe UI Light</vt:lpstr>
      <vt:lpstr>Segoe UI Semibold</vt:lpstr>
      <vt:lpstr>Segoe UI Semilight</vt:lpstr>
      <vt:lpstr>Trebuchet MS</vt:lpstr>
      <vt:lpstr>Wingdings</vt:lpstr>
      <vt:lpstr>Wingdings 3</vt:lpstr>
      <vt:lpstr>Facet</vt:lpstr>
      <vt:lpstr>9-51056_Build 2019 Breakout_White Template</vt:lpstr>
      <vt:lpstr>9-51056_Build 2019 Breakout_Black Template</vt:lpstr>
      <vt:lpstr>1_9-51056_Build 2019 Breakout_White Template</vt:lpstr>
      <vt:lpstr>WebAuthn</vt:lpstr>
      <vt:lpstr>News</vt:lpstr>
      <vt:lpstr>PowerPoint Presentation</vt:lpstr>
      <vt:lpstr>PowerPoint Presentation</vt:lpstr>
      <vt:lpstr>Why passwordless?</vt:lpstr>
      <vt:lpstr>Passwords are frustrating to use</vt:lpstr>
      <vt:lpstr>Passwords are expensive and insecure</vt:lpstr>
      <vt:lpstr>PowerPoint Presentation</vt:lpstr>
      <vt:lpstr>What about multi-factor authentication?</vt:lpstr>
      <vt:lpstr>Microsoft’s passwordless strategy?</vt:lpstr>
      <vt:lpstr>Microsoft’s password-replacement offerings</vt:lpstr>
      <vt:lpstr>Microsoft’s Passwordless strategy</vt:lpstr>
      <vt:lpstr>FIDO2 Authentication </vt:lpstr>
      <vt:lpstr>FIDO Ecosystem</vt:lpstr>
      <vt:lpstr>FIDO2 Framework</vt:lpstr>
      <vt:lpstr>PowerPoint Presentation</vt:lpstr>
      <vt:lpstr>FIDO2 Specifications</vt:lpstr>
      <vt:lpstr>User authentication</vt:lpstr>
      <vt:lpstr>Actors</vt:lpstr>
      <vt:lpstr>Register</vt:lpstr>
      <vt:lpstr>Authenticate</vt:lpstr>
      <vt:lpstr>User authentication </vt:lpstr>
      <vt:lpstr>WebAuthn API</vt:lpstr>
      <vt:lpstr>Using the WebAuthn API</vt:lpstr>
      <vt:lpstr>Browser support</vt:lpstr>
      <vt:lpstr>Azure AD</vt:lpstr>
      <vt:lpstr>Azure AD public preview</vt:lpstr>
      <vt:lpstr>FIDO2</vt:lpstr>
      <vt:lpstr>Converged registration portal for your users to manage keys</vt:lpstr>
      <vt:lpstr>WebAuthn resources</vt:lpstr>
      <vt:lpstr>n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WebAuthn</dc:title>
  <dc:creator>Rory Braybrook</dc:creator>
  <cp:lastModifiedBy>Rory Braybrook</cp:lastModifiedBy>
  <cp:revision>15</cp:revision>
  <dcterms:created xsi:type="dcterms:W3CDTF">2019-07-14T22:53:31Z</dcterms:created>
  <dcterms:modified xsi:type="dcterms:W3CDTF">2019-07-16T09:12:14Z</dcterms:modified>
</cp:coreProperties>
</file>