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5"/>
  </p:notesMasterIdLst>
  <p:sldIdLst>
    <p:sldId id="1318" r:id="rId3"/>
    <p:sldId id="1319" r:id="rId4"/>
    <p:sldId id="1320" r:id="rId5"/>
    <p:sldId id="258" r:id="rId6"/>
    <p:sldId id="1338" r:id="rId7"/>
    <p:sldId id="257" r:id="rId8"/>
    <p:sldId id="259" r:id="rId9"/>
    <p:sldId id="256" r:id="rId10"/>
    <p:sldId id="1322" r:id="rId11"/>
    <p:sldId id="275" r:id="rId12"/>
    <p:sldId id="276" r:id="rId13"/>
    <p:sldId id="277" r:id="rId14"/>
    <p:sldId id="274" r:id="rId15"/>
    <p:sldId id="279" r:id="rId16"/>
    <p:sldId id="1350" r:id="rId17"/>
    <p:sldId id="1347" r:id="rId18"/>
    <p:sldId id="1326" r:id="rId19"/>
    <p:sldId id="284" r:id="rId20"/>
    <p:sldId id="285" r:id="rId21"/>
    <p:sldId id="301" r:id="rId22"/>
    <p:sldId id="271" r:id="rId23"/>
    <p:sldId id="297" r:id="rId24"/>
    <p:sldId id="300" r:id="rId25"/>
    <p:sldId id="296" r:id="rId26"/>
    <p:sldId id="302" r:id="rId27"/>
    <p:sldId id="303" r:id="rId28"/>
    <p:sldId id="1335" r:id="rId29"/>
    <p:sldId id="304" r:id="rId30"/>
    <p:sldId id="1343" r:id="rId31"/>
    <p:sldId id="306" r:id="rId32"/>
    <p:sldId id="1327" r:id="rId33"/>
    <p:sldId id="298" r:id="rId34"/>
    <p:sldId id="299" r:id="rId35"/>
    <p:sldId id="1349" r:id="rId36"/>
    <p:sldId id="1339" r:id="rId37"/>
    <p:sldId id="305" r:id="rId38"/>
    <p:sldId id="1351" r:id="rId39"/>
    <p:sldId id="1352" r:id="rId40"/>
    <p:sldId id="1353" r:id="rId41"/>
    <p:sldId id="1328" r:id="rId42"/>
    <p:sldId id="1329" r:id="rId43"/>
    <p:sldId id="1330" r:id="rId44"/>
    <p:sldId id="1331" r:id="rId45"/>
    <p:sldId id="1332" r:id="rId46"/>
    <p:sldId id="311" r:id="rId47"/>
    <p:sldId id="1344" r:id="rId48"/>
    <p:sldId id="1345" r:id="rId49"/>
    <p:sldId id="1346" r:id="rId50"/>
    <p:sldId id="1323" r:id="rId51"/>
    <p:sldId id="309" r:id="rId52"/>
    <p:sldId id="308" r:id="rId53"/>
    <p:sldId id="280" r:id="rId54"/>
    <p:sldId id="281" r:id="rId55"/>
    <p:sldId id="282" r:id="rId56"/>
    <p:sldId id="272" r:id="rId57"/>
    <p:sldId id="283" r:id="rId58"/>
    <p:sldId id="307" r:id="rId59"/>
    <p:sldId id="1324" r:id="rId60"/>
    <p:sldId id="287" r:id="rId61"/>
    <p:sldId id="286" r:id="rId62"/>
    <p:sldId id="289" r:id="rId63"/>
    <p:sldId id="290" r:id="rId64"/>
    <p:sldId id="291" r:id="rId65"/>
    <p:sldId id="292" r:id="rId66"/>
    <p:sldId id="293" r:id="rId67"/>
    <p:sldId id="294" r:id="rId68"/>
    <p:sldId id="295" r:id="rId69"/>
    <p:sldId id="1321" r:id="rId70"/>
    <p:sldId id="265" r:id="rId71"/>
    <p:sldId id="268" r:id="rId72"/>
    <p:sldId id="1341" r:id="rId73"/>
    <p:sldId id="1325" r:id="rId74"/>
    <p:sldId id="260" r:id="rId75"/>
    <p:sldId id="261" r:id="rId76"/>
    <p:sldId id="262" r:id="rId77"/>
    <p:sldId id="263" r:id="rId78"/>
    <p:sldId id="1334" r:id="rId79"/>
    <p:sldId id="1354" r:id="rId80"/>
    <p:sldId id="1340" r:id="rId81"/>
    <p:sldId id="1337" r:id="rId82"/>
    <p:sldId id="1336" r:id="rId83"/>
    <p:sldId id="31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A896A3-9140-4FEC-B479-524DB878D828}">
          <p14:sldIdLst>
            <p14:sldId id="1318"/>
            <p14:sldId id="1319"/>
            <p14:sldId id="1320"/>
            <p14:sldId id="258"/>
            <p14:sldId id="1338"/>
            <p14:sldId id="257"/>
            <p14:sldId id="259"/>
            <p14:sldId id="256"/>
            <p14:sldId id="1322"/>
            <p14:sldId id="275"/>
            <p14:sldId id="276"/>
            <p14:sldId id="277"/>
            <p14:sldId id="274"/>
            <p14:sldId id="279"/>
            <p14:sldId id="1350"/>
            <p14:sldId id="1347"/>
            <p14:sldId id="1326"/>
            <p14:sldId id="284"/>
            <p14:sldId id="285"/>
            <p14:sldId id="301"/>
            <p14:sldId id="271"/>
            <p14:sldId id="297"/>
            <p14:sldId id="300"/>
            <p14:sldId id="296"/>
            <p14:sldId id="302"/>
            <p14:sldId id="303"/>
            <p14:sldId id="1335"/>
            <p14:sldId id="304"/>
            <p14:sldId id="1343"/>
            <p14:sldId id="306"/>
            <p14:sldId id="1327"/>
            <p14:sldId id="298"/>
            <p14:sldId id="299"/>
            <p14:sldId id="1349"/>
            <p14:sldId id="1339"/>
            <p14:sldId id="305"/>
            <p14:sldId id="1351"/>
            <p14:sldId id="1352"/>
            <p14:sldId id="1353"/>
            <p14:sldId id="1328"/>
            <p14:sldId id="1329"/>
            <p14:sldId id="1330"/>
            <p14:sldId id="1331"/>
            <p14:sldId id="1332"/>
            <p14:sldId id="311"/>
            <p14:sldId id="1344"/>
            <p14:sldId id="1345"/>
            <p14:sldId id="1346"/>
            <p14:sldId id="1323"/>
            <p14:sldId id="309"/>
            <p14:sldId id="308"/>
            <p14:sldId id="280"/>
            <p14:sldId id="281"/>
            <p14:sldId id="282"/>
            <p14:sldId id="272"/>
            <p14:sldId id="283"/>
            <p14:sldId id="307"/>
            <p14:sldId id="1324"/>
            <p14:sldId id="287"/>
            <p14:sldId id="286"/>
            <p14:sldId id="289"/>
            <p14:sldId id="290"/>
            <p14:sldId id="291"/>
            <p14:sldId id="292"/>
            <p14:sldId id="293"/>
            <p14:sldId id="294"/>
            <p14:sldId id="295"/>
            <p14:sldId id="1321"/>
            <p14:sldId id="265"/>
            <p14:sldId id="268"/>
            <p14:sldId id="1341"/>
            <p14:sldId id="1325"/>
            <p14:sldId id="260"/>
            <p14:sldId id="261"/>
            <p14:sldId id="262"/>
            <p14:sldId id="263"/>
            <p14:sldId id="1334"/>
            <p14:sldId id="1354"/>
            <p14:sldId id="1340"/>
            <p14:sldId id="1337"/>
            <p14:sldId id="1336"/>
            <p14:sldId id="3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77" autoAdjust="0"/>
    <p:restoredTop sz="94660"/>
  </p:normalViewPr>
  <p:slideViewPr>
    <p:cSldViewPr snapToGrid="0" showGuides="1">
      <p:cViewPr varScale="1">
        <p:scale>
          <a:sx n="80" d="100"/>
          <a:sy n="80" d="100"/>
        </p:scale>
        <p:origin x="120" y="6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5BCB2-2F06-4815-852D-7AA276A1A707}" type="datetimeFigureOut">
              <a:rPr lang="en-NZ" smtClean="0"/>
              <a:t>12/04/2018</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A8125-26A7-4880-8B14-69DEEF4D68CD}" type="slidenum">
              <a:rPr lang="en-NZ" smtClean="0"/>
              <a:t>‹#›</a:t>
            </a:fld>
            <a:endParaRPr lang="en-NZ" dirty="0"/>
          </a:p>
        </p:txBody>
      </p:sp>
    </p:spTree>
    <p:extLst>
      <p:ext uri="{BB962C8B-B14F-4D97-AF65-F5344CB8AC3E}">
        <p14:creationId xmlns:p14="http://schemas.microsoft.com/office/powerpoint/2010/main" val="934832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1250">
                      <a:prstClr val="black"/>
                    </a:gs>
                    <a:gs pos="100000">
                      <a:prstClr val="black"/>
                    </a:gs>
                  </a:gsLst>
                  <a:lin ang="5400000" scaled="0"/>
                </a:gradFill>
                <a:effectLst/>
                <a:uLnTx/>
                <a:uFillTx/>
                <a:latin typeface="Segoe UI" pitchFamily="34" charset="0"/>
                <a:ea typeface="+mn-ea"/>
                <a:cs typeface="+mn-cs"/>
              </a:rPr>
              <a:t>TechEd 2013</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4/12/2018 9:28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838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1250">
                      <a:prstClr val="black"/>
                    </a:gs>
                    <a:gs pos="100000">
                      <a:prstClr val="black"/>
                    </a:gs>
                  </a:gsLst>
                  <a:lin ang="5400000" scaled="0"/>
                </a:gradFill>
                <a:effectLst/>
                <a:uLnTx/>
                <a:uFillTx/>
                <a:latin typeface="Segoe UI" pitchFamily="34" charset="0"/>
                <a:ea typeface="+mn-ea"/>
                <a:cs typeface="+mn-cs"/>
              </a:rPr>
              <a:t>TechEd 2013</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4/12/2018 9:28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515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A0DB-EA34-403F-BE45-9C0EBFC42A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E145DE0-A548-4C46-A2C0-D72078374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F135D41E-77C8-480E-BB24-CB3B30949479}"/>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5" name="Footer Placeholder 4">
            <a:extLst>
              <a:ext uri="{FF2B5EF4-FFF2-40B4-BE49-F238E27FC236}">
                <a16:creationId xmlns:a16="http://schemas.microsoft.com/office/drawing/2014/main" id="{A2D16A46-3A2D-4CEB-BAA1-B2C5AD9681D0}"/>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02A4DC3E-1916-4AC1-B935-0C9E6DF22662}"/>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010319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A67B-9E18-40E8-AF21-0350EAB3F92C}"/>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56E9645-47FB-4162-8F5A-65B3CB4DE3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90A9D3-CE70-4A87-87F4-8C1DF1E83280}"/>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5" name="Footer Placeholder 4">
            <a:extLst>
              <a:ext uri="{FF2B5EF4-FFF2-40B4-BE49-F238E27FC236}">
                <a16:creationId xmlns:a16="http://schemas.microsoft.com/office/drawing/2014/main" id="{722E7CED-A49E-4BFC-9875-AD6991ABF831}"/>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62099A1C-33FB-4FEE-A57B-A6AD1BACDF44}"/>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321974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C277F8-C87C-4A95-B6D1-5119C175DA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E67952F-74B0-4610-9650-C497E91BB0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EB50032-F2E0-41CB-B3AA-84ED563F709A}"/>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5" name="Footer Placeholder 4">
            <a:extLst>
              <a:ext uri="{FF2B5EF4-FFF2-40B4-BE49-F238E27FC236}">
                <a16:creationId xmlns:a16="http://schemas.microsoft.com/office/drawing/2014/main" id="{475451CB-9D6E-4035-A6BF-D74A1C0F7A64}"/>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A4033DBA-79E6-4E63-A74B-2214C8AE1666}"/>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96869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786173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ssion Title Slide">
    <p:spTree>
      <p:nvGrpSpPr>
        <p:cNvPr id="1" name=""/>
        <p:cNvGrpSpPr/>
        <p:nvPr/>
      </p:nvGrpSpPr>
      <p:grpSpPr>
        <a:xfrm>
          <a:off x="0" y="0"/>
          <a:ext cx="0" cy="0"/>
          <a:chOff x="0" y="0"/>
          <a:chExt cx="0" cy="0"/>
        </a:xfrm>
      </p:grpSpPr>
      <p:sp>
        <p:nvSpPr>
          <p:cNvPr id="28" name="Rectangle 27"/>
          <p:cNvSpPr/>
          <p:nvPr userDrawn="1"/>
        </p:nvSpPr>
        <p:spPr bwMode="auto">
          <a:xfrm>
            <a:off x="-65" y="3866380"/>
            <a:ext cx="6556059" cy="179310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userDrawn="1"/>
        </p:nvSpPr>
        <p:spPr bwMode="auto">
          <a:xfrm>
            <a:off x="6555997" y="3866380"/>
            <a:ext cx="3214788" cy="1793104"/>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userDrawn="1"/>
        </p:nvSpPr>
        <p:spPr bwMode="ltGray">
          <a:xfrm>
            <a:off x="-64" y="2084173"/>
            <a:ext cx="9770849" cy="17931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1" name="Title 1"/>
          <p:cNvSpPr>
            <a:spLocks noGrp="1"/>
          </p:cNvSpPr>
          <p:nvPr>
            <p:ph type="title" hasCustomPrompt="1"/>
          </p:nvPr>
        </p:nvSpPr>
        <p:spPr>
          <a:xfrm>
            <a:off x="352923" y="2084187"/>
            <a:ext cx="9417861" cy="1793090"/>
          </a:xfrm>
          <a:noFill/>
        </p:spPr>
        <p:txBody>
          <a:bodyPr lIns="180000" tIns="180000" rIns="180000" bIns="180000" anchor="b" anchorCtr="0"/>
          <a:lstStyle>
            <a:lvl1pPr>
              <a:defRPr sz="3431" spc="-98" baseline="0">
                <a:gradFill>
                  <a:gsLst>
                    <a:gs pos="5833">
                      <a:srgbClr val="FFFFFF"/>
                    </a:gs>
                    <a:gs pos="18000">
                      <a:srgbClr val="FFFFFF"/>
                    </a:gs>
                  </a:gsLst>
                  <a:lin ang="5400000" scaled="0"/>
                </a:gradFill>
              </a:defRPr>
            </a:lvl1pPr>
          </a:lstStyle>
          <a:p>
            <a:r>
              <a:rPr lang="en-US" dirty="0"/>
              <a:t>Session Title</a:t>
            </a:r>
          </a:p>
        </p:txBody>
      </p:sp>
      <p:sp>
        <p:nvSpPr>
          <p:cNvPr id="32" name="Text Placeholder 4"/>
          <p:cNvSpPr>
            <a:spLocks noGrp="1"/>
          </p:cNvSpPr>
          <p:nvPr>
            <p:ph type="body" sz="quarter" idx="12" hasCustomPrompt="1"/>
          </p:nvPr>
        </p:nvSpPr>
        <p:spPr>
          <a:xfrm>
            <a:off x="352924" y="3878574"/>
            <a:ext cx="6203071" cy="1792326"/>
          </a:xfrm>
          <a:noFill/>
        </p:spPr>
        <p:txBody>
          <a:bodyPr lIns="180000" tIns="180000" rIns="180000" bIns="180000">
            <a:noAutofit/>
          </a:bodyPr>
          <a:lstStyle>
            <a:lvl1pPr marL="0" indent="0">
              <a:spcBef>
                <a:spcPts val="0"/>
              </a:spcBef>
              <a:buNone/>
              <a:defRPr sz="3431" spc="0" baseline="0">
                <a:gradFill>
                  <a:gsLst>
                    <a:gs pos="0">
                      <a:schemeClr val="bg2"/>
                    </a:gs>
                    <a:gs pos="100000">
                      <a:schemeClr val="bg2"/>
                    </a:gs>
                  </a:gsLst>
                  <a:lin ang="5400000" scaled="0"/>
                </a:gradFill>
                <a:latin typeface="+mj-lt"/>
              </a:defRPr>
            </a:lvl1pPr>
          </a:lstStyle>
          <a:p>
            <a:pPr lvl="0"/>
            <a:r>
              <a:rPr lang="en-US" dirty="0"/>
              <a:t>Speaker Name</a:t>
            </a:r>
          </a:p>
        </p:txBody>
      </p:sp>
      <p:pic>
        <p:nvPicPr>
          <p:cNvPr id="120" name="Picture 1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212" y="333353"/>
            <a:ext cx="2524237" cy="1262298"/>
          </a:xfrm>
          <a:prstGeom prst="rect">
            <a:avLst/>
          </a:prstGeom>
        </p:spPr>
      </p:pic>
      <p:sp>
        <p:nvSpPr>
          <p:cNvPr id="121" name="Text Placeholder 4"/>
          <p:cNvSpPr>
            <a:spLocks noGrp="1"/>
          </p:cNvSpPr>
          <p:nvPr>
            <p:ph type="body" sz="quarter" idx="14" hasCustomPrompt="1"/>
          </p:nvPr>
        </p:nvSpPr>
        <p:spPr>
          <a:xfrm>
            <a:off x="6555996" y="3878574"/>
            <a:ext cx="3214788" cy="1792326"/>
          </a:xfrm>
          <a:noFill/>
        </p:spPr>
        <p:txBody>
          <a:bodyPr lIns="180000" tIns="180000" rIns="180000" bIns="180000">
            <a:noAutofit/>
          </a:bodyPr>
          <a:lstStyle>
            <a:lvl1pPr marL="0" indent="0">
              <a:spcBef>
                <a:spcPts val="0"/>
              </a:spcBef>
              <a:buNone/>
              <a:defRPr sz="3431" spc="0" baseline="0">
                <a:solidFill>
                  <a:schemeClr val="tx1"/>
                </a:solidFill>
                <a:latin typeface="+mj-lt"/>
              </a:defRPr>
            </a:lvl1pPr>
          </a:lstStyle>
          <a:p>
            <a:pPr lvl="0"/>
            <a:r>
              <a:rPr lang="en-US" dirty="0"/>
              <a:t>ABC101</a:t>
            </a:r>
          </a:p>
        </p:txBody>
      </p:sp>
      <p:pic>
        <p:nvPicPr>
          <p:cNvPr id="35" name="Picture 3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193121" y="6115163"/>
            <a:ext cx="1522404" cy="326167"/>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89022" y="3974181"/>
            <a:ext cx="1084897" cy="1601111"/>
          </a:xfrm>
          <a:prstGeom prst="rect">
            <a:avLst/>
          </a:prstGeom>
        </p:spPr>
      </p:pic>
    </p:spTree>
    <p:extLst>
      <p:ext uri="{BB962C8B-B14F-4D97-AF65-F5344CB8AC3E}">
        <p14:creationId xmlns:p14="http://schemas.microsoft.com/office/powerpoint/2010/main" val="3615457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a:t>Demo</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Optional Demo Title</a:t>
            </a:r>
          </a:p>
        </p:txBody>
      </p:sp>
    </p:spTree>
    <p:extLst>
      <p:ext uri="{BB962C8B-B14F-4D97-AF65-F5344CB8AC3E}">
        <p14:creationId xmlns:p14="http://schemas.microsoft.com/office/powerpoint/2010/main" val="1245636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a:t>Video</a:t>
            </a:r>
          </a:p>
        </p:txBody>
      </p:sp>
      <p:sp>
        <p:nvSpPr>
          <p:cNvPr id="3"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Optional Video Title</a:t>
            </a:r>
          </a:p>
        </p:txBody>
      </p:sp>
    </p:spTree>
    <p:extLst>
      <p:ext uri="{BB962C8B-B14F-4D97-AF65-F5344CB8AC3E}">
        <p14:creationId xmlns:p14="http://schemas.microsoft.com/office/powerpoint/2010/main" val="2914429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61398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6107681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4588332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2466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B3FC-A599-49BA-ABE6-CFE0B889F47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27BA3CB-5B1D-41E8-9EBE-FB9B433B79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020D03B-04BD-4C6A-BD45-FA16FE5BA594}"/>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5" name="Footer Placeholder 4">
            <a:extLst>
              <a:ext uri="{FF2B5EF4-FFF2-40B4-BE49-F238E27FC236}">
                <a16:creationId xmlns:a16="http://schemas.microsoft.com/office/drawing/2014/main" id="{8F6FA996-A581-49F4-9908-50B0A4E5D4A2}"/>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E92EC638-7C3B-4274-B72E-77C89352C0FE}"/>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585673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705423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573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052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1782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2396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42137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629E-4B90-493E-9DCC-CFB5F0E6A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280FFA1-B408-4D95-A3E0-691C3387FD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6ECA1C-29BF-4F26-A4DD-14E25D397034}"/>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5" name="Footer Placeholder 4">
            <a:extLst>
              <a:ext uri="{FF2B5EF4-FFF2-40B4-BE49-F238E27FC236}">
                <a16:creationId xmlns:a16="http://schemas.microsoft.com/office/drawing/2014/main" id="{814AF080-310E-4FDC-8809-F9674DF66A5F}"/>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8940DAE3-7FBE-4712-AC51-B2143DA4CB68}"/>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404171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5E62-CB50-46F2-91C5-4C7A7BA4CC1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CD04F36-46D3-488C-92E4-59F28C43E2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C9535226-170A-4905-B94D-D8BAE01AB0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C75285E-6F0B-4710-9477-9287BC40A4B7}"/>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6" name="Footer Placeholder 5">
            <a:extLst>
              <a:ext uri="{FF2B5EF4-FFF2-40B4-BE49-F238E27FC236}">
                <a16:creationId xmlns:a16="http://schemas.microsoft.com/office/drawing/2014/main" id="{DF6D421E-1265-4EE5-894D-CA6DC1D55B7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C89F3D4C-78D9-4708-9EEB-F76A75606C11}"/>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17942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8F58-0103-45E8-B512-EC86F796E3D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33798B5-1437-4D94-A74E-DD1C96F3B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B37C3C-9AF0-4890-878E-E1AF98DAB3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480CDC4-2E49-41F2-A615-CB8975BEEE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BBFA59-811C-449D-B422-A14BE0DCD7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8850618-F610-4847-B3A0-9064498C52A7}"/>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8" name="Footer Placeholder 7">
            <a:extLst>
              <a:ext uri="{FF2B5EF4-FFF2-40B4-BE49-F238E27FC236}">
                <a16:creationId xmlns:a16="http://schemas.microsoft.com/office/drawing/2014/main" id="{719C139F-FD23-4AA0-8A39-B9BFA95A7E5F}"/>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9DA57646-B798-48BC-8729-9246FA9B679D}"/>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426790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4DA8-2982-462B-932D-F495CCA0B77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9F66C83-91DC-40EC-8573-55C3F07CBCFC}"/>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4" name="Footer Placeholder 3">
            <a:extLst>
              <a:ext uri="{FF2B5EF4-FFF2-40B4-BE49-F238E27FC236}">
                <a16:creationId xmlns:a16="http://schemas.microsoft.com/office/drawing/2014/main" id="{26D8A43D-55B5-4EB9-844B-373DE7750332}"/>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CEA97492-024C-4910-BDC8-19C99EDD2CF8}"/>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332423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5DBBB3-9691-40EC-85DC-AA79DF1D9F8E}"/>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3" name="Footer Placeholder 2">
            <a:extLst>
              <a:ext uri="{FF2B5EF4-FFF2-40B4-BE49-F238E27FC236}">
                <a16:creationId xmlns:a16="http://schemas.microsoft.com/office/drawing/2014/main" id="{45C4CFB4-05B0-4258-A770-61D90CF04811}"/>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F8F169A1-F3A6-4718-B43F-B93A48B36ED9}"/>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17992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6F3B-57D4-46DA-BBB5-802609051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73A8E82-C012-40D8-A3EF-08345905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8BF68414-5C77-48FC-8E6B-474D75ACD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DCB966-3E61-454E-B7C3-EF21F8357E0D}"/>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6" name="Footer Placeholder 5">
            <a:extLst>
              <a:ext uri="{FF2B5EF4-FFF2-40B4-BE49-F238E27FC236}">
                <a16:creationId xmlns:a16="http://schemas.microsoft.com/office/drawing/2014/main" id="{E5B8F643-7A68-4738-A428-745CD24E29EF}"/>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D4208D47-53E4-48D5-AD68-D3B8B58E97B8}"/>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171713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3424-C5BB-401F-B59F-CE4943058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F550569-03C0-4C44-AC25-E888893B56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a:extLst>
              <a:ext uri="{FF2B5EF4-FFF2-40B4-BE49-F238E27FC236}">
                <a16:creationId xmlns:a16="http://schemas.microsoft.com/office/drawing/2014/main" id="{B12206A0-396D-47DA-84F7-82645062C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8B80AE-0AE6-4DEE-AA1B-C64FABBB6C88}"/>
              </a:ext>
            </a:extLst>
          </p:cNvPr>
          <p:cNvSpPr>
            <a:spLocks noGrp="1"/>
          </p:cNvSpPr>
          <p:nvPr>
            <p:ph type="dt" sz="half" idx="10"/>
          </p:nvPr>
        </p:nvSpPr>
        <p:spPr/>
        <p:txBody>
          <a:bodyPr/>
          <a:lstStyle/>
          <a:p>
            <a:fld id="{02DB439A-C038-4EDA-809C-E643F1CFC23C}" type="datetimeFigureOut">
              <a:rPr lang="en-NZ" smtClean="0"/>
              <a:t>12/04/2018</a:t>
            </a:fld>
            <a:endParaRPr lang="en-NZ" dirty="0"/>
          </a:p>
        </p:txBody>
      </p:sp>
      <p:sp>
        <p:nvSpPr>
          <p:cNvPr id="6" name="Footer Placeholder 5">
            <a:extLst>
              <a:ext uri="{FF2B5EF4-FFF2-40B4-BE49-F238E27FC236}">
                <a16:creationId xmlns:a16="http://schemas.microsoft.com/office/drawing/2014/main" id="{F6D97EF5-A17B-4C90-B677-D8ECDDB8F79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223B57DB-1047-473C-8FC9-B30E84F9D2D0}"/>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79600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2B50E-5CA4-4023-8585-4E8B2DF29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903B199-A6D5-4A1F-80BD-D5D002E94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6AB09CC-3107-4492-92EE-7F917FFC4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B439A-C038-4EDA-809C-E643F1CFC23C}" type="datetimeFigureOut">
              <a:rPr lang="en-NZ" smtClean="0"/>
              <a:t>12/04/2018</a:t>
            </a:fld>
            <a:endParaRPr lang="en-NZ" dirty="0"/>
          </a:p>
        </p:txBody>
      </p:sp>
      <p:sp>
        <p:nvSpPr>
          <p:cNvPr id="5" name="Footer Placeholder 4">
            <a:extLst>
              <a:ext uri="{FF2B5EF4-FFF2-40B4-BE49-F238E27FC236}">
                <a16:creationId xmlns:a16="http://schemas.microsoft.com/office/drawing/2014/main" id="{A60C67E4-1D21-4234-9154-3E055C96D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1A963429-F379-4E62-BEC4-C620D5A47D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C12BE-5E09-4423-9327-7BCFDF366F19}" type="slidenum">
              <a:rPr lang="en-NZ" smtClean="0"/>
              <a:t>‹#›</a:t>
            </a:fld>
            <a:endParaRPr lang="en-NZ" dirty="0"/>
          </a:p>
        </p:txBody>
      </p:sp>
    </p:spTree>
    <p:extLst>
      <p:ext uri="{BB962C8B-B14F-4D97-AF65-F5344CB8AC3E}">
        <p14:creationId xmlns:p14="http://schemas.microsoft.com/office/powerpoint/2010/main" val="1557205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4028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github.com/chrislgarry/Apollo-11" TargetMode="External"/><Relationship Id="rId2" Type="http://schemas.openxmlformats.org/officeDocument/2006/relationships/hyperlink" Target="http://www.ibiblio.org/apoll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8" y="291548"/>
            <a:ext cx="11655840" cy="1730289"/>
          </a:xfrm>
        </p:spPr>
        <p:txBody>
          <a:bodyPr/>
          <a:lstStyle/>
          <a:p>
            <a:r>
              <a:rPr lang="en-NZ" dirty="0"/>
              <a:t>The Apollo Guidance Computer</a:t>
            </a:r>
          </a:p>
        </p:txBody>
      </p:sp>
      <p:sp>
        <p:nvSpPr>
          <p:cNvPr id="3" name="Text Placeholder 2"/>
          <p:cNvSpPr>
            <a:spLocks noGrp="1"/>
          </p:cNvSpPr>
          <p:nvPr>
            <p:ph type="body" sz="quarter" idx="10"/>
          </p:nvPr>
        </p:nvSpPr>
        <p:spPr>
          <a:xfrm>
            <a:off x="341553" y="2417317"/>
            <a:ext cx="11653523" cy="2718821"/>
          </a:xfrm>
        </p:spPr>
        <p:txBody>
          <a:bodyPr/>
          <a:lstStyle/>
          <a:p>
            <a:endParaRPr lang="en-NZ" dirty="0"/>
          </a:p>
          <a:p>
            <a:r>
              <a:rPr lang="en-NZ" dirty="0"/>
              <a:t>Rory Braybrook</a:t>
            </a:r>
          </a:p>
          <a:p>
            <a:endParaRPr lang="en-NZ" dirty="0"/>
          </a:p>
          <a:p>
            <a:r>
              <a:rPr lang="en-NZ" dirty="0"/>
              <a:t>@rbrayb</a:t>
            </a:r>
          </a:p>
        </p:txBody>
      </p:sp>
    </p:spTree>
    <p:extLst>
      <p:ext uri="{BB962C8B-B14F-4D97-AF65-F5344CB8AC3E}">
        <p14:creationId xmlns:p14="http://schemas.microsoft.com/office/powerpoint/2010/main" val="1591518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8305-1007-4366-972B-ABB5D0B6B259}"/>
              </a:ext>
            </a:extLst>
          </p:cNvPr>
          <p:cNvSpPr>
            <a:spLocks noGrp="1"/>
          </p:cNvSpPr>
          <p:nvPr>
            <p:ph type="title"/>
          </p:nvPr>
        </p:nvSpPr>
        <p:spPr/>
        <p:txBody>
          <a:bodyPr/>
          <a:lstStyle/>
          <a:p>
            <a:r>
              <a:rPr lang="en-US" dirty="0"/>
              <a:t>Altair 8800 - 1974</a:t>
            </a:r>
            <a:endParaRPr lang="en-NZ" dirty="0"/>
          </a:p>
        </p:txBody>
      </p:sp>
      <p:pic>
        <p:nvPicPr>
          <p:cNvPr id="5" name="Snagit_PPT7E01">
            <a:extLst>
              <a:ext uri="{FF2B5EF4-FFF2-40B4-BE49-F238E27FC236}">
                <a16:creationId xmlns:a16="http://schemas.microsoft.com/office/drawing/2014/main" id="{504EAA41-23EF-44DF-AB82-0CA777AEE4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3521" y="1825625"/>
            <a:ext cx="4704958" cy="4351338"/>
          </a:xfrm>
        </p:spPr>
      </p:pic>
    </p:spTree>
    <p:extLst>
      <p:ext uri="{BB962C8B-B14F-4D97-AF65-F5344CB8AC3E}">
        <p14:creationId xmlns:p14="http://schemas.microsoft.com/office/powerpoint/2010/main" val="609814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A8A7-1820-4DD6-8FFA-9C0787DDBB26}"/>
              </a:ext>
            </a:extLst>
          </p:cNvPr>
          <p:cNvSpPr>
            <a:spLocks noGrp="1"/>
          </p:cNvSpPr>
          <p:nvPr>
            <p:ph type="title"/>
          </p:nvPr>
        </p:nvSpPr>
        <p:spPr/>
        <p:txBody>
          <a:bodyPr/>
          <a:lstStyle/>
          <a:p>
            <a:r>
              <a:rPr lang="en-NZ" dirty="0"/>
              <a:t>Apple 1 - 1976</a:t>
            </a:r>
          </a:p>
        </p:txBody>
      </p:sp>
      <p:pic>
        <p:nvPicPr>
          <p:cNvPr id="5" name="Snagit_PPT4AB3">
            <a:extLst>
              <a:ext uri="{FF2B5EF4-FFF2-40B4-BE49-F238E27FC236}">
                <a16:creationId xmlns:a16="http://schemas.microsoft.com/office/drawing/2014/main" id="{6EEB6A21-9B18-4E8B-8728-1C65A48839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7949" y="1825625"/>
            <a:ext cx="5176101" cy="4351338"/>
          </a:xfrm>
        </p:spPr>
      </p:pic>
    </p:spTree>
    <p:extLst>
      <p:ext uri="{BB962C8B-B14F-4D97-AF65-F5344CB8AC3E}">
        <p14:creationId xmlns:p14="http://schemas.microsoft.com/office/powerpoint/2010/main" val="288079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8198-D1AF-4642-9392-CE87F358223C}"/>
              </a:ext>
            </a:extLst>
          </p:cNvPr>
          <p:cNvSpPr>
            <a:spLocks noGrp="1"/>
          </p:cNvSpPr>
          <p:nvPr>
            <p:ph type="title"/>
          </p:nvPr>
        </p:nvSpPr>
        <p:spPr/>
        <p:txBody>
          <a:bodyPr/>
          <a:lstStyle/>
          <a:p>
            <a:r>
              <a:rPr lang="en-NZ" dirty="0"/>
              <a:t>TRS 80 - 1977</a:t>
            </a:r>
          </a:p>
        </p:txBody>
      </p:sp>
      <p:pic>
        <p:nvPicPr>
          <p:cNvPr id="5" name="Snagit_PPTE3B8">
            <a:extLst>
              <a:ext uri="{FF2B5EF4-FFF2-40B4-BE49-F238E27FC236}">
                <a16:creationId xmlns:a16="http://schemas.microsoft.com/office/drawing/2014/main" id="{B3AE501C-7411-455E-8C7A-2CCBC18224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4136" y="1825625"/>
            <a:ext cx="6143728" cy="4351338"/>
          </a:xfrm>
        </p:spPr>
      </p:pic>
    </p:spTree>
    <p:extLst>
      <p:ext uri="{BB962C8B-B14F-4D97-AF65-F5344CB8AC3E}">
        <p14:creationId xmlns:p14="http://schemas.microsoft.com/office/powerpoint/2010/main" val="401537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1E44-04A0-4A31-9348-4CC2B6E453D5}"/>
              </a:ext>
            </a:extLst>
          </p:cNvPr>
          <p:cNvSpPr>
            <a:spLocks noGrp="1"/>
          </p:cNvSpPr>
          <p:nvPr>
            <p:ph type="title"/>
          </p:nvPr>
        </p:nvSpPr>
        <p:spPr/>
        <p:txBody>
          <a:bodyPr/>
          <a:lstStyle/>
          <a:p>
            <a:r>
              <a:rPr lang="en-NZ" dirty="0"/>
              <a:t>IBM PC - 1981</a:t>
            </a:r>
          </a:p>
        </p:txBody>
      </p:sp>
      <p:pic>
        <p:nvPicPr>
          <p:cNvPr id="5" name="Snagit_PPT598F">
            <a:extLst>
              <a:ext uri="{FF2B5EF4-FFF2-40B4-BE49-F238E27FC236}">
                <a16:creationId xmlns:a16="http://schemas.microsoft.com/office/drawing/2014/main" id="{9CF7E27A-E029-406D-A8A8-EB633ECDE4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4791" y="1825625"/>
            <a:ext cx="4682418" cy="4351338"/>
          </a:xfrm>
        </p:spPr>
      </p:pic>
    </p:spTree>
    <p:extLst>
      <p:ext uri="{BB962C8B-B14F-4D97-AF65-F5344CB8AC3E}">
        <p14:creationId xmlns:p14="http://schemas.microsoft.com/office/powerpoint/2010/main" val="3330788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BC0E-A424-4D99-AC74-6A00D0320314}"/>
              </a:ext>
            </a:extLst>
          </p:cNvPr>
          <p:cNvSpPr>
            <a:spLocks noGrp="1"/>
          </p:cNvSpPr>
          <p:nvPr>
            <p:ph type="title"/>
          </p:nvPr>
        </p:nvSpPr>
        <p:spPr/>
        <p:txBody>
          <a:bodyPr/>
          <a:lstStyle/>
          <a:p>
            <a:r>
              <a:rPr lang="en-NZ" dirty="0"/>
              <a:t>NASA mainframe - 1960</a:t>
            </a:r>
          </a:p>
        </p:txBody>
      </p:sp>
      <p:pic>
        <p:nvPicPr>
          <p:cNvPr id="5" name="Snagit_PPT75CB">
            <a:extLst>
              <a:ext uri="{FF2B5EF4-FFF2-40B4-BE49-F238E27FC236}">
                <a16:creationId xmlns:a16="http://schemas.microsoft.com/office/drawing/2014/main" id="{2251B329-E293-4C53-896A-90883608E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4368" y="1825625"/>
            <a:ext cx="6643264" cy="4351338"/>
          </a:xfrm>
        </p:spPr>
      </p:pic>
    </p:spTree>
    <p:extLst>
      <p:ext uri="{BB962C8B-B14F-4D97-AF65-F5344CB8AC3E}">
        <p14:creationId xmlns:p14="http://schemas.microsoft.com/office/powerpoint/2010/main" val="731426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22AF1-9FEB-4186-BB5C-F2FCE34CA002}"/>
              </a:ext>
            </a:extLst>
          </p:cNvPr>
          <p:cNvSpPr>
            <a:spLocks noGrp="1"/>
          </p:cNvSpPr>
          <p:nvPr>
            <p:ph type="title"/>
          </p:nvPr>
        </p:nvSpPr>
        <p:spPr/>
        <p:txBody>
          <a:bodyPr/>
          <a:lstStyle/>
          <a:p>
            <a:r>
              <a:rPr lang="en-NZ" dirty="0"/>
              <a:t>MIT</a:t>
            </a:r>
          </a:p>
        </p:txBody>
      </p:sp>
    </p:spTree>
    <p:extLst>
      <p:ext uri="{BB962C8B-B14F-4D97-AF65-F5344CB8AC3E}">
        <p14:creationId xmlns:p14="http://schemas.microsoft.com/office/powerpoint/2010/main" val="6488915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765E-4FD3-435A-9AC6-DA7294F1C78E}"/>
              </a:ext>
            </a:extLst>
          </p:cNvPr>
          <p:cNvSpPr>
            <a:spLocks noGrp="1"/>
          </p:cNvSpPr>
          <p:nvPr>
            <p:ph type="title"/>
          </p:nvPr>
        </p:nvSpPr>
        <p:spPr/>
        <p:txBody>
          <a:bodyPr/>
          <a:lstStyle/>
          <a:p>
            <a:r>
              <a:rPr lang="en-NZ" dirty="0"/>
              <a:t>Charles Draper lab</a:t>
            </a:r>
          </a:p>
        </p:txBody>
      </p:sp>
      <p:sp>
        <p:nvSpPr>
          <p:cNvPr id="3" name="Content Placeholder 2">
            <a:extLst>
              <a:ext uri="{FF2B5EF4-FFF2-40B4-BE49-F238E27FC236}">
                <a16:creationId xmlns:a16="http://schemas.microsoft.com/office/drawing/2014/main" id="{1D278F14-096C-4C77-A276-9D77BD432D09}"/>
              </a:ext>
            </a:extLst>
          </p:cNvPr>
          <p:cNvSpPr>
            <a:spLocks noGrp="1"/>
          </p:cNvSpPr>
          <p:nvPr>
            <p:ph idx="1"/>
          </p:nvPr>
        </p:nvSpPr>
        <p:spPr/>
        <p:txBody>
          <a:bodyPr/>
          <a:lstStyle/>
          <a:p>
            <a:r>
              <a:rPr lang="en-NZ" dirty="0"/>
              <a:t>MIT chosen because they developed the guidance system for the Polaris missile.</a:t>
            </a:r>
          </a:p>
          <a:p>
            <a:r>
              <a:rPr lang="en-NZ" dirty="0"/>
              <a:t>MIT contract with NASA – “</a:t>
            </a:r>
            <a:r>
              <a:rPr lang="en-US" dirty="0"/>
              <a:t>develop a navigation, control, and guidance system that would be carried by both the Apollo command module and the lunar lander”.</a:t>
            </a:r>
          </a:p>
          <a:p>
            <a:r>
              <a:rPr lang="en-US" dirty="0"/>
              <a:t>No detailed requirements.</a:t>
            </a:r>
          </a:p>
          <a:p>
            <a:endParaRPr lang="en-NZ" dirty="0"/>
          </a:p>
        </p:txBody>
      </p:sp>
    </p:spTree>
    <p:extLst>
      <p:ext uri="{BB962C8B-B14F-4D97-AF65-F5344CB8AC3E}">
        <p14:creationId xmlns:p14="http://schemas.microsoft.com/office/powerpoint/2010/main" val="417758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22AF1-9FEB-4186-BB5C-F2FCE34CA002}"/>
              </a:ext>
            </a:extLst>
          </p:cNvPr>
          <p:cNvSpPr>
            <a:spLocks noGrp="1"/>
          </p:cNvSpPr>
          <p:nvPr>
            <p:ph type="title"/>
          </p:nvPr>
        </p:nvSpPr>
        <p:spPr/>
        <p:txBody>
          <a:bodyPr/>
          <a:lstStyle/>
          <a:p>
            <a:r>
              <a:rPr lang="en-NZ" dirty="0"/>
              <a:t>The AGC</a:t>
            </a:r>
          </a:p>
        </p:txBody>
      </p:sp>
    </p:spTree>
    <p:extLst>
      <p:ext uri="{BB962C8B-B14F-4D97-AF65-F5344CB8AC3E}">
        <p14:creationId xmlns:p14="http://schemas.microsoft.com/office/powerpoint/2010/main" val="200122414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B773-2E03-4207-AD04-BA278BAFA50C}"/>
              </a:ext>
            </a:extLst>
          </p:cNvPr>
          <p:cNvSpPr>
            <a:spLocks noGrp="1"/>
          </p:cNvSpPr>
          <p:nvPr>
            <p:ph type="title"/>
          </p:nvPr>
        </p:nvSpPr>
        <p:spPr/>
        <p:txBody>
          <a:bodyPr/>
          <a:lstStyle/>
          <a:p>
            <a:endParaRPr lang="en-NZ" dirty="0"/>
          </a:p>
        </p:txBody>
      </p:sp>
      <p:pic>
        <p:nvPicPr>
          <p:cNvPr id="5" name="Snagit_PPTCD15">
            <a:extLst>
              <a:ext uri="{FF2B5EF4-FFF2-40B4-BE49-F238E27FC236}">
                <a16:creationId xmlns:a16="http://schemas.microsoft.com/office/drawing/2014/main" id="{B41EE19E-80FC-400B-9578-4C1B55DA6B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476" y="2001294"/>
            <a:ext cx="7619048" cy="4000000"/>
          </a:xfrm>
        </p:spPr>
      </p:pic>
    </p:spTree>
    <p:extLst>
      <p:ext uri="{BB962C8B-B14F-4D97-AF65-F5344CB8AC3E}">
        <p14:creationId xmlns:p14="http://schemas.microsoft.com/office/powerpoint/2010/main" val="151070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C0B9-7F64-4A45-B8F3-A94649B3BD08}"/>
              </a:ext>
            </a:extLst>
          </p:cNvPr>
          <p:cNvSpPr>
            <a:spLocks noGrp="1"/>
          </p:cNvSpPr>
          <p:nvPr>
            <p:ph type="title"/>
          </p:nvPr>
        </p:nvSpPr>
        <p:spPr/>
        <p:txBody>
          <a:bodyPr/>
          <a:lstStyle/>
          <a:p>
            <a:endParaRPr lang="en-NZ" dirty="0"/>
          </a:p>
        </p:txBody>
      </p:sp>
      <p:pic>
        <p:nvPicPr>
          <p:cNvPr id="5" name="Snagit_PPTE92D">
            <a:extLst>
              <a:ext uri="{FF2B5EF4-FFF2-40B4-BE49-F238E27FC236}">
                <a16:creationId xmlns:a16="http://schemas.microsoft.com/office/drawing/2014/main" id="{28D86640-4F17-4F34-B7C0-D3007D725F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779" y="109952"/>
            <a:ext cx="10042358" cy="6638095"/>
          </a:xfrm>
        </p:spPr>
      </p:pic>
    </p:spTree>
    <p:extLst>
      <p:ext uri="{BB962C8B-B14F-4D97-AF65-F5344CB8AC3E}">
        <p14:creationId xmlns:p14="http://schemas.microsoft.com/office/powerpoint/2010/main" val="243083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8" y="291548"/>
            <a:ext cx="11655840" cy="1730289"/>
          </a:xfrm>
        </p:spPr>
        <p:txBody>
          <a:bodyPr/>
          <a:lstStyle/>
          <a:p>
            <a:r>
              <a:rPr lang="en-NZ" dirty="0"/>
              <a:t>Spoiler Alert</a:t>
            </a:r>
          </a:p>
        </p:txBody>
      </p:sp>
      <p:sp>
        <p:nvSpPr>
          <p:cNvPr id="3" name="Text Placeholder 2"/>
          <p:cNvSpPr>
            <a:spLocks noGrp="1"/>
          </p:cNvSpPr>
          <p:nvPr>
            <p:ph type="body" sz="quarter" idx="10"/>
          </p:nvPr>
        </p:nvSpPr>
        <p:spPr>
          <a:xfrm>
            <a:off x="341553" y="2417317"/>
            <a:ext cx="11653523" cy="727700"/>
          </a:xfrm>
        </p:spPr>
        <p:txBody>
          <a:bodyPr/>
          <a:lstStyle/>
          <a:p>
            <a:r>
              <a:rPr lang="en-NZ" dirty="0"/>
              <a:t>Media !!!</a:t>
            </a:r>
          </a:p>
        </p:txBody>
      </p:sp>
    </p:spTree>
    <p:extLst>
      <p:ext uri="{BB962C8B-B14F-4D97-AF65-F5344CB8AC3E}">
        <p14:creationId xmlns:p14="http://schemas.microsoft.com/office/powerpoint/2010/main" val="335773448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6D86-1D72-4EE4-BBB9-224EDDB6A6EF}"/>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A4DDD802-E547-4E2A-BAE7-8CF55F2B55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2800" y="99000"/>
            <a:ext cx="6983328" cy="6660000"/>
          </a:xfrm>
        </p:spPr>
      </p:pic>
    </p:spTree>
    <p:extLst>
      <p:ext uri="{BB962C8B-B14F-4D97-AF65-F5344CB8AC3E}">
        <p14:creationId xmlns:p14="http://schemas.microsoft.com/office/powerpoint/2010/main" val="2082954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19A9-0315-4242-93D6-E63C6E8118D8}"/>
              </a:ext>
            </a:extLst>
          </p:cNvPr>
          <p:cNvSpPr>
            <a:spLocks noGrp="1"/>
          </p:cNvSpPr>
          <p:nvPr>
            <p:ph type="title"/>
          </p:nvPr>
        </p:nvSpPr>
        <p:spPr/>
        <p:txBody>
          <a:bodyPr/>
          <a:lstStyle/>
          <a:p>
            <a:endParaRPr lang="en-NZ" dirty="0"/>
          </a:p>
        </p:txBody>
      </p:sp>
      <p:pic>
        <p:nvPicPr>
          <p:cNvPr id="5" name="Snagit_PPT2CB1">
            <a:extLst>
              <a:ext uri="{FF2B5EF4-FFF2-40B4-BE49-F238E27FC236}">
                <a16:creationId xmlns:a16="http://schemas.microsoft.com/office/drawing/2014/main" id="{8F28819D-F6D7-4FE2-9F4A-A19BEC29BD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0673" y="1825625"/>
            <a:ext cx="8694821" cy="4351338"/>
          </a:xfrm>
        </p:spPr>
      </p:pic>
    </p:spTree>
    <p:extLst>
      <p:ext uri="{BB962C8B-B14F-4D97-AF65-F5344CB8AC3E}">
        <p14:creationId xmlns:p14="http://schemas.microsoft.com/office/powerpoint/2010/main" val="1191508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C29B-DB1E-4EFE-9E03-30BFC055EF74}"/>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D9AFC7C4-B081-486A-A882-2EA32EA34C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6139" y="207000"/>
            <a:ext cx="7719721" cy="6444000"/>
          </a:xfrm>
        </p:spPr>
      </p:pic>
    </p:spTree>
    <p:extLst>
      <p:ext uri="{BB962C8B-B14F-4D97-AF65-F5344CB8AC3E}">
        <p14:creationId xmlns:p14="http://schemas.microsoft.com/office/powerpoint/2010/main" val="1793228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3DD1-AE8B-4FD8-9102-BA6465F38CCB}"/>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30B6DB53-FCC8-43DE-A7DB-35D11A39E4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9738" y="250329"/>
            <a:ext cx="7711667" cy="6552000"/>
          </a:xfrm>
        </p:spPr>
      </p:pic>
    </p:spTree>
    <p:extLst>
      <p:ext uri="{BB962C8B-B14F-4D97-AF65-F5344CB8AC3E}">
        <p14:creationId xmlns:p14="http://schemas.microsoft.com/office/powerpoint/2010/main" val="3071340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8CEB-9362-4A0F-982B-AD24A8726F57}"/>
              </a:ext>
            </a:extLst>
          </p:cNvPr>
          <p:cNvSpPr>
            <a:spLocks noGrp="1"/>
          </p:cNvSpPr>
          <p:nvPr>
            <p:ph type="title"/>
          </p:nvPr>
        </p:nvSpPr>
        <p:spPr/>
        <p:txBody>
          <a:bodyPr/>
          <a:lstStyle/>
          <a:p>
            <a:r>
              <a:rPr lang="en-NZ" dirty="0"/>
              <a:t>Weaving the rope</a:t>
            </a:r>
          </a:p>
        </p:txBody>
      </p:sp>
      <p:pic>
        <p:nvPicPr>
          <p:cNvPr id="4" name="Weaving software into core memory by hand-P12r8DKHsak_Segment_0_WMV V9">
            <a:hlinkClick r:id="" action="ppaction://media"/>
            <a:extLst>
              <a:ext uri="{FF2B5EF4-FFF2-40B4-BE49-F238E27FC236}">
                <a16:creationId xmlns:a16="http://schemas.microsoft.com/office/drawing/2014/main" id="{60060C2E-0DE3-4061-AC44-C2D24F0915E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9063" y="1825625"/>
            <a:ext cx="4333875" cy="4351338"/>
          </a:xfrm>
        </p:spPr>
      </p:pic>
    </p:spTree>
    <p:extLst>
      <p:ext uri="{BB962C8B-B14F-4D97-AF65-F5344CB8AC3E}">
        <p14:creationId xmlns:p14="http://schemas.microsoft.com/office/powerpoint/2010/main" val="14804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5C61-9ACB-4CC4-80E0-E41ADC97FBE3}"/>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4D727E51-E00C-486D-916C-1A80430FFD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7326" y="90000"/>
            <a:ext cx="9476474" cy="6768000"/>
          </a:xfrm>
        </p:spPr>
      </p:pic>
    </p:spTree>
    <p:extLst>
      <p:ext uri="{BB962C8B-B14F-4D97-AF65-F5344CB8AC3E}">
        <p14:creationId xmlns:p14="http://schemas.microsoft.com/office/powerpoint/2010/main" val="1796526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2E52-06D3-4D03-ADC1-51063E158635}"/>
              </a:ext>
            </a:extLst>
          </p:cNvPr>
          <p:cNvSpPr>
            <a:spLocks noGrp="1"/>
          </p:cNvSpPr>
          <p:nvPr>
            <p:ph type="title"/>
          </p:nvPr>
        </p:nvSpPr>
        <p:spPr/>
        <p:txBody>
          <a:bodyPr/>
          <a:lstStyle/>
          <a:p>
            <a:r>
              <a:rPr lang="en-NZ" dirty="0"/>
              <a:t>AGC stats</a:t>
            </a:r>
          </a:p>
        </p:txBody>
      </p:sp>
      <p:sp>
        <p:nvSpPr>
          <p:cNvPr id="3" name="Content Placeholder 2">
            <a:extLst>
              <a:ext uri="{FF2B5EF4-FFF2-40B4-BE49-F238E27FC236}">
                <a16:creationId xmlns:a16="http://schemas.microsoft.com/office/drawing/2014/main" id="{3AEBBEC3-1C10-416E-8D7C-37BFE20B78D1}"/>
              </a:ext>
            </a:extLst>
          </p:cNvPr>
          <p:cNvSpPr>
            <a:spLocks noGrp="1"/>
          </p:cNvSpPr>
          <p:nvPr>
            <p:ph idx="1"/>
          </p:nvPr>
        </p:nvSpPr>
        <p:spPr/>
        <p:txBody>
          <a:bodyPr>
            <a:normAutofit fontScale="92500" lnSpcReduction="20000"/>
          </a:bodyPr>
          <a:lstStyle/>
          <a:p>
            <a:r>
              <a:rPr lang="en-NZ" dirty="0"/>
              <a:t>5 interrupts</a:t>
            </a:r>
          </a:p>
          <a:p>
            <a:r>
              <a:rPr lang="en-NZ" dirty="0"/>
              <a:t>1 Mhz clock</a:t>
            </a:r>
          </a:p>
          <a:p>
            <a:r>
              <a:rPr lang="en-NZ" dirty="0"/>
              <a:t>16 bit words</a:t>
            </a:r>
          </a:p>
          <a:p>
            <a:r>
              <a:rPr lang="en-NZ" dirty="0"/>
              <a:t>2048 words RAM</a:t>
            </a:r>
          </a:p>
          <a:p>
            <a:r>
              <a:rPr lang="en-NZ" dirty="0"/>
              <a:t>36K words ROM (with banked memory)</a:t>
            </a:r>
          </a:p>
          <a:p>
            <a:r>
              <a:rPr lang="en-NZ" dirty="0"/>
              <a:t>17 registers</a:t>
            </a:r>
          </a:p>
          <a:p>
            <a:r>
              <a:rPr lang="en-NZ" dirty="0"/>
              <a:t>Weighs 70 lbs</a:t>
            </a:r>
          </a:p>
          <a:p>
            <a:r>
              <a:rPr lang="en-NZ" dirty="0"/>
              <a:t>Draws 55 watts</a:t>
            </a:r>
          </a:p>
          <a:p>
            <a:r>
              <a:rPr lang="en-NZ" dirty="0"/>
              <a:t>First to use IC (Fairchild)</a:t>
            </a:r>
          </a:p>
          <a:p>
            <a:r>
              <a:rPr lang="en-US" dirty="0"/>
              <a:t>A full decade prior to the first commercially available microprocessor – the 4-bit Intel 4004 central processing unit (CPU) was released in 1971</a:t>
            </a:r>
            <a:endParaRPr lang="en-NZ" dirty="0"/>
          </a:p>
        </p:txBody>
      </p:sp>
    </p:spTree>
    <p:extLst>
      <p:ext uri="{BB962C8B-B14F-4D97-AF65-F5344CB8AC3E}">
        <p14:creationId xmlns:p14="http://schemas.microsoft.com/office/powerpoint/2010/main" val="268536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03F9-8205-4A1F-8AB6-5C4882772023}"/>
              </a:ext>
            </a:extLst>
          </p:cNvPr>
          <p:cNvSpPr>
            <a:spLocks noGrp="1"/>
          </p:cNvSpPr>
          <p:nvPr>
            <p:ph type="title"/>
          </p:nvPr>
        </p:nvSpPr>
        <p:spPr/>
        <p:txBody>
          <a:bodyPr/>
          <a:lstStyle/>
          <a:p>
            <a:r>
              <a:rPr lang="en-NZ" dirty="0"/>
              <a:t>Words</a:t>
            </a:r>
          </a:p>
        </p:txBody>
      </p:sp>
      <p:sp>
        <p:nvSpPr>
          <p:cNvPr id="3" name="Content Placeholder 2">
            <a:extLst>
              <a:ext uri="{FF2B5EF4-FFF2-40B4-BE49-F238E27FC236}">
                <a16:creationId xmlns:a16="http://schemas.microsoft.com/office/drawing/2014/main" id="{5D6CB1E3-8B0D-4E1E-A71C-C69F7275C9E9}"/>
              </a:ext>
            </a:extLst>
          </p:cNvPr>
          <p:cNvSpPr>
            <a:spLocks noGrp="1"/>
          </p:cNvSpPr>
          <p:nvPr>
            <p:ph idx="1"/>
          </p:nvPr>
        </p:nvSpPr>
        <p:spPr>
          <a:xfrm>
            <a:off x="838200" y="2141537"/>
            <a:ext cx="10515600" cy="4351338"/>
          </a:xfrm>
        </p:spPr>
        <p:txBody>
          <a:bodyPr>
            <a:normAutofit lnSpcReduction="10000"/>
          </a:bodyPr>
          <a:lstStyle/>
          <a:p>
            <a:r>
              <a:rPr lang="en-US" dirty="0"/>
              <a:t>Words were 16 bits long - used to represent either data or instructions</a:t>
            </a:r>
          </a:p>
          <a:p>
            <a:r>
              <a:rPr lang="en-US" dirty="0"/>
              <a:t>Only 15 bits are actually usable (the 16th bit is a parity bit for error checking)</a:t>
            </a:r>
          </a:p>
          <a:p>
            <a:r>
              <a:rPr lang="en-US" dirty="0"/>
              <a:t>First three bits store an operation code (or </a:t>
            </a:r>
            <a:r>
              <a:rPr lang="en-US" i="1" dirty="0"/>
              <a:t>“opcode”)</a:t>
            </a:r>
          </a:p>
          <a:p>
            <a:r>
              <a:rPr lang="en-US" dirty="0"/>
              <a:t>Remaining 12 bits to store an address.</a:t>
            </a:r>
          </a:p>
          <a:p>
            <a:r>
              <a:rPr lang="en-US" dirty="0"/>
              <a:t>Three bits for the opcode = eight opcodes. </a:t>
            </a:r>
          </a:p>
          <a:p>
            <a:r>
              <a:rPr lang="en-US" dirty="0"/>
              <a:t>Could sometimes use the fourth bit as part of the op code as well (this required calling an EXTEND instruction first, so the computer would know the following instruction had a special four-bit opcode).</a:t>
            </a:r>
          </a:p>
          <a:p>
            <a:endParaRPr lang="en-NZ" dirty="0"/>
          </a:p>
        </p:txBody>
      </p:sp>
    </p:spTree>
    <p:extLst>
      <p:ext uri="{BB962C8B-B14F-4D97-AF65-F5344CB8AC3E}">
        <p14:creationId xmlns:p14="http://schemas.microsoft.com/office/powerpoint/2010/main" val="3321668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4838-9C73-4A51-91BF-E40A9BF1FB56}"/>
              </a:ext>
            </a:extLst>
          </p:cNvPr>
          <p:cNvSpPr>
            <a:spLocks noGrp="1"/>
          </p:cNvSpPr>
          <p:nvPr>
            <p:ph type="title"/>
          </p:nvPr>
        </p:nvSpPr>
        <p:spPr/>
        <p:txBody>
          <a:bodyPr/>
          <a:lstStyle/>
          <a:p>
            <a:r>
              <a:rPr lang="en-NZ" dirty="0"/>
              <a:t>“OS”</a:t>
            </a:r>
          </a:p>
        </p:txBody>
      </p:sp>
      <p:sp>
        <p:nvSpPr>
          <p:cNvPr id="4" name="Rectangle 3">
            <a:extLst>
              <a:ext uri="{FF2B5EF4-FFF2-40B4-BE49-F238E27FC236}">
                <a16:creationId xmlns:a16="http://schemas.microsoft.com/office/drawing/2014/main" id="{0A99E56B-CEBC-4C7E-A42F-2A4A4FF68D0A}"/>
              </a:ext>
            </a:extLst>
          </p:cNvPr>
          <p:cNvSpPr/>
          <p:nvPr/>
        </p:nvSpPr>
        <p:spPr>
          <a:xfrm>
            <a:off x="1419726" y="1998660"/>
            <a:ext cx="9352547" cy="5539978"/>
          </a:xfrm>
          <a:prstGeom prst="rect">
            <a:avLst/>
          </a:prstGeom>
        </p:spPr>
        <p:txBody>
          <a:bodyPr wrap="square">
            <a:spAutoFit/>
          </a:bodyPr>
          <a:lstStyle/>
          <a:p>
            <a:pPr marL="457200" indent="-457200">
              <a:buFont typeface="Arial" panose="020B0604020202020204" pitchFamily="34" charset="0"/>
              <a:buChar char="•"/>
            </a:pPr>
            <a:r>
              <a:rPr lang="en-US" sz="2800" dirty="0"/>
              <a:t>Exec - managed jobs based on priority.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Could run up to eight tasks at a time with each task periodically checking back with the Exec to see if a task with a higher priority was waiting to run.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Waitlist held tasks waiting for the Exec to have capacity to run them.</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Restart parameters (current state) were saved periodically – allowed for restart not reset.</a:t>
            </a:r>
          </a:p>
          <a:p>
            <a:endParaRPr lang="en-US" sz="2800" dirty="0"/>
          </a:p>
          <a:p>
            <a:endParaRPr lang="en-US" dirty="0"/>
          </a:p>
        </p:txBody>
      </p:sp>
    </p:spTree>
    <p:extLst>
      <p:ext uri="{BB962C8B-B14F-4D97-AF65-F5344CB8AC3E}">
        <p14:creationId xmlns:p14="http://schemas.microsoft.com/office/powerpoint/2010/main" val="81501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ABEC-0D72-4F8C-B42B-0DED9D53C78F}"/>
              </a:ext>
            </a:extLst>
          </p:cNvPr>
          <p:cNvSpPr>
            <a:spLocks noGrp="1"/>
          </p:cNvSpPr>
          <p:nvPr>
            <p:ph type="title"/>
          </p:nvPr>
        </p:nvSpPr>
        <p:spPr>
          <a:xfrm>
            <a:off x="838200" y="389189"/>
            <a:ext cx="10515600" cy="1325563"/>
          </a:xfrm>
        </p:spPr>
        <p:txBody>
          <a:bodyPr/>
          <a:lstStyle/>
          <a:p>
            <a:r>
              <a:rPr lang="en-NZ" dirty="0"/>
              <a:t>Interpreter</a:t>
            </a:r>
          </a:p>
        </p:txBody>
      </p:sp>
      <p:sp>
        <p:nvSpPr>
          <p:cNvPr id="4" name="Rectangle 3">
            <a:extLst>
              <a:ext uri="{FF2B5EF4-FFF2-40B4-BE49-F238E27FC236}">
                <a16:creationId xmlns:a16="http://schemas.microsoft.com/office/drawing/2014/main" id="{F9075507-0C4F-426A-A381-C35E500A34C3}"/>
              </a:ext>
            </a:extLst>
          </p:cNvPr>
          <p:cNvSpPr/>
          <p:nvPr/>
        </p:nvSpPr>
        <p:spPr>
          <a:xfrm>
            <a:off x="1335505" y="2455039"/>
            <a:ext cx="9613232"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AGC provided for manipulation of single- and double-precision quantities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But it needed to handle multi-precision quantities, trigonometric operations, vector and matrix operations, and extensive scalar operations.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457200" lvl="0" indent="-457200">
              <a:buFont typeface="Arial" panose="020B0604020202020204" pitchFamily="34" charset="0"/>
              <a:buChar char="•"/>
            </a:pPr>
            <a:r>
              <a:rPr lang="en-US" sz="2800" dirty="0"/>
              <a:t>"Interpreter"  - a “VM”.</a:t>
            </a:r>
            <a:endParaRPr kumimoji="0" lang="en-N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242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BBDF8-1CF4-4F8A-AAA0-FDF5614C1ECC}"/>
              </a:ext>
            </a:extLst>
          </p:cNvPr>
          <p:cNvSpPr>
            <a:spLocks noGrp="1"/>
          </p:cNvSpPr>
          <p:nvPr>
            <p:ph type="title"/>
          </p:nvPr>
        </p:nvSpPr>
        <p:spPr/>
        <p:txBody>
          <a:bodyPr/>
          <a:lstStyle/>
          <a:p>
            <a:r>
              <a:rPr lang="en-NZ" dirty="0"/>
              <a:t>The beginning</a:t>
            </a:r>
          </a:p>
        </p:txBody>
      </p:sp>
    </p:spTree>
    <p:extLst>
      <p:ext uri="{BB962C8B-B14F-4D97-AF65-F5344CB8AC3E}">
        <p14:creationId xmlns:p14="http://schemas.microsoft.com/office/powerpoint/2010/main" val="39109242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BCB6-221F-4757-A9BC-6A4B7B4B5C31}"/>
              </a:ext>
            </a:extLst>
          </p:cNvPr>
          <p:cNvSpPr>
            <a:spLocks noGrp="1"/>
          </p:cNvSpPr>
          <p:nvPr>
            <p:ph type="title"/>
          </p:nvPr>
        </p:nvSpPr>
        <p:spPr/>
        <p:txBody>
          <a:bodyPr/>
          <a:lstStyle/>
          <a:p>
            <a:r>
              <a:rPr lang="en-NZ" dirty="0"/>
              <a:t>Core sets and VAC</a:t>
            </a:r>
          </a:p>
        </p:txBody>
      </p:sp>
      <p:sp>
        <p:nvSpPr>
          <p:cNvPr id="3" name="Content Placeholder 2">
            <a:extLst>
              <a:ext uri="{FF2B5EF4-FFF2-40B4-BE49-F238E27FC236}">
                <a16:creationId xmlns:a16="http://schemas.microsoft.com/office/drawing/2014/main" id="{047FF046-AF46-401E-8718-A796C6EE7D00}"/>
              </a:ext>
            </a:extLst>
          </p:cNvPr>
          <p:cNvSpPr>
            <a:spLocks noGrp="1"/>
          </p:cNvSpPr>
          <p:nvPr>
            <p:ph idx="1"/>
          </p:nvPr>
        </p:nvSpPr>
        <p:spPr/>
        <p:txBody>
          <a:bodyPr>
            <a:normAutofit/>
          </a:bodyPr>
          <a:lstStyle/>
          <a:p>
            <a:r>
              <a:rPr lang="en-US" dirty="0"/>
              <a:t>Core sets were the basic task control blocks, including each task's entry point, priority, flags, some memory for temporary variables, and a few other things. (1202)</a:t>
            </a:r>
          </a:p>
          <a:p>
            <a:r>
              <a:rPr lang="en-US" dirty="0"/>
              <a:t>Interpreted tasks needed more than the 7 words of temporary variables provided by the core sets, so they  allocated these VAC (Vector Accumulator) areas for more storage. (1201)</a:t>
            </a:r>
          </a:p>
          <a:p>
            <a:endParaRPr lang="en-NZ" dirty="0"/>
          </a:p>
        </p:txBody>
      </p:sp>
    </p:spTree>
    <p:extLst>
      <p:ext uri="{BB962C8B-B14F-4D97-AF65-F5344CB8AC3E}">
        <p14:creationId xmlns:p14="http://schemas.microsoft.com/office/powerpoint/2010/main" val="277524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47F8CD-1708-44F7-A787-6691CB000BAF}"/>
              </a:ext>
            </a:extLst>
          </p:cNvPr>
          <p:cNvSpPr>
            <a:spLocks noGrp="1"/>
          </p:cNvSpPr>
          <p:nvPr>
            <p:ph type="title"/>
          </p:nvPr>
        </p:nvSpPr>
        <p:spPr/>
        <p:txBody>
          <a:bodyPr/>
          <a:lstStyle/>
          <a:p>
            <a:r>
              <a:rPr lang="en-NZ" dirty="0"/>
              <a:t>Dsky</a:t>
            </a:r>
          </a:p>
        </p:txBody>
      </p:sp>
    </p:spTree>
    <p:extLst>
      <p:ext uri="{BB962C8B-B14F-4D97-AF65-F5344CB8AC3E}">
        <p14:creationId xmlns:p14="http://schemas.microsoft.com/office/powerpoint/2010/main" val="187172913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4524-D4F5-4C42-AC01-452841FD3009}"/>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FDA578A0-B9A1-4EBC-8A16-1B1410731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5184" y="113946"/>
            <a:ext cx="6806512" cy="6660000"/>
          </a:xfrm>
        </p:spPr>
      </p:pic>
    </p:spTree>
    <p:extLst>
      <p:ext uri="{BB962C8B-B14F-4D97-AF65-F5344CB8AC3E}">
        <p14:creationId xmlns:p14="http://schemas.microsoft.com/office/powerpoint/2010/main" val="2302793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5A9E8-8A81-4BFB-BA16-C78CE204181E}"/>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08B8D133-62A2-4C08-BBCC-F1072D6205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6709" y="12199"/>
            <a:ext cx="7062674" cy="6845801"/>
          </a:xfrm>
        </p:spPr>
      </p:pic>
    </p:spTree>
    <p:extLst>
      <p:ext uri="{BB962C8B-B14F-4D97-AF65-F5344CB8AC3E}">
        <p14:creationId xmlns:p14="http://schemas.microsoft.com/office/powerpoint/2010/main" val="3209375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06BF-F630-4A4B-8DC8-97FC6228586C}"/>
              </a:ext>
            </a:extLst>
          </p:cNvPr>
          <p:cNvSpPr>
            <a:spLocks noGrp="1"/>
          </p:cNvSpPr>
          <p:nvPr>
            <p:ph type="title"/>
          </p:nvPr>
        </p:nvSpPr>
        <p:spPr/>
        <p:txBody>
          <a:bodyPr/>
          <a:lstStyle/>
          <a:p>
            <a:endParaRPr lang="en-NZ" dirty="0"/>
          </a:p>
        </p:txBody>
      </p:sp>
      <p:pic>
        <p:nvPicPr>
          <p:cNvPr id="4" name="Content Placeholder 3">
            <a:extLst>
              <a:ext uri="{FF2B5EF4-FFF2-40B4-BE49-F238E27FC236}">
                <a16:creationId xmlns:a16="http://schemas.microsoft.com/office/drawing/2014/main" id="{AC2237BA-6F8B-47A1-B55F-D5A15530ADCC}"/>
              </a:ext>
            </a:extLst>
          </p:cNvPr>
          <p:cNvPicPr>
            <a:picLocks noGrp="1" noChangeAspect="1"/>
          </p:cNvPicPr>
          <p:nvPr>
            <p:ph idx="1"/>
          </p:nvPr>
        </p:nvPicPr>
        <p:blipFill>
          <a:blip r:embed="rId2"/>
          <a:stretch>
            <a:fillRect/>
          </a:stretch>
        </p:blipFill>
        <p:spPr>
          <a:xfrm>
            <a:off x="2803357" y="1130968"/>
            <a:ext cx="6605337" cy="5498432"/>
          </a:xfrm>
          <a:prstGeom prst="rect">
            <a:avLst/>
          </a:prstGeom>
        </p:spPr>
      </p:pic>
      <p:pic>
        <p:nvPicPr>
          <p:cNvPr id="6" name="Snagit_SNG859">
            <a:extLst>
              <a:ext uri="{FF2B5EF4-FFF2-40B4-BE49-F238E27FC236}">
                <a16:creationId xmlns:a16="http://schemas.microsoft.com/office/drawing/2014/main" id="{1054BC70-FA2A-4F48-A144-2B07BBA9D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190" y="829000"/>
            <a:ext cx="7447619" cy="5200000"/>
          </a:xfrm>
          <a:prstGeom prst="rect">
            <a:avLst/>
          </a:prstGeom>
        </p:spPr>
      </p:pic>
    </p:spTree>
    <p:extLst>
      <p:ext uri="{BB962C8B-B14F-4D97-AF65-F5344CB8AC3E}">
        <p14:creationId xmlns:p14="http://schemas.microsoft.com/office/powerpoint/2010/main" val="1336587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47F8CD-1708-44F7-A787-6691CB000BAF}"/>
              </a:ext>
            </a:extLst>
          </p:cNvPr>
          <p:cNvSpPr>
            <a:spLocks noGrp="1"/>
          </p:cNvSpPr>
          <p:nvPr>
            <p:ph type="title"/>
          </p:nvPr>
        </p:nvSpPr>
        <p:spPr/>
        <p:txBody>
          <a:bodyPr/>
          <a:lstStyle/>
          <a:p>
            <a:r>
              <a:rPr lang="en-NZ" dirty="0"/>
              <a:t>Nouns and verbs</a:t>
            </a:r>
          </a:p>
        </p:txBody>
      </p:sp>
    </p:spTree>
    <p:extLst>
      <p:ext uri="{BB962C8B-B14F-4D97-AF65-F5344CB8AC3E}">
        <p14:creationId xmlns:p14="http://schemas.microsoft.com/office/powerpoint/2010/main" val="12407033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CD47-3EC4-4D21-BFA1-B8EA2AC9311E}"/>
              </a:ext>
            </a:extLst>
          </p:cNvPr>
          <p:cNvSpPr>
            <a:spLocks noGrp="1"/>
          </p:cNvSpPr>
          <p:nvPr>
            <p:ph type="title"/>
          </p:nvPr>
        </p:nvSpPr>
        <p:spPr/>
        <p:txBody>
          <a:bodyPr/>
          <a:lstStyle/>
          <a:p>
            <a:endParaRPr lang="en-NZ" dirty="0"/>
          </a:p>
        </p:txBody>
      </p:sp>
      <p:sp>
        <p:nvSpPr>
          <p:cNvPr id="4" name="Rectangle 1">
            <a:extLst>
              <a:ext uri="{FF2B5EF4-FFF2-40B4-BE49-F238E27FC236}">
                <a16:creationId xmlns:a16="http://schemas.microsoft.com/office/drawing/2014/main" id="{1E32E56B-29A0-4B73-B743-850C0C5B2600}"/>
              </a:ext>
            </a:extLst>
          </p:cNvPr>
          <p:cNvSpPr>
            <a:spLocks noChangeArrowheads="1"/>
          </p:cNvSpPr>
          <p:nvPr/>
        </p:nvSpPr>
        <p:spPr bwMode="auto">
          <a:xfrm>
            <a:off x="838200" y="2328845"/>
            <a:ext cx="1047447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THE FOLLOWING QUOTATION IS PROVIDED THROUGH THE COURTESY OF THE AUTHORS.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"IT WILL BE PROVED TO THY FACE THAT THOU HAST MEN ABOUT THEE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USUALLY TALK OF A NOUN AND A VERB, AND SUCH ABOMINABLE WORDS AS 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CHRISTIAN EAR CAN ENDURE TO HEAR.“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NZ" sz="1800" b="1" i="1" u="none" strike="noStrike" kern="1200" cap="none" spc="0" normalizeH="0" baseline="0" noProof="0" dirty="0">
                <a:ln>
                  <a:noFill/>
                </a:ln>
                <a:solidFill>
                  <a:prstClr val="black"/>
                </a:solidFill>
                <a:effectLst/>
                <a:uLnTx/>
                <a:uFillTx/>
                <a:latin typeface="Calibri" panose="020F0502020204030204"/>
                <a:ea typeface="+mn-ea"/>
                <a:cs typeface="+mn-cs"/>
              </a:rPr>
              <a:t>Henry VI, Part 2, Act 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NZ"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2570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DA40-EE10-4AA7-BFAF-E792C3A66E5F}"/>
              </a:ext>
            </a:extLst>
          </p:cNvPr>
          <p:cNvSpPr>
            <a:spLocks noGrp="1"/>
          </p:cNvSpPr>
          <p:nvPr>
            <p:ph type="title"/>
          </p:nvPr>
        </p:nvSpPr>
        <p:spPr/>
        <p:txBody>
          <a:bodyPr/>
          <a:lstStyle/>
          <a:p>
            <a:r>
              <a:rPr lang="en-NZ" dirty="0"/>
              <a:t>Verbs</a:t>
            </a:r>
          </a:p>
        </p:txBody>
      </p:sp>
      <p:sp>
        <p:nvSpPr>
          <p:cNvPr id="3" name="Content Placeholder 2">
            <a:extLst>
              <a:ext uri="{FF2B5EF4-FFF2-40B4-BE49-F238E27FC236}">
                <a16:creationId xmlns:a16="http://schemas.microsoft.com/office/drawing/2014/main" id="{02BE2EB1-D8B5-4447-A0A8-BC69FF8D21C6}"/>
              </a:ext>
            </a:extLst>
          </p:cNvPr>
          <p:cNvSpPr>
            <a:spLocks noGrp="1"/>
          </p:cNvSpPr>
          <p:nvPr>
            <p:ph idx="1"/>
          </p:nvPr>
        </p:nvSpPr>
        <p:spPr/>
        <p:txBody>
          <a:bodyPr>
            <a:noAutofit/>
          </a:bodyPr>
          <a:lstStyle/>
          <a:p>
            <a:r>
              <a:rPr lang="en-NZ" dirty="0"/>
              <a:t>50 PLEASE PERFORM</a:t>
            </a:r>
          </a:p>
          <a:p>
            <a:r>
              <a:rPr lang="en-NZ" dirty="0"/>
              <a:t>51 PLEASE MARK</a:t>
            </a:r>
          </a:p>
          <a:p>
            <a:r>
              <a:rPr lang="en-NZ" dirty="0"/>
              <a:t>53 PLEASE MARK ALT LOG</a:t>
            </a:r>
          </a:p>
          <a:p>
            <a:r>
              <a:rPr lang="en-NZ" dirty="0"/>
              <a:t>54 REND COAS MARK</a:t>
            </a:r>
          </a:p>
          <a:p>
            <a:r>
              <a:rPr lang="en-NZ" dirty="0"/>
              <a:t>56 TERMINATE P20</a:t>
            </a:r>
          </a:p>
          <a:p>
            <a:r>
              <a:rPr lang="en-NZ" dirty="0"/>
              <a:t>58 STICKFLAG (R) V50N18 FLAG(S)</a:t>
            </a:r>
          </a:p>
          <a:p>
            <a:r>
              <a:rPr lang="en-NZ" dirty="0"/>
              <a:t>64 OPTICS ANGLE TRANSFORM</a:t>
            </a:r>
          </a:p>
          <a:p>
            <a:r>
              <a:rPr lang="en-NZ" dirty="0"/>
              <a:t>76 ENABLE VHF DATA PROC</a:t>
            </a:r>
          </a:p>
        </p:txBody>
      </p:sp>
    </p:spTree>
    <p:extLst>
      <p:ext uri="{BB962C8B-B14F-4D97-AF65-F5344CB8AC3E}">
        <p14:creationId xmlns:p14="http://schemas.microsoft.com/office/powerpoint/2010/main" val="4271734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BCBD-6BB4-4A5C-88D2-4324963A5A0D}"/>
              </a:ext>
            </a:extLst>
          </p:cNvPr>
          <p:cNvSpPr>
            <a:spLocks noGrp="1"/>
          </p:cNvSpPr>
          <p:nvPr>
            <p:ph type="title"/>
          </p:nvPr>
        </p:nvSpPr>
        <p:spPr/>
        <p:txBody>
          <a:bodyPr/>
          <a:lstStyle/>
          <a:p>
            <a:r>
              <a:rPr lang="en-NZ" dirty="0"/>
              <a:t>Nouns</a:t>
            </a:r>
          </a:p>
        </p:txBody>
      </p:sp>
      <p:sp>
        <p:nvSpPr>
          <p:cNvPr id="3" name="Content Placeholder 2">
            <a:extLst>
              <a:ext uri="{FF2B5EF4-FFF2-40B4-BE49-F238E27FC236}">
                <a16:creationId xmlns:a16="http://schemas.microsoft.com/office/drawing/2014/main" id="{8381A908-1B27-4925-B790-0D40C8DF6F39}"/>
              </a:ext>
            </a:extLst>
          </p:cNvPr>
          <p:cNvSpPr>
            <a:spLocks noGrp="1"/>
          </p:cNvSpPr>
          <p:nvPr>
            <p:ph idx="1"/>
          </p:nvPr>
        </p:nvSpPr>
        <p:spPr/>
        <p:txBody>
          <a:bodyPr>
            <a:noAutofit/>
          </a:bodyPr>
          <a:lstStyle/>
          <a:p>
            <a:r>
              <a:rPr lang="en-NZ" dirty="0"/>
              <a:t>04 ATT ERR</a:t>
            </a:r>
          </a:p>
          <a:p>
            <a:r>
              <a:rPr lang="en-NZ" dirty="0"/>
              <a:t>05 ANG SEP ERR-ANG SEP</a:t>
            </a:r>
          </a:p>
          <a:p>
            <a:r>
              <a:rPr lang="en-NZ" dirty="0"/>
              <a:t>06 OPTION CODE</a:t>
            </a:r>
          </a:p>
          <a:p>
            <a:r>
              <a:rPr lang="en-NZ" dirty="0"/>
              <a:t>09 ALARM CODES</a:t>
            </a:r>
          </a:p>
          <a:p>
            <a:r>
              <a:rPr lang="en-NZ" dirty="0"/>
              <a:t>11 TIG NCC</a:t>
            </a:r>
          </a:p>
          <a:p>
            <a:r>
              <a:rPr lang="en-NZ" dirty="0"/>
              <a:t>13 TIG NSR</a:t>
            </a:r>
          </a:p>
          <a:p>
            <a:r>
              <a:rPr lang="en-NZ" dirty="0"/>
              <a:t>14 STAR TRKR 06.16</a:t>
            </a:r>
          </a:p>
          <a:p>
            <a:r>
              <a:rPr lang="en-NZ" dirty="0"/>
              <a:t>18 AUTO MN VR</a:t>
            </a:r>
          </a:p>
        </p:txBody>
      </p:sp>
    </p:spTree>
    <p:extLst>
      <p:ext uri="{BB962C8B-B14F-4D97-AF65-F5344CB8AC3E}">
        <p14:creationId xmlns:p14="http://schemas.microsoft.com/office/powerpoint/2010/main" val="195651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17C7-1865-479F-86D7-095580F684C3}"/>
              </a:ext>
            </a:extLst>
          </p:cNvPr>
          <p:cNvSpPr>
            <a:spLocks noGrp="1"/>
          </p:cNvSpPr>
          <p:nvPr>
            <p:ph type="title"/>
          </p:nvPr>
        </p:nvSpPr>
        <p:spPr/>
        <p:txBody>
          <a:bodyPr/>
          <a:lstStyle/>
          <a:p>
            <a:r>
              <a:rPr lang="en-NZ" dirty="0"/>
              <a:t>Combinations</a:t>
            </a:r>
          </a:p>
        </p:txBody>
      </p:sp>
      <p:sp>
        <p:nvSpPr>
          <p:cNvPr id="3" name="Content Placeholder 2">
            <a:extLst>
              <a:ext uri="{FF2B5EF4-FFF2-40B4-BE49-F238E27FC236}">
                <a16:creationId xmlns:a16="http://schemas.microsoft.com/office/drawing/2014/main" id="{7B288E32-DE94-4778-9719-365AB05F7F47}"/>
              </a:ext>
            </a:extLst>
          </p:cNvPr>
          <p:cNvSpPr>
            <a:spLocks noGrp="1"/>
          </p:cNvSpPr>
          <p:nvPr>
            <p:ph idx="1"/>
          </p:nvPr>
        </p:nvSpPr>
        <p:spPr/>
        <p:txBody>
          <a:bodyPr/>
          <a:lstStyle/>
          <a:p>
            <a:r>
              <a:rPr lang="en-NZ" dirty="0"/>
              <a:t>Verb 37 Enter 63 Enter</a:t>
            </a:r>
          </a:p>
          <a:p>
            <a:r>
              <a:rPr lang="en-NZ" dirty="0"/>
              <a:t>V37 = Select Program</a:t>
            </a:r>
          </a:p>
          <a:p>
            <a:r>
              <a:rPr lang="en-NZ" dirty="0"/>
              <a:t>63 = sub program (P63)</a:t>
            </a:r>
          </a:p>
          <a:p>
            <a:endParaRPr lang="en-NZ" dirty="0"/>
          </a:p>
          <a:p>
            <a:r>
              <a:rPr lang="en-NZ" dirty="0"/>
              <a:t>Verb 5 Noun 9 Enter</a:t>
            </a:r>
          </a:p>
          <a:p>
            <a:r>
              <a:rPr lang="en-NZ" dirty="0"/>
              <a:t>Display program alarm codes (1202 / 1201) </a:t>
            </a:r>
          </a:p>
        </p:txBody>
      </p:sp>
    </p:spTree>
    <p:extLst>
      <p:ext uri="{BB962C8B-B14F-4D97-AF65-F5344CB8AC3E}">
        <p14:creationId xmlns:p14="http://schemas.microsoft.com/office/powerpoint/2010/main" val="427355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2A2B-E855-4559-A898-0924F0A2EE38}"/>
              </a:ext>
            </a:extLst>
          </p:cNvPr>
          <p:cNvSpPr>
            <a:spLocks noGrp="1"/>
          </p:cNvSpPr>
          <p:nvPr>
            <p:ph type="title"/>
          </p:nvPr>
        </p:nvSpPr>
        <p:spPr/>
        <p:txBody>
          <a:bodyPr/>
          <a:lstStyle/>
          <a:p>
            <a:r>
              <a:rPr lang="en-NZ" dirty="0"/>
              <a:t>Sputnik - 4 October 1957</a:t>
            </a:r>
          </a:p>
        </p:txBody>
      </p:sp>
      <p:pic>
        <p:nvPicPr>
          <p:cNvPr id="5" name="Content Placeholder 4">
            <a:extLst>
              <a:ext uri="{FF2B5EF4-FFF2-40B4-BE49-F238E27FC236}">
                <a16:creationId xmlns:a16="http://schemas.microsoft.com/office/drawing/2014/main" id="{C4DC6A3E-19B9-47FE-AB33-3FE68C18C2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4266" y="1690689"/>
            <a:ext cx="8449733" cy="4439178"/>
          </a:xfrm>
        </p:spPr>
      </p:pic>
    </p:spTree>
    <p:extLst>
      <p:ext uri="{BB962C8B-B14F-4D97-AF65-F5344CB8AC3E}">
        <p14:creationId xmlns:p14="http://schemas.microsoft.com/office/powerpoint/2010/main" val="684127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5FFD9-CA5C-445B-98F7-20308E7EED2A}"/>
              </a:ext>
            </a:extLst>
          </p:cNvPr>
          <p:cNvSpPr>
            <a:spLocks noGrp="1"/>
          </p:cNvSpPr>
          <p:nvPr>
            <p:ph type="title"/>
          </p:nvPr>
        </p:nvSpPr>
        <p:spPr/>
        <p:txBody>
          <a:bodyPr/>
          <a:lstStyle/>
          <a:p>
            <a:r>
              <a:rPr lang="en-NZ" dirty="0"/>
              <a:t>Building the software</a:t>
            </a:r>
          </a:p>
        </p:txBody>
      </p:sp>
    </p:spTree>
    <p:extLst>
      <p:ext uri="{BB962C8B-B14F-4D97-AF65-F5344CB8AC3E}">
        <p14:creationId xmlns:p14="http://schemas.microsoft.com/office/powerpoint/2010/main" val="309691481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14F4-9D98-4E0F-934A-C09DE5187153}"/>
              </a:ext>
            </a:extLst>
          </p:cNvPr>
          <p:cNvSpPr>
            <a:spLocks noGrp="1"/>
          </p:cNvSpPr>
          <p:nvPr>
            <p:ph type="title"/>
          </p:nvPr>
        </p:nvSpPr>
        <p:spPr/>
        <p:txBody>
          <a:bodyPr/>
          <a:lstStyle/>
          <a:p>
            <a:r>
              <a:rPr lang="en-NZ" dirty="0"/>
              <a:t>AGC utilities</a:t>
            </a:r>
          </a:p>
        </p:txBody>
      </p:sp>
      <p:sp>
        <p:nvSpPr>
          <p:cNvPr id="3" name="Content Placeholder 2">
            <a:extLst>
              <a:ext uri="{FF2B5EF4-FFF2-40B4-BE49-F238E27FC236}">
                <a16:creationId xmlns:a16="http://schemas.microsoft.com/office/drawing/2014/main" id="{FF0552F6-382B-46D4-8187-F3881E2C7681}"/>
              </a:ext>
            </a:extLst>
          </p:cNvPr>
          <p:cNvSpPr>
            <a:spLocks noGrp="1"/>
          </p:cNvSpPr>
          <p:nvPr>
            <p:ph idx="1"/>
          </p:nvPr>
        </p:nvSpPr>
        <p:spPr/>
        <p:txBody>
          <a:bodyPr/>
          <a:lstStyle/>
          <a:p>
            <a:r>
              <a:rPr lang="en-US" dirty="0"/>
              <a:t>It didn’t have any that ran on the device</a:t>
            </a:r>
          </a:p>
          <a:p>
            <a:r>
              <a:rPr lang="en-US" dirty="0"/>
              <a:t>No text editor</a:t>
            </a:r>
          </a:p>
          <a:p>
            <a:r>
              <a:rPr lang="en-US" dirty="0"/>
              <a:t>No assembler / compiler</a:t>
            </a:r>
          </a:p>
          <a:p>
            <a:r>
              <a:rPr lang="en-US" dirty="0"/>
              <a:t>No linker</a:t>
            </a:r>
          </a:p>
          <a:p>
            <a:endParaRPr lang="en-NZ" dirty="0"/>
          </a:p>
        </p:txBody>
      </p:sp>
    </p:spTree>
    <p:extLst>
      <p:ext uri="{BB962C8B-B14F-4D97-AF65-F5344CB8AC3E}">
        <p14:creationId xmlns:p14="http://schemas.microsoft.com/office/powerpoint/2010/main" val="183181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14F4-9D98-4E0F-934A-C09DE5187153}"/>
              </a:ext>
            </a:extLst>
          </p:cNvPr>
          <p:cNvSpPr>
            <a:spLocks noGrp="1"/>
          </p:cNvSpPr>
          <p:nvPr>
            <p:ph type="title"/>
          </p:nvPr>
        </p:nvSpPr>
        <p:spPr/>
        <p:txBody>
          <a:bodyPr/>
          <a:lstStyle/>
          <a:p>
            <a:r>
              <a:rPr lang="en-NZ" dirty="0"/>
              <a:t>Cross-compiler</a:t>
            </a:r>
          </a:p>
        </p:txBody>
      </p:sp>
      <p:sp>
        <p:nvSpPr>
          <p:cNvPr id="3" name="Content Placeholder 2">
            <a:extLst>
              <a:ext uri="{FF2B5EF4-FFF2-40B4-BE49-F238E27FC236}">
                <a16:creationId xmlns:a16="http://schemas.microsoft.com/office/drawing/2014/main" id="{FF0552F6-382B-46D4-8187-F3881E2C7681}"/>
              </a:ext>
            </a:extLst>
          </p:cNvPr>
          <p:cNvSpPr>
            <a:spLocks noGrp="1"/>
          </p:cNvSpPr>
          <p:nvPr>
            <p:ph idx="1"/>
          </p:nvPr>
        </p:nvSpPr>
        <p:spPr/>
        <p:txBody>
          <a:bodyPr/>
          <a:lstStyle/>
          <a:p>
            <a:r>
              <a:rPr lang="en-US" dirty="0"/>
              <a:t>A </a:t>
            </a:r>
            <a:r>
              <a:rPr lang="en-US" b="1" dirty="0"/>
              <a:t>cross compiler</a:t>
            </a:r>
            <a:r>
              <a:rPr lang="en-US" dirty="0"/>
              <a:t> is a compiler capable of creating executable code for a platform other than the one on which the compiler is running. </a:t>
            </a:r>
          </a:p>
          <a:p>
            <a:r>
              <a:rPr lang="en-US" dirty="0"/>
              <a:t>For example, a compiler that runs on a Windows 7 PC but generates code that runs on Android smartphone is a cross compiler.</a:t>
            </a:r>
            <a:endParaRPr lang="en-NZ" dirty="0"/>
          </a:p>
        </p:txBody>
      </p:sp>
    </p:spTree>
    <p:extLst>
      <p:ext uri="{BB962C8B-B14F-4D97-AF65-F5344CB8AC3E}">
        <p14:creationId xmlns:p14="http://schemas.microsoft.com/office/powerpoint/2010/main" val="1140195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14F4-9D98-4E0F-934A-C09DE5187153}"/>
              </a:ext>
            </a:extLst>
          </p:cNvPr>
          <p:cNvSpPr>
            <a:spLocks noGrp="1"/>
          </p:cNvSpPr>
          <p:nvPr>
            <p:ph type="title"/>
          </p:nvPr>
        </p:nvSpPr>
        <p:spPr/>
        <p:txBody>
          <a:bodyPr/>
          <a:lstStyle/>
          <a:p>
            <a:r>
              <a:rPr lang="en-NZ" dirty="0"/>
              <a:t>Process</a:t>
            </a:r>
          </a:p>
        </p:txBody>
      </p:sp>
      <p:sp>
        <p:nvSpPr>
          <p:cNvPr id="3" name="Content Placeholder 2">
            <a:extLst>
              <a:ext uri="{FF2B5EF4-FFF2-40B4-BE49-F238E27FC236}">
                <a16:creationId xmlns:a16="http://schemas.microsoft.com/office/drawing/2014/main" id="{FF0552F6-382B-46D4-8187-F3881E2C7681}"/>
              </a:ext>
            </a:extLst>
          </p:cNvPr>
          <p:cNvSpPr>
            <a:spLocks noGrp="1"/>
          </p:cNvSpPr>
          <p:nvPr>
            <p:ph idx="1"/>
          </p:nvPr>
        </p:nvSpPr>
        <p:spPr/>
        <p:txBody>
          <a:bodyPr>
            <a:normAutofit/>
          </a:bodyPr>
          <a:lstStyle/>
          <a:p>
            <a:r>
              <a:rPr lang="en-US" dirty="0"/>
              <a:t>Assemble the program to machine code – oops – not enough mainframe memory!</a:t>
            </a:r>
          </a:p>
          <a:p>
            <a:r>
              <a:rPr lang="en-US" dirty="0"/>
              <a:t>Compile 20% of the program – write output to file on tape A</a:t>
            </a:r>
          </a:p>
          <a:p>
            <a:r>
              <a:rPr lang="en-US" dirty="0"/>
              <a:t>Compile next 20% of the program – write output to file on tape A</a:t>
            </a:r>
          </a:p>
          <a:p>
            <a:r>
              <a:rPr lang="en-US" dirty="0"/>
              <a:t>…</a:t>
            </a:r>
          </a:p>
          <a:p>
            <a:r>
              <a:rPr lang="en-US" dirty="0"/>
              <a:t>Read the five output files on tape A and concatenate to one file on tape B</a:t>
            </a:r>
          </a:p>
          <a:p>
            <a:r>
              <a:rPr lang="en-US" dirty="0"/>
              <a:t>Read the machine code from tape B, convert to binary and create the rope instructions</a:t>
            </a:r>
          </a:p>
          <a:p>
            <a:pPr marL="0" indent="0">
              <a:buNone/>
            </a:pPr>
            <a:endParaRPr lang="en-US" dirty="0"/>
          </a:p>
          <a:p>
            <a:pPr marL="0" indent="0">
              <a:buNone/>
            </a:pPr>
            <a:endParaRPr lang="en-NZ" dirty="0"/>
          </a:p>
        </p:txBody>
      </p:sp>
    </p:spTree>
    <p:extLst>
      <p:ext uri="{BB962C8B-B14F-4D97-AF65-F5344CB8AC3E}">
        <p14:creationId xmlns:p14="http://schemas.microsoft.com/office/powerpoint/2010/main" val="3026037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14F4-9D98-4E0F-934A-C09DE5187153}"/>
              </a:ext>
            </a:extLst>
          </p:cNvPr>
          <p:cNvSpPr>
            <a:spLocks noGrp="1"/>
          </p:cNvSpPr>
          <p:nvPr>
            <p:ph type="title"/>
          </p:nvPr>
        </p:nvSpPr>
        <p:spPr/>
        <p:txBody>
          <a:bodyPr/>
          <a:lstStyle/>
          <a:p>
            <a:r>
              <a:rPr lang="en-NZ" dirty="0"/>
              <a:t>The types of code</a:t>
            </a:r>
          </a:p>
        </p:txBody>
      </p:sp>
      <p:sp>
        <p:nvSpPr>
          <p:cNvPr id="3" name="Content Placeholder 2">
            <a:extLst>
              <a:ext uri="{FF2B5EF4-FFF2-40B4-BE49-F238E27FC236}">
                <a16:creationId xmlns:a16="http://schemas.microsoft.com/office/drawing/2014/main" id="{FF0552F6-382B-46D4-8187-F3881E2C7681}"/>
              </a:ext>
            </a:extLst>
          </p:cNvPr>
          <p:cNvSpPr>
            <a:spLocks noGrp="1"/>
          </p:cNvSpPr>
          <p:nvPr>
            <p:ph idx="1"/>
          </p:nvPr>
        </p:nvSpPr>
        <p:spPr/>
        <p:txBody>
          <a:bodyPr>
            <a:normAutofit/>
          </a:bodyPr>
          <a:lstStyle/>
          <a:p>
            <a:pPr marL="0" indent="0">
              <a:buNone/>
            </a:pPr>
            <a:endParaRPr lang="en-US" dirty="0"/>
          </a:p>
          <a:p>
            <a:pPr marL="0" indent="0">
              <a:buNone/>
            </a:pPr>
            <a:r>
              <a:rPr lang="en-NZ" dirty="0"/>
              <a:t>Assembler - 		</a:t>
            </a:r>
            <a:r>
              <a:rPr lang="en-US" dirty="0"/>
              <a:t>ADS	LOCCTR</a:t>
            </a:r>
          </a:p>
          <a:p>
            <a:pPr marL="0" indent="0">
              <a:buNone/>
            </a:pPr>
            <a:endParaRPr lang="en-US" dirty="0"/>
          </a:p>
          <a:p>
            <a:pPr marL="0" indent="0">
              <a:buNone/>
            </a:pPr>
            <a:r>
              <a:rPr lang="en-US" dirty="0"/>
              <a:t>Machine code - 	06 1200		Assume 06 is CPU code for ADS</a:t>
            </a:r>
          </a:p>
          <a:p>
            <a:pPr marL="0" indent="0">
              <a:buNone/>
            </a:pPr>
            <a:r>
              <a:rPr lang="en-US" dirty="0"/>
              <a:t>						Assume LOCCTR at address 1200</a:t>
            </a:r>
          </a:p>
          <a:p>
            <a:pPr marL="0" indent="0">
              <a:buNone/>
            </a:pPr>
            <a:endParaRPr lang="en-US" dirty="0"/>
          </a:p>
          <a:p>
            <a:pPr marL="0" indent="0">
              <a:buNone/>
            </a:pPr>
            <a:r>
              <a:rPr lang="en-US" dirty="0"/>
              <a:t>Binary - 		110 0 0001 0010 0000</a:t>
            </a:r>
            <a:endParaRPr lang="en-NZ" dirty="0"/>
          </a:p>
        </p:txBody>
      </p:sp>
    </p:spTree>
    <p:extLst>
      <p:ext uri="{BB962C8B-B14F-4D97-AF65-F5344CB8AC3E}">
        <p14:creationId xmlns:p14="http://schemas.microsoft.com/office/powerpoint/2010/main" val="305678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4059-5632-4439-90E4-35D200376DD9}"/>
              </a:ext>
            </a:extLst>
          </p:cNvPr>
          <p:cNvSpPr>
            <a:spLocks noGrp="1"/>
          </p:cNvSpPr>
          <p:nvPr>
            <p:ph type="title"/>
          </p:nvPr>
        </p:nvSpPr>
        <p:spPr/>
        <p:txBody>
          <a:bodyPr/>
          <a:lstStyle/>
          <a:p>
            <a:r>
              <a:rPr lang="en-NZ" dirty="0"/>
              <a:t>1202 Alarm</a:t>
            </a:r>
          </a:p>
        </p:txBody>
      </p:sp>
      <p:sp>
        <p:nvSpPr>
          <p:cNvPr id="3" name="Content Placeholder 2">
            <a:extLst>
              <a:ext uri="{FF2B5EF4-FFF2-40B4-BE49-F238E27FC236}">
                <a16:creationId xmlns:a16="http://schemas.microsoft.com/office/drawing/2014/main" id="{D22B1B64-9192-4C1A-B367-962005A4CE91}"/>
              </a:ext>
            </a:extLst>
          </p:cNvPr>
          <p:cNvSpPr>
            <a:spLocks noGrp="1"/>
          </p:cNvSpPr>
          <p:nvPr>
            <p:ph idx="1"/>
          </p:nvPr>
        </p:nvSpPr>
        <p:spPr>
          <a:xfrm>
            <a:off x="0" y="1825625"/>
            <a:ext cx="11988800" cy="4351338"/>
          </a:xfrm>
        </p:spPr>
        <p:txBody>
          <a:bodyPr/>
          <a:lstStyle/>
          <a:p>
            <a:pPr marL="0" indent="0">
              <a:buNone/>
            </a:pPr>
            <a:r>
              <a:rPr lang="en-US" dirty="0"/>
              <a:t>NEXTCORE	CAF	COREINC	# “Clear and add fixed” – move 	*COREINC into 					# accumulator </a:t>
            </a:r>
          </a:p>
          <a:p>
            <a:pPr marL="0" indent="0">
              <a:buNone/>
            </a:pPr>
            <a:r>
              <a:rPr lang="en-US" dirty="0"/>
              <a:t>		ADS	LOCCTR	# “Add to storage” – add accumulator to *LOCCTR</a:t>
            </a:r>
          </a:p>
          <a:p>
            <a:pPr marL="0" indent="0">
              <a:buNone/>
            </a:pPr>
            <a:r>
              <a:rPr lang="en-US" dirty="0"/>
              <a:t>		CCS	EXECTEM2	# “Count, Compare and Skip”</a:t>
            </a:r>
          </a:p>
          <a:p>
            <a:pPr marL="0" indent="0">
              <a:buNone/>
            </a:pPr>
            <a:r>
              <a:rPr lang="en-US" dirty="0"/>
              <a:t>		TCF	NOVAC3	# EXECTEM2 &gt; 0 – “Transfer control to fixed”</a:t>
            </a:r>
          </a:p>
          <a:p>
            <a:pPr marL="0" indent="0">
              <a:buNone/>
            </a:pPr>
            <a:r>
              <a:rPr lang="en-US" dirty="0"/>
              <a:t>		TC	BAILOUT	# = 0 - NO CORE SETS “Transfer control” – Call 					# BAILOUT</a:t>
            </a:r>
          </a:p>
          <a:p>
            <a:pPr marL="0" indent="0">
              <a:buNone/>
            </a:pPr>
            <a:r>
              <a:rPr lang="en-US" dirty="0"/>
              <a:t>		OCT	1202		# &lt; 0 – Octal number?</a:t>
            </a:r>
            <a:endParaRPr lang="en-NZ" dirty="0"/>
          </a:p>
        </p:txBody>
      </p:sp>
    </p:spTree>
    <p:extLst>
      <p:ext uri="{BB962C8B-B14F-4D97-AF65-F5344CB8AC3E}">
        <p14:creationId xmlns:p14="http://schemas.microsoft.com/office/powerpoint/2010/main" val="3882609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88B32-6CDA-4E1A-830C-80B361BE73A7}"/>
              </a:ext>
            </a:extLst>
          </p:cNvPr>
          <p:cNvSpPr>
            <a:spLocks noGrp="1"/>
          </p:cNvSpPr>
          <p:nvPr>
            <p:ph type="title"/>
          </p:nvPr>
        </p:nvSpPr>
        <p:spPr>
          <a:xfrm>
            <a:off x="993775" y="341062"/>
            <a:ext cx="10515600" cy="1325563"/>
          </a:xfrm>
        </p:spPr>
        <p:txBody>
          <a:bodyPr/>
          <a:lstStyle/>
          <a:p>
            <a:r>
              <a:rPr lang="en-NZ" dirty="0"/>
              <a:t>Interpreter</a:t>
            </a:r>
          </a:p>
        </p:txBody>
      </p:sp>
      <p:sp>
        <p:nvSpPr>
          <p:cNvPr id="3" name="Content Placeholder 2">
            <a:extLst>
              <a:ext uri="{FF2B5EF4-FFF2-40B4-BE49-F238E27FC236}">
                <a16:creationId xmlns:a16="http://schemas.microsoft.com/office/drawing/2014/main" id="{759FDB10-86C5-4759-A968-5DA540AA31D9}"/>
              </a:ext>
            </a:extLst>
          </p:cNvPr>
          <p:cNvSpPr>
            <a:spLocks noGrp="1"/>
          </p:cNvSpPr>
          <p:nvPr>
            <p:ph idx="1"/>
          </p:nvPr>
        </p:nvSpPr>
        <p:spPr>
          <a:xfrm>
            <a:off x="993775" y="2264894"/>
            <a:ext cx="10515600" cy="4351338"/>
          </a:xfrm>
        </p:spPr>
        <p:txBody>
          <a:bodyPr/>
          <a:lstStyle/>
          <a:p>
            <a:endParaRPr lang="en-NZ" dirty="0"/>
          </a:p>
          <a:p>
            <a:endParaRPr lang="en-NZ" dirty="0"/>
          </a:p>
          <a:p>
            <a:endParaRPr lang="en-NZ" dirty="0"/>
          </a:p>
          <a:p>
            <a:endParaRPr lang="en-NZ" dirty="0"/>
          </a:p>
          <a:p>
            <a:pPr marL="0" lvl="0" indent="0" eaLnBrk="0" fontAlgn="base" hangingPunct="0">
              <a:lnSpc>
                <a:spcPct val="100000"/>
              </a:lnSpc>
              <a:spcBef>
                <a:spcPct val="0"/>
              </a:spcBef>
              <a:spcAft>
                <a:spcPct val="0"/>
              </a:spcAft>
              <a:buNone/>
            </a:pPr>
            <a:r>
              <a:rPr lang="en-US" altLang="en-US" dirty="0">
                <a:latin typeface="Arial" panose="020B0604020202020204" pitchFamily="34" charset="0"/>
              </a:rPr>
              <a:t>In particular, the interpretive language used 7-bit opcodes and 15-bit address fields, using the following packed instruction format:</a:t>
            </a:r>
          </a:p>
          <a:p>
            <a:pPr marL="0" lvl="0" indent="0" eaLnBrk="0" fontAlgn="base" hangingPunct="0">
              <a:lnSpc>
                <a:spcPct val="100000"/>
              </a:lnSpc>
              <a:spcBef>
                <a:spcPct val="0"/>
              </a:spcBef>
              <a:spcAft>
                <a:spcPct val="0"/>
              </a:spcAft>
              <a:buNone/>
            </a:pPr>
            <a:r>
              <a:rPr lang="en-US" altLang="en-US" dirty="0">
                <a:latin typeface="Arial" panose="020B0604020202020204" pitchFamily="34" charset="0"/>
              </a:rPr>
              <a:t>  </a:t>
            </a:r>
          </a:p>
          <a:p>
            <a:pPr marL="0" lvl="0" indent="0" eaLnBrk="0" fontAlgn="base" hangingPunct="0">
              <a:lnSpc>
                <a:spcPct val="100000"/>
              </a:lnSpc>
              <a:spcBef>
                <a:spcPct val="0"/>
              </a:spcBef>
              <a:spcAft>
                <a:spcPct val="0"/>
              </a:spcAft>
              <a:buNone/>
            </a:pPr>
            <a:r>
              <a:rPr lang="en-US" dirty="0"/>
              <a:t>In other words, they packed two instructions in three words.</a:t>
            </a:r>
            <a:endParaRPr lang="en-NZ" b="1" dirty="0"/>
          </a:p>
        </p:txBody>
      </p:sp>
      <p:sp>
        <p:nvSpPr>
          <p:cNvPr id="5" name="Rectangle 3">
            <a:extLst>
              <a:ext uri="{FF2B5EF4-FFF2-40B4-BE49-F238E27FC236}">
                <a16:creationId xmlns:a16="http://schemas.microsoft.com/office/drawing/2014/main" id="{A06EDA12-8A92-4880-8DF3-5556D99EA0D1}"/>
              </a:ext>
            </a:extLst>
          </p:cNvPr>
          <p:cNvSpPr>
            <a:spLocks noChangeArrowheads="1"/>
          </p:cNvSpPr>
          <p:nvPr/>
        </p:nvSpPr>
        <p:spPr bwMode="auto">
          <a:xfrm>
            <a:off x="838200" y="2264894"/>
            <a:ext cx="437940"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7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028" name="Picture 4" descr="https://cdn-images-1.medium.com/max/800/1*MrpYl7kzCOd1gwPDdgPQdg.png">
            <a:extLst>
              <a:ext uri="{FF2B5EF4-FFF2-40B4-BE49-F238E27FC236}">
                <a16:creationId xmlns:a16="http://schemas.microsoft.com/office/drawing/2014/main" id="{F4D5B229-10BA-4056-BF14-38B1A4ABE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264893"/>
            <a:ext cx="3999330" cy="146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74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314A-5A32-4493-8070-89351AE73E48}"/>
              </a:ext>
            </a:extLst>
          </p:cNvPr>
          <p:cNvSpPr>
            <a:spLocks noGrp="1"/>
          </p:cNvSpPr>
          <p:nvPr>
            <p:ph type="title"/>
          </p:nvPr>
        </p:nvSpPr>
        <p:spPr/>
        <p:txBody>
          <a:bodyPr/>
          <a:lstStyle/>
          <a:p>
            <a:r>
              <a:rPr lang="en-NZ" dirty="0"/>
              <a:t>Interpreter code</a:t>
            </a:r>
          </a:p>
        </p:txBody>
      </p:sp>
      <p:sp>
        <p:nvSpPr>
          <p:cNvPr id="4" name="Rectangle 1">
            <a:extLst>
              <a:ext uri="{FF2B5EF4-FFF2-40B4-BE49-F238E27FC236}">
                <a16:creationId xmlns:a16="http://schemas.microsoft.com/office/drawing/2014/main" id="{53BE8E9E-5F21-4D98-9CE1-B071CE48631D}"/>
              </a:ext>
            </a:extLst>
          </p:cNvPr>
          <p:cNvSpPr>
            <a:spLocks noGrp="1" noChangeArrowheads="1"/>
          </p:cNvSpPr>
          <p:nvPr>
            <p:ph idx="1"/>
          </p:nvPr>
        </p:nvSpPr>
        <p:spPr bwMode="auto">
          <a:xfrm>
            <a:off x="838199" y="1616025"/>
            <a:ext cx="7932821"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Unicode MS" panose="020B0604020202020204" pitchFamily="34" charset="-128"/>
              </a:rPr>
              <a:t>FLAGORGY </a:t>
            </a:r>
            <a:r>
              <a:rPr kumimoji="0" lang="en-US" altLang="en-US" sz="2000" i="0" u="none" strike="noStrike" cap="none" normalizeH="0" baseline="0" dirty="0">
                <a:ln>
                  <a:noFill/>
                </a:ln>
                <a:solidFill>
                  <a:schemeClr val="tx1"/>
                </a:solidFill>
                <a:effectLst/>
                <a:latin typeface="Arial Unicode MS" panose="020B0604020202020204" pitchFamily="34" charset="-128"/>
              </a:rPr>
              <a:t>TC INTPRET </a:t>
            </a:r>
            <a:r>
              <a:rPr kumimoji="0" lang="en-US" altLang="en-US" sz="2000" b="0" i="0" u="none" strike="noStrike" cap="none" normalizeH="0" baseline="0" dirty="0">
                <a:ln>
                  <a:noFill/>
                </a:ln>
                <a:solidFill>
                  <a:schemeClr val="tx1"/>
                </a:solidFill>
                <a:effectLst/>
                <a:latin typeface="Arial Unicode MS" panose="020B0604020202020204" pitchFamily="34" charset="-128"/>
              </a:rPr>
              <a:t># DIONYSIAN FLAG WAVING</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CLEAR CLEAR</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NOTHROTL</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REDFLAG</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CLEAR SET</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LRBYPASS</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MUNFLAG</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CLEAR CLEAR</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P25FLAG # TERMINATE P25 IF IT IS RUNNING.</a:t>
            </a:r>
            <a:br>
              <a:rPr kumimoji="0" lang="en-US" altLang="en-US" sz="2000" b="0" i="0" u="none" strike="noStrike" cap="none" normalizeH="0" baseline="0" dirty="0">
                <a:ln>
                  <a:noFill/>
                </a:ln>
                <a:solidFill>
                  <a:schemeClr val="tx1"/>
                </a:solidFill>
                <a:effectLst/>
                <a:latin typeface="Arial Unicode MS" panose="020B0604020202020204" pitchFamily="34" charset="-128"/>
              </a:rPr>
            </a:br>
            <a:r>
              <a:rPr kumimoji="0" lang="en-US" altLang="en-US" sz="2000" b="0" i="0" u="none" strike="noStrike" cap="none" normalizeH="0" baseline="0" dirty="0">
                <a:ln>
                  <a:noFill/>
                </a:ln>
                <a:solidFill>
                  <a:schemeClr val="tx1"/>
                </a:solidFill>
                <a:effectLst/>
                <a:latin typeface="Arial Unicode MS" panose="020B0604020202020204" pitchFamily="34" charset="-128"/>
              </a:rPr>
              <a:t>RNDVZFLG # TERMINATE P20 IF IT IS RUNNING</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latin typeface="Arial" panose="020B0604020202020204" pitchFamily="34" charset="0"/>
            </a:endParaRPr>
          </a:p>
          <a:p>
            <a:pPr marL="0" lvl="0" indent="0" eaLnBrk="0" fontAlgn="base" hangingPunct="0">
              <a:lnSpc>
                <a:spcPct val="100000"/>
              </a:lnSpc>
              <a:spcBef>
                <a:spcPct val="0"/>
              </a:spcBef>
              <a:spcAft>
                <a:spcPct val="0"/>
              </a:spcAft>
              <a:buNone/>
            </a:pPr>
            <a:r>
              <a:rPr lang="en-US" dirty="0"/>
              <a:t>(Dionysus is the god of the grape harvest, winemaking and wine, of ritual madness, fertility, theatre and religious ecstasy)</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369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20E3-79DC-473E-8A9F-A0B09EDD41B5}"/>
              </a:ext>
            </a:extLst>
          </p:cNvPr>
          <p:cNvSpPr>
            <a:spLocks noGrp="1"/>
          </p:cNvSpPr>
          <p:nvPr>
            <p:ph type="title"/>
          </p:nvPr>
        </p:nvSpPr>
        <p:spPr/>
        <p:txBody>
          <a:bodyPr/>
          <a:lstStyle/>
          <a:p>
            <a:endParaRPr lang="en-NZ" dirty="0"/>
          </a:p>
        </p:txBody>
      </p:sp>
      <p:sp>
        <p:nvSpPr>
          <p:cNvPr id="3" name="Content Placeholder 2">
            <a:extLst>
              <a:ext uri="{FF2B5EF4-FFF2-40B4-BE49-F238E27FC236}">
                <a16:creationId xmlns:a16="http://schemas.microsoft.com/office/drawing/2014/main" id="{40938330-DF2C-4A30-9DED-7265CD7EAF5F}"/>
              </a:ext>
            </a:extLst>
          </p:cNvPr>
          <p:cNvSpPr>
            <a:spLocks noGrp="1"/>
          </p:cNvSpPr>
          <p:nvPr>
            <p:ph idx="1"/>
          </p:nvPr>
        </p:nvSpPr>
        <p:spPr/>
        <p:txBody>
          <a:bodyPr/>
          <a:lstStyle/>
          <a:p>
            <a:r>
              <a:rPr lang="en-US" dirty="0"/>
              <a:t>CLEAR NOTHROTL: “Permit full throttle”</a:t>
            </a:r>
          </a:p>
          <a:p>
            <a:r>
              <a:rPr lang="en-US" dirty="0"/>
              <a:t>CLEAR REDFLAG: “Landing site redesignation not permitted”</a:t>
            </a:r>
          </a:p>
          <a:p>
            <a:r>
              <a:rPr lang="en-US" dirty="0"/>
              <a:t>CLEAR LRBYPASS: “Do not bypass landing radar updates”</a:t>
            </a:r>
          </a:p>
          <a:p>
            <a:r>
              <a:rPr lang="en-US" dirty="0"/>
              <a:t>SET MUNFLAG: “Servicer calls MUNRVG” (MUNRVG is a subroutine that performs some computations needed by the thrusting program)</a:t>
            </a:r>
          </a:p>
          <a:p>
            <a:r>
              <a:rPr lang="en-US" dirty="0"/>
              <a:t>CLEAR P25FLAG: “P25 not operating” </a:t>
            </a:r>
            <a:br>
              <a:rPr lang="en-US" dirty="0"/>
            </a:br>
            <a:r>
              <a:rPr lang="en-US" dirty="0"/>
              <a:t>CLEAR RNDVZFLG: “P20 not running” </a:t>
            </a:r>
            <a:br>
              <a:rPr lang="en-US" dirty="0"/>
            </a:br>
            <a:r>
              <a:rPr lang="en-US" dirty="0"/>
              <a:t>P20 and P25 are programs used during the rendezvous between the command module and the lunar module.</a:t>
            </a:r>
          </a:p>
          <a:p>
            <a:endParaRPr lang="en-NZ" dirty="0"/>
          </a:p>
        </p:txBody>
      </p:sp>
    </p:spTree>
    <p:extLst>
      <p:ext uri="{BB962C8B-B14F-4D97-AF65-F5344CB8AC3E}">
        <p14:creationId xmlns:p14="http://schemas.microsoft.com/office/powerpoint/2010/main" val="1112272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p:txBody>
          <a:bodyPr/>
          <a:lstStyle/>
          <a:p>
            <a:r>
              <a:rPr lang="en-NZ" dirty="0"/>
              <a:t>How to be a developer – circa 1960!</a:t>
            </a:r>
          </a:p>
        </p:txBody>
      </p:sp>
    </p:spTree>
    <p:extLst>
      <p:ext uri="{BB962C8B-B14F-4D97-AF65-F5344CB8AC3E}">
        <p14:creationId xmlns:p14="http://schemas.microsoft.com/office/powerpoint/2010/main" val="17616725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2A2B-E855-4559-A898-0924F0A2EE38}"/>
              </a:ext>
            </a:extLst>
          </p:cNvPr>
          <p:cNvSpPr>
            <a:spLocks noGrp="1"/>
          </p:cNvSpPr>
          <p:nvPr>
            <p:ph type="title"/>
          </p:nvPr>
        </p:nvSpPr>
        <p:spPr/>
        <p:txBody>
          <a:bodyPr/>
          <a:lstStyle/>
          <a:p>
            <a:r>
              <a:rPr lang="en-NZ" dirty="0"/>
              <a:t>Sputnik - 4 October 1957</a:t>
            </a:r>
          </a:p>
        </p:txBody>
      </p:sp>
      <p:pic>
        <p:nvPicPr>
          <p:cNvPr id="7" name="Snagit_SNG832">
            <a:extLst>
              <a:ext uri="{FF2B5EF4-FFF2-40B4-BE49-F238E27FC236}">
                <a16:creationId xmlns:a16="http://schemas.microsoft.com/office/drawing/2014/main" id="{FE43B5D6-B889-4C6D-80D2-D2BBABEA8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0399" y="1825625"/>
            <a:ext cx="5531201" cy="4351338"/>
          </a:xfrm>
        </p:spPr>
      </p:pic>
    </p:spTree>
    <p:extLst>
      <p:ext uri="{BB962C8B-B14F-4D97-AF65-F5344CB8AC3E}">
        <p14:creationId xmlns:p14="http://schemas.microsoft.com/office/powerpoint/2010/main" val="1085993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100C-FB40-4D7E-9181-C1DBCFE0C443}"/>
              </a:ext>
            </a:extLst>
          </p:cNvPr>
          <p:cNvSpPr>
            <a:spLocks noGrp="1"/>
          </p:cNvSpPr>
          <p:nvPr>
            <p:ph type="title"/>
          </p:nvPr>
        </p:nvSpPr>
        <p:spPr/>
        <p:txBody>
          <a:bodyPr/>
          <a:lstStyle/>
          <a:p>
            <a:endParaRPr lang="en-NZ" dirty="0"/>
          </a:p>
        </p:txBody>
      </p:sp>
      <p:pic>
        <p:nvPicPr>
          <p:cNvPr id="9" name="Content Placeholder 8">
            <a:extLst>
              <a:ext uri="{FF2B5EF4-FFF2-40B4-BE49-F238E27FC236}">
                <a16:creationId xmlns:a16="http://schemas.microsoft.com/office/drawing/2014/main" id="{6A9714AD-5445-462A-9111-DF157A4F82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2968" y="1440615"/>
            <a:ext cx="7505700" cy="4752975"/>
          </a:xfrm>
        </p:spPr>
      </p:pic>
    </p:spTree>
    <p:extLst>
      <p:ext uri="{BB962C8B-B14F-4D97-AF65-F5344CB8AC3E}">
        <p14:creationId xmlns:p14="http://schemas.microsoft.com/office/powerpoint/2010/main" val="593608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5873-FE6E-49FD-B29C-87DFD8E5D789}"/>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EA4543D2-A035-4230-A022-D721B54170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8524" y="641684"/>
            <a:ext cx="6324600" cy="5283367"/>
          </a:xfrm>
        </p:spPr>
      </p:pic>
    </p:spTree>
    <p:extLst>
      <p:ext uri="{BB962C8B-B14F-4D97-AF65-F5344CB8AC3E}">
        <p14:creationId xmlns:p14="http://schemas.microsoft.com/office/powerpoint/2010/main" val="2228411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0CF4-7F12-4B88-B8E6-302FD80E857B}"/>
              </a:ext>
            </a:extLst>
          </p:cNvPr>
          <p:cNvSpPr>
            <a:spLocks noGrp="1"/>
          </p:cNvSpPr>
          <p:nvPr>
            <p:ph type="title"/>
          </p:nvPr>
        </p:nvSpPr>
        <p:spPr/>
        <p:txBody>
          <a:bodyPr/>
          <a:lstStyle/>
          <a:p>
            <a:r>
              <a:rPr lang="en-NZ" dirty="0"/>
              <a:t>Punched card</a:t>
            </a:r>
          </a:p>
        </p:txBody>
      </p:sp>
      <p:pic>
        <p:nvPicPr>
          <p:cNvPr id="5" name="Snagit_PPT1B1F">
            <a:extLst>
              <a:ext uri="{FF2B5EF4-FFF2-40B4-BE49-F238E27FC236}">
                <a16:creationId xmlns:a16="http://schemas.microsoft.com/office/drawing/2014/main" id="{BDCF7C66-445E-492E-A233-ADB5581AC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476" y="2334627"/>
            <a:ext cx="7619048" cy="3333333"/>
          </a:xfrm>
        </p:spPr>
      </p:pic>
    </p:spTree>
    <p:extLst>
      <p:ext uri="{BB962C8B-B14F-4D97-AF65-F5344CB8AC3E}">
        <p14:creationId xmlns:p14="http://schemas.microsoft.com/office/powerpoint/2010/main" val="15543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C9A1-84F8-4B46-871D-B428C2968DB9}"/>
              </a:ext>
            </a:extLst>
          </p:cNvPr>
          <p:cNvSpPr>
            <a:spLocks noGrp="1"/>
          </p:cNvSpPr>
          <p:nvPr>
            <p:ph type="title"/>
          </p:nvPr>
        </p:nvSpPr>
        <p:spPr/>
        <p:txBody>
          <a:bodyPr>
            <a:normAutofit/>
          </a:bodyPr>
          <a:lstStyle/>
          <a:p>
            <a:r>
              <a:rPr lang="en-NZ" dirty="0"/>
              <a:t>IBM card punch</a:t>
            </a:r>
            <a:br>
              <a:rPr lang="en-NZ" dirty="0"/>
            </a:br>
            <a:endParaRPr lang="en-NZ" dirty="0"/>
          </a:p>
        </p:txBody>
      </p:sp>
      <p:pic>
        <p:nvPicPr>
          <p:cNvPr id="5" name="Snagit_PPTA5F1">
            <a:extLst>
              <a:ext uri="{FF2B5EF4-FFF2-40B4-BE49-F238E27FC236}">
                <a16:creationId xmlns:a16="http://schemas.microsoft.com/office/drawing/2014/main" id="{1FCCB79C-F44A-426D-8971-14D9B5A190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138" y="2096397"/>
            <a:ext cx="5079724" cy="3809793"/>
          </a:xfrm>
        </p:spPr>
      </p:pic>
    </p:spTree>
    <p:extLst>
      <p:ext uri="{BB962C8B-B14F-4D97-AF65-F5344CB8AC3E}">
        <p14:creationId xmlns:p14="http://schemas.microsoft.com/office/powerpoint/2010/main" val="3121621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IBM card reader</a:t>
            </a:r>
          </a:p>
        </p:txBody>
      </p:sp>
      <p:pic>
        <p:nvPicPr>
          <p:cNvPr id="5" name="Snagit_PPT1DCF">
            <a:extLst>
              <a:ext uri="{FF2B5EF4-FFF2-40B4-BE49-F238E27FC236}">
                <a16:creationId xmlns:a16="http://schemas.microsoft.com/office/drawing/2014/main" id="{A95B7A36-9306-463A-B729-22B04D41CA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9989" y="1825625"/>
            <a:ext cx="5372022" cy="4351338"/>
          </a:xfrm>
        </p:spPr>
      </p:pic>
    </p:spTree>
    <p:extLst>
      <p:ext uri="{BB962C8B-B14F-4D97-AF65-F5344CB8AC3E}">
        <p14:creationId xmlns:p14="http://schemas.microsoft.com/office/powerpoint/2010/main" val="2749456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F659-DBD9-44C9-930A-28905DEBDCB9}"/>
              </a:ext>
            </a:extLst>
          </p:cNvPr>
          <p:cNvSpPr>
            <a:spLocks noGrp="1"/>
          </p:cNvSpPr>
          <p:nvPr>
            <p:ph type="title"/>
          </p:nvPr>
        </p:nvSpPr>
        <p:spPr/>
        <p:txBody>
          <a:bodyPr/>
          <a:lstStyle/>
          <a:p>
            <a:endParaRPr lang="en-NZ" dirty="0"/>
          </a:p>
        </p:txBody>
      </p:sp>
      <p:pic>
        <p:nvPicPr>
          <p:cNvPr id="5" name="Snagit_PPT1A7B">
            <a:extLst>
              <a:ext uri="{FF2B5EF4-FFF2-40B4-BE49-F238E27FC236}">
                <a16:creationId xmlns:a16="http://schemas.microsoft.com/office/drawing/2014/main" id="{F233EA1A-2590-4064-9B91-B9ADB7B6C0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2568" y="1235242"/>
            <a:ext cx="7267074" cy="4941721"/>
          </a:xfrm>
        </p:spPr>
      </p:pic>
    </p:spTree>
    <p:extLst>
      <p:ext uri="{BB962C8B-B14F-4D97-AF65-F5344CB8AC3E}">
        <p14:creationId xmlns:p14="http://schemas.microsoft.com/office/powerpoint/2010/main" val="1739446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A1A6-EA00-4EA7-AE98-D75DE71F77D6}"/>
              </a:ext>
            </a:extLst>
          </p:cNvPr>
          <p:cNvSpPr>
            <a:spLocks noGrp="1"/>
          </p:cNvSpPr>
          <p:nvPr>
            <p:ph type="title"/>
          </p:nvPr>
        </p:nvSpPr>
        <p:spPr/>
        <p:txBody>
          <a:bodyPr/>
          <a:lstStyle/>
          <a:p>
            <a:r>
              <a:rPr lang="en-NZ" dirty="0"/>
              <a:t>Punch card deck</a:t>
            </a:r>
          </a:p>
        </p:txBody>
      </p:sp>
      <p:pic>
        <p:nvPicPr>
          <p:cNvPr id="5" name="Snagit_PPTF8B4">
            <a:extLst>
              <a:ext uri="{FF2B5EF4-FFF2-40B4-BE49-F238E27FC236}">
                <a16:creationId xmlns:a16="http://schemas.microsoft.com/office/drawing/2014/main" id="{2E543BEB-4125-4871-AB58-C8FF98CF44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1513" y="1825625"/>
            <a:ext cx="3928973" cy="4351338"/>
          </a:xfrm>
        </p:spPr>
      </p:pic>
    </p:spTree>
    <p:extLst>
      <p:ext uri="{BB962C8B-B14F-4D97-AF65-F5344CB8AC3E}">
        <p14:creationId xmlns:p14="http://schemas.microsoft.com/office/powerpoint/2010/main" val="2189966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6B8286BC-69A2-457F-AA74-956D450ACC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2710" y="0"/>
            <a:ext cx="5508567" cy="6863542"/>
          </a:xfrm>
        </p:spPr>
      </p:pic>
    </p:spTree>
    <p:extLst>
      <p:ext uri="{BB962C8B-B14F-4D97-AF65-F5344CB8AC3E}">
        <p14:creationId xmlns:p14="http://schemas.microsoft.com/office/powerpoint/2010/main" val="3914269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5FFD9-CA5C-445B-98F7-20308E7EED2A}"/>
              </a:ext>
            </a:extLst>
          </p:cNvPr>
          <p:cNvSpPr>
            <a:spLocks noGrp="1"/>
          </p:cNvSpPr>
          <p:nvPr>
            <p:ph type="title"/>
          </p:nvPr>
        </p:nvSpPr>
        <p:spPr/>
        <p:txBody>
          <a:bodyPr/>
          <a:lstStyle/>
          <a:p>
            <a:r>
              <a:rPr lang="en-NZ" dirty="0"/>
              <a:t>The mission</a:t>
            </a:r>
          </a:p>
        </p:txBody>
      </p:sp>
    </p:spTree>
    <p:extLst>
      <p:ext uri="{BB962C8B-B14F-4D97-AF65-F5344CB8AC3E}">
        <p14:creationId xmlns:p14="http://schemas.microsoft.com/office/powerpoint/2010/main" val="118904435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5AB4-1BDF-4434-8626-195ECC910745}"/>
              </a:ext>
            </a:extLst>
          </p:cNvPr>
          <p:cNvSpPr>
            <a:spLocks noGrp="1"/>
          </p:cNvSpPr>
          <p:nvPr>
            <p:ph type="title"/>
          </p:nvPr>
        </p:nvSpPr>
        <p:spPr/>
        <p:txBody>
          <a:bodyPr/>
          <a:lstStyle/>
          <a:p>
            <a:endParaRPr lang="en-NZ" dirty="0"/>
          </a:p>
        </p:txBody>
      </p:sp>
      <p:pic>
        <p:nvPicPr>
          <p:cNvPr id="5" name="Snagit_PPTF3A5">
            <a:extLst>
              <a:ext uri="{FF2B5EF4-FFF2-40B4-BE49-F238E27FC236}">
                <a16:creationId xmlns:a16="http://schemas.microsoft.com/office/drawing/2014/main" id="{EB52FE8E-4FD1-43C9-8181-B9B882395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994" y="1825625"/>
            <a:ext cx="1668013" cy="4351338"/>
          </a:xfrm>
          <a:prstGeom prst="rect">
            <a:avLst/>
          </a:prstGeom>
        </p:spPr>
      </p:pic>
    </p:spTree>
    <p:extLst>
      <p:ext uri="{BB962C8B-B14F-4D97-AF65-F5344CB8AC3E}">
        <p14:creationId xmlns:p14="http://schemas.microsoft.com/office/powerpoint/2010/main" val="3873444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568C-8969-4FDA-977F-552591DFCE83}"/>
              </a:ext>
            </a:extLst>
          </p:cNvPr>
          <p:cNvSpPr>
            <a:spLocks noGrp="1"/>
          </p:cNvSpPr>
          <p:nvPr>
            <p:ph type="title"/>
          </p:nvPr>
        </p:nvSpPr>
        <p:spPr/>
        <p:txBody>
          <a:bodyPr/>
          <a:lstStyle/>
          <a:p>
            <a:r>
              <a:rPr lang="en-NZ" dirty="0"/>
              <a:t>Flopnik - December 6, 1957</a:t>
            </a:r>
          </a:p>
        </p:txBody>
      </p:sp>
      <p:pic>
        <p:nvPicPr>
          <p:cNvPr id="6" name="Vanguard (Flopnik)-JK6a6Hkp94o_Segment_0_WMV V9">
            <a:hlinkClick r:id="" action="ppaction://media"/>
            <a:extLst>
              <a:ext uri="{FF2B5EF4-FFF2-40B4-BE49-F238E27FC236}">
                <a16:creationId xmlns:a16="http://schemas.microsoft.com/office/drawing/2014/main" id="{DFC86204-5040-464E-BF59-BB13E5B9F5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0331" y="2265892"/>
            <a:ext cx="4351338" cy="4351338"/>
          </a:xfrm>
        </p:spPr>
      </p:pic>
    </p:spTree>
    <p:extLst>
      <p:ext uri="{BB962C8B-B14F-4D97-AF65-F5344CB8AC3E}">
        <p14:creationId xmlns:p14="http://schemas.microsoft.com/office/powerpoint/2010/main" val="42760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BE4A-1642-476E-AE13-A8CB21C0E493}"/>
              </a:ext>
            </a:extLst>
          </p:cNvPr>
          <p:cNvSpPr>
            <a:spLocks noGrp="1"/>
          </p:cNvSpPr>
          <p:nvPr>
            <p:ph type="title"/>
          </p:nvPr>
        </p:nvSpPr>
        <p:spPr/>
        <p:txBody>
          <a:bodyPr/>
          <a:lstStyle/>
          <a:p>
            <a:endParaRPr lang="en-NZ" dirty="0"/>
          </a:p>
        </p:txBody>
      </p:sp>
      <p:pic>
        <p:nvPicPr>
          <p:cNvPr id="5" name="Snagit_PPT6385">
            <a:extLst>
              <a:ext uri="{FF2B5EF4-FFF2-40B4-BE49-F238E27FC236}">
                <a16:creationId xmlns:a16="http://schemas.microsoft.com/office/drawing/2014/main" id="{599C7D9D-6E4B-4392-BD28-AA080165A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634" y="2026041"/>
            <a:ext cx="2378731" cy="4351338"/>
          </a:xfrm>
          <a:prstGeom prst="rect">
            <a:avLst/>
          </a:prstGeom>
        </p:spPr>
      </p:pic>
    </p:spTree>
    <p:extLst>
      <p:ext uri="{BB962C8B-B14F-4D97-AF65-F5344CB8AC3E}">
        <p14:creationId xmlns:p14="http://schemas.microsoft.com/office/powerpoint/2010/main" val="344592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E2C2-C629-4542-B9E6-7ECBD45C2517}"/>
              </a:ext>
            </a:extLst>
          </p:cNvPr>
          <p:cNvSpPr>
            <a:spLocks noGrp="1"/>
          </p:cNvSpPr>
          <p:nvPr>
            <p:ph type="title"/>
          </p:nvPr>
        </p:nvSpPr>
        <p:spPr/>
        <p:txBody>
          <a:bodyPr/>
          <a:lstStyle/>
          <a:p>
            <a:endParaRPr lang="en-NZ" dirty="0"/>
          </a:p>
        </p:txBody>
      </p:sp>
      <p:pic>
        <p:nvPicPr>
          <p:cNvPr id="5" name="Snagit_PPT9810">
            <a:extLst>
              <a:ext uri="{FF2B5EF4-FFF2-40B4-BE49-F238E27FC236}">
                <a16:creationId xmlns:a16="http://schemas.microsoft.com/office/drawing/2014/main" id="{F2D3741C-188C-4D86-8AD0-07A97CDB5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2582246"/>
            <a:ext cx="5714286" cy="2838095"/>
          </a:xfrm>
          <a:prstGeom prst="rect">
            <a:avLst/>
          </a:prstGeom>
        </p:spPr>
      </p:pic>
    </p:spTree>
    <p:extLst>
      <p:ext uri="{BB962C8B-B14F-4D97-AF65-F5344CB8AC3E}">
        <p14:creationId xmlns:p14="http://schemas.microsoft.com/office/powerpoint/2010/main" val="3651356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1251-EC9D-407E-AF01-04B4A2AD92DE}"/>
              </a:ext>
            </a:extLst>
          </p:cNvPr>
          <p:cNvSpPr>
            <a:spLocks noGrp="1"/>
          </p:cNvSpPr>
          <p:nvPr>
            <p:ph type="title"/>
          </p:nvPr>
        </p:nvSpPr>
        <p:spPr/>
        <p:txBody>
          <a:bodyPr/>
          <a:lstStyle/>
          <a:p>
            <a:endParaRPr lang="en-NZ" dirty="0"/>
          </a:p>
        </p:txBody>
      </p:sp>
      <p:pic>
        <p:nvPicPr>
          <p:cNvPr id="5" name="Snagit_PPTD7E">
            <a:extLst>
              <a:ext uri="{FF2B5EF4-FFF2-40B4-BE49-F238E27FC236}">
                <a16:creationId xmlns:a16="http://schemas.microsoft.com/office/drawing/2014/main" id="{FDF10AE5-594F-4CBD-AF71-17818ADE3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2029865"/>
            <a:ext cx="5714286" cy="3942857"/>
          </a:xfrm>
          <a:prstGeom prst="rect">
            <a:avLst/>
          </a:prstGeom>
        </p:spPr>
      </p:pic>
    </p:spTree>
    <p:extLst>
      <p:ext uri="{BB962C8B-B14F-4D97-AF65-F5344CB8AC3E}">
        <p14:creationId xmlns:p14="http://schemas.microsoft.com/office/powerpoint/2010/main" val="1008407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335C-690C-4C8A-85C6-5C5BAEF90E0B}"/>
              </a:ext>
            </a:extLst>
          </p:cNvPr>
          <p:cNvSpPr>
            <a:spLocks noGrp="1"/>
          </p:cNvSpPr>
          <p:nvPr>
            <p:ph type="title"/>
          </p:nvPr>
        </p:nvSpPr>
        <p:spPr/>
        <p:txBody>
          <a:bodyPr/>
          <a:lstStyle/>
          <a:p>
            <a:endParaRPr lang="en-NZ" dirty="0"/>
          </a:p>
        </p:txBody>
      </p:sp>
      <p:pic>
        <p:nvPicPr>
          <p:cNvPr id="5" name="Snagit_PPTA2DB">
            <a:extLst>
              <a:ext uri="{FF2B5EF4-FFF2-40B4-BE49-F238E27FC236}">
                <a16:creationId xmlns:a16="http://schemas.microsoft.com/office/drawing/2014/main" id="{D96BC4AA-1671-47D1-A8A3-71E6894AD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007" y="1825625"/>
            <a:ext cx="4117986" cy="4351338"/>
          </a:xfrm>
          <a:prstGeom prst="rect">
            <a:avLst/>
          </a:prstGeom>
        </p:spPr>
      </p:pic>
    </p:spTree>
    <p:extLst>
      <p:ext uri="{BB962C8B-B14F-4D97-AF65-F5344CB8AC3E}">
        <p14:creationId xmlns:p14="http://schemas.microsoft.com/office/powerpoint/2010/main" val="358857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AF6C-DD4C-4A93-A407-743C585D72E0}"/>
              </a:ext>
            </a:extLst>
          </p:cNvPr>
          <p:cNvSpPr>
            <a:spLocks noGrp="1"/>
          </p:cNvSpPr>
          <p:nvPr>
            <p:ph type="title"/>
          </p:nvPr>
        </p:nvSpPr>
        <p:spPr/>
        <p:txBody>
          <a:bodyPr/>
          <a:lstStyle/>
          <a:p>
            <a:endParaRPr lang="en-NZ" dirty="0"/>
          </a:p>
        </p:txBody>
      </p:sp>
      <p:pic>
        <p:nvPicPr>
          <p:cNvPr id="5" name="Snagit_PPT2074">
            <a:extLst>
              <a:ext uri="{FF2B5EF4-FFF2-40B4-BE49-F238E27FC236}">
                <a16:creationId xmlns:a16="http://schemas.microsoft.com/office/drawing/2014/main" id="{A48AF14E-41CC-479A-B29B-D4B1ED02A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1963199"/>
            <a:ext cx="5714286" cy="4076190"/>
          </a:xfrm>
          <a:prstGeom prst="rect">
            <a:avLst/>
          </a:prstGeom>
        </p:spPr>
      </p:pic>
    </p:spTree>
    <p:extLst>
      <p:ext uri="{BB962C8B-B14F-4D97-AF65-F5344CB8AC3E}">
        <p14:creationId xmlns:p14="http://schemas.microsoft.com/office/powerpoint/2010/main" val="1632782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656D-E588-462A-A56D-EF3E91C19ED5}"/>
              </a:ext>
            </a:extLst>
          </p:cNvPr>
          <p:cNvSpPr>
            <a:spLocks noGrp="1"/>
          </p:cNvSpPr>
          <p:nvPr>
            <p:ph type="title"/>
          </p:nvPr>
        </p:nvSpPr>
        <p:spPr/>
        <p:txBody>
          <a:bodyPr/>
          <a:lstStyle/>
          <a:p>
            <a:endParaRPr lang="en-NZ" dirty="0"/>
          </a:p>
        </p:txBody>
      </p:sp>
      <p:pic>
        <p:nvPicPr>
          <p:cNvPr id="5" name="Snagit_PPT1703">
            <a:extLst>
              <a:ext uri="{FF2B5EF4-FFF2-40B4-BE49-F238E27FC236}">
                <a16:creationId xmlns:a16="http://schemas.microsoft.com/office/drawing/2014/main" id="{D4EB7856-DE66-4931-AD10-637B65673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2287008"/>
            <a:ext cx="5714286" cy="3428571"/>
          </a:xfrm>
          <a:prstGeom prst="rect">
            <a:avLst/>
          </a:prstGeom>
        </p:spPr>
      </p:pic>
    </p:spTree>
    <p:extLst>
      <p:ext uri="{BB962C8B-B14F-4D97-AF65-F5344CB8AC3E}">
        <p14:creationId xmlns:p14="http://schemas.microsoft.com/office/powerpoint/2010/main" val="672264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21A3-3ABB-47FB-ADE9-109379C9C8B7}"/>
              </a:ext>
            </a:extLst>
          </p:cNvPr>
          <p:cNvSpPr>
            <a:spLocks noGrp="1"/>
          </p:cNvSpPr>
          <p:nvPr>
            <p:ph type="title"/>
          </p:nvPr>
        </p:nvSpPr>
        <p:spPr/>
        <p:txBody>
          <a:bodyPr/>
          <a:lstStyle/>
          <a:p>
            <a:endParaRPr lang="en-NZ" dirty="0"/>
          </a:p>
        </p:txBody>
      </p:sp>
      <p:pic>
        <p:nvPicPr>
          <p:cNvPr id="5" name="Snagit_PPT1282">
            <a:extLst>
              <a:ext uri="{FF2B5EF4-FFF2-40B4-BE49-F238E27FC236}">
                <a16:creationId xmlns:a16="http://schemas.microsoft.com/office/drawing/2014/main" id="{2FB06BE3-69A5-4A7F-A639-94A34BCA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2444151"/>
            <a:ext cx="5714286" cy="3114286"/>
          </a:xfrm>
          <a:prstGeom prst="rect">
            <a:avLst/>
          </a:prstGeom>
        </p:spPr>
      </p:pic>
    </p:spTree>
    <p:extLst>
      <p:ext uri="{BB962C8B-B14F-4D97-AF65-F5344CB8AC3E}">
        <p14:creationId xmlns:p14="http://schemas.microsoft.com/office/powerpoint/2010/main" val="2703102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D301-4FDB-4BBF-8DEC-7855EA925B73}"/>
              </a:ext>
            </a:extLst>
          </p:cNvPr>
          <p:cNvSpPr>
            <a:spLocks noGrp="1"/>
          </p:cNvSpPr>
          <p:nvPr>
            <p:ph type="title"/>
          </p:nvPr>
        </p:nvSpPr>
        <p:spPr/>
        <p:txBody>
          <a:bodyPr/>
          <a:lstStyle/>
          <a:p>
            <a:endParaRPr lang="en-NZ" dirty="0"/>
          </a:p>
        </p:txBody>
      </p:sp>
      <p:pic>
        <p:nvPicPr>
          <p:cNvPr id="5" name="Snagit_PPT1428">
            <a:extLst>
              <a:ext uri="{FF2B5EF4-FFF2-40B4-BE49-F238E27FC236}">
                <a16:creationId xmlns:a16="http://schemas.microsoft.com/office/drawing/2014/main" id="{84CFA37E-136C-42DE-8A2E-F1F31CF45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2291770"/>
            <a:ext cx="5714286" cy="3419048"/>
          </a:xfrm>
          <a:prstGeom prst="rect">
            <a:avLst/>
          </a:prstGeom>
        </p:spPr>
      </p:pic>
    </p:spTree>
    <p:extLst>
      <p:ext uri="{BB962C8B-B14F-4D97-AF65-F5344CB8AC3E}">
        <p14:creationId xmlns:p14="http://schemas.microsoft.com/office/powerpoint/2010/main" val="645409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C3E1FA-CCAC-485C-862A-4FE7973BDA45}"/>
              </a:ext>
            </a:extLst>
          </p:cNvPr>
          <p:cNvSpPr>
            <a:spLocks noGrp="1"/>
          </p:cNvSpPr>
          <p:nvPr>
            <p:ph type="title"/>
          </p:nvPr>
        </p:nvSpPr>
        <p:spPr/>
        <p:txBody>
          <a:bodyPr/>
          <a:lstStyle/>
          <a:p>
            <a:r>
              <a:rPr lang="en-NZ" dirty="0"/>
              <a:t>Mission Control</a:t>
            </a:r>
          </a:p>
        </p:txBody>
      </p:sp>
    </p:spTree>
    <p:extLst>
      <p:ext uri="{BB962C8B-B14F-4D97-AF65-F5344CB8AC3E}">
        <p14:creationId xmlns:p14="http://schemas.microsoft.com/office/powerpoint/2010/main" val="299174903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B906-200C-4BE0-B6B3-EFFF1FE96FD1}"/>
              </a:ext>
            </a:extLst>
          </p:cNvPr>
          <p:cNvSpPr>
            <a:spLocks noGrp="1"/>
          </p:cNvSpPr>
          <p:nvPr>
            <p:ph type="title"/>
          </p:nvPr>
        </p:nvSpPr>
        <p:spPr/>
        <p:txBody>
          <a:bodyPr/>
          <a:lstStyle/>
          <a:p>
            <a:endParaRPr lang="en-NZ" dirty="0"/>
          </a:p>
        </p:txBody>
      </p:sp>
      <p:pic>
        <p:nvPicPr>
          <p:cNvPr id="5" name="Snagit_PPT56B9">
            <a:extLst>
              <a:ext uri="{FF2B5EF4-FFF2-40B4-BE49-F238E27FC236}">
                <a16:creationId xmlns:a16="http://schemas.microsoft.com/office/drawing/2014/main" id="{194AA206-7BC3-4F91-A066-B5C6123357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2294"/>
            <a:ext cx="11048999" cy="6577263"/>
          </a:xfrm>
        </p:spPr>
      </p:pic>
      <p:pic>
        <p:nvPicPr>
          <p:cNvPr id="4" name="Snagit_SNG858">
            <a:extLst>
              <a:ext uri="{FF2B5EF4-FFF2-40B4-BE49-F238E27FC236}">
                <a16:creationId xmlns:a16="http://schemas.microsoft.com/office/drawing/2014/main" id="{08A913BE-A051-4B76-B6B1-53E6A9CE7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81" y="157571"/>
            <a:ext cx="10895238" cy="6542857"/>
          </a:xfrm>
          <a:prstGeom prst="rect">
            <a:avLst/>
          </a:prstGeom>
        </p:spPr>
      </p:pic>
    </p:spTree>
    <p:extLst>
      <p:ext uri="{BB962C8B-B14F-4D97-AF65-F5344CB8AC3E}">
        <p14:creationId xmlns:p14="http://schemas.microsoft.com/office/powerpoint/2010/main" val="229603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AA2D-FD79-48B2-B693-0A238042023B}"/>
              </a:ext>
            </a:extLst>
          </p:cNvPr>
          <p:cNvSpPr>
            <a:spLocks noGrp="1"/>
          </p:cNvSpPr>
          <p:nvPr>
            <p:ph type="title"/>
          </p:nvPr>
        </p:nvSpPr>
        <p:spPr/>
        <p:txBody>
          <a:bodyPr/>
          <a:lstStyle/>
          <a:p>
            <a:r>
              <a:rPr lang="en-NZ" dirty="0"/>
              <a:t>   Alan Shepherd - May 5, 1961</a:t>
            </a:r>
          </a:p>
        </p:txBody>
      </p:sp>
      <p:pic>
        <p:nvPicPr>
          <p:cNvPr id="5" name="Content Placeholder 4">
            <a:extLst>
              <a:ext uri="{FF2B5EF4-FFF2-40B4-BE49-F238E27FC236}">
                <a16:creationId xmlns:a16="http://schemas.microsoft.com/office/drawing/2014/main" id="{561E71E5-304F-4E37-BD07-C291E61AF4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0878" y="1825625"/>
            <a:ext cx="5650244" cy="4351338"/>
          </a:xfrm>
        </p:spPr>
      </p:pic>
    </p:spTree>
    <p:extLst>
      <p:ext uri="{BB962C8B-B14F-4D97-AF65-F5344CB8AC3E}">
        <p14:creationId xmlns:p14="http://schemas.microsoft.com/office/powerpoint/2010/main" val="1055047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4F54-33BD-4B97-9242-9D3B1ED34955}"/>
              </a:ext>
            </a:extLst>
          </p:cNvPr>
          <p:cNvSpPr>
            <a:spLocks noGrp="1"/>
          </p:cNvSpPr>
          <p:nvPr>
            <p:ph type="title"/>
          </p:nvPr>
        </p:nvSpPr>
        <p:spPr/>
        <p:txBody>
          <a:bodyPr/>
          <a:lstStyle/>
          <a:p>
            <a:endParaRPr lang="en-NZ" dirty="0"/>
          </a:p>
        </p:txBody>
      </p:sp>
      <p:pic>
        <p:nvPicPr>
          <p:cNvPr id="5" name="Snagit_PPTC69D">
            <a:extLst>
              <a:ext uri="{FF2B5EF4-FFF2-40B4-BE49-F238E27FC236}">
                <a16:creationId xmlns:a16="http://schemas.microsoft.com/office/drawing/2014/main" id="{37137529-D0FB-4F11-8BD8-BDEC96CC45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1303" y="1825625"/>
            <a:ext cx="7489394" cy="4351338"/>
          </a:xfrm>
        </p:spPr>
      </p:pic>
    </p:spTree>
    <p:extLst>
      <p:ext uri="{BB962C8B-B14F-4D97-AF65-F5344CB8AC3E}">
        <p14:creationId xmlns:p14="http://schemas.microsoft.com/office/powerpoint/2010/main" val="3252049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4F54-33BD-4B97-9242-9D3B1ED34955}"/>
              </a:ext>
            </a:extLst>
          </p:cNvPr>
          <p:cNvSpPr>
            <a:spLocks noGrp="1"/>
          </p:cNvSpPr>
          <p:nvPr>
            <p:ph type="title"/>
          </p:nvPr>
        </p:nvSpPr>
        <p:spPr>
          <a:xfrm>
            <a:off x="838200" y="365125"/>
            <a:ext cx="10515600" cy="1325563"/>
          </a:xfrm>
        </p:spPr>
        <p:txBody>
          <a:bodyPr/>
          <a:lstStyle/>
          <a:p>
            <a:r>
              <a:rPr lang="en-NZ" dirty="0"/>
              <a:t>The players – Kranz, Bales, Garman, Duke</a:t>
            </a:r>
          </a:p>
        </p:txBody>
      </p:sp>
      <p:pic>
        <p:nvPicPr>
          <p:cNvPr id="7" name="Content Placeholder 6">
            <a:extLst>
              <a:ext uri="{FF2B5EF4-FFF2-40B4-BE49-F238E27FC236}">
                <a16:creationId xmlns:a16="http://schemas.microsoft.com/office/drawing/2014/main" id="{83526A28-03A0-4506-B0DB-B0C64DA10C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72698"/>
            <a:ext cx="3840000" cy="2880000"/>
          </a:xfrm>
        </p:spPr>
      </p:pic>
      <p:pic>
        <p:nvPicPr>
          <p:cNvPr id="13" name="Snagit_SNG843">
            <a:extLst>
              <a:ext uri="{FF2B5EF4-FFF2-40B4-BE49-F238E27FC236}">
                <a16:creationId xmlns:a16="http://schemas.microsoft.com/office/drawing/2014/main" id="{C6EDAA70-64AD-49F9-9095-53CF5DBED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72698"/>
            <a:ext cx="3513221" cy="2553870"/>
          </a:xfrm>
          <a:prstGeom prst="rect">
            <a:avLst/>
          </a:prstGeom>
        </p:spPr>
      </p:pic>
      <p:pic>
        <p:nvPicPr>
          <p:cNvPr id="15" name="Snagit_SNG849">
            <a:extLst>
              <a:ext uri="{FF2B5EF4-FFF2-40B4-BE49-F238E27FC236}">
                <a16:creationId xmlns:a16="http://schemas.microsoft.com/office/drawing/2014/main" id="{524BB902-EAE8-4E98-A685-763E3490F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1533" y="4486571"/>
            <a:ext cx="2933333" cy="2371429"/>
          </a:xfrm>
          <a:prstGeom prst="rect">
            <a:avLst/>
          </a:prstGeom>
        </p:spPr>
      </p:pic>
      <p:pic>
        <p:nvPicPr>
          <p:cNvPr id="19" name="Snagit_SNG82C">
            <a:extLst>
              <a:ext uri="{FF2B5EF4-FFF2-40B4-BE49-F238E27FC236}">
                <a16:creationId xmlns:a16="http://schemas.microsoft.com/office/drawing/2014/main" id="{B7870B2A-8CB8-45B4-8E45-90CCA5468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138862"/>
            <a:ext cx="3555252" cy="2767705"/>
          </a:xfrm>
          <a:prstGeom prst="rect">
            <a:avLst/>
          </a:prstGeom>
        </p:spPr>
      </p:pic>
    </p:spTree>
    <p:extLst>
      <p:ext uri="{BB962C8B-B14F-4D97-AF65-F5344CB8AC3E}">
        <p14:creationId xmlns:p14="http://schemas.microsoft.com/office/powerpoint/2010/main" val="2877190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59D2E-3E74-48E6-BD87-0ED1BEF36A08}"/>
              </a:ext>
            </a:extLst>
          </p:cNvPr>
          <p:cNvSpPr>
            <a:spLocks noGrp="1"/>
          </p:cNvSpPr>
          <p:nvPr>
            <p:ph type="title"/>
          </p:nvPr>
        </p:nvSpPr>
        <p:spPr/>
        <p:txBody>
          <a:bodyPr/>
          <a:lstStyle/>
          <a:p>
            <a:r>
              <a:rPr lang="en-NZ" dirty="0"/>
              <a:t>Apollo 11</a:t>
            </a:r>
          </a:p>
        </p:txBody>
      </p:sp>
    </p:spTree>
    <p:extLst>
      <p:ext uri="{BB962C8B-B14F-4D97-AF65-F5344CB8AC3E}">
        <p14:creationId xmlns:p14="http://schemas.microsoft.com/office/powerpoint/2010/main" val="3277643949"/>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5AEC-3C1C-4600-B621-B328CF1C721E}"/>
              </a:ext>
            </a:extLst>
          </p:cNvPr>
          <p:cNvSpPr>
            <a:spLocks noGrp="1"/>
          </p:cNvSpPr>
          <p:nvPr>
            <p:ph type="title"/>
          </p:nvPr>
        </p:nvSpPr>
        <p:spPr/>
        <p:txBody>
          <a:bodyPr/>
          <a:lstStyle/>
          <a:p>
            <a:r>
              <a:rPr lang="en-NZ" dirty="0"/>
              <a:t>1202 alarm</a:t>
            </a:r>
          </a:p>
        </p:txBody>
      </p:sp>
      <p:pic>
        <p:nvPicPr>
          <p:cNvPr id="8" name="Apollo 11 Lunar Landing-3TVjukQyGv4_Segment_0_WMV V9">
            <a:hlinkClick r:id="" action="ppaction://media"/>
            <a:extLst>
              <a:ext uri="{FF2B5EF4-FFF2-40B4-BE49-F238E27FC236}">
                <a16:creationId xmlns:a16="http://schemas.microsoft.com/office/drawing/2014/main" id="{2CFA151B-93C9-4356-8E09-CC48AEBA08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1125" y="1825625"/>
            <a:ext cx="4351338" cy="4351338"/>
          </a:xfrm>
        </p:spPr>
      </p:pic>
    </p:spTree>
    <p:extLst>
      <p:ext uri="{BB962C8B-B14F-4D97-AF65-F5344CB8AC3E}">
        <p14:creationId xmlns:p14="http://schemas.microsoft.com/office/powerpoint/2010/main" val="40709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B9EF-5C92-4665-B1E1-262332ECAABE}"/>
              </a:ext>
            </a:extLst>
          </p:cNvPr>
          <p:cNvSpPr>
            <a:spLocks noGrp="1"/>
          </p:cNvSpPr>
          <p:nvPr>
            <p:ph type="title"/>
          </p:nvPr>
        </p:nvSpPr>
        <p:spPr/>
        <p:txBody>
          <a:bodyPr/>
          <a:lstStyle/>
          <a:p>
            <a:r>
              <a:rPr lang="en-NZ" dirty="0"/>
              <a:t>1201 alarm</a:t>
            </a:r>
          </a:p>
        </p:txBody>
      </p:sp>
      <p:pic>
        <p:nvPicPr>
          <p:cNvPr id="4" name="Apollo 11 Lunar Landing-3TVjukQyGv4_Segment_1_WMV V9">
            <a:hlinkClick r:id="" action="ppaction://media"/>
            <a:extLst>
              <a:ext uri="{FF2B5EF4-FFF2-40B4-BE49-F238E27FC236}">
                <a16:creationId xmlns:a16="http://schemas.microsoft.com/office/drawing/2014/main" id="{F7792F01-EE53-4AF6-B603-A78B3A0FBF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1125" y="1825625"/>
            <a:ext cx="4351338" cy="4351338"/>
          </a:xfrm>
        </p:spPr>
      </p:pic>
    </p:spTree>
    <p:extLst>
      <p:ext uri="{BB962C8B-B14F-4D97-AF65-F5344CB8AC3E}">
        <p14:creationId xmlns:p14="http://schemas.microsoft.com/office/powerpoint/2010/main" val="33336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853D-73E3-400C-8950-2990A43268D2}"/>
              </a:ext>
            </a:extLst>
          </p:cNvPr>
          <p:cNvSpPr>
            <a:spLocks noGrp="1"/>
          </p:cNvSpPr>
          <p:nvPr>
            <p:ph type="title"/>
          </p:nvPr>
        </p:nvSpPr>
        <p:spPr/>
        <p:txBody>
          <a:bodyPr/>
          <a:lstStyle/>
          <a:p>
            <a:r>
              <a:rPr lang="en-NZ" dirty="0"/>
              <a:t>The Eagle has landed</a:t>
            </a:r>
          </a:p>
        </p:txBody>
      </p:sp>
      <p:pic>
        <p:nvPicPr>
          <p:cNvPr id="4" name="Apollo 11 Lunar Landing-3TVjukQyGv4_Segment_2_WMV V9">
            <a:hlinkClick r:id="" action="ppaction://media"/>
            <a:extLst>
              <a:ext uri="{FF2B5EF4-FFF2-40B4-BE49-F238E27FC236}">
                <a16:creationId xmlns:a16="http://schemas.microsoft.com/office/drawing/2014/main" id="{214748BF-AFB9-417C-AE23-7E07611680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1125" y="1825625"/>
            <a:ext cx="4351338" cy="4351338"/>
          </a:xfrm>
        </p:spPr>
      </p:pic>
    </p:spTree>
    <p:extLst>
      <p:ext uri="{BB962C8B-B14F-4D97-AF65-F5344CB8AC3E}">
        <p14:creationId xmlns:p14="http://schemas.microsoft.com/office/powerpoint/2010/main" val="16854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BC4D-915E-4F9D-8259-2DB9ACECDD42}"/>
              </a:ext>
            </a:extLst>
          </p:cNvPr>
          <p:cNvSpPr>
            <a:spLocks noGrp="1"/>
          </p:cNvSpPr>
          <p:nvPr>
            <p:ph type="title"/>
          </p:nvPr>
        </p:nvSpPr>
        <p:spPr/>
        <p:txBody>
          <a:bodyPr/>
          <a:lstStyle/>
          <a:p>
            <a:endParaRPr lang="en-NZ" dirty="0"/>
          </a:p>
        </p:txBody>
      </p:sp>
      <p:pic>
        <p:nvPicPr>
          <p:cNvPr id="6" name="Content Placeholder 5">
            <a:extLst>
              <a:ext uri="{FF2B5EF4-FFF2-40B4-BE49-F238E27FC236}">
                <a16:creationId xmlns:a16="http://schemas.microsoft.com/office/drawing/2014/main" id="{6E2E175E-8872-4E13-9100-17E63291C509}"/>
              </a:ext>
            </a:extLst>
          </p:cNvPr>
          <p:cNvPicPr>
            <a:picLocks noGrp="1" noChangeAspect="1"/>
          </p:cNvPicPr>
          <p:nvPr>
            <p:ph idx="1"/>
          </p:nvPr>
        </p:nvPicPr>
        <p:blipFill>
          <a:blip r:embed="rId2"/>
          <a:stretch>
            <a:fillRect/>
          </a:stretch>
        </p:blipFill>
        <p:spPr>
          <a:xfrm>
            <a:off x="2534653" y="1825625"/>
            <a:ext cx="7090610" cy="4667250"/>
          </a:xfrm>
          <a:prstGeom prst="rect">
            <a:avLst/>
          </a:prstGeom>
        </p:spPr>
      </p:pic>
    </p:spTree>
    <p:extLst>
      <p:ext uri="{BB962C8B-B14F-4D97-AF65-F5344CB8AC3E}">
        <p14:creationId xmlns:p14="http://schemas.microsoft.com/office/powerpoint/2010/main" val="40271202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C3E1FA-CCAC-485C-862A-4FE7973BDA45}"/>
              </a:ext>
            </a:extLst>
          </p:cNvPr>
          <p:cNvSpPr>
            <a:spLocks noGrp="1"/>
          </p:cNvSpPr>
          <p:nvPr>
            <p:ph type="title"/>
          </p:nvPr>
        </p:nvSpPr>
        <p:spPr/>
        <p:txBody>
          <a:bodyPr>
            <a:normAutofit fontScale="90000"/>
          </a:bodyPr>
          <a:lstStyle/>
          <a:p>
            <a:r>
              <a:rPr lang="en-NZ" dirty="0"/>
              <a:t>Apollo 14</a:t>
            </a:r>
            <a:br>
              <a:rPr lang="en-NZ" dirty="0"/>
            </a:br>
            <a:endParaRPr lang="en-NZ" dirty="0"/>
          </a:p>
        </p:txBody>
      </p:sp>
    </p:spTree>
    <p:extLst>
      <p:ext uri="{BB962C8B-B14F-4D97-AF65-F5344CB8AC3E}">
        <p14:creationId xmlns:p14="http://schemas.microsoft.com/office/powerpoint/2010/main" val="50300809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BC4D-915E-4F9D-8259-2DB9ACECDD42}"/>
              </a:ext>
            </a:extLst>
          </p:cNvPr>
          <p:cNvSpPr>
            <a:spLocks noGrp="1"/>
          </p:cNvSpPr>
          <p:nvPr>
            <p:ph type="title"/>
          </p:nvPr>
        </p:nvSpPr>
        <p:spPr/>
        <p:txBody>
          <a:bodyPr/>
          <a:lstStyle/>
          <a:p>
            <a:r>
              <a:rPr lang="en-NZ" dirty="0"/>
              <a:t>The abort switch</a:t>
            </a:r>
          </a:p>
        </p:txBody>
      </p:sp>
      <p:sp>
        <p:nvSpPr>
          <p:cNvPr id="4" name="Content Placeholder 3">
            <a:extLst>
              <a:ext uri="{FF2B5EF4-FFF2-40B4-BE49-F238E27FC236}">
                <a16:creationId xmlns:a16="http://schemas.microsoft.com/office/drawing/2014/main" id="{E0D2D34A-511D-4EB1-9CD0-3651EE7D580C}"/>
              </a:ext>
            </a:extLst>
          </p:cNvPr>
          <p:cNvSpPr>
            <a:spLocks noGrp="1"/>
          </p:cNvSpPr>
          <p:nvPr>
            <p:ph idx="1"/>
          </p:nvPr>
        </p:nvSpPr>
        <p:spPr/>
        <p:txBody>
          <a:bodyPr/>
          <a:lstStyle/>
          <a:p>
            <a:r>
              <a:rPr lang="en-US" dirty="0"/>
              <a:t>Had roughly 90 minutes – fuel, oxygen, the sun.</a:t>
            </a:r>
          </a:p>
          <a:p>
            <a:r>
              <a:rPr lang="en-US" dirty="0"/>
              <a:t>Code, test, simulate, upload.</a:t>
            </a:r>
            <a:endParaRPr lang="en-NZ" dirty="0"/>
          </a:p>
          <a:p>
            <a:r>
              <a:rPr lang="en-NZ" dirty="0"/>
              <a:t>E.g. Verb 21 Noun 1 Enter 1010 Enter 107 Enter</a:t>
            </a:r>
          </a:p>
          <a:p>
            <a:r>
              <a:rPr lang="en-NZ" dirty="0"/>
              <a:t>Sets mode register to 71 = Abort in progress </a:t>
            </a:r>
          </a:p>
          <a:p>
            <a:r>
              <a:rPr lang="en-NZ" dirty="0"/>
              <a:t>Verb 21 Noun 1 = Load full word</a:t>
            </a:r>
          </a:p>
          <a:p>
            <a:r>
              <a:rPr lang="en-NZ" dirty="0"/>
              <a:t>1010 = Address of flags register</a:t>
            </a:r>
          </a:p>
          <a:p>
            <a:r>
              <a:rPr lang="en-NZ" dirty="0"/>
              <a:t>107 = Turn abort bit on</a:t>
            </a:r>
          </a:p>
          <a:p>
            <a:r>
              <a:rPr lang="en-NZ" dirty="0"/>
              <a:t>65 keystrokes</a:t>
            </a:r>
          </a:p>
        </p:txBody>
      </p:sp>
    </p:spTree>
    <p:extLst>
      <p:ext uri="{BB962C8B-B14F-4D97-AF65-F5344CB8AC3E}">
        <p14:creationId xmlns:p14="http://schemas.microsoft.com/office/powerpoint/2010/main" val="33447494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C3E1FA-CCAC-485C-862A-4FE7973BDA45}"/>
              </a:ext>
            </a:extLst>
          </p:cNvPr>
          <p:cNvSpPr>
            <a:spLocks noGrp="1"/>
          </p:cNvSpPr>
          <p:nvPr>
            <p:ph type="title"/>
          </p:nvPr>
        </p:nvSpPr>
        <p:spPr/>
        <p:txBody>
          <a:bodyPr>
            <a:normAutofit/>
          </a:bodyPr>
          <a:lstStyle/>
          <a:p>
            <a:r>
              <a:rPr lang="en-NZ" dirty="0"/>
              <a:t>The “end”</a:t>
            </a:r>
          </a:p>
        </p:txBody>
      </p:sp>
    </p:spTree>
    <p:extLst>
      <p:ext uri="{BB962C8B-B14F-4D97-AF65-F5344CB8AC3E}">
        <p14:creationId xmlns:p14="http://schemas.microsoft.com/office/powerpoint/2010/main" val="41187774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66A5-A95F-4D02-9703-04FF9E32EA52}"/>
              </a:ext>
            </a:extLst>
          </p:cNvPr>
          <p:cNvSpPr>
            <a:spLocks noGrp="1"/>
          </p:cNvSpPr>
          <p:nvPr>
            <p:ph type="ctrTitle"/>
          </p:nvPr>
        </p:nvSpPr>
        <p:spPr>
          <a:xfrm>
            <a:off x="1524000" y="345282"/>
            <a:ext cx="9144000" cy="2387600"/>
          </a:xfrm>
        </p:spPr>
        <p:txBody>
          <a:bodyPr>
            <a:normAutofit fontScale="90000"/>
          </a:bodyPr>
          <a:lstStyle/>
          <a:p>
            <a:r>
              <a:rPr lang="en-US" b="1" dirty="0"/>
              <a:t>JFK - Address to Congress - May 25, 1961</a:t>
            </a:r>
            <a:br>
              <a:rPr lang="en-US" b="1" dirty="0"/>
            </a:br>
            <a:endParaRPr lang="en-NZ" dirty="0"/>
          </a:p>
        </p:txBody>
      </p:sp>
      <p:pic>
        <p:nvPicPr>
          <p:cNvPr id="4" name="John F. Kennedy _Landing a man on the Moon_ Address to Congress - May 25, 1961-TUXuV7XbZvU_WMV V9">
            <a:hlinkClick r:id="" action="ppaction://media"/>
            <a:extLst>
              <a:ext uri="{FF2B5EF4-FFF2-40B4-BE49-F238E27FC236}">
                <a16:creationId xmlns:a16="http://schemas.microsoft.com/office/drawing/2014/main" id="{AFC3E6B2-36FB-482A-B6C4-C04E826A99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3000" y="3429000"/>
            <a:ext cx="2286000" cy="2286000"/>
          </a:xfrm>
          <a:prstGeom prst="rect">
            <a:avLst/>
          </a:prstGeom>
        </p:spPr>
      </p:pic>
    </p:spTree>
    <p:extLst>
      <p:ext uri="{BB962C8B-B14F-4D97-AF65-F5344CB8AC3E}">
        <p14:creationId xmlns:p14="http://schemas.microsoft.com/office/powerpoint/2010/main" val="297938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BC4D-915E-4F9D-8259-2DB9ACECDD42}"/>
              </a:ext>
            </a:extLst>
          </p:cNvPr>
          <p:cNvSpPr>
            <a:spLocks noGrp="1"/>
          </p:cNvSpPr>
          <p:nvPr>
            <p:ph type="title"/>
          </p:nvPr>
        </p:nvSpPr>
        <p:spPr/>
        <p:txBody>
          <a:bodyPr/>
          <a:lstStyle/>
          <a:p>
            <a:r>
              <a:rPr lang="en-NZ" dirty="0"/>
              <a:t>The legacy</a:t>
            </a:r>
          </a:p>
        </p:txBody>
      </p:sp>
      <p:sp>
        <p:nvSpPr>
          <p:cNvPr id="4" name="Content Placeholder 3">
            <a:extLst>
              <a:ext uri="{FF2B5EF4-FFF2-40B4-BE49-F238E27FC236}">
                <a16:creationId xmlns:a16="http://schemas.microsoft.com/office/drawing/2014/main" id="{E0D2D34A-511D-4EB1-9CD0-3651EE7D580C}"/>
              </a:ext>
            </a:extLst>
          </p:cNvPr>
          <p:cNvSpPr>
            <a:spLocks noGrp="1"/>
          </p:cNvSpPr>
          <p:nvPr>
            <p:ph idx="1"/>
          </p:nvPr>
        </p:nvSpPr>
        <p:spPr/>
        <p:txBody>
          <a:bodyPr/>
          <a:lstStyle/>
          <a:p>
            <a:r>
              <a:rPr lang="en-US" dirty="0"/>
              <a:t>Only 75 Apollo Guidance computers were ever made, and on average, they each cost the United States around $200,000 (equivalent to $1.5 million today).</a:t>
            </a:r>
            <a:endParaRPr lang="en-NZ" dirty="0"/>
          </a:p>
          <a:p>
            <a:r>
              <a:rPr lang="en-NZ" dirty="0"/>
              <a:t>The AGC helped 12 men to land on the moon and return safely to earth</a:t>
            </a:r>
          </a:p>
          <a:p>
            <a:r>
              <a:rPr lang="en-NZ" dirty="0"/>
              <a:t>It played a major role in the safe recovery of Apollo 13</a:t>
            </a:r>
          </a:p>
          <a:p>
            <a:r>
              <a:rPr lang="en-NZ" dirty="0"/>
              <a:t>It never crashed!</a:t>
            </a:r>
          </a:p>
          <a:p>
            <a:endParaRPr lang="en-NZ" dirty="0"/>
          </a:p>
          <a:p>
            <a:endParaRPr lang="en-NZ" dirty="0"/>
          </a:p>
        </p:txBody>
      </p:sp>
    </p:spTree>
    <p:extLst>
      <p:ext uri="{BB962C8B-B14F-4D97-AF65-F5344CB8AC3E}">
        <p14:creationId xmlns:p14="http://schemas.microsoft.com/office/powerpoint/2010/main" val="25516722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BC4D-915E-4F9D-8259-2DB9ACECDD42}"/>
              </a:ext>
            </a:extLst>
          </p:cNvPr>
          <p:cNvSpPr>
            <a:spLocks noGrp="1"/>
          </p:cNvSpPr>
          <p:nvPr>
            <p:ph type="title"/>
          </p:nvPr>
        </p:nvSpPr>
        <p:spPr/>
        <p:txBody>
          <a:bodyPr/>
          <a:lstStyle/>
          <a:p>
            <a:r>
              <a:rPr lang="en-NZ" dirty="0"/>
              <a:t>December 14</a:t>
            </a:r>
            <a:r>
              <a:rPr lang="en-NZ" baseline="30000" dirty="0"/>
              <a:t>th</a:t>
            </a:r>
            <a:r>
              <a:rPr lang="en-NZ" dirty="0"/>
              <a:t> 1972 – Apollo 17 blasts off from the moon</a:t>
            </a:r>
          </a:p>
        </p:txBody>
      </p:sp>
      <p:pic>
        <p:nvPicPr>
          <p:cNvPr id="9" name="Snagit_SNG833">
            <a:extLst>
              <a:ext uri="{FF2B5EF4-FFF2-40B4-BE49-F238E27FC236}">
                <a16:creationId xmlns:a16="http://schemas.microsoft.com/office/drawing/2014/main" id="{76F69EA9-8BF9-491F-9F40-76000DE0E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76963"/>
            <a:ext cx="5714286" cy="3800000"/>
          </a:xfrm>
          <a:prstGeom prst="rect">
            <a:avLst/>
          </a:prstGeom>
        </p:spPr>
      </p:pic>
      <p:sp>
        <p:nvSpPr>
          <p:cNvPr id="11" name="Content Placeholder 10">
            <a:extLst>
              <a:ext uri="{FF2B5EF4-FFF2-40B4-BE49-F238E27FC236}">
                <a16:creationId xmlns:a16="http://schemas.microsoft.com/office/drawing/2014/main" id="{3BAA8304-C8E2-4DE5-B665-FB3ED3091D6A}"/>
              </a:ext>
            </a:extLst>
          </p:cNvPr>
          <p:cNvSpPr>
            <a:spLocks noGrp="1"/>
          </p:cNvSpPr>
          <p:nvPr>
            <p:ph idx="1"/>
          </p:nvPr>
        </p:nvSpPr>
        <p:spPr>
          <a:xfrm>
            <a:off x="838200" y="1825625"/>
            <a:ext cx="4728411" cy="4351338"/>
          </a:xfrm>
        </p:spPr>
        <p:txBody>
          <a:bodyPr/>
          <a:lstStyle/>
          <a:p>
            <a:pPr marL="0" indent="0">
              <a:buNone/>
            </a:pPr>
            <a:endParaRPr lang="en-NZ" dirty="0"/>
          </a:p>
          <a:p>
            <a:pPr marL="0" indent="0">
              <a:buNone/>
            </a:pPr>
            <a:r>
              <a:rPr lang="en-NZ" dirty="0"/>
              <a:t>The last lunar mission </a:t>
            </a:r>
          </a:p>
          <a:p>
            <a:pPr marL="0" indent="0">
              <a:buNone/>
            </a:pPr>
            <a:endParaRPr lang="en-NZ" dirty="0"/>
          </a:p>
          <a:p>
            <a:pPr marL="0" indent="0">
              <a:buNone/>
            </a:pPr>
            <a:r>
              <a:rPr lang="en-NZ" dirty="0"/>
              <a:t>Sadly, we have never been back </a:t>
            </a:r>
          </a:p>
          <a:p>
            <a:pPr marL="0" indent="0">
              <a:buNone/>
            </a:pPr>
            <a:endParaRPr lang="en-NZ" dirty="0"/>
          </a:p>
        </p:txBody>
      </p:sp>
    </p:spTree>
    <p:extLst>
      <p:ext uri="{BB962C8B-B14F-4D97-AF65-F5344CB8AC3E}">
        <p14:creationId xmlns:p14="http://schemas.microsoft.com/office/powerpoint/2010/main" val="1497977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944A-7B21-4C11-8B13-1929A240C2A9}"/>
              </a:ext>
            </a:extLst>
          </p:cNvPr>
          <p:cNvSpPr>
            <a:spLocks noGrp="1"/>
          </p:cNvSpPr>
          <p:nvPr>
            <p:ph type="title"/>
          </p:nvPr>
        </p:nvSpPr>
        <p:spPr/>
        <p:txBody>
          <a:bodyPr/>
          <a:lstStyle/>
          <a:p>
            <a:r>
              <a:rPr lang="en-NZ" dirty="0"/>
              <a:t>References</a:t>
            </a:r>
          </a:p>
        </p:txBody>
      </p:sp>
      <p:sp>
        <p:nvSpPr>
          <p:cNvPr id="3" name="Content Placeholder 2">
            <a:extLst>
              <a:ext uri="{FF2B5EF4-FFF2-40B4-BE49-F238E27FC236}">
                <a16:creationId xmlns:a16="http://schemas.microsoft.com/office/drawing/2014/main" id="{1F097E73-9E29-4E8C-BAAB-0E23A8BA48F5}"/>
              </a:ext>
            </a:extLst>
          </p:cNvPr>
          <p:cNvSpPr>
            <a:spLocks noGrp="1"/>
          </p:cNvSpPr>
          <p:nvPr>
            <p:ph idx="1"/>
          </p:nvPr>
        </p:nvSpPr>
        <p:spPr/>
        <p:txBody>
          <a:bodyPr/>
          <a:lstStyle/>
          <a:p>
            <a:r>
              <a:rPr lang="en-NZ" dirty="0"/>
              <a:t>Sunburst and Luminary – An Apollo Memoir – Don Eyles</a:t>
            </a:r>
          </a:p>
          <a:p>
            <a:r>
              <a:rPr lang="en-NZ" dirty="0"/>
              <a:t>The Apollo Guidance Computer – Architecture and Operation – Frank O’Brien</a:t>
            </a:r>
          </a:p>
          <a:p>
            <a:r>
              <a:rPr lang="en-NZ" dirty="0"/>
              <a:t>Digital Apollo – Davis A Mindell</a:t>
            </a:r>
          </a:p>
          <a:p>
            <a:r>
              <a:rPr lang="en-NZ" dirty="0"/>
              <a:t>Left Brains for the Right Stuff – Hugh Blair-Smith</a:t>
            </a:r>
          </a:p>
          <a:p>
            <a:r>
              <a:rPr lang="en-NZ" dirty="0"/>
              <a:t>Virtual AGC – Home Page - </a:t>
            </a:r>
            <a:r>
              <a:rPr lang="en-NZ" dirty="0">
                <a:hlinkClick r:id="rId2"/>
              </a:rPr>
              <a:t>http://www.ibiblio.org/apollo/</a:t>
            </a:r>
            <a:endParaRPr lang="en-NZ" dirty="0"/>
          </a:p>
          <a:p>
            <a:r>
              <a:rPr lang="en-US" dirty="0"/>
              <a:t>Original Apollo 11 Guidance Computer (AGC) source code for the command and lunar modules - </a:t>
            </a:r>
            <a:r>
              <a:rPr lang="en-US" dirty="0">
                <a:hlinkClick r:id="rId3"/>
              </a:rPr>
              <a:t>https://github.com/chrislgarry/Apollo-11</a:t>
            </a:r>
            <a:endParaRPr lang="en-US" dirty="0"/>
          </a:p>
          <a:p>
            <a:endParaRPr lang="en-NZ" dirty="0"/>
          </a:p>
        </p:txBody>
      </p:sp>
    </p:spTree>
    <p:extLst>
      <p:ext uri="{BB962C8B-B14F-4D97-AF65-F5344CB8AC3E}">
        <p14:creationId xmlns:p14="http://schemas.microsoft.com/office/powerpoint/2010/main" val="324318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388977-90E1-4634-8FF8-0E0BE02D69A4}"/>
              </a:ext>
            </a:extLst>
          </p:cNvPr>
          <p:cNvSpPr>
            <a:spLocks noGrp="1"/>
          </p:cNvSpPr>
          <p:nvPr>
            <p:ph type="title"/>
          </p:nvPr>
        </p:nvSpPr>
        <p:spPr/>
        <p:txBody>
          <a:bodyPr/>
          <a:lstStyle/>
          <a:p>
            <a:r>
              <a:rPr lang="en-NZ" dirty="0"/>
              <a:t>We need a computer</a:t>
            </a:r>
            <a:br>
              <a:rPr lang="en-NZ" dirty="0"/>
            </a:br>
            <a:r>
              <a:rPr lang="en-NZ" dirty="0"/>
              <a:t>The “state” of the PC</a:t>
            </a:r>
          </a:p>
        </p:txBody>
      </p:sp>
    </p:spTree>
    <p:extLst>
      <p:ext uri="{BB962C8B-B14F-4D97-AF65-F5344CB8AC3E}">
        <p14:creationId xmlns:p14="http://schemas.microsoft.com/office/powerpoint/2010/main" val="169279821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Ed_NZ_2013_Template">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NZ-Template.potx" id="{B82A6423-87EC-4156-AD48-16AF7B4E7DD9}" vid="{E026FF60-C496-4169-B733-22AC8D34AC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1955</TotalTime>
  <Words>1438</Words>
  <Application>Microsoft Office PowerPoint</Application>
  <PresentationFormat>Widescreen</PresentationFormat>
  <Paragraphs>193</Paragraphs>
  <Slides>82</Slides>
  <Notes>2</Notes>
  <HiddenSlides>9</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82</vt:i4>
      </vt:variant>
    </vt:vector>
  </HeadingPairs>
  <TitlesOfParts>
    <vt:vector size="91" baseType="lpstr">
      <vt:lpstr>Arial Unicode MS</vt:lpstr>
      <vt:lpstr>Arial</vt:lpstr>
      <vt:lpstr>Calibri</vt:lpstr>
      <vt:lpstr>Calibri Light</vt:lpstr>
      <vt:lpstr>Consolas</vt:lpstr>
      <vt:lpstr>Segoe UI</vt:lpstr>
      <vt:lpstr>Segoe UI Light</vt:lpstr>
      <vt:lpstr>Office Theme</vt:lpstr>
      <vt:lpstr>TechEd_NZ_2013_Template</vt:lpstr>
      <vt:lpstr>The Apollo Guidance Computer</vt:lpstr>
      <vt:lpstr>Spoiler Alert</vt:lpstr>
      <vt:lpstr>The beginning</vt:lpstr>
      <vt:lpstr>Sputnik - 4 October 1957</vt:lpstr>
      <vt:lpstr>Sputnik - 4 October 1957</vt:lpstr>
      <vt:lpstr>Flopnik - December 6, 1957</vt:lpstr>
      <vt:lpstr>   Alan Shepherd - May 5, 1961</vt:lpstr>
      <vt:lpstr>JFK - Address to Congress - May 25, 1961 </vt:lpstr>
      <vt:lpstr>We need a computer The “state” of the PC</vt:lpstr>
      <vt:lpstr>Altair 8800 - 1974</vt:lpstr>
      <vt:lpstr>Apple 1 - 1976</vt:lpstr>
      <vt:lpstr>TRS 80 - 1977</vt:lpstr>
      <vt:lpstr>IBM PC - 1981</vt:lpstr>
      <vt:lpstr>NASA mainframe - 1960</vt:lpstr>
      <vt:lpstr>MIT</vt:lpstr>
      <vt:lpstr>Charles Draper lab</vt:lpstr>
      <vt:lpstr>The AGC</vt:lpstr>
      <vt:lpstr>PowerPoint Presentation</vt:lpstr>
      <vt:lpstr>PowerPoint Presentation</vt:lpstr>
      <vt:lpstr>PowerPoint Presentation</vt:lpstr>
      <vt:lpstr>PowerPoint Presentation</vt:lpstr>
      <vt:lpstr>PowerPoint Presentation</vt:lpstr>
      <vt:lpstr>PowerPoint Presentation</vt:lpstr>
      <vt:lpstr>Weaving the rope</vt:lpstr>
      <vt:lpstr>PowerPoint Presentation</vt:lpstr>
      <vt:lpstr>AGC stats</vt:lpstr>
      <vt:lpstr>Words</vt:lpstr>
      <vt:lpstr>“OS”</vt:lpstr>
      <vt:lpstr>Interpreter</vt:lpstr>
      <vt:lpstr>Core sets and VAC</vt:lpstr>
      <vt:lpstr>Dsky</vt:lpstr>
      <vt:lpstr>PowerPoint Presentation</vt:lpstr>
      <vt:lpstr>PowerPoint Presentation</vt:lpstr>
      <vt:lpstr>PowerPoint Presentation</vt:lpstr>
      <vt:lpstr>Nouns and verbs</vt:lpstr>
      <vt:lpstr>PowerPoint Presentation</vt:lpstr>
      <vt:lpstr>Verbs</vt:lpstr>
      <vt:lpstr>Nouns</vt:lpstr>
      <vt:lpstr>Combinations</vt:lpstr>
      <vt:lpstr>Building the software</vt:lpstr>
      <vt:lpstr>AGC utilities</vt:lpstr>
      <vt:lpstr>Cross-compiler</vt:lpstr>
      <vt:lpstr>Process</vt:lpstr>
      <vt:lpstr>The types of code</vt:lpstr>
      <vt:lpstr>1202 Alarm</vt:lpstr>
      <vt:lpstr>Interpreter</vt:lpstr>
      <vt:lpstr>Interpreter code</vt:lpstr>
      <vt:lpstr>PowerPoint Presentation</vt:lpstr>
      <vt:lpstr>How to be a developer – circa 1960!</vt:lpstr>
      <vt:lpstr>PowerPoint Presentation</vt:lpstr>
      <vt:lpstr>PowerPoint Presentation</vt:lpstr>
      <vt:lpstr>Punched card</vt:lpstr>
      <vt:lpstr>IBM card punch </vt:lpstr>
      <vt:lpstr>IBM card reader</vt:lpstr>
      <vt:lpstr>PowerPoint Presentation</vt:lpstr>
      <vt:lpstr>Punch card deck</vt:lpstr>
      <vt:lpstr>PowerPoint Presentation</vt:lpstr>
      <vt:lpstr>The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Control</vt:lpstr>
      <vt:lpstr>PowerPoint Presentation</vt:lpstr>
      <vt:lpstr>PowerPoint Presentation</vt:lpstr>
      <vt:lpstr>The players – Kranz, Bales, Garman, Duke</vt:lpstr>
      <vt:lpstr>Apollo 11</vt:lpstr>
      <vt:lpstr>1202 alarm</vt:lpstr>
      <vt:lpstr>1201 alarm</vt:lpstr>
      <vt:lpstr>The Eagle has landed</vt:lpstr>
      <vt:lpstr>PowerPoint Presentation</vt:lpstr>
      <vt:lpstr>Apollo 14 </vt:lpstr>
      <vt:lpstr>The abort switch</vt:lpstr>
      <vt:lpstr>The “end”</vt:lpstr>
      <vt:lpstr>The legacy</vt:lpstr>
      <vt:lpstr>December 14th 1972 – Apollo 17 blasts off from the moon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Braybrook [DATACOM]</dc:creator>
  <cp:lastModifiedBy>Rory Braybrook [DATACOM]</cp:lastModifiedBy>
  <cp:revision>73</cp:revision>
  <dcterms:created xsi:type="dcterms:W3CDTF">2018-02-25T02:18:58Z</dcterms:created>
  <dcterms:modified xsi:type="dcterms:W3CDTF">2018-04-12T09:53:52Z</dcterms:modified>
</cp:coreProperties>
</file>