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5" r:id="rId3"/>
    <p:sldId id="283" r:id="rId4"/>
    <p:sldId id="300" r:id="rId5"/>
    <p:sldId id="323" r:id="rId6"/>
    <p:sldId id="280" r:id="rId7"/>
    <p:sldId id="260" r:id="rId8"/>
    <p:sldId id="257" r:id="rId9"/>
    <p:sldId id="258" r:id="rId10"/>
    <p:sldId id="312" r:id="rId11"/>
    <p:sldId id="275" r:id="rId12"/>
    <p:sldId id="320" r:id="rId13"/>
    <p:sldId id="270" r:id="rId14"/>
    <p:sldId id="271" r:id="rId15"/>
    <p:sldId id="328" r:id="rId16"/>
    <p:sldId id="329" r:id="rId17"/>
    <p:sldId id="282" r:id="rId18"/>
    <p:sldId id="301" r:id="rId19"/>
    <p:sldId id="296" r:id="rId20"/>
    <p:sldId id="288" r:id="rId21"/>
    <p:sldId id="266" r:id="rId22"/>
    <p:sldId id="261" r:id="rId23"/>
    <p:sldId id="317" r:id="rId24"/>
    <p:sldId id="318" r:id="rId25"/>
    <p:sldId id="321" r:id="rId26"/>
    <p:sldId id="322" r:id="rId27"/>
    <p:sldId id="259" r:id="rId28"/>
    <p:sldId id="262" r:id="rId29"/>
    <p:sldId id="265" r:id="rId30"/>
    <p:sldId id="276" r:id="rId31"/>
    <p:sldId id="310" r:id="rId32"/>
    <p:sldId id="311" r:id="rId33"/>
    <p:sldId id="308" r:id="rId34"/>
    <p:sldId id="309" r:id="rId35"/>
    <p:sldId id="264" r:id="rId36"/>
    <p:sldId id="297" r:id="rId37"/>
    <p:sldId id="294" r:id="rId38"/>
    <p:sldId id="284" r:id="rId39"/>
    <p:sldId id="313" r:id="rId40"/>
    <p:sldId id="293" r:id="rId41"/>
    <p:sldId id="277" r:id="rId42"/>
    <p:sldId id="278" r:id="rId43"/>
    <p:sldId id="319" r:id="rId44"/>
    <p:sldId id="279" r:id="rId45"/>
    <p:sldId id="314" r:id="rId46"/>
    <p:sldId id="315" r:id="rId47"/>
    <p:sldId id="298" r:id="rId48"/>
    <p:sldId id="263" r:id="rId49"/>
    <p:sldId id="302" r:id="rId50"/>
    <p:sldId id="326" r:id="rId51"/>
    <p:sldId id="305" r:id="rId52"/>
    <p:sldId id="303" r:id="rId53"/>
    <p:sldId id="306" r:id="rId54"/>
    <p:sldId id="304" r:id="rId55"/>
    <p:sldId id="291" r:id="rId56"/>
    <p:sldId id="327" r:id="rId57"/>
    <p:sldId id="295" r:id="rId58"/>
    <p:sldId id="287" r:id="rId59"/>
    <p:sldId id="281" r:id="rId60"/>
    <p:sldId id="286" r:id="rId61"/>
    <p:sldId id="299" r:id="rId62"/>
    <p:sldId id="316"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8" Type="http://schemas.openxmlformats.org/officeDocument/2006/relationships/hyperlink" Target="https://cs.stanford.edu/people/eroberts/courses/soco/projects/babbage/FormattedWell.html" TargetMode="External"/><Relationship Id="rId3" Type="http://schemas.openxmlformats.org/officeDocument/2006/relationships/hyperlink" Target="https://medium.com/@starkcoffee/discovering-adas-bernoulli-numbers-part-1-65bdfeb7cc8f" TargetMode="External"/><Relationship Id="rId7" Type="http://schemas.openxmlformats.org/officeDocument/2006/relationships/hyperlink" Target="https://www.fourmilab.ch/babbage/sketch.html" TargetMode="External"/><Relationship Id="rId2" Type="http://schemas.openxmlformats.org/officeDocument/2006/relationships/hyperlink" Target="https://blog.stephenwolfram.com/2015/12/untangling-the-tale-of-ada-lovelace/" TargetMode="External"/><Relationship Id="rId1" Type="http://schemas.openxmlformats.org/officeDocument/2006/relationships/slideLayout" Target="../slideLayouts/slideLayout2.xml"/><Relationship Id="rId6" Type="http://schemas.openxmlformats.org/officeDocument/2006/relationships/hyperlink" Target="https://www.youtube.com/watch?v=XSkGY6LchJs" TargetMode="External"/><Relationship Id="rId5" Type="http://schemas.openxmlformats.org/officeDocument/2006/relationships/hyperlink" Target="https://www.brainpickings.org/2015/06/15/the-thrilling-adventures-of-lovelace-and-babbage-sydney-padua/" TargetMode="External"/><Relationship Id="rId4" Type="http://schemas.openxmlformats.org/officeDocument/2006/relationships/hyperlink" Target="https://www.amazon.com/Thrilling-Adventures-Lovelace-Babbage-Computer/dp/030790827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XSkGY6LchJ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12D0-80F3-4C7A-AE83-22454B567BD1}"/>
              </a:ext>
            </a:extLst>
          </p:cNvPr>
          <p:cNvSpPr>
            <a:spLocks noGrp="1"/>
          </p:cNvSpPr>
          <p:nvPr>
            <p:ph type="ctrTitle"/>
          </p:nvPr>
        </p:nvSpPr>
        <p:spPr/>
        <p:txBody>
          <a:bodyPr/>
          <a:lstStyle/>
          <a:p>
            <a:r>
              <a:rPr lang="en-NZ" dirty="0"/>
              <a:t>Lovelace and Babbage and the dawn of computing</a:t>
            </a:r>
            <a:br>
              <a:rPr lang="en-NZ" dirty="0"/>
            </a:br>
            <a:endParaRPr lang="en-NZ" dirty="0"/>
          </a:p>
        </p:txBody>
      </p:sp>
      <p:sp>
        <p:nvSpPr>
          <p:cNvPr id="3" name="Subtitle 2">
            <a:extLst>
              <a:ext uri="{FF2B5EF4-FFF2-40B4-BE49-F238E27FC236}">
                <a16:creationId xmlns:a16="http://schemas.microsoft.com/office/drawing/2014/main" id="{C90703BC-CD74-4C73-A4A0-C9CACE4EAFF0}"/>
              </a:ext>
            </a:extLst>
          </p:cNvPr>
          <p:cNvSpPr>
            <a:spLocks noGrp="1"/>
          </p:cNvSpPr>
          <p:nvPr>
            <p:ph type="subTitle" idx="1"/>
          </p:nvPr>
        </p:nvSpPr>
        <p:spPr>
          <a:xfrm>
            <a:off x="1507067" y="5089521"/>
            <a:ext cx="7766936" cy="1096899"/>
          </a:xfrm>
        </p:spPr>
        <p:txBody>
          <a:bodyPr/>
          <a:lstStyle/>
          <a:p>
            <a:pPr algn="l"/>
            <a:r>
              <a:rPr lang="en-NZ" dirty="0"/>
              <a:t>Rory Braybrook</a:t>
            </a:r>
          </a:p>
          <a:p>
            <a:pPr algn="l"/>
            <a:r>
              <a:rPr lang="en-NZ" dirty="0"/>
              <a:t>@rbrayb</a:t>
            </a:r>
          </a:p>
        </p:txBody>
      </p:sp>
    </p:spTree>
    <p:extLst>
      <p:ext uri="{BB962C8B-B14F-4D97-AF65-F5344CB8AC3E}">
        <p14:creationId xmlns:p14="http://schemas.microsoft.com/office/powerpoint/2010/main" val="48238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3C22-E725-40BB-A36F-3C889FF39A81}"/>
              </a:ext>
            </a:extLst>
          </p:cNvPr>
          <p:cNvSpPr>
            <a:spLocks noGrp="1"/>
          </p:cNvSpPr>
          <p:nvPr>
            <p:ph type="title"/>
          </p:nvPr>
        </p:nvSpPr>
        <p:spPr>
          <a:xfrm>
            <a:off x="677334" y="609600"/>
            <a:ext cx="8596668" cy="799084"/>
          </a:xfrm>
        </p:spPr>
        <p:txBody>
          <a:bodyPr/>
          <a:lstStyle/>
          <a:p>
            <a:r>
              <a:rPr lang="en-NZ" dirty="0"/>
              <a:t>Difference engine - Lego</a:t>
            </a:r>
          </a:p>
        </p:txBody>
      </p:sp>
      <p:pic>
        <p:nvPicPr>
          <p:cNvPr id="4" name="Picture 3">
            <a:extLst>
              <a:ext uri="{FF2B5EF4-FFF2-40B4-BE49-F238E27FC236}">
                <a16:creationId xmlns:a16="http://schemas.microsoft.com/office/drawing/2014/main" id="{8E888CEC-E568-48C5-B560-B1CB8ABECBBB}"/>
              </a:ext>
            </a:extLst>
          </p:cNvPr>
          <p:cNvPicPr>
            <a:picLocks noChangeAspect="1"/>
          </p:cNvPicPr>
          <p:nvPr/>
        </p:nvPicPr>
        <p:blipFill>
          <a:blip r:embed="rId2"/>
          <a:stretch>
            <a:fillRect/>
          </a:stretch>
        </p:blipFill>
        <p:spPr>
          <a:xfrm>
            <a:off x="1888921" y="1662714"/>
            <a:ext cx="6191250" cy="4953000"/>
          </a:xfrm>
          <a:prstGeom prst="rect">
            <a:avLst/>
          </a:prstGeom>
        </p:spPr>
      </p:pic>
    </p:spTree>
    <p:extLst>
      <p:ext uri="{BB962C8B-B14F-4D97-AF65-F5344CB8AC3E}">
        <p14:creationId xmlns:p14="http://schemas.microsoft.com/office/powerpoint/2010/main" val="41516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FF62-C624-495C-ABFD-1E3335BED027}"/>
              </a:ext>
            </a:extLst>
          </p:cNvPr>
          <p:cNvSpPr>
            <a:spLocks noGrp="1"/>
          </p:cNvSpPr>
          <p:nvPr>
            <p:ph type="title"/>
          </p:nvPr>
        </p:nvSpPr>
        <p:spPr>
          <a:xfrm>
            <a:off x="677334" y="609600"/>
            <a:ext cx="8596668" cy="828583"/>
          </a:xfrm>
        </p:spPr>
        <p:txBody>
          <a:bodyPr/>
          <a:lstStyle/>
          <a:p>
            <a:r>
              <a:rPr lang="en-NZ" dirty="0"/>
              <a:t>Carry</a:t>
            </a:r>
          </a:p>
        </p:txBody>
      </p:sp>
      <p:pic>
        <p:nvPicPr>
          <p:cNvPr id="4" name="Content Placeholder 3">
            <a:extLst>
              <a:ext uri="{FF2B5EF4-FFF2-40B4-BE49-F238E27FC236}">
                <a16:creationId xmlns:a16="http://schemas.microsoft.com/office/drawing/2014/main" id="{0C50E040-F84E-4DF0-B95E-0688FB8C37D9}"/>
              </a:ext>
            </a:extLst>
          </p:cNvPr>
          <p:cNvPicPr>
            <a:picLocks noGrp="1" noChangeAspect="1"/>
          </p:cNvPicPr>
          <p:nvPr>
            <p:ph idx="1"/>
          </p:nvPr>
        </p:nvPicPr>
        <p:blipFill>
          <a:blip r:embed="rId2"/>
          <a:stretch>
            <a:fillRect/>
          </a:stretch>
        </p:blipFill>
        <p:spPr>
          <a:xfrm>
            <a:off x="1609133" y="1651247"/>
            <a:ext cx="6733070" cy="4408534"/>
          </a:xfrm>
          <a:prstGeom prst="rect">
            <a:avLst/>
          </a:prstGeom>
        </p:spPr>
      </p:pic>
    </p:spTree>
    <p:extLst>
      <p:ext uri="{BB962C8B-B14F-4D97-AF65-F5344CB8AC3E}">
        <p14:creationId xmlns:p14="http://schemas.microsoft.com/office/powerpoint/2010/main" val="2103963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E9A7-6AA9-41EF-9B96-0F1B952A1FAE}"/>
              </a:ext>
            </a:extLst>
          </p:cNvPr>
          <p:cNvSpPr>
            <a:spLocks noGrp="1"/>
          </p:cNvSpPr>
          <p:nvPr>
            <p:ph type="title"/>
          </p:nvPr>
        </p:nvSpPr>
        <p:spPr/>
        <p:txBody>
          <a:bodyPr/>
          <a:lstStyle/>
          <a:p>
            <a:r>
              <a:rPr lang="en-NZ" dirty="0"/>
              <a:t>Small model</a:t>
            </a:r>
          </a:p>
        </p:txBody>
      </p:sp>
      <p:pic>
        <p:nvPicPr>
          <p:cNvPr id="4" name="Picture 3">
            <a:extLst>
              <a:ext uri="{FF2B5EF4-FFF2-40B4-BE49-F238E27FC236}">
                <a16:creationId xmlns:a16="http://schemas.microsoft.com/office/drawing/2014/main" id="{30ABEC74-4C61-46BE-9970-83CB9EEC8B23}"/>
              </a:ext>
            </a:extLst>
          </p:cNvPr>
          <p:cNvPicPr>
            <a:picLocks noChangeAspect="1"/>
          </p:cNvPicPr>
          <p:nvPr/>
        </p:nvPicPr>
        <p:blipFill>
          <a:blip r:embed="rId2"/>
          <a:stretch>
            <a:fillRect/>
          </a:stretch>
        </p:blipFill>
        <p:spPr>
          <a:xfrm>
            <a:off x="4370916" y="137650"/>
            <a:ext cx="7143750" cy="6582700"/>
          </a:xfrm>
          <a:prstGeom prst="rect">
            <a:avLst/>
          </a:prstGeom>
        </p:spPr>
      </p:pic>
    </p:spTree>
    <p:extLst>
      <p:ext uri="{BB962C8B-B14F-4D97-AF65-F5344CB8AC3E}">
        <p14:creationId xmlns:p14="http://schemas.microsoft.com/office/powerpoint/2010/main" val="123568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6793-6550-4FB7-830A-680CDD309898}"/>
              </a:ext>
            </a:extLst>
          </p:cNvPr>
          <p:cNvSpPr>
            <a:spLocks noGrp="1"/>
          </p:cNvSpPr>
          <p:nvPr>
            <p:ph type="title"/>
          </p:nvPr>
        </p:nvSpPr>
        <p:spPr>
          <a:xfrm>
            <a:off x="677334" y="609600"/>
            <a:ext cx="8596668" cy="1263588"/>
          </a:xfrm>
        </p:spPr>
        <p:txBody>
          <a:bodyPr/>
          <a:lstStyle/>
          <a:p>
            <a:r>
              <a:rPr lang="en-NZ" dirty="0"/>
              <a:t>Polynomial functions and the method of differences</a:t>
            </a:r>
          </a:p>
        </p:txBody>
      </p:sp>
      <p:sp>
        <p:nvSpPr>
          <p:cNvPr id="3" name="Content Placeholder 2">
            <a:extLst>
              <a:ext uri="{FF2B5EF4-FFF2-40B4-BE49-F238E27FC236}">
                <a16:creationId xmlns:a16="http://schemas.microsoft.com/office/drawing/2014/main" id="{FA000E49-5F5F-479B-8499-0AFCA0C30830}"/>
              </a:ext>
            </a:extLst>
          </p:cNvPr>
          <p:cNvSpPr>
            <a:spLocks noGrp="1"/>
          </p:cNvSpPr>
          <p:nvPr>
            <p:ph idx="1"/>
          </p:nvPr>
        </p:nvSpPr>
        <p:spPr/>
        <p:txBody>
          <a:bodyPr/>
          <a:lstStyle/>
          <a:p>
            <a:r>
              <a:rPr lang="en-NZ" dirty="0"/>
              <a:t>f(x,y) = 2x</a:t>
            </a:r>
            <a:r>
              <a:rPr lang="en-NZ" baseline="30000" dirty="0"/>
              <a:t>2</a:t>
            </a:r>
            <a:r>
              <a:rPr lang="en-NZ" dirty="0"/>
              <a:t> + xy</a:t>
            </a:r>
          </a:p>
          <a:p>
            <a:endParaRPr lang="en-NZ" dirty="0"/>
          </a:p>
          <a:p>
            <a:r>
              <a:rPr lang="en-US" dirty="0"/>
              <a:t>Any second-degree polynomial can be computed this way and, more generally any n</a:t>
            </a:r>
            <a:r>
              <a:rPr lang="en-US" baseline="30000" dirty="0"/>
              <a:t>th</a:t>
            </a:r>
            <a:r>
              <a:rPr lang="en-US" dirty="0"/>
              <a:t> degree polynomial can be computed, using only addition, starting with the n</a:t>
            </a:r>
            <a:r>
              <a:rPr lang="en-US" baseline="30000" dirty="0"/>
              <a:t>th</a:t>
            </a:r>
            <a:r>
              <a:rPr lang="en-US" dirty="0"/>
              <a:t> difference.</a:t>
            </a:r>
          </a:p>
          <a:p>
            <a:endParaRPr lang="en-NZ" dirty="0"/>
          </a:p>
        </p:txBody>
      </p:sp>
    </p:spTree>
    <p:extLst>
      <p:ext uri="{BB962C8B-B14F-4D97-AF65-F5344CB8AC3E}">
        <p14:creationId xmlns:p14="http://schemas.microsoft.com/office/powerpoint/2010/main" val="18135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FBBC-CF97-4C66-9C46-92B9B8605719}"/>
              </a:ext>
            </a:extLst>
          </p:cNvPr>
          <p:cNvSpPr>
            <a:spLocks noGrp="1"/>
          </p:cNvSpPr>
          <p:nvPr>
            <p:ph type="title"/>
          </p:nvPr>
        </p:nvSpPr>
        <p:spPr>
          <a:xfrm>
            <a:off x="677334" y="609600"/>
            <a:ext cx="8596668" cy="615518"/>
          </a:xfrm>
        </p:spPr>
        <p:txBody>
          <a:bodyPr>
            <a:normAutofit fontScale="90000"/>
          </a:bodyPr>
          <a:lstStyle/>
          <a:p>
            <a:r>
              <a:rPr lang="en-NZ" dirty="0"/>
              <a:t>Method of differences</a:t>
            </a:r>
          </a:p>
        </p:txBody>
      </p:sp>
      <p:pic>
        <p:nvPicPr>
          <p:cNvPr id="4" name="Content Placeholder 3">
            <a:extLst>
              <a:ext uri="{FF2B5EF4-FFF2-40B4-BE49-F238E27FC236}">
                <a16:creationId xmlns:a16="http://schemas.microsoft.com/office/drawing/2014/main" id="{47284BFD-E433-4037-A1C4-9E4029980C76}"/>
              </a:ext>
            </a:extLst>
          </p:cNvPr>
          <p:cNvPicPr>
            <a:picLocks noGrp="1" noChangeAspect="1"/>
          </p:cNvPicPr>
          <p:nvPr>
            <p:ph idx="1"/>
          </p:nvPr>
        </p:nvPicPr>
        <p:blipFill>
          <a:blip r:embed="rId2"/>
          <a:stretch>
            <a:fillRect/>
          </a:stretch>
        </p:blipFill>
        <p:spPr>
          <a:xfrm>
            <a:off x="2445532" y="1225118"/>
            <a:ext cx="5060272" cy="4087812"/>
          </a:xfrm>
          <a:prstGeom prst="rect">
            <a:avLst/>
          </a:prstGeom>
        </p:spPr>
      </p:pic>
      <p:sp>
        <p:nvSpPr>
          <p:cNvPr id="5" name="TextBox 4">
            <a:extLst>
              <a:ext uri="{FF2B5EF4-FFF2-40B4-BE49-F238E27FC236}">
                <a16:creationId xmlns:a16="http://schemas.microsoft.com/office/drawing/2014/main" id="{21451597-FDD0-4DD3-BD54-B06841923A1B}"/>
              </a:ext>
            </a:extLst>
          </p:cNvPr>
          <p:cNvSpPr txBox="1"/>
          <p:nvPr/>
        </p:nvSpPr>
        <p:spPr>
          <a:xfrm>
            <a:off x="887767" y="5681709"/>
            <a:ext cx="8185212" cy="923330"/>
          </a:xfrm>
          <a:prstGeom prst="rect">
            <a:avLst/>
          </a:prstGeom>
          <a:noFill/>
        </p:spPr>
        <p:txBody>
          <a:bodyPr wrap="square" rtlCol="0">
            <a:spAutoFit/>
          </a:bodyPr>
          <a:lstStyle/>
          <a:p>
            <a:r>
              <a:rPr lang="en-NZ" dirty="0"/>
              <a:t>f(x) = x</a:t>
            </a:r>
            <a:r>
              <a:rPr lang="en-NZ" baseline="30000" dirty="0"/>
              <a:t>2</a:t>
            </a:r>
            <a:r>
              <a:rPr lang="en-NZ" dirty="0"/>
              <a:t> + 4</a:t>
            </a:r>
          </a:p>
          <a:p>
            <a:r>
              <a:rPr lang="en-NZ" dirty="0"/>
              <a:t>f(5) = 25 + 4 = 29</a:t>
            </a:r>
          </a:p>
          <a:p>
            <a:r>
              <a:rPr lang="en-NZ" dirty="0"/>
              <a:t>f(6) = 36 + 4 = 40</a:t>
            </a:r>
          </a:p>
        </p:txBody>
      </p:sp>
    </p:spTree>
    <p:extLst>
      <p:ext uri="{BB962C8B-B14F-4D97-AF65-F5344CB8AC3E}">
        <p14:creationId xmlns:p14="http://schemas.microsoft.com/office/powerpoint/2010/main" val="2286671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E6E-EE8D-432F-9BC2-180AC69911ED}"/>
              </a:ext>
            </a:extLst>
          </p:cNvPr>
          <p:cNvSpPr>
            <a:spLocks noGrp="1"/>
          </p:cNvSpPr>
          <p:nvPr>
            <p:ph type="title"/>
          </p:nvPr>
        </p:nvSpPr>
        <p:spPr>
          <a:xfrm>
            <a:off x="677334" y="609600"/>
            <a:ext cx="8596668" cy="651029"/>
          </a:xfrm>
        </p:spPr>
        <p:txBody>
          <a:bodyPr/>
          <a:lstStyle/>
          <a:p>
            <a:r>
              <a:rPr lang="en-NZ" dirty="0"/>
              <a:t>Education (1)</a:t>
            </a:r>
          </a:p>
        </p:txBody>
      </p:sp>
      <p:sp>
        <p:nvSpPr>
          <p:cNvPr id="3" name="Content Placeholder 2">
            <a:extLst>
              <a:ext uri="{FF2B5EF4-FFF2-40B4-BE49-F238E27FC236}">
                <a16:creationId xmlns:a16="http://schemas.microsoft.com/office/drawing/2014/main" id="{20F23FF5-6CDF-4F56-B02C-A6C0755F0F2A}"/>
              </a:ext>
            </a:extLst>
          </p:cNvPr>
          <p:cNvSpPr>
            <a:spLocks noGrp="1"/>
          </p:cNvSpPr>
          <p:nvPr>
            <p:ph idx="1"/>
          </p:nvPr>
        </p:nvSpPr>
        <p:spPr/>
        <p:txBody>
          <a:bodyPr/>
          <a:lstStyle/>
          <a:p>
            <a:r>
              <a:rPr lang="en-US" dirty="0"/>
              <a:t>Men were expected to be in charge outside the home, in the world of work, and women expected to be in charge within the home, in the world of childcare and household management</a:t>
            </a:r>
          </a:p>
          <a:p>
            <a:r>
              <a:rPr lang="en-US" dirty="0"/>
              <a:t>Girls were taught by governesses, and their education was tailored towards their role as wives and mothers. e.g. how to make delicate conversation, sew, needlecraft or manage servants </a:t>
            </a:r>
          </a:p>
          <a:p>
            <a:r>
              <a:rPr lang="en-NZ" dirty="0"/>
              <a:t>They were expected to marry a “suitable” young man, have children and look forward to a life in the country with a break to attend the season in London</a:t>
            </a:r>
          </a:p>
          <a:p>
            <a:endParaRPr lang="en-US" dirty="0"/>
          </a:p>
        </p:txBody>
      </p:sp>
    </p:spTree>
    <p:extLst>
      <p:ext uri="{BB962C8B-B14F-4D97-AF65-F5344CB8AC3E}">
        <p14:creationId xmlns:p14="http://schemas.microsoft.com/office/powerpoint/2010/main" val="1825230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BA4D-B4BB-40D9-B00E-C6C146AA17EA}"/>
              </a:ext>
            </a:extLst>
          </p:cNvPr>
          <p:cNvSpPr>
            <a:spLocks noGrp="1"/>
          </p:cNvSpPr>
          <p:nvPr>
            <p:ph type="title"/>
          </p:nvPr>
        </p:nvSpPr>
        <p:spPr>
          <a:xfrm>
            <a:off x="677334" y="609600"/>
            <a:ext cx="8596668" cy="651029"/>
          </a:xfrm>
        </p:spPr>
        <p:txBody>
          <a:bodyPr/>
          <a:lstStyle/>
          <a:p>
            <a:r>
              <a:rPr lang="en-NZ" dirty="0"/>
              <a:t>Education (2)</a:t>
            </a:r>
          </a:p>
        </p:txBody>
      </p:sp>
      <p:sp>
        <p:nvSpPr>
          <p:cNvPr id="3" name="Content Placeholder 2">
            <a:extLst>
              <a:ext uri="{FF2B5EF4-FFF2-40B4-BE49-F238E27FC236}">
                <a16:creationId xmlns:a16="http://schemas.microsoft.com/office/drawing/2014/main" id="{DD2D0D73-7B5F-4ECE-9A81-C56406E586D9}"/>
              </a:ext>
            </a:extLst>
          </p:cNvPr>
          <p:cNvSpPr>
            <a:spLocks noGrp="1"/>
          </p:cNvSpPr>
          <p:nvPr>
            <p:ph idx="1"/>
          </p:nvPr>
        </p:nvSpPr>
        <p:spPr/>
        <p:txBody>
          <a:bodyPr>
            <a:normAutofit/>
          </a:bodyPr>
          <a:lstStyle/>
          <a:p>
            <a:r>
              <a:rPr lang="en-US" dirty="0"/>
              <a:t>In 1869, the first female students in Britain to be admitted to university, at the University </a:t>
            </a:r>
            <a:r>
              <a:rPr lang="en-US"/>
              <a:t>of London </a:t>
            </a:r>
          </a:p>
          <a:p>
            <a:r>
              <a:rPr lang="en-US" dirty="0"/>
              <a:t>In 1919, women were allowed to become lawyers, vets and civil servants</a:t>
            </a:r>
          </a:p>
          <a:p>
            <a:r>
              <a:rPr lang="en-US" dirty="0"/>
              <a:t>In 1920, Oxford let women take degrees. </a:t>
            </a:r>
          </a:p>
          <a:p>
            <a:r>
              <a:rPr lang="en-US" dirty="0"/>
              <a:t>The first women were elected as Fellows of the Royal Society in 1945</a:t>
            </a:r>
            <a:br>
              <a:rPr lang="en-US" dirty="0"/>
            </a:br>
            <a:br>
              <a:rPr lang="en-US" dirty="0"/>
            </a:br>
            <a:endParaRPr lang="en-NZ" dirty="0"/>
          </a:p>
        </p:txBody>
      </p:sp>
    </p:spTree>
    <p:extLst>
      <p:ext uri="{BB962C8B-B14F-4D97-AF65-F5344CB8AC3E}">
        <p14:creationId xmlns:p14="http://schemas.microsoft.com/office/powerpoint/2010/main" val="421684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EF56-5894-4B95-BD8D-FADC98F256F9}"/>
              </a:ext>
            </a:extLst>
          </p:cNvPr>
          <p:cNvSpPr>
            <a:spLocks noGrp="1"/>
          </p:cNvSpPr>
          <p:nvPr>
            <p:ph type="title"/>
          </p:nvPr>
        </p:nvSpPr>
        <p:spPr>
          <a:xfrm>
            <a:off x="677334" y="609600"/>
            <a:ext cx="8596668" cy="1192567"/>
          </a:xfrm>
        </p:spPr>
        <p:txBody>
          <a:bodyPr/>
          <a:lstStyle/>
          <a:p>
            <a:r>
              <a:rPr lang="en-NZ" dirty="0"/>
              <a:t>Ada Lovelace – the enchantress of numbers</a:t>
            </a:r>
          </a:p>
        </p:txBody>
      </p:sp>
      <p:pic>
        <p:nvPicPr>
          <p:cNvPr id="5" name="Content Placeholder 4">
            <a:extLst>
              <a:ext uri="{FF2B5EF4-FFF2-40B4-BE49-F238E27FC236}">
                <a16:creationId xmlns:a16="http://schemas.microsoft.com/office/drawing/2014/main" id="{A7AE9A1A-CEA4-4D51-8EDB-296572A4D662}"/>
              </a:ext>
            </a:extLst>
          </p:cNvPr>
          <p:cNvPicPr>
            <a:picLocks noGrp="1" noChangeAspect="1"/>
          </p:cNvPicPr>
          <p:nvPr>
            <p:ph idx="1"/>
          </p:nvPr>
        </p:nvPicPr>
        <p:blipFill>
          <a:blip r:embed="rId2"/>
          <a:stretch>
            <a:fillRect/>
          </a:stretch>
        </p:blipFill>
        <p:spPr>
          <a:xfrm>
            <a:off x="2576367" y="2160588"/>
            <a:ext cx="4799303" cy="3881437"/>
          </a:xfrm>
        </p:spPr>
      </p:pic>
    </p:spTree>
    <p:extLst>
      <p:ext uri="{BB962C8B-B14F-4D97-AF65-F5344CB8AC3E}">
        <p14:creationId xmlns:p14="http://schemas.microsoft.com/office/powerpoint/2010/main" val="3563896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1E8B-A537-4873-AA90-055D0EFA5E32}"/>
              </a:ext>
            </a:extLst>
          </p:cNvPr>
          <p:cNvSpPr>
            <a:spLocks noGrp="1"/>
          </p:cNvSpPr>
          <p:nvPr>
            <p:ph type="title"/>
          </p:nvPr>
        </p:nvSpPr>
        <p:spPr>
          <a:xfrm>
            <a:off x="677334" y="609600"/>
            <a:ext cx="8596668" cy="668784"/>
          </a:xfrm>
        </p:spPr>
        <p:txBody>
          <a:bodyPr/>
          <a:lstStyle/>
          <a:p>
            <a:r>
              <a:rPr lang="en-NZ" dirty="0"/>
              <a:t>Life</a:t>
            </a:r>
          </a:p>
        </p:txBody>
      </p:sp>
      <p:sp>
        <p:nvSpPr>
          <p:cNvPr id="3" name="Content Placeholder 2">
            <a:extLst>
              <a:ext uri="{FF2B5EF4-FFF2-40B4-BE49-F238E27FC236}">
                <a16:creationId xmlns:a16="http://schemas.microsoft.com/office/drawing/2014/main" id="{BCD05B11-3DB1-4086-8BD6-86BE65997143}"/>
              </a:ext>
            </a:extLst>
          </p:cNvPr>
          <p:cNvSpPr>
            <a:spLocks noGrp="1"/>
          </p:cNvSpPr>
          <p:nvPr>
            <p:ph idx="1"/>
          </p:nvPr>
        </p:nvSpPr>
        <p:spPr/>
        <p:txBody>
          <a:bodyPr/>
          <a:lstStyle/>
          <a:p>
            <a:r>
              <a:rPr lang="en-US" dirty="0"/>
              <a:t>Born in 1815</a:t>
            </a:r>
          </a:p>
          <a:p>
            <a:r>
              <a:rPr lang="en-US" dirty="0"/>
              <a:t>Only legitimate child of Lord Byron who went overseas when Ada was five months old</a:t>
            </a:r>
          </a:p>
          <a:p>
            <a:r>
              <a:rPr lang="en-US" dirty="0"/>
              <a:t>Married the Count of Lovelace, becoming Augusta Ada King, Countess of Lovelace </a:t>
            </a:r>
          </a:p>
          <a:p>
            <a:r>
              <a:rPr lang="en-US" dirty="0"/>
              <a:t>First met Babbage in 1833 when she was 17</a:t>
            </a:r>
            <a:r>
              <a:rPr lang="en-NZ" dirty="0"/>
              <a:t> </a:t>
            </a:r>
          </a:p>
        </p:txBody>
      </p:sp>
    </p:spTree>
    <p:extLst>
      <p:ext uri="{BB962C8B-B14F-4D97-AF65-F5344CB8AC3E}">
        <p14:creationId xmlns:p14="http://schemas.microsoft.com/office/powerpoint/2010/main" val="315327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2AFC-8D1E-4BBD-B8EC-9989D52998D7}"/>
              </a:ext>
            </a:extLst>
          </p:cNvPr>
          <p:cNvSpPr>
            <a:spLocks noGrp="1"/>
          </p:cNvSpPr>
          <p:nvPr>
            <p:ph type="title"/>
          </p:nvPr>
        </p:nvSpPr>
        <p:spPr>
          <a:xfrm>
            <a:off x="677334" y="609600"/>
            <a:ext cx="8596668" cy="614956"/>
          </a:xfrm>
        </p:spPr>
        <p:txBody>
          <a:bodyPr>
            <a:normAutofit fontScale="90000"/>
          </a:bodyPr>
          <a:lstStyle/>
          <a:p>
            <a:r>
              <a:rPr lang="en-NZ" dirty="0"/>
              <a:t>Lord Byron</a:t>
            </a:r>
          </a:p>
        </p:txBody>
      </p:sp>
      <p:pic>
        <p:nvPicPr>
          <p:cNvPr id="4" name="Content Placeholder 3">
            <a:extLst>
              <a:ext uri="{FF2B5EF4-FFF2-40B4-BE49-F238E27FC236}">
                <a16:creationId xmlns:a16="http://schemas.microsoft.com/office/drawing/2014/main" id="{25B5F640-CA76-4579-9792-9F0AF8926240}"/>
              </a:ext>
            </a:extLst>
          </p:cNvPr>
          <p:cNvPicPr>
            <a:picLocks noGrp="1" noChangeAspect="1"/>
          </p:cNvPicPr>
          <p:nvPr>
            <p:ph idx="1"/>
          </p:nvPr>
        </p:nvPicPr>
        <p:blipFill>
          <a:blip r:embed="rId2"/>
          <a:stretch>
            <a:fillRect/>
          </a:stretch>
        </p:blipFill>
        <p:spPr>
          <a:xfrm>
            <a:off x="3306666" y="1224556"/>
            <a:ext cx="3338004" cy="4408888"/>
          </a:xfrm>
          <a:prstGeom prst="rect">
            <a:avLst/>
          </a:prstGeom>
        </p:spPr>
      </p:pic>
      <p:sp>
        <p:nvSpPr>
          <p:cNvPr id="5" name="TextBox 4">
            <a:extLst>
              <a:ext uri="{FF2B5EF4-FFF2-40B4-BE49-F238E27FC236}">
                <a16:creationId xmlns:a16="http://schemas.microsoft.com/office/drawing/2014/main" id="{DDE4FB81-6112-40E7-A6A0-F474EFBDEF8D}"/>
              </a:ext>
            </a:extLst>
          </p:cNvPr>
          <p:cNvSpPr txBox="1"/>
          <p:nvPr/>
        </p:nvSpPr>
        <p:spPr>
          <a:xfrm>
            <a:off x="1482571" y="5894773"/>
            <a:ext cx="78833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British Romantic poets include Wordsworth, Coleridge, Keats, Shelley, Byron and Blake.</a:t>
            </a:r>
            <a:endParaRPr kumimoji="0" lang="en-NZ"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8811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E40A-97F1-4E0B-9EF0-65A1160146E5}"/>
              </a:ext>
            </a:extLst>
          </p:cNvPr>
          <p:cNvSpPr>
            <a:spLocks noGrp="1"/>
          </p:cNvSpPr>
          <p:nvPr>
            <p:ph type="title"/>
          </p:nvPr>
        </p:nvSpPr>
        <p:spPr/>
        <p:txBody>
          <a:bodyPr/>
          <a:lstStyle/>
          <a:p>
            <a:r>
              <a:rPr lang="en-NZ" dirty="0"/>
              <a:t>Graphic novel</a:t>
            </a:r>
          </a:p>
        </p:txBody>
      </p:sp>
      <p:pic>
        <p:nvPicPr>
          <p:cNvPr id="5" name="Content Placeholder 4">
            <a:extLst>
              <a:ext uri="{FF2B5EF4-FFF2-40B4-BE49-F238E27FC236}">
                <a16:creationId xmlns:a16="http://schemas.microsoft.com/office/drawing/2014/main" id="{415357AD-397B-47AA-9899-7E721EDE8BE3}"/>
              </a:ext>
            </a:extLst>
          </p:cNvPr>
          <p:cNvPicPr>
            <a:picLocks noGrp="1" noChangeAspect="1"/>
          </p:cNvPicPr>
          <p:nvPr>
            <p:ph idx="1"/>
          </p:nvPr>
        </p:nvPicPr>
        <p:blipFill>
          <a:blip r:embed="rId2"/>
          <a:stretch>
            <a:fillRect/>
          </a:stretch>
        </p:blipFill>
        <p:spPr>
          <a:xfrm>
            <a:off x="3656806" y="2391569"/>
            <a:ext cx="2638425" cy="3419475"/>
          </a:xfrm>
        </p:spPr>
      </p:pic>
      <p:sp>
        <p:nvSpPr>
          <p:cNvPr id="6" name="TextBox 5">
            <a:extLst>
              <a:ext uri="{FF2B5EF4-FFF2-40B4-BE49-F238E27FC236}">
                <a16:creationId xmlns:a16="http://schemas.microsoft.com/office/drawing/2014/main" id="{60AC7959-A64E-49D2-AB8B-FAFA93A31E38}"/>
              </a:ext>
            </a:extLst>
          </p:cNvPr>
          <p:cNvSpPr txBox="1"/>
          <p:nvPr/>
        </p:nvSpPr>
        <p:spPr>
          <a:xfrm>
            <a:off x="2059619" y="6248400"/>
            <a:ext cx="7732451" cy="246221"/>
          </a:xfrm>
          <a:prstGeom prst="rect">
            <a:avLst/>
          </a:prstGeom>
          <a:noFill/>
        </p:spPr>
        <p:txBody>
          <a:bodyPr wrap="square" rtlCol="0">
            <a:spAutoFit/>
          </a:bodyPr>
          <a:lstStyle/>
          <a:p>
            <a:r>
              <a:rPr lang="en-US" sz="1000" dirty="0"/>
              <a:t>By Source (WP:NFCC#4), Fair use, https://en.wikipedia.org/w/index.php?curid=45704123</a:t>
            </a:r>
            <a:endParaRPr lang="en-NZ" sz="1000" dirty="0"/>
          </a:p>
        </p:txBody>
      </p:sp>
    </p:spTree>
    <p:extLst>
      <p:ext uri="{BB962C8B-B14F-4D97-AF65-F5344CB8AC3E}">
        <p14:creationId xmlns:p14="http://schemas.microsoft.com/office/powerpoint/2010/main" val="3641810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3536-62F3-4125-8C46-86F28F3C10A7}"/>
              </a:ext>
            </a:extLst>
          </p:cNvPr>
          <p:cNvSpPr>
            <a:spLocks noGrp="1"/>
          </p:cNvSpPr>
          <p:nvPr>
            <p:ph type="title"/>
          </p:nvPr>
        </p:nvSpPr>
        <p:spPr>
          <a:xfrm>
            <a:off x="677334" y="609600"/>
            <a:ext cx="8596668" cy="695417"/>
          </a:xfrm>
        </p:spPr>
        <p:txBody>
          <a:bodyPr/>
          <a:lstStyle/>
          <a:p>
            <a:r>
              <a:rPr lang="en-NZ" dirty="0"/>
              <a:t>Ada - mathematics</a:t>
            </a:r>
          </a:p>
        </p:txBody>
      </p:sp>
      <p:pic>
        <p:nvPicPr>
          <p:cNvPr id="4" name="Content Placeholder 3">
            <a:extLst>
              <a:ext uri="{FF2B5EF4-FFF2-40B4-BE49-F238E27FC236}">
                <a16:creationId xmlns:a16="http://schemas.microsoft.com/office/drawing/2014/main" id="{8FA75A9B-F027-4DB2-BB90-0D9FAB4AEE67}"/>
              </a:ext>
            </a:extLst>
          </p:cNvPr>
          <p:cNvPicPr>
            <a:picLocks noGrp="1" noChangeAspect="1"/>
          </p:cNvPicPr>
          <p:nvPr>
            <p:ph idx="1"/>
          </p:nvPr>
        </p:nvPicPr>
        <p:blipFill>
          <a:blip r:embed="rId2"/>
          <a:stretch>
            <a:fillRect/>
          </a:stretch>
        </p:blipFill>
        <p:spPr>
          <a:xfrm>
            <a:off x="2681057" y="2160588"/>
            <a:ext cx="4669654" cy="4391132"/>
          </a:xfrm>
          <a:prstGeom prst="rect">
            <a:avLst/>
          </a:prstGeom>
        </p:spPr>
      </p:pic>
    </p:spTree>
    <p:extLst>
      <p:ext uri="{BB962C8B-B14F-4D97-AF65-F5344CB8AC3E}">
        <p14:creationId xmlns:p14="http://schemas.microsoft.com/office/powerpoint/2010/main" val="277754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289B-0C1D-40DC-BA1A-CFC1A0EDF9E8}"/>
              </a:ext>
            </a:extLst>
          </p:cNvPr>
          <p:cNvSpPr>
            <a:spLocks noGrp="1"/>
          </p:cNvSpPr>
          <p:nvPr>
            <p:ph type="title"/>
          </p:nvPr>
        </p:nvSpPr>
        <p:spPr>
          <a:xfrm>
            <a:off x="677334" y="609600"/>
            <a:ext cx="8596668" cy="926238"/>
          </a:xfrm>
        </p:spPr>
        <p:txBody>
          <a:bodyPr/>
          <a:lstStyle/>
          <a:p>
            <a:r>
              <a:rPr lang="en-NZ" dirty="0"/>
              <a:t>Babbage - Jacquard loom</a:t>
            </a:r>
          </a:p>
        </p:txBody>
      </p:sp>
      <p:pic>
        <p:nvPicPr>
          <p:cNvPr id="5" name="Content Placeholder 4">
            <a:extLst>
              <a:ext uri="{FF2B5EF4-FFF2-40B4-BE49-F238E27FC236}">
                <a16:creationId xmlns:a16="http://schemas.microsoft.com/office/drawing/2014/main" id="{32F9FE50-DF83-4304-87D8-E1B8F59CFDF4}"/>
              </a:ext>
            </a:extLst>
          </p:cNvPr>
          <p:cNvPicPr>
            <a:picLocks noGrp="1" noChangeAspect="1"/>
          </p:cNvPicPr>
          <p:nvPr>
            <p:ph idx="1"/>
          </p:nvPr>
        </p:nvPicPr>
        <p:blipFill>
          <a:blip r:embed="rId2"/>
          <a:stretch>
            <a:fillRect/>
          </a:stretch>
        </p:blipFill>
        <p:spPr>
          <a:xfrm>
            <a:off x="4120718" y="1535838"/>
            <a:ext cx="3950563" cy="4506188"/>
          </a:xfrm>
        </p:spPr>
      </p:pic>
      <p:sp>
        <p:nvSpPr>
          <p:cNvPr id="6" name="TextBox 5">
            <a:extLst>
              <a:ext uri="{FF2B5EF4-FFF2-40B4-BE49-F238E27FC236}">
                <a16:creationId xmlns:a16="http://schemas.microsoft.com/office/drawing/2014/main" id="{7674633D-A71B-4403-93B6-EAF5345CA74D}"/>
              </a:ext>
            </a:extLst>
          </p:cNvPr>
          <p:cNvSpPr txBox="1"/>
          <p:nvPr/>
        </p:nvSpPr>
        <p:spPr>
          <a:xfrm>
            <a:off x="2953304" y="6329779"/>
            <a:ext cx="6285390" cy="400110"/>
          </a:xfrm>
          <a:prstGeom prst="rect">
            <a:avLst/>
          </a:prstGeom>
          <a:noFill/>
        </p:spPr>
        <p:txBody>
          <a:bodyPr wrap="square" rtlCol="0">
            <a:spAutoFit/>
          </a:bodyPr>
          <a:lstStyle/>
          <a:p>
            <a:r>
              <a:rPr lang="en-US" sz="1000" dirty="0"/>
              <a:t>By Edal Anton Lefterov - Own work, CC BY-SA 3.0, https://commons.wikimedia.org/w/index.php?curid=11959365</a:t>
            </a:r>
            <a:endParaRPr lang="en-NZ" sz="1000" dirty="0"/>
          </a:p>
        </p:txBody>
      </p:sp>
    </p:spTree>
    <p:extLst>
      <p:ext uri="{BB962C8B-B14F-4D97-AF65-F5344CB8AC3E}">
        <p14:creationId xmlns:p14="http://schemas.microsoft.com/office/powerpoint/2010/main" val="2211065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C053-6528-4E80-A8E0-DAD85EE086D0}"/>
              </a:ext>
            </a:extLst>
          </p:cNvPr>
          <p:cNvSpPr>
            <a:spLocks noGrp="1"/>
          </p:cNvSpPr>
          <p:nvPr>
            <p:ph type="title"/>
          </p:nvPr>
        </p:nvSpPr>
        <p:spPr>
          <a:xfrm>
            <a:off x="677334" y="609600"/>
            <a:ext cx="8596668" cy="775317"/>
          </a:xfrm>
        </p:spPr>
        <p:txBody>
          <a:bodyPr/>
          <a:lstStyle/>
          <a:p>
            <a:r>
              <a:rPr lang="en-NZ" dirty="0"/>
              <a:t>Analytical engine</a:t>
            </a:r>
          </a:p>
        </p:txBody>
      </p:sp>
      <p:sp>
        <p:nvSpPr>
          <p:cNvPr id="3" name="Content Placeholder 2">
            <a:extLst>
              <a:ext uri="{FF2B5EF4-FFF2-40B4-BE49-F238E27FC236}">
                <a16:creationId xmlns:a16="http://schemas.microsoft.com/office/drawing/2014/main" id="{046A71D7-782A-455F-B188-B8CF4A8DDF7A}"/>
              </a:ext>
            </a:extLst>
          </p:cNvPr>
          <p:cNvSpPr>
            <a:spLocks noGrp="1"/>
          </p:cNvSpPr>
          <p:nvPr>
            <p:ph idx="1"/>
          </p:nvPr>
        </p:nvSpPr>
        <p:spPr/>
        <p:txBody>
          <a:bodyPr>
            <a:normAutofit/>
          </a:bodyPr>
          <a:lstStyle/>
          <a:p>
            <a:r>
              <a:rPr lang="en-US" dirty="0"/>
              <a:t>Babbage started work on a much more general design, the Analytical Engine, in 1833</a:t>
            </a:r>
          </a:p>
          <a:p>
            <a:r>
              <a:rPr lang="en-US" dirty="0"/>
              <a:t>The input, consisting of programs and data ("formulae" and "data") was to be provided to the machine via punched cards</a:t>
            </a:r>
          </a:p>
          <a:p>
            <a:r>
              <a:rPr lang="en-US" dirty="0"/>
              <a:t>For output, the machine would have a printer, a curve plotter and a bell</a:t>
            </a:r>
            <a:endParaRPr lang="en-NZ" dirty="0"/>
          </a:p>
        </p:txBody>
      </p:sp>
    </p:spTree>
    <p:extLst>
      <p:ext uri="{BB962C8B-B14F-4D97-AF65-F5344CB8AC3E}">
        <p14:creationId xmlns:p14="http://schemas.microsoft.com/office/powerpoint/2010/main" val="3473392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C053-6528-4E80-A8E0-DAD85EE086D0}"/>
              </a:ext>
            </a:extLst>
          </p:cNvPr>
          <p:cNvSpPr>
            <a:spLocks noGrp="1"/>
          </p:cNvSpPr>
          <p:nvPr>
            <p:ph type="title"/>
          </p:nvPr>
        </p:nvSpPr>
        <p:spPr>
          <a:xfrm>
            <a:off x="677334" y="609600"/>
            <a:ext cx="8596668" cy="775317"/>
          </a:xfrm>
        </p:spPr>
        <p:txBody>
          <a:bodyPr/>
          <a:lstStyle/>
          <a:p>
            <a:r>
              <a:rPr lang="en-NZ" dirty="0"/>
              <a:t>Analytical engine</a:t>
            </a:r>
          </a:p>
        </p:txBody>
      </p:sp>
      <p:sp>
        <p:nvSpPr>
          <p:cNvPr id="3" name="Content Placeholder 2">
            <a:extLst>
              <a:ext uri="{FF2B5EF4-FFF2-40B4-BE49-F238E27FC236}">
                <a16:creationId xmlns:a16="http://schemas.microsoft.com/office/drawing/2014/main" id="{046A71D7-782A-455F-B188-B8CF4A8DDF7A}"/>
              </a:ext>
            </a:extLst>
          </p:cNvPr>
          <p:cNvSpPr>
            <a:spLocks noGrp="1"/>
          </p:cNvSpPr>
          <p:nvPr>
            <p:ph idx="1"/>
          </p:nvPr>
        </p:nvSpPr>
        <p:spPr/>
        <p:txBody>
          <a:bodyPr>
            <a:normAutofit/>
          </a:bodyPr>
          <a:lstStyle/>
          <a:p>
            <a:r>
              <a:rPr lang="en-US" dirty="0"/>
              <a:t>There was to be a store (that is, a memory) capable of holding 1,000 numbers of 40 decimal digits each</a:t>
            </a:r>
          </a:p>
          <a:p>
            <a:r>
              <a:rPr lang="en-US" dirty="0"/>
              <a:t>An arithmetic unit (the "mill") would be able to perform all four arithmetic operations, plus comparisons and optionally square roots. </a:t>
            </a:r>
          </a:p>
          <a:p>
            <a:r>
              <a:rPr lang="en-US" dirty="0"/>
              <a:t>Like the central processing unit (CPU) in a modern computer, the mill would rely upon its own internal procedures, to be stored in the form of pegs inserted into rotating drums called "barrels", to carry out some of the more complex instructions the user's program might specify.</a:t>
            </a:r>
          </a:p>
          <a:p>
            <a:endParaRPr lang="en-NZ" dirty="0"/>
          </a:p>
        </p:txBody>
      </p:sp>
    </p:spTree>
    <p:extLst>
      <p:ext uri="{BB962C8B-B14F-4D97-AF65-F5344CB8AC3E}">
        <p14:creationId xmlns:p14="http://schemas.microsoft.com/office/powerpoint/2010/main" val="782429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C053-6528-4E80-A8E0-DAD85EE086D0}"/>
              </a:ext>
            </a:extLst>
          </p:cNvPr>
          <p:cNvSpPr>
            <a:spLocks noGrp="1"/>
          </p:cNvSpPr>
          <p:nvPr>
            <p:ph type="title"/>
          </p:nvPr>
        </p:nvSpPr>
        <p:spPr>
          <a:xfrm>
            <a:off x="677334" y="609600"/>
            <a:ext cx="8596668" cy="775317"/>
          </a:xfrm>
        </p:spPr>
        <p:txBody>
          <a:bodyPr/>
          <a:lstStyle/>
          <a:p>
            <a:r>
              <a:rPr lang="en-NZ" dirty="0"/>
              <a:t>Analytical engine</a:t>
            </a:r>
          </a:p>
        </p:txBody>
      </p:sp>
      <p:sp>
        <p:nvSpPr>
          <p:cNvPr id="3" name="Content Placeholder 2">
            <a:extLst>
              <a:ext uri="{FF2B5EF4-FFF2-40B4-BE49-F238E27FC236}">
                <a16:creationId xmlns:a16="http://schemas.microsoft.com/office/drawing/2014/main" id="{046A71D7-782A-455F-B188-B8CF4A8DDF7A}"/>
              </a:ext>
            </a:extLst>
          </p:cNvPr>
          <p:cNvSpPr>
            <a:spLocks noGrp="1"/>
          </p:cNvSpPr>
          <p:nvPr>
            <p:ph idx="1"/>
          </p:nvPr>
        </p:nvSpPr>
        <p:spPr/>
        <p:txBody>
          <a:bodyPr>
            <a:normAutofit/>
          </a:bodyPr>
          <a:lstStyle/>
          <a:p>
            <a:r>
              <a:rPr lang="en-US" dirty="0"/>
              <a:t>The programming language to be employed by users was akin to modern day assembly languages</a:t>
            </a:r>
          </a:p>
          <a:p>
            <a:r>
              <a:rPr lang="en-US" dirty="0"/>
              <a:t>Loops and conditional branching were possible, and so the language as conceived would have been Turing-complete as later defined by Alan Turing</a:t>
            </a:r>
          </a:p>
          <a:p>
            <a:r>
              <a:rPr lang="en-US" dirty="0"/>
              <a:t>Three different types of punch cards were used: one for arithmetical operations, one for numerical constants, and one for load and store operations, transferring numbers from the store to the arithmetical unit or back</a:t>
            </a:r>
          </a:p>
          <a:p>
            <a:r>
              <a:rPr lang="en-US" dirty="0"/>
              <a:t>There were three separate readers for the three types of cards</a:t>
            </a:r>
            <a:endParaRPr lang="en-NZ" dirty="0"/>
          </a:p>
        </p:txBody>
      </p:sp>
    </p:spTree>
    <p:extLst>
      <p:ext uri="{BB962C8B-B14F-4D97-AF65-F5344CB8AC3E}">
        <p14:creationId xmlns:p14="http://schemas.microsoft.com/office/powerpoint/2010/main" val="196820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EE70-0B5D-4592-BBF0-7CE8FD9E12F5}"/>
              </a:ext>
            </a:extLst>
          </p:cNvPr>
          <p:cNvSpPr>
            <a:spLocks noGrp="1"/>
          </p:cNvSpPr>
          <p:nvPr>
            <p:ph type="title"/>
          </p:nvPr>
        </p:nvSpPr>
        <p:spPr/>
        <p:txBody>
          <a:bodyPr/>
          <a:lstStyle/>
          <a:p>
            <a:r>
              <a:rPr lang="en-NZ" dirty="0"/>
              <a:t>Analytical</a:t>
            </a:r>
            <a:br>
              <a:rPr lang="en-NZ" dirty="0"/>
            </a:br>
            <a:r>
              <a:rPr lang="en-NZ" dirty="0"/>
              <a:t>Engine</a:t>
            </a:r>
          </a:p>
        </p:txBody>
      </p:sp>
      <p:pic>
        <p:nvPicPr>
          <p:cNvPr id="4" name="Picture 3">
            <a:extLst>
              <a:ext uri="{FF2B5EF4-FFF2-40B4-BE49-F238E27FC236}">
                <a16:creationId xmlns:a16="http://schemas.microsoft.com/office/drawing/2014/main" id="{FED95797-A9DC-4F44-90EC-AEFF2025A589}"/>
              </a:ext>
            </a:extLst>
          </p:cNvPr>
          <p:cNvPicPr>
            <a:picLocks noChangeAspect="1"/>
          </p:cNvPicPr>
          <p:nvPr/>
        </p:nvPicPr>
        <p:blipFill>
          <a:blip r:embed="rId2"/>
          <a:stretch>
            <a:fillRect/>
          </a:stretch>
        </p:blipFill>
        <p:spPr>
          <a:xfrm>
            <a:off x="4629572" y="321075"/>
            <a:ext cx="6128818" cy="6507333"/>
          </a:xfrm>
          <a:prstGeom prst="rect">
            <a:avLst/>
          </a:prstGeom>
        </p:spPr>
      </p:pic>
    </p:spTree>
    <p:extLst>
      <p:ext uri="{BB962C8B-B14F-4D97-AF65-F5344CB8AC3E}">
        <p14:creationId xmlns:p14="http://schemas.microsoft.com/office/powerpoint/2010/main" val="40299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4187-93B5-4BBF-9365-F672D1DCE50B}"/>
              </a:ext>
            </a:extLst>
          </p:cNvPr>
          <p:cNvSpPr>
            <a:spLocks noGrp="1"/>
          </p:cNvSpPr>
          <p:nvPr>
            <p:ph type="title"/>
          </p:nvPr>
        </p:nvSpPr>
        <p:spPr/>
        <p:txBody>
          <a:bodyPr/>
          <a:lstStyle/>
          <a:p>
            <a:r>
              <a:rPr lang="en-NZ" dirty="0"/>
              <a:t>Aside : Turing complete</a:t>
            </a:r>
          </a:p>
        </p:txBody>
      </p:sp>
      <p:sp>
        <p:nvSpPr>
          <p:cNvPr id="3" name="Content Placeholder 2">
            <a:extLst>
              <a:ext uri="{FF2B5EF4-FFF2-40B4-BE49-F238E27FC236}">
                <a16:creationId xmlns:a16="http://schemas.microsoft.com/office/drawing/2014/main" id="{B8F8549B-93A8-4FB4-A018-0CDBC644822F}"/>
              </a:ext>
            </a:extLst>
          </p:cNvPr>
          <p:cNvSpPr>
            <a:spLocks noGrp="1"/>
          </p:cNvSpPr>
          <p:nvPr>
            <p:ph idx="1"/>
          </p:nvPr>
        </p:nvSpPr>
        <p:spPr/>
        <p:txBody>
          <a:bodyPr/>
          <a:lstStyle/>
          <a:p>
            <a:r>
              <a:rPr lang="en-US" dirty="0"/>
              <a:t>A programming language is said to be Turing Complete if it can simulate a single taped Turing machine. </a:t>
            </a:r>
            <a:br>
              <a:rPr lang="en-US" dirty="0"/>
            </a:br>
            <a:br>
              <a:rPr lang="en-US" dirty="0"/>
            </a:br>
            <a:r>
              <a:rPr lang="en-US" dirty="0"/>
              <a:t>In general for a programming language to be Turing-complete it needs:</a:t>
            </a:r>
          </a:p>
          <a:p>
            <a:br>
              <a:rPr lang="en-US" dirty="0"/>
            </a:br>
            <a:r>
              <a:rPr lang="en-US" dirty="0"/>
              <a:t>1. A form of conditional repetition or conditional jump (while, for, if and goto)</a:t>
            </a:r>
          </a:p>
          <a:p>
            <a:br>
              <a:rPr lang="en-US" dirty="0"/>
            </a:br>
            <a:r>
              <a:rPr lang="en-US" dirty="0"/>
              <a:t>2. A way to read and write to some storage mechanism (variables)</a:t>
            </a:r>
            <a:br>
              <a:rPr lang="en-US" dirty="0"/>
            </a:br>
            <a:endParaRPr lang="en-NZ" dirty="0"/>
          </a:p>
        </p:txBody>
      </p:sp>
    </p:spTree>
    <p:extLst>
      <p:ext uri="{BB962C8B-B14F-4D97-AF65-F5344CB8AC3E}">
        <p14:creationId xmlns:p14="http://schemas.microsoft.com/office/powerpoint/2010/main" val="3580488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7D23-3780-4BC6-810E-5FFB53F62AEA}"/>
              </a:ext>
            </a:extLst>
          </p:cNvPr>
          <p:cNvSpPr>
            <a:spLocks noGrp="1"/>
          </p:cNvSpPr>
          <p:nvPr>
            <p:ph type="title"/>
          </p:nvPr>
        </p:nvSpPr>
        <p:spPr>
          <a:xfrm>
            <a:off x="677334" y="609600"/>
            <a:ext cx="8596668" cy="699338"/>
          </a:xfrm>
        </p:spPr>
        <p:txBody>
          <a:bodyPr/>
          <a:lstStyle/>
          <a:p>
            <a:r>
              <a:rPr lang="en-NZ" dirty="0"/>
              <a:t>Diagram of the analytical engine</a:t>
            </a:r>
          </a:p>
        </p:txBody>
      </p:sp>
      <p:pic>
        <p:nvPicPr>
          <p:cNvPr id="7" name="Content Placeholder 6">
            <a:extLst>
              <a:ext uri="{FF2B5EF4-FFF2-40B4-BE49-F238E27FC236}">
                <a16:creationId xmlns:a16="http://schemas.microsoft.com/office/drawing/2014/main" id="{2B15C22A-CF6A-47E9-96A0-1A9EF7479AB5}"/>
              </a:ext>
            </a:extLst>
          </p:cNvPr>
          <p:cNvPicPr>
            <a:picLocks noGrp="1" noChangeAspect="1"/>
          </p:cNvPicPr>
          <p:nvPr>
            <p:ph idx="1"/>
          </p:nvPr>
        </p:nvPicPr>
        <p:blipFill>
          <a:blip r:embed="rId2"/>
          <a:stretch>
            <a:fillRect/>
          </a:stretch>
        </p:blipFill>
        <p:spPr>
          <a:xfrm>
            <a:off x="1282823" y="1672317"/>
            <a:ext cx="7474997" cy="4576083"/>
          </a:xfrm>
        </p:spPr>
      </p:pic>
      <p:sp>
        <p:nvSpPr>
          <p:cNvPr id="8" name="TextBox 7">
            <a:extLst>
              <a:ext uri="{FF2B5EF4-FFF2-40B4-BE49-F238E27FC236}">
                <a16:creationId xmlns:a16="http://schemas.microsoft.com/office/drawing/2014/main" id="{FD9FFAE2-7272-45B3-AEB9-3A9ADE66CACC}"/>
              </a:ext>
            </a:extLst>
          </p:cNvPr>
          <p:cNvSpPr txBox="1"/>
          <p:nvPr/>
        </p:nvSpPr>
        <p:spPr>
          <a:xfrm>
            <a:off x="1349404" y="6611779"/>
            <a:ext cx="7341833" cy="246221"/>
          </a:xfrm>
          <a:prstGeom prst="rect">
            <a:avLst/>
          </a:prstGeom>
          <a:noFill/>
        </p:spPr>
        <p:txBody>
          <a:bodyPr wrap="square" rtlCol="0">
            <a:spAutoFit/>
          </a:bodyPr>
          <a:lstStyle/>
          <a:p>
            <a:r>
              <a:rPr lang="en-US" sz="1000" dirty="0"/>
              <a:t>By ArnoldReinhold - Own work, CC BY 4.0, https://commons.wikimedia.org/w/index.php?curid=69497631</a:t>
            </a:r>
            <a:endParaRPr lang="en-NZ" sz="1000" dirty="0"/>
          </a:p>
        </p:txBody>
      </p:sp>
    </p:spTree>
    <p:extLst>
      <p:ext uri="{BB962C8B-B14F-4D97-AF65-F5344CB8AC3E}">
        <p14:creationId xmlns:p14="http://schemas.microsoft.com/office/powerpoint/2010/main" val="978619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BBD1-D5F9-408A-809E-9C2B85446940}"/>
              </a:ext>
            </a:extLst>
          </p:cNvPr>
          <p:cNvSpPr>
            <a:spLocks noGrp="1"/>
          </p:cNvSpPr>
          <p:nvPr>
            <p:ph type="title"/>
          </p:nvPr>
        </p:nvSpPr>
        <p:spPr>
          <a:xfrm>
            <a:off x="677334" y="609600"/>
            <a:ext cx="8596668" cy="690486"/>
          </a:xfrm>
        </p:spPr>
        <p:txBody>
          <a:bodyPr/>
          <a:lstStyle/>
          <a:p>
            <a:r>
              <a:rPr lang="en-NZ" dirty="0"/>
              <a:t>Part of the analytical engine</a:t>
            </a:r>
          </a:p>
        </p:txBody>
      </p:sp>
      <p:pic>
        <p:nvPicPr>
          <p:cNvPr id="5" name="Content Placeholder 4">
            <a:extLst>
              <a:ext uri="{FF2B5EF4-FFF2-40B4-BE49-F238E27FC236}">
                <a16:creationId xmlns:a16="http://schemas.microsoft.com/office/drawing/2014/main" id="{092E7BD2-6E26-4E36-91E9-3DF57B57C1F3}"/>
              </a:ext>
            </a:extLst>
          </p:cNvPr>
          <p:cNvPicPr>
            <a:picLocks noGrp="1" noChangeAspect="1"/>
          </p:cNvPicPr>
          <p:nvPr>
            <p:ph idx="1"/>
          </p:nvPr>
        </p:nvPicPr>
        <p:blipFill>
          <a:blip r:embed="rId2"/>
          <a:stretch>
            <a:fillRect/>
          </a:stretch>
        </p:blipFill>
        <p:spPr>
          <a:xfrm>
            <a:off x="1997474" y="1840992"/>
            <a:ext cx="6107837" cy="4087812"/>
          </a:xfrm>
        </p:spPr>
      </p:pic>
      <p:sp>
        <p:nvSpPr>
          <p:cNvPr id="6" name="TextBox 5">
            <a:extLst>
              <a:ext uri="{FF2B5EF4-FFF2-40B4-BE49-F238E27FC236}">
                <a16:creationId xmlns:a16="http://schemas.microsoft.com/office/drawing/2014/main" id="{30A46786-CF01-45FE-AF9D-9FF74E1BE7A6}"/>
              </a:ext>
            </a:extLst>
          </p:cNvPr>
          <p:cNvSpPr txBox="1"/>
          <p:nvPr/>
        </p:nvSpPr>
        <p:spPr>
          <a:xfrm>
            <a:off x="2054914" y="6469710"/>
            <a:ext cx="5841507" cy="246221"/>
          </a:xfrm>
          <a:prstGeom prst="rect">
            <a:avLst/>
          </a:prstGeom>
          <a:noFill/>
        </p:spPr>
        <p:txBody>
          <a:bodyPr wrap="square" rtlCol="0">
            <a:spAutoFit/>
          </a:bodyPr>
          <a:lstStyle/>
          <a:p>
            <a:r>
              <a:rPr lang="en-US" sz="1000" dirty="0"/>
              <a:t>By Bruno Barral (ByB), CC BY-SA 2.5, https://commons.wikimedia.org/w/index.php?curid=6839854</a:t>
            </a:r>
            <a:endParaRPr lang="en-NZ" sz="1000" dirty="0"/>
          </a:p>
        </p:txBody>
      </p:sp>
    </p:spTree>
    <p:extLst>
      <p:ext uri="{BB962C8B-B14F-4D97-AF65-F5344CB8AC3E}">
        <p14:creationId xmlns:p14="http://schemas.microsoft.com/office/powerpoint/2010/main" val="263852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1B62-4F6A-4A3A-A692-53993B587355}"/>
              </a:ext>
            </a:extLst>
          </p:cNvPr>
          <p:cNvSpPr>
            <a:spLocks noGrp="1"/>
          </p:cNvSpPr>
          <p:nvPr>
            <p:ph type="title"/>
          </p:nvPr>
        </p:nvSpPr>
        <p:spPr>
          <a:xfrm>
            <a:off x="677334" y="609600"/>
            <a:ext cx="8596668" cy="873861"/>
          </a:xfrm>
        </p:spPr>
        <p:txBody>
          <a:bodyPr/>
          <a:lstStyle/>
          <a:p>
            <a:r>
              <a:rPr lang="en-NZ" dirty="0"/>
              <a:t>Punched cards</a:t>
            </a:r>
          </a:p>
        </p:txBody>
      </p:sp>
      <p:sp>
        <p:nvSpPr>
          <p:cNvPr id="6" name="TextBox 5">
            <a:extLst>
              <a:ext uri="{FF2B5EF4-FFF2-40B4-BE49-F238E27FC236}">
                <a16:creationId xmlns:a16="http://schemas.microsoft.com/office/drawing/2014/main" id="{880057AD-9FA1-43C0-9584-6E7A049F72F2}"/>
              </a:ext>
            </a:extLst>
          </p:cNvPr>
          <p:cNvSpPr txBox="1"/>
          <p:nvPr/>
        </p:nvSpPr>
        <p:spPr>
          <a:xfrm>
            <a:off x="1819655" y="6318509"/>
            <a:ext cx="6312023" cy="400110"/>
          </a:xfrm>
          <a:prstGeom prst="rect">
            <a:avLst/>
          </a:prstGeom>
          <a:noFill/>
        </p:spPr>
        <p:txBody>
          <a:bodyPr wrap="square" rtlCol="0">
            <a:spAutoFit/>
          </a:bodyPr>
          <a:lstStyle/>
          <a:p>
            <a:r>
              <a:rPr lang="en-US" sz="1000" dirty="0"/>
              <a:t>By Karoly Lorentey - originally posted to Flickr as Punched cards for programming the Analytical Engine, 1834-71, CC BY 2.0, https://commons.wikimedia.org/w/index.php?curid=11833648</a:t>
            </a:r>
            <a:endParaRPr lang="en-NZ" sz="1000" dirty="0"/>
          </a:p>
        </p:txBody>
      </p:sp>
      <p:pic>
        <p:nvPicPr>
          <p:cNvPr id="10" name="Content Placeholder 9">
            <a:extLst>
              <a:ext uri="{FF2B5EF4-FFF2-40B4-BE49-F238E27FC236}">
                <a16:creationId xmlns:a16="http://schemas.microsoft.com/office/drawing/2014/main" id="{6F406024-4863-43D5-BB59-8A17735AA563}"/>
              </a:ext>
            </a:extLst>
          </p:cNvPr>
          <p:cNvPicPr>
            <a:picLocks noGrp="1" noChangeAspect="1"/>
          </p:cNvPicPr>
          <p:nvPr>
            <p:ph idx="1"/>
          </p:nvPr>
        </p:nvPicPr>
        <p:blipFill>
          <a:blip r:embed="rId2"/>
          <a:stretch>
            <a:fillRect/>
          </a:stretch>
        </p:blipFill>
        <p:spPr>
          <a:xfrm>
            <a:off x="3355491" y="1483461"/>
            <a:ext cx="3240349" cy="3817398"/>
          </a:xfrm>
        </p:spPr>
      </p:pic>
      <p:sp>
        <p:nvSpPr>
          <p:cNvPr id="11" name="TextBox 10">
            <a:extLst>
              <a:ext uri="{FF2B5EF4-FFF2-40B4-BE49-F238E27FC236}">
                <a16:creationId xmlns:a16="http://schemas.microsoft.com/office/drawing/2014/main" id="{908A035A-B18A-4E98-87E1-50EA609BBFAA}"/>
              </a:ext>
            </a:extLst>
          </p:cNvPr>
          <p:cNvSpPr txBox="1"/>
          <p:nvPr/>
        </p:nvSpPr>
        <p:spPr>
          <a:xfrm>
            <a:off x="1333130" y="5424632"/>
            <a:ext cx="9525740" cy="646331"/>
          </a:xfrm>
          <a:prstGeom prst="rect">
            <a:avLst/>
          </a:prstGeom>
          <a:noFill/>
        </p:spPr>
        <p:txBody>
          <a:bodyPr wrap="square" rtlCol="0">
            <a:spAutoFit/>
          </a:bodyPr>
          <a:lstStyle/>
          <a:p>
            <a:r>
              <a:rPr lang="en-US" dirty="0"/>
              <a:t>Foreground: 'operational cards', for inputting instructions; background: 'variable cards', for inputting data</a:t>
            </a:r>
            <a:endParaRPr lang="en-NZ" dirty="0"/>
          </a:p>
        </p:txBody>
      </p:sp>
    </p:spTree>
    <p:extLst>
      <p:ext uri="{BB962C8B-B14F-4D97-AF65-F5344CB8AC3E}">
        <p14:creationId xmlns:p14="http://schemas.microsoft.com/office/powerpoint/2010/main" val="980303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9D13-62E7-4636-BAC0-BD3E04DCE23A}"/>
              </a:ext>
            </a:extLst>
          </p:cNvPr>
          <p:cNvSpPr>
            <a:spLocks noGrp="1"/>
          </p:cNvSpPr>
          <p:nvPr>
            <p:ph type="title"/>
          </p:nvPr>
        </p:nvSpPr>
        <p:spPr/>
        <p:txBody>
          <a:bodyPr/>
          <a:lstStyle/>
          <a:p>
            <a:r>
              <a:rPr lang="en-NZ" dirty="0"/>
              <a:t>Charles Babbage</a:t>
            </a:r>
          </a:p>
        </p:txBody>
      </p:sp>
      <p:pic>
        <p:nvPicPr>
          <p:cNvPr id="5" name="Content Placeholder 4">
            <a:extLst>
              <a:ext uri="{FF2B5EF4-FFF2-40B4-BE49-F238E27FC236}">
                <a16:creationId xmlns:a16="http://schemas.microsoft.com/office/drawing/2014/main" id="{F7B68D4F-7478-4CC7-A41F-C349E75AB5B1}"/>
              </a:ext>
            </a:extLst>
          </p:cNvPr>
          <p:cNvPicPr>
            <a:picLocks noGrp="1" noChangeAspect="1"/>
          </p:cNvPicPr>
          <p:nvPr>
            <p:ph idx="1"/>
          </p:nvPr>
        </p:nvPicPr>
        <p:blipFill>
          <a:blip r:embed="rId2"/>
          <a:stretch>
            <a:fillRect/>
          </a:stretch>
        </p:blipFill>
        <p:spPr>
          <a:xfrm>
            <a:off x="2118519" y="2982119"/>
            <a:ext cx="5715000" cy="2238375"/>
          </a:xfrm>
        </p:spPr>
      </p:pic>
    </p:spTree>
    <p:extLst>
      <p:ext uri="{BB962C8B-B14F-4D97-AF65-F5344CB8AC3E}">
        <p14:creationId xmlns:p14="http://schemas.microsoft.com/office/powerpoint/2010/main" val="4150866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8EA6-EB56-4BEB-BAF1-0DF2668AFFD2}"/>
              </a:ext>
            </a:extLst>
          </p:cNvPr>
          <p:cNvSpPr>
            <a:spLocks noGrp="1"/>
          </p:cNvSpPr>
          <p:nvPr>
            <p:ph type="title"/>
          </p:nvPr>
        </p:nvSpPr>
        <p:spPr>
          <a:xfrm>
            <a:off x="677334" y="609600"/>
            <a:ext cx="8596668" cy="562252"/>
          </a:xfrm>
        </p:spPr>
        <p:txBody>
          <a:bodyPr>
            <a:normAutofit fontScale="90000"/>
          </a:bodyPr>
          <a:lstStyle/>
          <a:p>
            <a:r>
              <a:rPr lang="en-NZ" dirty="0"/>
              <a:t>Full model</a:t>
            </a:r>
          </a:p>
        </p:txBody>
      </p:sp>
      <p:pic>
        <p:nvPicPr>
          <p:cNvPr id="10" name="Content Placeholder 9">
            <a:extLst>
              <a:ext uri="{FF2B5EF4-FFF2-40B4-BE49-F238E27FC236}">
                <a16:creationId xmlns:a16="http://schemas.microsoft.com/office/drawing/2014/main" id="{0177B1DF-10F4-46FA-9B67-0E3C06E13CEB}"/>
              </a:ext>
            </a:extLst>
          </p:cNvPr>
          <p:cNvPicPr>
            <a:picLocks noGrp="1" noChangeAspect="1"/>
          </p:cNvPicPr>
          <p:nvPr>
            <p:ph idx="1"/>
          </p:nvPr>
        </p:nvPicPr>
        <p:blipFill>
          <a:blip r:embed="rId2"/>
          <a:stretch>
            <a:fillRect/>
          </a:stretch>
        </p:blipFill>
        <p:spPr>
          <a:xfrm>
            <a:off x="3047228" y="1488281"/>
            <a:ext cx="5739648" cy="3881437"/>
          </a:xfrm>
        </p:spPr>
      </p:pic>
      <p:sp>
        <p:nvSpPr>
          <p:cNvPr id="11" name="TextBox 10">
            <a:extLst>
              <a:ext uri="{FF2B5EF4-FFF2-40B4-BE49-F238E27FC236}">
                <a16:creationId xmlns:a16="http://schemas.microsoft.com/office/drawing/2014/main" id="{C9E85497-F8A3-458A-B9E9-D32CA3654E62}"/>
              </a:ext>
            </a:extLst>
          </p:cNvPr>
          <p:cNvSpPr txBox="1"/>
          <p:nvPr/>
        </p:nvSpPr>
        <p:spPr>
          <a:xfrm>
            <a:off x="1518082" y="5521911"/>
            <a:ext cx="7572652" cy="923330"/>
          </a:xfrm>
          <a:prstGeom prst="rect">
            <a:avLst/>
          </a:prstGeom>
          <a:noFill/>
        </p:spPr>
        <p:txBody>
          <a:bodyPr wrap="square" rtlCol="0">
            <a:spAutoFit/>
          </a:bodyPr>
          <a:lstStyle/>
          <a:p>
            <a:pPr marL="342900" indent="-342900">
              <a:buAutoNum type="arabicPeriod"/>
            </a:pPr>
            <a:r>
              <a:rPr lang="en-NZ" dirty="0"/>
              <a:t>The store (memory) 2. The Mill (CPU) 3. Steam engine 4. Printer</a:t>
            </a:r>
          </a:p>
          <a:p>
            <a:r>
              <a:rPr lang="en-NZ" dirty="0"/>
              <a:t> 5. Operation cards (program) 6. Variable cards (addressing)</a:t>
            </a:r>
          </a:p>
          <a:p>
            <a:r>
              <a:rPr lang="en-NZ" dirty="0"/>
              <a:t> 7. Number cards 8. Barrel controller (microprograms)</a:t>
            </a:r>
          </a:p>
        </p:txBody>
      </p:sp>
    </p:spTree>
    <p:extLst>
      <p:ext uri="{BB962C8B-B14F-4D97-AF65-F5344CB8AC3E}">
        <p14:creationId xmlns:p14="http://schemas.microsoft.com/office/powerpoint/2010/main" val="1399388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3A22-B804-4B8A-BB1C-A61F3CB71EEB}"/>
              </a:ext>
            </a:extLst>
          </p:cNvPr>
          <p:cNvSpPr>
            <a:spLocks noGrp="1"/>
          </p:cNvSpPr>
          <p:nvPr>
            <p:ph type="title"/>
          </p:nvPr>
        </p:nvSpPr>
        <p:spPr/>
        <p:txBody>
          <a:bodyPr/>
          <a:lstStyle/>
          <a:p>
            <a:r>
              <a:rPr lang="en-NZ" dirty="0"/>
              <a:t>The mill columns</a:t>
            </a:r>
          </a:p>
        </p:txBody>
      </p:sp>
      <p:pic>
        <p:nvPicPr>
          <p:cNvPr id="4" name="Content Placeholder 3">
            <a:extLst>
              <a:ext uri="{FF2B5EF4-FFF2-40B4-BE49-F238E27FC236}">
                <a16:creationId xmlns:a16="http://schemas.microsoft.com/office/drawing/2014/main" id="{90FBEAB1-E708-4172-B45C-A9C3B944494D}"/>
              </a:ext>
            </a:extLst>
          </p:cNvPr>
          <p:cNvPicPr>
            <a:picLocks noGrp="1" noChangeAspect="1"/>
          </p:cNvPicPr>
          <p:nvPr>
            <p:ph idx="1"/>
          </p:nvPr>
        </p:nvPicPr>
        <p:blipFill>
          <a:blip r:embed="rId2"/>
          <a:stretch>
            <a:fillRect/>
          </a:stretch>
        </p:blipFill>
        <p:spPr>
          <a:xfrm>
            <a:off x="2813844" y="2415381"/>
            <a:ext cx="4324350" cy="3371850"/>
          </a:xfrm>
          <a:prstGeom prst="rect">
            <a:avLst/>
          </a:prstGeom>
        </p:spPr>
      </p:pic>
    </p:spTree>
    <p:extLst>
      <p:ext uri="{BB962C8B-B14F-4D97-AF65-F5344CB8AC3E}">
        <p14:creationId xmlns:p14="http://schemas.microsoft.com/office/powerpoint/2010/main" val="3900406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7D4A-4C17-485A-98F6-6287E5EA8CBA}"/>
              </a:ext>
            </a:extLst>
          </p:cNvPr>
          <p:cNvSpPr>
            <a:spLocks noGrp="1"/>
          </p:cNvSpPr>
          <p:nvPr>
            <p:ph type="title"/>
          </p:nvPr>
        </p:nvSpPr>
        <p:spPr/>
        <p:txBody>
          <a:bodyPr/>
          <a:lstStyle/>
          <a:p>
            <a:r>
              <a:rPr lang="en-NZ" dirty="0"/>
              <a:t>Types of cards</a:t>
            </a:r>
          </a:p>
        </p:txBody>
      </p:sp>
      <p:sp>
        <p:nvSpPr>
          <p:cNvPr id="3" name="Content Placeholder 2">
            <a:extLst>
              <a:ext uri="{FF2B5EF4-FFF2-40B4-BE49-F238E27FC236}">
                <a16:creationId xmlns:a16="http://schemas.microsoft.com/office/drawing/2014/main" id="{9C0DB68B-8573-4387-ABC7-0B9E510E1326}"/>
              </a:ext>
            </a:extLst>
          </p:cNvPr>
          <p:cNvSpPr>
            <a:spLocks noGrp="1"/>
          </p:cNvSpPr>
          <p:nvPr>
            <p:ph idx="1"/>
          </p:nvPr>
        </p:nvSpPr>
        <p:spPr/>
        <p:txBody>
          <a:bodyPr/>
          <a:lstStyle/>
          <a:p>
            <a:r>
              <a:rPr lang="en-US" dirty="0"/>
              <a:t>Operation - used to set up the mill to perform the specified arithmetic operation (+, -, x, %)</a:t>
            </a:r>
            <a:endParaRPr lang="en-NZ" dirty="0"/>
          </a:p>
          <a:p>
            <a:r>
              <a:rPr lang="en-NZ" dirty="0"/>
              <a:t>Number - </a:t>
            </a:r>
            <a:r>
              <a:rPr lang="en-US" dirty="0"/>
              <a:t>used to put numerical values in the store at the specified wheel number</a:t>
            </a:r>
          </a:p>
          <a:p>
            <a:r>
              <a:rPr lang="en-US" dirty="0"/>
              <a:t>Variable - used to transfer values from the Store to the Mill, or from the Mill to the store. The machine can either erase the number as it transfers it, or leave it intact to use again</a:t>
            </a:r>
          </a:p>
          <a:p>
            <a:r>
              <a:rPr lang="en-US" dirty="0"/>
              <a:t>Combinatorial - used to perform loops and jumps in the program</a:t>
            </a:r>
          </a:p>
          <a:p>
            <a:r>
              <a:rPr lang="en-US" dirty="0"/>
              <a:t>Special - used to halt the engine, ring a bell, or give comments to the engine operator</a:t>
            </a:r>
            <a:endParaRPr lang="en-NZ" dirty="0"/>
          </a:p>
        </p:txBody>
      </p:sp>
    </p:spTree>
    <p:extLst>
      <p:ext uri="{BB962C8B-B14F-4D97-AF65-F5344CB8AC3E}">
        <p14:creationId xmlns:p14="http://schemas.microsoft.com/office/powerpoint/2010/main" val="4184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4CC0-0DCD-4865-A248-F74D31F863F9}"/>
              </a:ext>
            </a:extLst>
          </p:cNvPr>
          <p:cNvSpPr>
            <a:spLocks noGrp="1"/>
          </p:cNvSpPr>
          <p:nvPr>
            <p:ph type="title"/>
          </p:nvPr>
        </p:nvSpPr>
        <p:spPr>
          <a:xfrm>
            <a:off x="677334" y="609600"/>
            <a:ext cx="8596668" cy="757561"/>
          </a:xfrm>
        </p:spPr>
        <p:txBody>
          <a:bodyPr/>
          <a:lstStyle/>
          <a:p>
            <a:r>
              <a:rPr lang="en-NZ" dirty="0"/>
              <a:t>4! – step 1</a:t>
            </a:r>
          </a:p>
        </p:txBody>
      </p:sp>
      <p:graphicFrame>
        <p:nvGraphicFramePr>
          <p:cNvPr id="8" name="Content Placeholder 7">
            <a:extLst>
              <a:ext uri="{FF2B5EF4-FFF2-40B4-BE49-F238E27FC236}">
                <a16:creationId xmlns:a16="http://schemas.microsoft.com/office/drawing/2014/main" id="{DB0B296F-C106-4F58-918C-8F7FCCCB9DBB}"/>
              </a:ext>
            </a:extLst>
          </p:cNvPr>
          <p:cNvGraphicFramePr>
            <a:graphicFrameLocks noGrp="1"/>
          </p:cNvGraphicFramePr>
          <p:nvPr>
            <p:ph idx="1"/>
            <p:extLst>
              <p:ext uri="{D42A27DB-BD31-4B8C-83A1-F6EECF244321}">
                <p14:modId xmlns:p14="http://schemas.microsoft.com/office/powerpoint/2010/main" val="3677006763"/>
              </p:ext>
            </p:extLst>
          </p:nvPr>
        </p:nvGraphicFramePr>
        <p:xfrm>
          <a:off x="1235869" y="1775534"/>
          <a:ext cx="8209972" cy="4261275"/>
        </p:xfrm>
        <a:graphic>
          <a:graphicData uri="http://schemas.openxmlformats.org/drawingml/2006/table">
            <a:tbl>
              <a:tblPr>
                <a:tableStyleId>{5C22544A-7EE6-4342-B048-85BDC9FD1C3A}</a:tableStyleId>
              </a:tblPr>
              <a:tblGrid>
                <a:gridCol w="1477516">
                  <a:extLst>
                    <a:ext uri="{9D8B030D-6E8A-4147-A177-3AD203B41FA5}">
                      <a16:colId xmlns:a16="http://schemas.microsoft.com/office/drawing/2014/main" val="63024499"/>
                    </a:ext>
                  </a:extLst>
                </a:gridCol>
                <a:gridCol w="669064">
                  <a:extLst>
                    <a:ext uri="{9D8B030D-6E8A-4147-A177-3AD203B41FA5}">
                      <a16:colId xmlns:a16="http://schemas.microsoft.com/office/drawing/2014/main" val="1209523353"/>
                    </a:ext>
                  </a:extLst>
                </a:gridCol>
                <a:gridCol w="669064">
                  <a:extLst>
                    <a:ext uri="{9D8B030D-6E8A-4147-A177-3AD203B41FA5}">
                      <a16:colId xmlns:a16="http://schemas.microsoft.com/office/drawing/2014/main" val="2786471844"/>
                    </a:ext>
                  </a:extLst>
                </a:gridCol>
                <a:gridCol w="669064">
                  <a:extLst>
                    <a:ext uri="{9D8B030D-6E8A-4147-A177-3AD203B41FA5}">
                      <a16:colId xmlns:a16="http://schemas.microsoft.com/office/drawing/2014/main" val="2034070765"/>
                    </a:ext>
                  </a:extLst>
                </a:gridCol>
                <a:gridCol w="669064">
                  <a:extLst>
                    <a:ext uri="{9D8B030D-6E8A-4147-A177-3AD203B41FA5}">
                      <a16:colId xmlns:a16="http://schemas.microsoft.com/office/drawing/2014/main" val="3648481261"/>
                    </a:ext>
                  </a:extLst>
                </a:gridCol>
                <a:gridCol w="669064">
                  <a:extLst>
                    <a:ext uri="{9D8B030D-6E8A-4147-A177-3AD203B41FA5}">
                      <a16:colId xmlns:a16="http://schemas.microsoft.com/office/drawing/2014/main" val="2940390358"/>
                    </a:ext>
                  </a:extLst>
                </a:gridCol>
                <a:gridCol w="933902">
                  <a:extLst>
                    <a:ext uri="{9D8B030D-6E8A-4147-A177-3AD203B41FA5}">
                      <a16:colId xmlns:a16="http://schemas.microsoft.com/office/drawing/2014/main" val="1830971090"/>
                    </a:ext>
                  </a:extLst>
                </a:gridCol>
                <a:gridCol w="878146">
                  <a:extLst>
                    <a:ext uri="{9D8B030D-6E8A-4147-A177-3AD203B41FA5}">
                      <a16:colId xmlns:a16="http://schemas.microsoft.com/office/drawing/2014/main" val="67316875"/>
                    </a:ext>
                  </a:extLst>
                </a:gridCol>
                <a:gridCol w="669064">
                  <a:extLst>
                    <a:ext uri="{9D8B030D-6E8A-4147-A177-3AD203B41FA5}">
                      <a16:colId xmlns:a16="http://schemas.microsoft.com/office/drawing/2014/main" val="2890655135"/>
                    </a:ext>
                  </a:extLst>
                </a:gridCol>
                <a:gridCol w="906024">
                  <a:extLst>
                    <a:ext uri="{9D8B030D-6E8A-4147-A177-3AD203B41FA5}">
                      <a16:colId xmlns:a16="http://schemas.microsoft.com/office/drawing/2014/main" val="2251771124"/>
                    </a:ext>
                  </a:extLst>
                </a:gridCol>
              </a:tblGrid>
              <a:tr h="284085">
                <a:tc>
                  <a:txBody>
                    <a:bodyPr/>
                    <a:lstStyle/>
                    <a:p>
                      <a:pPr algn="l" fontAlgn="b"/>
                      <a:r>
                        <a:rPr lang="en-NZ" sz="1400" u="none" strike="noStrike" dirty="0">
                          <a:effectLst/>
                        </a:rPr>
                        <a:t>Instruction</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M 0</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M 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M 2</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Ingress  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Ingress 2</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Egress</a:t>
                      </a:r>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890063935"/>
                  </a:ext>
                </a:extLst>
              </a:tr>
              <a:tr h="284085">
                <a:tc>
                  <a:txBody>
                    <a:bodyPr/>
                    <a:lstStyle/>
                    <a:p>
                      <a:pPr algn="l" fontAlgn="ctr"/>
                      <a:r>
                        <a:rPr lang="en-NZ" sz="1400" u="none" strike="noStrike" dirty="0">
                          <a:effectLst/>
                        </a:rPr>
                        <a:t>N000 4</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r>
                        <a:rPr lang="en-NZ" sz="1400" u="none" strike="noStrike" dirty="0">
                          <a:effectLst/>
                        </a:rPr>
                        <a:t>4</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425832176"/>
                  </a:ext>
                </a:extLst>
              </a:tr>
              <a:tr h="284085">
                <a:tc>
                  <a:txBody>
                    <a:bodyPr/>
                    <a:lstStyle/>
                    <a:p>
                      <a:pPr algn="l" fontAlgn="ctr"/>
                      <a:r>
                        <a:rPr lang="en-NZ" sz="1400" u="none" strike="noStrike" dirty="0">
                          <a:effectLst/>
                        </a:rPr>
                        <a:t>N001 1</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779693599"/>
                  </a:ext>
                </a:extLst>
              </a:tr>
              <a:tr h="284085">
                <a:tc>
                  <a:txBody>
                    <a:bodyPr/>
                    <a:lstStyle/>
                    <a:p>
                      <a:pPr algn="l" fontAlgn="ctr"/>
                      <a:r>
                        <a:rPr lang="en-NZ" sz="1400" u="none" strike="noStrike" dirty="0">
                          <a:effectLst/>
                        </a:rPr>
                        <a:t>N002 1</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950903576"/>
                  </a:ext>
                </a:extLst>
              </a:tr>
              <a:tr h="284085">
                <a:tc>
                  <a:txBody>
                    <a:bodyPr/>
                    <a:lstStyle/>
                    <a:p>
                      <a:pPr algn="l" fontAlgn="ctr"/>
                      <a:r>
                        <a:rPr lang="en-NZ" sz="1400" u="none" strike="noStrike" dirty="0">
                          <a:effectLst/>
                        </a:rPr>
                        <a:t>x</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461049577"/>
                  </a:ext>
                </a:extLst>
              </a:tr>
              <a:tr h="284085">
                <a:tc>
                  <a:txBody>
                    <a:bodyPr/>
                    <a:lstStyle/>
                    <a:p>
                      <a:pPr algn="l" fontAlgn="ctr"/>
                      <a:r>
                        <a:rPr lang="en-NZ" sz="1400" u="none" strike="noStrike" dirty="0">
                          <a:effectLst/>
                        </a:rPr>
                        <a:t>L001</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609996964"/>
                  </a:ext>
                </a:extLst>
              </a:tr>
              <a:tr h="284085">
                <a:tc>
                  <a:txBody>
                    <a:bodyPr/>
                    <a:lstStyle/>
                    <a:p>
                      <a:pPr algn="l" fontAlgn="ctr"/>
                      <a:r>
                        <a:rPr lang="en-NZ" sz="1400" u="none" strike="noStrike" dirty="0">
                          <a:effectLst/>
                        </a:rPr>
                        <a:t>L000</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4</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 x 4 = 4</a:t>
                      </a:r>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836088123"/>
                  </a:ext>
                </a:extLst>
              </a:tr>
              <a:tr h="284085">
                <a:tc>
                  <a:txBody>
                    <a:bodyPr/>
                    <a:lstStyle/>
                    <a:p>
                      <a:pPr algn="l" fontAlgn="ctr"/>
                      <a:r>
                        <a:rPr lang="en-NZ" sz="1400" u="none" strike="noStrike" dirty="0">
                          <a:effectLst/>
                        </a:rPr>
                        <a:t>S001</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4</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300346812"/>
                  </a:ext>
                </a:extLst>
              </a:tr>
              <a:tr h="284085">
                <a:tc>
                  <a:txBody>
                    <a:bodyPr/>
                    <a:lstStyle/>
                    <a:p>
                      <a:pPr algn="l" fontAlgn="ctr"/>
                      <a:r>
                        <a:rPr lang="en-NZ" sz="1400" u="none" strike="noStrike" dirty="0">
                          <a:effectLst/>
                        </a:rPr>
                        <a:t>-</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440701470"/>
                  </a:ext>
                </a:extLst>
              </a:tr>
              <a:tr h="284085">
                <a:tc>
                  <a:txBody>
                    <a:bodyPr/>
                    <a:lstStyle/>
                    <a:p>
                      <a:pPr algn="l" fontAlgn="ctr"/>
                      <a:r>
                        <a:rPr lang="en-NZ" sz="1400" u="none" strike="noStrike" dirty="0">
                          <a:effectLst/>
                        </a:rPr>
                        <a:t>L000</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4</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959799873"/>
                  </a:ext>
                </a:extLst>
              </a:tr>
              <a:tr h="284085">
                <a:tc>
                  <a:txBody>
                    <a:bodyPr/>
                    <a:lstStyle/>
                    <a:p>
                      <a:pPr algn="l" fontAlgn="ctr"/>
                      <a:r>
                        <a:rPr lang="en-NZ" sz="1400" u="none" strike="noStrike" dirty="0">
                          <a:effectLst/>
                        </a:rPr>
                        <a:t>L002</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4 -1 = 3</a:t>
                      </a:r>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033150855"/>
                  </a:ext>
                </a:extLst>
              </a:tr>
              <a:tr h="284085">
                <a:tc>
                  <a:txBody>
                    <a:bodyPr/>
                    <a:lstStyle/>
                    <a:p>
                      <a:pPr algn="l" fontAlgn="ctr"/>
                      <a:r>
                        <a:rPr lang="en-NZ" sz="1400" u="none" strike="noStrike" dirty="0">
                          <a:effectLst/>
                        </a:rPr>
                        <a:t>S000</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r>
                        <a:rPr lang="en-NZ" sz="1400" u="none" strike="noStrike" dirty="0">
                          <a:effectLst/>
                        </a:rPr>
                        <a:t>3</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078026086"/>
                  </a:ext>
                </a:extLst>
              </a:tr>
              <a:tr h="284085">
                <a:tc>
                  <a:txBody>
                    <a:bodyPr/>
                    <a:lstStyle/>
                    <a:p>
                      <a:pPr algn="l" fontAlgn="ctr"/>
                      <a:r>
                        <a:rPr lang="en-NZ" sz="1400" u="none" strike="noStrike" dirty="0">
                          <a:effectLst/>
                        </a:rPr>
                        <a:t>L002</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31901234"/>
                  </a:ext>
                </a:extLst>
              </a:tr>
              <a:tr h="284085">
                <a:tc>
                  <a:txBody>
                    <a:bodyPr/>
                    <a:lstStyle/>
                    <a:p>
                      <a:pPr algn="l" fontAlgn="ctr"/>
                      <a:r>
                        <a:rPr lang="en-NZ" sz="1400" u="none" strike="noStrike" dirty="0">
                          <a:effectLst/>
                        </a:rPr>
                        <a:t>L000</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620" marR="7620" marT="7620"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3</a:t>
                      </a:r>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NZ" sz="1400" u="none" strike="noStrike" dirty="0">
                          <a:effectLst/>
                        </a:rPr>
                        <a:t>1 - 3 =  -2</a:t>
                      </a:r>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004576837"/>
                  </a:ext>
                </a:extLst>
              </a:tr>
              <a:tr h="284085">
                <a:tc>
                  <a:txBody>
                    <a:bodyPr/>
                    <a:lstStyle/>
                    <a:p>
                      <a:pPr algn="l" fontAlgn="ctr"/>
                      <a:r>
                        <a:rPr lang="en-NZ" sz="1400" u="none" strike="noStrike" dirty="0">
                          <a:effectLst/>
                        </a:rPr>
                        <a:t>CB?11</a:t>
                      </a: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ctr"/>
                      <a:endParaRPr lang="en-NZ"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640597999"/>
                  </a:ext>
                </a:extLst>
              </a:tr>
            </a:tbl>
          </a:graphicData>
        </a:graphic>
      </p:graphicFrame>
    </p:spTree>
    <p:extLst>
      <p:ext uri="{BB962C8B-B14F-4D97-AF65-F5344CB8AC3E}">
        <p14:creationId xmlns:p14="http://schemas.microsoft.com/office/powerpoint/2010/main" val="3011157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765F-F74F-49E7-90CD-A78E140E2863}"/>
              </a:ext>
            </a:extLst>
          </p:cNvPr>
          <p:cNvSpPr>
            <a:spLocks noGrp="1"/>
          </p:cNvSpPr>
          <p:nvPr>
            <p:ph type="title"/>
          </p:nvPr>
        </p:nvSpPr>
        <p:spPr>
          <a:xfrm>
            <a:off x="677334" y="609600"/>
            <a:ext cx="8596668" cy="793072"/>
          </a:xfrm>
        </p:spPr>
        <p:txBody>
          <a:bodyPr/>
          <a:lstStyle/>
          <a:p>
            <a:r>
              <a:rPr lang="en-NZ" dirty="0"/>
              <a:t>4! – step 2</a:t>
            </a:r>
          </a:p>
        </p:txBody>
      </p:sp>
      <p:graphicFrame>
        <p:nvGraphicFramePr>
          <p:cNvPr id="7" name="Content Placeholder 6">
            <a:extLst>
              <a:ext uri="{FF2B5EF4-FFF2-40B4-BE49-F238E27FC236}">
                <a16:creationId xmlns:a16="http://schemas.microsoft.com/office/drawing/2014/main" id="{68749477-1F40-47BD-80E8-3879684B058B}"/>
              </a:ext>
            </a:extLst>
          </p:cNvPr>
          <p:cNvGraphicFramePr>
            <a:graphicFrameLocks noGrp="1"/>
          </p:cNvGraphicFramePr>
          <p:nvPr>
            <p:ph idx="1"/>
            <p:extLst>
              <p:ext uri="{D42A27DB-BD31-4B8C-83A1-F6EECF244321}">
                <p14:modId xmlns:p14="http://schemas.microsoft.com/office/powerpoint/2010/main" val="167400619"/>
              </p:ext>
            </p:extLst>
          </p:nvPr>
        </p:nvGraphicFramePr>
        <p:xfrm>
          <a:off x="1326328" y="2114142"/>
          <a:ext cx="8092876" cy="4339926"/>
        </p:xfrm>
        <a:graphic>
          <a:graphicData uri="http://schemas.openxmlformats.org/drawingml/2006/table">
            <a:tbl>
              <a:tblPr>
                <a:tableStyleId>{5C22544A-7EE6-4342-B048-85BDC9FD1C3A}</a:tableStyleId>
              </a:tblPr>
              <a:tblGrid>
                <a:gridCol w="1456444">
                  <a:extLst>
                    <a:ext uri="{9D8B030D-6E8A-4147-A177-3AD203B41FA5}">
                      <a16:colId xmlns:a16="http://schemas.microsoft.com/office/drawing/2014/main" val="3384126372"/>
                    </a:ext>
                  </a:extLst>
                </a:gridCol>
                <a:gridCol w="659521">
                  <a:extLst>
                    <a:ext uri="{9D8B030D-6E8A-4147-A177-3AD203B41FA5}">
                      <a16:colId xmlns:a16="http://schemas.microsoft.com/office/drawing/2014/main" val="2363023965"/>
                    </a:ext>
                  </a:extLst>
                </a:gridCol>
                <a:gridCol w="659521">
                  <a:extLst>
                    <a:ext uri="{9D8B030D-6E8A-4147-A177-3AD203B41FA5}">
                      <a16:colId xmlns:a16="http://schemas.microsoft.com/office/drawing/2014/main" val="4031441168"/>
                    </a:ext>
                  </a:extLst>
                </a:gridCol>
                <a:gridCol w="659521">
                  <a:extLst>
                    <a:ext uri="{9D8B030D-6E8A-4147-A177-3AD203B41FA5}">
                      <a16:colId xmlns:a16="http://schemas.microsoft.com/office/drawing/2014/main" val="3116495492"/>
                    </a:ext>
                  </a:extLst>
                </a:gridCol>
                <a:gridCol w="659521">
                  <a:extLst>
                    <a:ext uri="{9D8B030D-6E8A-4147-A177-3AD203B41FA5}">
                      <a16:colId xmlns:a16="http://schemas.microsoft.com/office/drawing/2014/main" val="1084712904"/>
                    </a:ext>
                  </a:extLst>
                </a:gridCol>
                <a:gridCol w="659521">
                  <a:extLst>
                    <a:ext uri="{9D8B030D-6E8A-4147-A177-3AD203B41FA5}">
                      <a16:colId xmlns:a16="http://schemas.microsoft.com/office/drawing/2014/main" val="1549760583"/>
                    </a:ext>
                  </a:extLst>
                </a:gridCol>
                <a:gridCol w="920582">
                  <a:extLst>
                    <a:ext uri="{9D8B030D-6E8A-4147-A177-3AD203B41FA5}">
                      <a16:colId xmlns:a16="http://schemas.microsoft.com/office/drawing/2014/main" val="913500523"/>
                    </a:ext>
                  </a:extLst>
                </a:gridCol>
                <a:gridCol w="865622">
                  <a:extLst>
                    <a:ext uri="{9D8B030D-6E8A-4147-A177-3AD203B41FA5}">
                      <a16:colId xmlns:a16="http://schemas.microsoft.com/office/drawing/2014/main" val="2852375873"/>
                    </a:ext>
                  </a:extLst>
                </a:gridCol>
                <a:gridCol w="659521">
                  <a:extLst>
                    <a:ext uri="{9D8B030D-6E8A-4147-A177-3AD203B41FA5}">
                      <a16:colId xmlns:a16="http://schemas.microsoft.com/office/drawing/2014/main" val="970766672"/>
                    </a:ext>
                  </a:extLst>
                </a:gridCol>
                <a:gridCol w="893102">
                  <a:extLst>
                    <a:ext uri="{9D8B030D-6E8A-4147-A177-3AD203B41FA5}">
                      <a16:colId xmlns:a16="http://schemas.microsoft.com/office/drawing/2014/main" val="3807506861"/>
                    </a:ext>
                  </a:extLst>
                </a:gridCol>
              </a:tblGrid>
              <a:tr h="241107">
                <a:tc>
                  <a:txBody>
                    <a:bodyPr/>
                    <a:lstStyle/>
                    <a:p>
                      <a:pPr algn="l" fontAlgn="b"/>
                      <a:r>
                        <a:rPr lang="en-NZ" sz="1400" u="none" strike="noStrike" dirty="0">
                          <a:effectLst/>
                        </a:rPr>
                        <a:t>Instruction</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M 0</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M 1</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M 2</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Ingress  1</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Ingress 2</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Egress</a:t>
                      </a:r>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2028657013"/>
                  </a:ext>
                </a:extLst>
              </a:tr>
              <a:tr h="241107">
                <a:tc>
                  <a:txBody>
                    <a:bodyPr/>
                    <a:lstStyle/>
                    <a:p>
                      <a:pPr algn="l"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3</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4</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2966954141"/>
                  </a:ext>
                </a:extLst>
              </a:tr>
              <a:tr h="241107">
                <a:tc>
                  <a:txBody>
                    <a:bodyPr/>
                    <a:lstStyle/>
                    <a:p>
                      <a:pPr algn="l" fontAlgn="ctr"/>
                      <a:r>
                        <a:rPr lang="en-NZ" sz="1400" u="none" strike="noStrike" dirty="0">
                          <a:effectLst/>
                        </a:rPr>
                        <a:t>x</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ct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512564596"/>
                  </a:ext>
                </a:extLst>
              </a:tr>
              <a:tr h="241107">
                <a:tc>
                  <a:txBody>
                    <a:bodyPr/>
                    <a:lstStyle/>
                    <a:p>
                      <a:pPr algn="l" fontAlgn="ctr"/>
                      <a:r>
                        <a:rPr lang="en-NZ" sz="1400" u="none" strike="noStrike" dirty="0">
                          <a:effectLst/>
                        </a:rPr>
                        <a:t>L001</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ct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4</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484665261"/>
                  </a:ext>
                </a:extLst>
              </a:tr>
              <a:tr h="241107">
                <a:tc>
                  <a:txBody>
                    <a:bodyPr/>
                    <a:lstStyle/>
                    <a:p>
                      <a:pPr algn="l" fontAlgn="ctr"/>
                      <a:r>
                        <a:rPr lang="en-NZ" sz="1400" u="none" strike="noStrike" dirty="0">
                          <a:effectLst/>
                        </a:rPr>
                        <a:t>L000</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ct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3</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4 x 3 = 12</a:t>
                      </a:r>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794808651"/>
                  </a:ext>
                </a:extLst>
              </a:tr>
              <a:tr h="241107">
                <a:tc>
                  <a:txBody>
                    <a:bodyPr/>
                    <a:lstStyle/>
                    <a:p>
                      <a:pPr algn="l" fontAlgn="ctr"/>
                      <a:r>
                        <a:rPr lang="en-NZ" sz="1400" u="none" strike="noStrike" dirty="0">
                          <a:effectLst/>
                        </a:rPr>
                        <a:t>S001</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ct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12</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633885271"/>
                  </a:ext>
                </a:extLst>
              </a:tr>
              <a:tr h="241107">
                <a:tc>
                  <a:txBody>
                    <a:bodyPr/>
                    <a:lstStyle/>
                    <a:p>
                      <a:pPr algn="l" fontAlgn="ctr"/>
                      <a:r>
                        <a:rPr lang="en-NZ" sz="1400" u="none" strike="noStrike" dirty="0">
                          <a:effectLst/>
                        </a:rPr>
                        <a:t>-</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t"/>
                      <a:endParaRPr lang="en-NZ" sz="1400" b="0" i="0" u="none" strike="noStrike" dirty="0">
                        <a:solidFill>
                          <a:srgbClr val="000000"/>
                        </a:solidFill>
                        <a:effectLst/>
                        <a:latin typeface="Arial" panose="020B0604020202020204" pitchFamily="34" charset="0"/>
                      </a:endParaRPr>
                    </a:p>
                  </a:txBody>
                  <a:tcPr marL="7436" marR="7436" marT="7436" marB="0"/>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939123326"/>
                  </a:ext>
                </a:extLst>
              </a:tr>
              <a:tr h="241107">
                <a:tc>
                  <a:txBody>
                    <a:bodyPr/>
                    <a:lstStyle/>
                    <a:p>
                      <a:pPr algn="l" fontAlgn="ctr"/>
                      <a:r>
                        <a:rPr lang="en-NZ" sz="1400" u="none" strike="noStrike" dirty="0">
                          <a:effectLst/>
                        </a:rPr>
                        <a:t>L000</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3</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80059191"/>
                  </a:ext>
                </a:extLst>
              </a:tr>
              <a:tr h="241107">
                <a:tc>
                  <a:txBody>
                    <a:bodyPr/>
                    <a:lstStyle/>
                    <a:p>
                      <a:pPr algn="l" fontAlgn="ctr"/>
                      <a:r>
                        <a:rPr lang="en-NZ" sz="1400" u="none" strike="noStrike" dirty="0">
                          <a:effectLst/>
                        </a:rPr>
                        <a:t>L002</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3 - 1 = 2</a:t>
                      </a:r>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080825547"/>
                  </a:ext>
                </a:extLst>
              </a:tr>
              <a:tr h="241107">
                <a:tc>
                  <a:txBody>
                    <a:bodyPr/>
                    <a:lstStyle/>
                    <a:p>
                      <a:pPr algn="l" fontAlgn="ctr"/>
                      <a:r>
                        <a:rPr lang="en-NZ" sz="1400" u="none" strike="noStrike" dirty="0">
                          <a:effectLst/>
                        </a:rPr>
                        <a:t>S000</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2</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4229638002"/>
                  </a:ext>
                </a:extLst>
              </a:tr>
              <a:tr h="241107">
                <a:tc>
                  <a:txBody>
                    <a:bodyPr/>
                    <a:lstStyle/>
                    <a:p>
                      <a:pPr algn="l" fontAlgn="ctr"/>
                      <a:r>
                        <a:rPr lang="en-NZ" sz="1400" u="none" strike="noStrike" dirty="0">
                          <a:effectLst/>
                        </a:rPr>
                        <a:t>L002</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1</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3270779149"/>
                  </a:ext>
                </a:extLst>
              </a:tr>
              <a:tr h="241107">
                <a:tc>
                  <a:txBody>
                    <a:bodyPr/>
                    <a:lstStyle/>
                    <a:p>
                      <a:pPr algn="l" fontAlgn="ctr"/>
                      <a:r>
                        <a:rPr lang="en-NZ" sz="1400" u="none" strike="noStrike" dirty="0">
                          <a:effectLst/>
                        </a:rPr>
                        <a:t>L000</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2</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r>
                        <a:rPr lang="en-NZ" sz="1400" u="none" strike="noStrike" dirty="0">
                          <a:effectLst/>
                        </a:rPr>
                        <a:t>1 - 2 = -1</a:t>
                      </a:r>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3499438585"/>
                  </a:ext>
                </a:extLst>
              </a:tr>
              <a:tr h="241107">
                <a:tc>
                  <a:txBody>
                    <a:bodyPr/>
                    <a:lstStyle/>
                    <a:p>
                      <a:pPr algn="l" fontAlgn="ctr"/>
                      <a:r>
                        <a:rPr lang="en-NZ" sz="1400" u="none" strike="noStrike" dirty="0">
                          <a:effectLst/>
                        </a:rPr>
                        <a:t>CB?11</a:t>
                      </a:r>
                      <a:endParaRPr lang="en-NZ" sz="1400" b="0" i="0" u="none" strike="noStrike" dirty="0">
                        <a:solidFill>
                          <a:srgbClr val="000000"/>
                        </a:solidFill>
                        <a:effectLst/>
                        <a:latin typeface="Arial" panose="020B0604020202020204" pitchFamily="34" charset="0"/>
                      </a:endParaRPr>
                    </a:p>
                  </a:txBody>
                  <a:tcPr marL="7436" marR="7436" marT="7436" marB="0" anchor="ctr"/>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904689412"/>
                  </a:ext>
                </a:extLst>
              </a:tr>
              <a:tr h="241107">
                <a:tc>
                  <a:txBody>
                    <a:bodyPr/>
                    <a:lstStyle/>
                    <a:p>
                      <a:pPr algn="l"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2450830716"/>
                  </a:ext>
                </a:extLst>
              </a:tr>
              <a:tr h="241107">
                <a:tc>
                  <a:txBody>
                    <a:bodyPr/>
                    <a:lstStyle/>
                    <a:p>
                      <a:pPr algn="l" fontAlgn="b"/>
                      <a:r>
                        <a:rPr lang="en-NZ" sz="1400" u="none" strike="noStrike" dirty="0">
                          <a:effectLst/>
                        </a:rPr>
                        <a:t>Etc.</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167919619"/>
                  </a:ext>
                </a:extLst>
              </a:tr>
              <a:tr h="241107">
                <a:tc>
                  <a:txBody>
                    <a:bodyPr/>
                    <a:lstStyle/>
                    <a:p>
                      <a:pPr algn="l"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940933150"/>
                  </a:ext>
                </a:extLst>
              </a:tr>
              <a:tr h="241107">
                <a:tc>
                  <a:txBody>
                    <a:bodyPr/>
                    <a:lstStyle/>
                    <a:p>
                      <a:pPr algn="l" fontAlgn="b"/>
                      <a:r>
                        <a:rPr lang="en-NZ" sz="1400" u="none" strike="noStrike" dirty="0">
                          <a:effectLst/>
                        </a:rPr>
                        <a:t>B</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976443328"/>
                  </a:ext>
                </a:extLst>
              </a:tr>
              <a:tr h="241107">
                <a:tc>
                  <a:txBody>
                    <a:bodyPr/>
                    <a:lstStyle/>
                    <a:p>
                      <a:pPr algn="l" fontAlgn="b"/>
                      <a:r>
                        <a:rPr lang="en-NZ" sz="1400" u="none" strike="noStrike" dirty="0">
                          <a:effectLst/>
                        </a:rPr>
                        <a:t>H</a:t>
                      </a:r>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tc>
                  <a:txBody>
                    <a:bodyPr/>
                    <a:lstStyle/>
                    <a:p>
                      <a:pPr algn="r" fontAlgn="b"/>
                      <a:endParaRPr lang="en-NZ" sz="1400" b="0" i="0" u="none" strike="noStrike" dirty="0">
                        <a:solidFill>
                          <a:srgbClr val="000000"/>
                        </a:solidFill>
                        <a:effectLst/>
                        <a:latin typeface="Arial" panose="020B0604020202020204" pitchFamily="34" charset="0"/>
                      </a:endParaRPr>
                    </a:p>
                  </a:txBody>
                  <a:tcPr marL="7436" marR="7436" marT="7436" marB="0" anchor="b"/>
                </a:tc>
                <a:extLst>
                  <a:ext uri="{0D108BD9-81ED-4DB2-BD59-A6C34878D82A}">
                    <a16:rowId xmlns:a16="http://schemas.microsoft.com/office/drawing/2014/main" val="3900126280"/>
                  </a:ext>
                </a:extLst>
              </a:tr>
            </a:tbl>
          </a:graphicData>
        </a:graphic>
      </p:graphicFrame>
    </p:spTree>
    <p:extLst>
      <p:ext uri="{BB962C8B-B14F-4D97-AF65-F5344CB8AC3E}">
        <p14:creationId xmlns:p14="http://schemas.microsoft.com/office/powerpoint/2010/main" val="3198138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66DE-2B7A-42E0-86C8-3AAA3098562D}"/>
              </a:ext>
            </a:extLst>
          </p:cNvPr>
          <p:cNvSpPr>
            <a:spLocks noGrp="1"/>
          </p:cNvSpPr>
          <p:nvPr>
            <p:ph type="title"/>
          </p:nvPr>
        </p:nvSpPr>
        <p:spPr>
          <a:xfrm>
            <a:off x="677334" y="609600"/>
            <a:ext cx="8596668" cy="819705"/>
          </a:xfrm>
        </p:spPr>
        <p:txBody>
          <a:bodyPr/>
          <a:lstStyle/>
          <a:p>
            <a:r>
              <a:rPr lang="en-NZ" dirty="0"/>
              <a:t>Speed</a:t>
            </a:r>
          </a:p>
        </p:txBody>
      </p:sp>
      <p:sp>
        <p:nvSpPr>
          <p:cNvPr id="3" name="Content Placeholder 2">
            <a:extLst>
              <a:ext uri="{FF2B5EF4-FFF2-40B4-BE49-F238E27FC236}">
                <a16:creationId xmlns:a16="http://schemas.microsoft.com/office/drawing/2014/main" id="{A36DFBC7-F09F-4D27-A738-CD5CD1E73D6F}"/>
              </a:ext>
            </a:extLst>
          </p:cNvPr>
          <p:cNvSpPr>
            <a:spLocks noGrp="1"/>
          </p:cNvSpPr>
          <p:nvPr>
            <p:ph idx="1"/>
          </p:nvPr>
        </p:nvSpPr>
        <p:spPr/>
        <p:txBody>
          <a:bodyPr/>
          <a:lstStyle/>
          <a:p>
            <a:r>
              <a:rPr lang="en-US" dirty="0"/>
              <a:t>Luigi Federico Menabrea reported in </a:t>
            </a:r>
            <a:r>
              <a:rPr lang="en-US" i="1" dirty="0"/>
              <a:t>Sketch of the Analytical Engine</a:t>
            </a:r>
            <a:r>
              <a:rPr lang="en-US" dirty="0"/>
              <a:t>: "Mr. Babbage believes he can, by his engine, form the product of two numbers, each containing twenty figures, in three minutes" </a:t>
            </a:r>
          </a:p>
          <a:p>
            <a:r>
              <a:rPr lang="en-US" dirty="0"/>
              <a:t>By comparison the Harvard Mark I could perform the same task in just six seconds</a:t>
            </a:r>
          </a:p>
          <a:p>
            <a:r>
              <a:rPr lang="en-US" dirty="0"/>
              <a:t>A modern PC can do the same thing in well under a billionth of a second</a:t>
            </a:r>
            <a:endParaRPr lang="en-NZ" dirty="0"/>
          </a:p>
        </p:txBody>
      </p:sp>
    </p:spTree>
    <p:extLst>
      <p:ext uri="{BB962C8B-B14F-4D97-AF65-F5344CB8AC3E}">
        <p14:creationId xmlns:p14="http://schemas.microsoft.com/office/powerpoint/2010/main" val="106509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CA44-893E-4710-9FFE-D82897BC8A55}"/>
              </a:ext>
            </a:extLst>
          </p:cNvPr>
          <p:cNvSpPr>
            <a:spLocks noGrp="1"/>
          </p:cNvSpPr>
          <p:nvPr>
            <p:ph type="title"/>
          </p:nvPr>
        </p:nvSpPr>
        <p:spPr>
          <a:xfrm>
            <a:off x="677334" y="609600"/>
            <a:ext cx="8596668" cy="828583"/>
          </a:xfrm>
        </p:spPr>
        <p:txBody>
          <a:bodyPr/>
          <a:lstStyle/>
          <a:p>
            <a:r>
              <a:rPr lang="en-NZ" dirty="0"/>
              <a:t>Menabrea</a:t>
            </a:r>
          </a:p>
        </p:txBody>
      </p:sp>
      <p:pic>
        <p:nvPicPr>
          <p:cNvPr id="4" name="Picture 3">
            <a:extLst>
              <a:ext uri="{FF2B5EF4-FFF2-40B4-BE49-F238E27FC236}">
                <a16:creationId xmlns:a16="http://schemas.microsoft.com/office/drawing/2014/main" id="{82F3498C-5565-4170-B08E-A0A85594A179}"/>
              </a:ext>
            </a:extLst>
          </p:cNvPr>
          <p:cNvPicPr>
            <a:picLocks noChangeAspect="1"/>
          </p:cNvPicPr>
          <p:nvPr/>
        </p:nvPicPr>
        <p:blipFill>
          <a:blip r:embed="rId2"/>
          <a:stretch>
            <a:fillRect/>
          </a:stretch>
        </p:blipFill>
        <p:spPr>
          <a:xfrm>
            <a:off x="1420427" y="1438183"/>
            <a:ext cx="8016536" cy="4651900"/>
          </a:xfrm>
          <a:prstGeom prst="rect">
            <a:avLst/>
          </a:prstGeom>
        </p:spPr>
      </p:pic>
    </p:spTree>
    <p:extLst>
      <p:ext uri="{BB962C8B-B14F-4D97-AF65-F5344CB8AC3E}">
        <p14:creationId xmlns:p14="http://schemas.microsoft.com/office/powerpoint/2010/main" val="2163703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9AAB-4E9C-4669-8CB5-C453270BF84D}"/>
              </a:ext>
            </a:extLst>
          </p:cNvPr>
          <p:cNvSpPr>
            <a:spLocks noGrp="1"/>
          </p:cNvSpPr>
          <p:nvPr>
            <p:ph type="title"/>
          </p:nvPr>
        </p:nvSpPr>
        <p:spPr>
          <a:xfrm>
            <a:off x="677334" y="609600"/>
            <a:ext cx="8596668" cy="695417"/>
          </a:xfrm>
        </p:spPr>
        <p:txBody>
          <a:bodyPr/>
          <a:lstStyle/>
          <a:p>
            <a:r>
              <a:rPr lang="en-NZ" dirty="0"/>
              <a:t>Ada – Note B</a:t>
            </a:r>
          </a:p>
        </p:txBody>
      </p:sp>
      <p:pic>
        <p:nvPicPr>
          <p:cNvPr id="4" name="Content Placeholder 3">
            <a:extLst>
              <a:ext uri="{FF2B5EF4-FFF2-40B4-BE49-F238E27FC236}">
                <a16:creationId xmlns:a16="http://schemas.microsoft.com/office/drawing/2014/main" id="{DDC3698D-080B-4800-9264-40311D7286BD}"/>
              </a:ext>
            </a:extLst>
          </p:cNvPr>
          <p:cNvPicPr>
            <a:picLocks noGrp="1" noChangeAspect="1"/>
          </p:cNvPicPr>
          <p:nvPr>
            <p:ph idx="1"/>
          </p:nvPr>
        </p:nvPicPr>
        <p:blipFill>
          <a:blip r:embed="rId2"/>
          <a:stretch>
            <a:fillRect/>
          </a:stretch>
        </p:blipFill>
        <p:spPr>
          <a:xfrm>
            <a:off x="677863" y="2185824"/>
            <a:ext cx="10703310" cy="4303753"/>
          </a:xfrm>
          <a:prstGeom prst="rect">
            <a:avLst/>
          </a:prstGeom>
        </p:spPr>
      </p:pic>
    </p:spTree>
    <p:extLst>
      <p:ext uri="{BB962C8B-B14F-4D97-AF65-F5344CB8AC3E}">
        <p14:creationId xmlns:p14="http://schemas.microsoft.com/office/powerpoint/2010/main" val="40464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7917-191A-4876-81ED-A0645018F9D6}"/>
              </a:ext>
            </a:extLst>
          </p:cNvPr>
          <p:cNvSpPr>
            <a:spLocks noGrp="1"/>
          </p:cNvSpPr>
          <p:nvPr>
            <p:ph type="title"/>
          </p:nvPr>
        </p:nvSpPr>
        <p:spPr>
          <a:xfrm>
            <a:off x="677334" y="609600"/>
            <a:ext cx="8596668" cy="783701"/>
          </a:xfrm>
        </p:spPr>
        <p:txBody>
          <a:bodyPr/>
          <a:lstStyle/>
          <a:p>
            <a:r>
              <a:rPr lang="en-NZ" dirty="0"/>
              <a:t>Bernoulli numbers</a:t>
            </a:r>
          </a:p>
        </p:txBody>
      </p:sp>
      <p:pic>
        <p:nvPicPr>
          <p:cNvPr id="1029" name="Picture 5" descr="https://cdn-images-1.medium.com/max/1000/1*3Wp65mVdOyZWW1-m_dPNNQ.png">
            <a:extLst>
              <a:ext uri="{FF2B5EF4-FFF2-40B4-BE49-F238E27FC236}">
                <a16:creationId xmlns:a16="http://schemas.microsoft.com/office/drawing/2014/main" id="{6458118A-5702-4A70-8B79-808F134099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6964" y="4722921"/>
            <a:ext cx="4537407" cy="6595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images-1.medium.com/max/1000/1*i5EGLt-0S4nBp6w5g9hzpg.png">
            <a:extLst>
              <a:ext uri="{FF2B5EF4-FFF2-40B4-BE49-F238E27FC236}">
                <a16:creationId xmlns:a16="http://schemas.microsoft.com/office/drawing/2014/main" id="{71BED190-25C2-486E-835E-593F10A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964" y="2934810"/>
            <a:ext cx="3915052" cy="78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059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A177B-9CFD-4F53-BF74-EEC000D2678F}"/>
              </a:ext>
            </a:extLst>
          </p:cNvPr>
          <p:cNvSpPr>
            <a:spLocks noGrp="1"/>
          </p:cNvSpPr>
          <p:nvPr>
            <p:ph type="title"/>
          </p:nvPr>
        </p:nvSpPr>
        <p:spPr/>
        <p:txBody>
          <a:bodyPr/>
          <a:lstStyle/>
          <a:p>
            <a:r>
              <a:rPr lang="en-US" dirty="0"/>
              <a:t>Bernoulli numbers</a:t>
            </a:r>
            <a:endParaRPr lang="en-NZ" dirty="0"/>
          </a:p>
        </p:txBody>
      </p:sp>
      <p:sp>
        <p:nvSpPr>
          <p:cNvPr id="3" name="Content Placeholder 2">
            <a:extLst>
              <a:ext uri="{FF2B5EF4-FFF2-40B4-BE49-F238E27FC236}">
                <a16:creationId xmlns:a16="http://schemas.microsoft.com/office/drawing/2014/main" id="{F59ACA70-96A1-403A-9BE5-2AC513F85458}"/>
              </a:ext>
            </a:extLst>
          </p:cNvPr>
          <p:cNvSpPr>
            <a:spLocks noGrp="1"/>
          </p:cNvSpPr>
          <p:nvPr>
            <p:ph idx="1"/>
          </p:nvPr>
        </p:nvSpPr>
        <p:spPr/>
        <p:txBody>
          <a:bodyPr/>
          <a:lstStyle/>
          <a:p>
            <a:r>
              <a:rPr lang="en-US" dirty="0"/>
              <a:t>“The Bernoulli numbers are particularly amenable to machine calculation because they are defined recursively: we may use the first to determine the second, the second for the third, and so on.”</a:t>
            </a:r>
          </a:p>
          <a:p>
            <a:r>
              <a:rPr lang="en-US" dirty="0"/>
              <a:t>There are several different ways of calculating these numbers, and Lovelace did not choose the simplest</a:t>
            </a:r>
          </a:p>
          <a:p>
            <a:r>
              <a:rPr lang="en-US" dirty="0"/>
              <a:t>She noted instead that the “object is not simplicity or facility of computation, but the illustration of the powers of the engine”</a:t>
            </a:r>
            <a:endParaRPr lang="en-NZ" dirty="0"/>
          </a:p>
        </p:txBody>
      </p:sp>
    </p:spTree>
    <p:extLst>
      <p:ext uri="{BB962C8B-B14F-4D97-AF65-F5344CB8AC3E}">
        <p14:creationId xmlns:p14="http://schemas.microsoft.com/office/powerpoint/2010/main" val="163532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8338-3903-4BA3-92A4-47D2D7F02105}"/>
              </a:ext>
            </a:extLst>
          </p:cNvPr>
          <p:cNvSpPr>
            <a:spLocks noGrp="1"/>
          </p:cNvSpPr>
          <p:nvPr>
            <p:ph type="title"/>
          </p:nvPr>
        </p:nvSpPr>
        <p:spPr>
          <a:xfrm>
            <a:off x="677334" y="609600"/>
            <a:ext cx="8596668" cy="526742"/>
          </a:xfrm>
        </p:spPr>
        <p:txBody>
          <a:bodyPr>
            <a:normAutofit fontScale="90000"/>
          </a:bodyPr>
          <a:lstStyle/>
          <a:p>
            <a:r>
              <a:rPr lang="en-NZ" dirty="0"/>
              <a:t>Life (1)</a:t>
            </a:r>
          </a:p>
        </p:txBody>
      </p:sp>
      <p:sp>
        <p:nvSpPr>
          <p:cNvPr id="3" name="Content Placeholder 2">
            <a:extLst>
              <a:ext uri="{FF2B5EF4-FFF2-40B4-BE49-F238E27FC236}">
                <a16:creationId xmlns:a16="http://schemas.microsoft.com/office/drawing/2014/main" id="{E5BEDD28-BB8D-44E2-BF63-28D2654B5A4C}"/>
              </a:ext>
            </a:extLst>
          </p:cNvPr>
          <p:cNvSpPr>
            <a:spLocks noGrp="1"/>
          </p:cNvSpPr>
          <p:nvPr>
            <p:ph idx="1"/>
          </p:nvPr>
        </p:nvSpPr>
        <p:spPr/>
        <p:txBody>
          <a:bodyPr>
            <a:normAutofit/>
          </a:bodyPr>
          <a:lstStyle/>
          <a:p>
            <a:r>
              <a:rPr lang="en-NZ" dirty="0"/>
              <a:t>Born in 1791</a:t>
            </a:r>
          </a:p>
          <a:p>
            <a:r>
              <a:rPr lang="en-NZ" dirty="0"/>
              <a:t>Polymath</a:t>
            </a:r>
          </a:p>
          <a:p>
            <a:r>
              <a:rPr lang="en-NZ" dirty="0"/>
              <a:t>Educated at Cambridge</a:t>
            </a:r>
          </a:p>
          <a:p>
            <a:r>
              <a:rPr lang="en-US" dirty="0"/>
              <a:t>He lectured to the Royal Institution on astronomy in 1815, and was elected a Fellow of the Royal Society in 1816</a:t>
            </a:r>
          </a:p>
        </p:txBody>
      </p:sp>
    </p:spTree>
    <p:extLst>
      <p:ext uri="{BB962C8B-B14F-4D97-AF65-F5344CB8AC3E}">
        <p14:creationId xmlns:p14="http://schemas.microsoft.com/office/powerpoint/2010/main" val="2654295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1B28-24D7-4841-8734-DE2F2264230E}"/>
              </a:ext>
            </a:extLst>
          </p:cNvPr>
          <p:cNvSpPr>
            <a:spLocks noGrp="1"/>
          </p:cNvSpPr>
          <p:nvPr>
            <p:ph type="title"/>
          </p:nvPr>
        </p:nvSpPr>
        <p:spPr>
          <a:xfrm>
            <a:off x="677334" y="609600"/>
            <a:ext cx="8596668" cy="686540"/>
          </a:xfrm>
        </p:spPr>
        <p:txBody>
          <a:bodyPr/>
          <a:lstStyle/>
          <a:p>
            <a:r>
              <a:rPr lang="en-NZ" dirty="0"/>
              <a:t>Ada = Note G</a:t>
            </a:r>
          </a:p>
        </p:txBody>
      </p:sp>
      <p:pic>
        <p:nvPicPr>
          <p:cNvPr id="4" name="Content Placeholder 3">
            <a:extLst>
              <a:ext uri="{FF2B5EF4-FFF2-40B4-BE49-F238E27FC236}">
                <a16:creationId xmlns:a16="http://schemas.microsoft.com/office/drawing/2014/main" id="{F9B0B11A-98CE-47B3-8DFB-7036BE09CA3F}"/>
              </a:ext>
            </a:extLst>
          </p:cNvPr>
          <p:cNvPicPr>
            <a:picLocks noGrp="1" noChangeAspect="1"/>
          </p:cNvPicPr>
          <p:nvPr>
            <p:ph idx="1"/>
          </p:nvPr>
        </p:nvPicPr>
        <p:blipFill>
          <a:blip r:embed="rId2"/>
          <a:stretch>
            <a:fillRect/>
          </a:stretch>
        </p:blipFill>
        <p:spPr>
          <a:xfrm>
            <a:off x="677862" y="2563382"/>
            <a:ext cx="10561267" cy="3801907"/>
          </a:xfrm>
          <a:prstGeom prst="rect">
            <a:avLst/>
          </a:prstGeom>
        </p:spPr>
      </p:pic>
    </p:spTree>
    <p:extLst>
      <p:ext uri="{BB962C8B-B14F-4D97-AF65-F5344CB8AC3E}">
        <p14:creationId xmlns:p14="http://schemas.microsoft.com/office/powerpoint/2010/main" val="1711217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286F-DB89-47AC-94A1-B65EFC429780}"/>
              </a:ext>
            </a:extLst>
          </p:cNvPr>
          <p:cNvSpPr>
            <a:spLocks noGrp="1"/>
          </p:cNvSpPr>
          <p:nvPr>
            <p:ph type="title"/>
          </p:nvPr>
        </p:nvSpPr>
        <p:spPr>
          <a:xfrm>
            <a:off x="677334" y="609600"/>
            <a:ext cx="8596668" cy="624396"/>
          </a:xfrm>
        </p:spPr>
        <p:txBody>
          <a:bodyPr>
            <a:normAutofit fontScale="90000"/>
          </a:bodyPr>
          <a:lstStyle/>
          <a:p>
            <a:r>
              <a:rPr lang="en-NZ" dirty="0"/>
              <a:t>Bernoulli (1)</a:t>
            </a:r>
          </a:p>
        </p:txBody>
      </p:sp>
      <p:sp>
        <p:nvSpPr>
          <p:cNvPr id="3" name="Content Placeholder 2">
            <a:extLst>
              <a:ext uri="{FF2B5EF4-FFF2-40B4-BE49-F238E27FC236}">
                <a16:creationId xmlns:a16="http://schemas.microsoft.com/office/drawing/2014/main" id="{9EA7A978-E8A2-44C5-9ADD-721B95DE099A}"/>
              </a:ext>
            </a:extLst>
          </p:cNvPr>
          <p:cNvSpPr>
            <a:spLocks noGrp="1"/>
          </p:cNvSpPr>
          <p:nvPr>
            <p:ph idx="1"/>
          </p:nvPr>
        </p:nvSpPr>
        <p:spPr/>
        <p:txBody>
          <a:bodyPr/>
          <a:lstStyle/>
          <a:p>
            <a:endParaRPr lang="en-NZ" dirty="0"/>
          </a:p>
        </p:txBody>
      </p:sp>
      <p:pic>
        <p:nvPicPr>
          <p:cNvPr id="5" name="Picture 4">
            <a:extLst>
              <a:ext uri="{FF2B5EF4-FFF2-40B4-BE49-F238E27FC236}">
                <a16:creationId xmlns:a16="http://schemas.microsoft.com/office/drawing/2014/main" id="{4E9AC635-F9FF-4F0F-99E8-E1B505190107}"/>
              </a:ext>
            </a:extLst>
          </p:cNvPr>
          <p:cNvPicPr>
            <a:picLocks noChangeAspect="1"/>
          </p:cNvPicPr>
          <p:nvPr/>
        </p:nvPicPr>
        <p:blipFill>
          <a:blip r:embed="rId2"/>
          <a:stretch>
            <a:fillRect/>
          </a:stretch>
        </p:blipFill>
        <p:spPr>
          <a:xfrm>
            <a:off x="209550" y="1747837"/>
            <a:ext cx="11772900" cy="3362325"/>
          </a:xfrm>
          <a:prstGeom prst="rect">
            <a:avLst/>
          </a:prstGeom>
        </p:spPr>
      </p:pic>
    </p:spTree>
    <p:extLst>
      <p:ext uri="{BB962C8B-B14F-4D97-AF65-F5344CB8AC3E}">
        <p14:creationId xmlns:p14="http://schemas.microsoft.com/office/powerpoint/2010/main" val="3621516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FA0B-D1E2-469A-AF72-045B692D427F}"/>
              </a:ext>
            </a:extLst>
          </p:cNvPr>
          <p:cNvSpPr>
            <a:spLocks noGrp="1"/>
          </p:cNvSpPr>
          <p:nvPr>
            <p:ph type="title"/>
          </p:nvPr>
        </p:nvSpPr>
        <p:spPr>
          <a:xfrm>
            <a:off x="677334" y="609600"/>
            <a:ext cx="8596668" cy="730928"/>
          </a:xfrm>
        </p:spPr>
        <p:txBody>
          <a:bodyPr/>
          <a:lstStyle/>
          <a:p>
            <a:r>
              <a:rPr lang="en-NZ" dirty="0"/>
              <a:t>Bernoulli (2)</a:t>
            </a:r>
          </a:p>
        </p:txBody>
      </p:sp>
      <p:sp>
        <p:nvSpPr>
          <p:cNvPr id="6" name="Content Placeholder 5">
            <a:extLst>
              <a:ext uri="{FF2B5EF4-FFF2-40B4-BE49-F238E27FC236}">
                <a16:creationId xmlns:a16="http://schemas.microsoft.com/office/drawing/2014/main" id="{9353D2FE-311F-4948-970E-D9A7EC2E3EE7}"/>
              </a:ext>
            </a:extLst>
          </p:cNvPr>
          <p:cNvSpPr>
            <a:spLocks noGrp="1"/>
          </p:cNvSpPr>
          <p:nvPr>
            <p:ph idx="1"/>
          </p:nvPr>
        </p:nvSpPr>
        <p:spPr/>
        <p:txBody>
          <a:bodyPr/>
          <a:lstStyle/>
          <a:p>
            <a:endParaRPr lang="en-NZ" dirty="0"/>
          </a:p>
        </p:txBody>
      </p:sp>
      <p:pic>
        <p:nvPicPr>
          <p:cNvPr id="7" name="Picture 6">
            <a:extLst>
              <a:ext uri="{FF2B5EF4-FFF2-40B4-BE49-F238E27FC236}">
                <a16:creationId xmlns:a16="http://schemas.microsoft.com/office/drawing/2014/main" id="{D181FAE4-BB9E-4B94-9067-A8A91434CF1F}"/>
              </a:ext>
            </a:extLst>
          </p:cNvPr>
          <p:cNvPicPr>
            <a:picLocks noChangeAspect="1"/>
          </p:cNvPicPr>
          <p:nvPr/>
        </p:nvPicPr>
        <p:blipFill>
          <a:blip r:embed="rId2"/>
          <a:stretch>
            <a:fillRect/>
          </a:stretch>
        </p:blipFill>
        <p:spPr>
          <a:xfrm>
            <a:off x="228600" y="1662575"/>
            <a:ext cx="11734800" cy="4876800"/>
          </a:xfrm>
          <a:prstGeom prst="rect">
            <a:avLst/>
          </a:prstGeom>
        </p:spPr>
      </p:pic>
    </p:spTree>
    <p:extLst>
      <p:ext uri="{BB962C8B-B14F-4D97-AF65-F5344CB8AC3E}">
        <p14:creationId xmlns:p14="http://schemas.microsoft.com/office/powerpoint/2010/main" val="3754484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C2F6-B221-460B-BCD0-75C0BE7B811A}"/>
              </a:ext>
            </a:extLst>
          </p:cNvPr>
          <p:cNvSpPr>
            <a:spLocks noGrp="1"/>
          </p:cNvSpPr>
          <p:nvPr>
            <p:ph type="title"/>
          </p:nvPr>
        </p:nvSpPr>
        <p:spPr>
          <a:xfrm>
            <a:off x="677334" y="609600"/>
            <a:ext cx="8596668" cy="722050"/>
          </a:xfrm>
        </p:spPr>
        <p:txBody>
          <a:bodyPr/>
          <a:lstStyle/>
          <a:p>
            <a:r>
              <a:rPr lang="en-NZ" dirty="0"/>
              <a:t>First paper</a:t>
            </a:r>
          </a:p>
        </p:txBody>
      </p:sp>
      <p:sp>
        <p:nvSpPr>
          <p:cNvPr id="3" name="Content Placeholder 2">
            <a:extLst>
              <a:ext uri="{FF2B5EF4-FFF2-40B4-BE49-F238E27FC236}">
                <a16:creationId xmlns:a16="http://schemas.microsoft.com/office/drawing/2014/main" id="{E1C16400-31E9-41C4-8466-7DF482A5A15E}"/>
              </a:ext>
            </a:extLst>
          </p:cNvPr>
          <p:cNvSpPr>
            <a:spLocks noGrp="1"/>
          </p:cNvSpPr>
          <p:nvPr>
            <p:ph idx="1"/>
          </p:nvPr>
        </p:nvSpPr>
        <p:spPr>
          <a:xfrm>
            <a:off x="677334" y="1597981"/>
            <a:ext cx="8596668" cy="4749553"/>
          </a:xfrm>
        </p:spPr>
        <p:txBody>
          <a:bodyPr/>
          <a:lstStyle/>
          <a:p>
            <a:endParaRPr lang="en-NZ" dirty="0"/>
          </a:p>
        </p:txBody>
      </p:sp>
      <p:pic>
        <p:nvPicPr>
          <p:cNvPr id="4" name="Picture 3">
            <a:extLst>
              <a:ext uri="{FF2B5EF4-FFF2-40B4-BE49-F238E27FC236}">
                <a16:creationId xmlns:a16="http://schemas.microsoft.com/office/drawing/2014/main" id="{B29F29A8-42D9-4DF9-9A49-7EAB3DE16726}"/>
              </a:ext>
            </a:extLst>
          </p:cNvPr>
          <p:cNvPicPr>
            <a:picLocks noChangeAspect="1"/>
          </p:cNvPicPr>
          <p:nvPr/>
        </p:nvPicPr>
        <p:blipFill>
          <a:blip r:embed="rId2"/>
          <a:stretch>
            <a:fillRect/>
          </a:stretch>
        </p:blipFill>
        <p:spPr>
          <a:xfrm>
            <a:off x="1379980" y="2575851"/>
            <a:ext cx="7191375" cy="3695700"/>
          </a:xfrm>
          <a:prstGeom prst="rect">
            <a:avLst/>
          </a:prstGeom>
        </p:spPr>
      </p:pic>
    </p:spTree>
    <p:extLst>
      <p:ext uri="{BB962C8B-B14F-4D97-AF65-F5344CB8AC3E}">
        <p14:creationId xmlns:p14="http://schemas.microsoft.com/office/powerpoint/2010/main" val="634342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BB9-CEA0-4D72-B7E9-696C18947021}"/>
              </a:ext>
            </a:extLst>
          </p:cNvPr>
          <p:cNvSpPr>
            <a:spLocks noGrp="1"/>
          </p:cNvSpPr>
          <p:nvPr>
            <p:ph type="title"/>
          </p:nvPr>
        </p:nvSpPr>
        <p:spPr>
          <a:xfrm>
            <a:off x="677334" y="609600"/>
            <a:ext cx="8596668" cy="695417"/>
          </a:xfrm>
        </p:spPr>
        <p:txBody>
          <a:bodyPr/>
          <a:lstStyle/>
          <a:p>
            <a:r>
              <a:rPr lang="en-NZ" dirty="0"/>
              <a:t>Limitations</a:t>
            </a:r>
          </a:p>
        </p:txBody>
      </p:sp>
      <p:sp>
        <p:nvSpPr>
          <p:cNvPr id="3" name="Content Placeholder 2">
            <a:extLst>
              <a:ext uri="{FF2B5EF4-FFF2-40B4-BE49-F238E27FC236}">
                <a16:creationId xmlns:a16="http://schemas.microsoft.com/office/drawing/2014/main" id="{E3695132-AEFC-4EB8-81AE-99D70313D30D}"/>
              </a:ext>
            </a:extLst>
          </p:cNvPr>
          <p:cNvSpPr>
            <a:spLocks noGrp="1"/>
          </p:cNvSpPr>
          <p:nvPr>
            <p:ph idx="1"/>
          </p:nvPr>
        </p:nvSpPr>
        <p:spPr/>
        <p:txBody>
          <a:bodyPr/>
          <a:lstStyle/>
          <a:p>
            <a:r>
              <a:rPr lang="en-US" dirty="0"/>
              <a:t>“The Analytical Engine has no pretensions whatever to </a:t>
            </a:r>
            <a:r>
              <a:rPr lang="en-US" i="1" dirty="0"/>
              <a:t>originate</a:t>
            </a:r>
            <a:r>
              <a:rPr lang="en-US" dirty="0"/>
              <a:t> anything. </a:t>
            </a:r>
          </a:p>
          <a:p>
            <a:r>
              <a:rPr lang="en-US" dirty="0"/>
              <a:t>It can do </a:t>
            </a:r>
            <a:r>
              <a:rPr lang="en-US" i="1" dirty="0"/>
              <a:t>whatever we know how to order it</a:t>
            </a:r>
            <a:r>
              <a:rPr lang="en-US" dirty="0"/>
              <a:t> to perform. </a:t>
            </a:r>
          </a:p>
          <a:p>
            <a:r>
              <a:rPr lang="en-US" dirty="0"/>
              <a:t>It can follow analysis; but it has no power of anticipating any analytical relations or truths. </a:t>
            </a:r>
          </a:p>
          <a:p>
            <a:r>
              <a:rPr lang="en-US" dirty="0"/>
              <a:t>Its province is to assist us in making available what we are already acquainted with.” </a:t>
            </a:r>
            <a:endParaRPr lang="en-NZ" dirty="0"/>
          </a:p>
        </p:txBody>
      </p:sp>
    </p:spTree>
    <p:extLst>
      <p:ext uri="{BB962C8B-B14F-4D97-AF65-F5344CB8AC3E}">
        <p14:creationId xmlns:p14="http://schemas.microsoft.com/office/powerpoint/2010/main" val="633855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B528-C236-4849-96D0-E4A70C6338FA}"/>
              </a:ext>
            </a:extLst>
          </p:cNvPr>
          <p:cNvSpPr>
            <a:spLocks noGrp="1"/>
          </p:cNvSpPr>
          <p:nvPr>
            <p:ph type="title"/>
          </p:nvPr>
        </p:nvSpPr>
        <p:spPr/>
        <p:txBody>
          <a:bodyPr/>
          <a:lstStyle/>
          <a:p>
            <a:r>
              <a:rPr lang="en-NZ" dirty="0"/>
              <a:t>Imagination and vision</a:t>
            </a:r>
          </a:p>
        </p:txBody>
      </p:sp>
      <p:sp>
        <p:nvSpPr>
          <p:cNvPr id="3" name="Content Placeholder 2">
            <a:extLst>
              <a:ext uri="{FF2B5EF4-FFF2-40B4-BE49-F238E27FC236}">
                <a16:creationId xmlns:a16="http://schemas.microsoft.com/office/drawing/2014/main" id="{2C287917-1BE4-48E4-8027-7CC6F3C501E3}"/>
              </a:ext>
            </a:extLst>
          </p:cNvPr>
          <p:cNvSpPr>
            <a:spLocks noGrp="1"/>
          </p:cNvSpPr>
          <p:nvPr>
            <p:ph idx="1"/>
          </p:nvPr>
        </p:nvSpPr>
        <p:spPr/>
        <p:txBody>
          <a:bodyPr>
            <a:normAutofit/>
          </a:bodyPr>
          <a:lstStyle/>
          <a:p>
            <a:r>
              <a:rPr lang="en-US" dirty="0"/>
              <a:t>Ada observed a fundamental principle of the machine, that the operations, defined by the cards, are separate from the data and the results.</a:t>
            </a:r>
          </a:p>
          <a:p>
            <a:r>
              <a:rPr lang="en-US" dirty="0"/>
              <a:t>She observed that the machine might act upon things other than number, if those things satisfied mathematical rules.</a:t>
            </a:r>
          </a:p>
          <a:p>
            <a:r>
              <a:rPr lang="en-US" dirty="0"/>
              <a:t>“Supposing that the fundamental relations of pitched sounds in the science of harmony and of musical composition were susceptible of such expression and adaptations, the engine might compose elaborate and scientific pieces of music of any degree of complexity or extent”</a:t>
            </a:r>
          </a:p>
          <a:p>
            <a:endParaRPr lang="en-NZ" dirty="0"/>
          </a:p>
        </p:txBody>
      </p:sp>
    </p:spTree>
    <p:extLst>
      <p:ext uri="{BB962C8B-B14F-4D97-AF65-F5344CB8AC3E}">
        <p14:creationId xmlns:p14="http://schemas.microsoft.com/office/powerpoint/2010/main" val="1498559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B528-C236-4849-96D0-E4A70C6338FA}"/>
              </a:ext>
            </a:extLst>
          </p:cNvPr>
          <p:cNvSpPr>
            <a:spLocks noGrp="1"/>
          </p:cNvSpPr>
          <p:nvPr>
            <p:ph type="title"/>
          </p:nvPr>
        </p:nvSpPr>
        <p:spPr/>
        <p:txBody>
          <a:bodyPr/>
          <a:lstStyle/>
          <a:p>
            <a:r>
              <a:rPr lang="en-NZ" dirty="0"/>
              <a:t>Imagination and vision</a:t>
            </a:r>
          </a:p>
        </p:txBody>
      </p:sp>
      <p:sp>
        <p:nvSpPr>
          <p:cNvPr id="3" name="Content Placeholder 2">
            <a:extLst>
              <a:ext uri="{FF2B5EF4-FFF2-40B4-BE49-F238E27FC236}">
                <a16:creationId xmlns:a16="http://schemas.microsoft.com/office/drawing/2014/main" id="{2C287917-1BE4-48E4-8027-7CC6F3C501E3}"/>
              </a:ext>
            </a:extLst>
          </p:cNvPr>
          <p:cNvSpPr>
            <a:spLocks noGrp="1"/>
          </p:cNvSpPr>
          <p:nvPr>
            <p:ph idx="1"/>
          </p:nvPr>
        </p:nvSpPr>
        <p:spPr/>
        <p:txBody>
          <a:bodyPr>
            <a:normAutofit/>
          </a:bodyPr>
          <a:lstStyle/>
          <a:p>
            <a:r>
              <a:rPr lang="en-US" dirty="0"/>
              <a:t>She thought about how the engine might do algebra, how it “weaves algebraical patterns just as the Jacquard loom weaves flowers and leaves”</a:t>
            </a:r>
          </a:p>
          <a:p>
            <a:r>
              <a:rPr lang="en-US" dirty="0"/>
              <a:t>And how it might make new discoveries; “We might even invent laws for series or formulæ in an arbitrary manner, and set the engine to work upon them, and thus deduce numerical results which we might not otherwise have thought of obtaining”</a:t>
            </a:r>
          </a:p>
          <a:p>
            <a:endParaRPr lang="en-NZ" dirty="0"/>
          </a:p>
        </p:txBody>
      </p:sp>
    </p:spTree>
    <p:extLst>
      <p:ext uri="{BB962C8B-B14F-4D97-AF65-F5344CB8AC3E}">
        <p14:creationId xmlns:p14="http://schemas.microsoft.com/office/powerpoint/2010/main" val="3029885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1FBA9-0D8D-4953-B513-5E13FB891495}"/>
              </a:ext>
            </a:extLst>
          </p:cNvPr>
          <p:cNvSpPr>
            <a:spLocks noGrp="1"/>
          </p:cNvSpPr>
          <p:nvPr>
            <p:ph type="title"/>
          </p:nvPr>
        </p:nvSpPr>
        <p:spPr>
          <a:xfrm>
            <a:off x="677334" y="609600"/>
            <a:ext cx="8596668" cy="828583"/>
          </a:xfrm>
        </p:spPr>
        <p:txBody>
          <a:bodyPr/>
          <a:lstStyle/>
          <a:p>
            <a:r>
              <a:rPr lang="en-US" dirty="0"/>
              <a:t>Difference Engine No. 2</a:t>
            </a:r>
            <a:endParaRPr lang="en-NZ" dirty="0"/>
          </a:p>
        </p:txBody>
      </p:sp>
      <p:sp>
        <p:nvSpPr>
          <p:cNvPr id="3" name="Content Placeholder 2">
            <a:extLst>
              <a:ext uri="{FF2B5EF4-FFF2-40B4-BE49-F238E27FC236}">
                <a16:creationId xmlns:a16="http://schemas.microsoft.com/office/drawing/2014/main" id="{0F56753B-3A78-4329-BC47-41F7166CCBC1}"/>
              </a:ext>
            </a:extLst>
          </p:cNvPr>
          <p:cNvSpPr>
            <a:spLocks noGrp="1"/>
          </p:cNvSpPr>
          <p:nvPr>
            <p:ph idx="1"/>
          </p:nvPr>
        </p:nvSpPr>
        <p:spPr/>
        <p:txBody>
          <a:bodyPr/>
          <a:lstStyle/>
          <a:p>
            <a:r>
              <a:rPr lang="en-US" dirty="0"/>
              <a:t>Babbage's Difference Engine No. 2 has 'registers' to hold one number from each of the columns in the table (for example 20, 7, 2)</a:t>
            </a:r>
          </a:p>
          <a:p>
            <a:r>
              <a:rPr lang="en-US" dirty="0"/>
              <a:t>It would add the second difference to the first, then add that result to the function value to compute the next entry in the table</a:t>
            </a:r>
          </a:p>
          <a:p>
            <a:r>
              <a:rPr lang="en-US" dirty="0"/>
              <a:t>There were enough 'registers' for seven differences, allowing it to compute 31-digit values for polynomials with terms up to x</a:t>
            </a:r>
            <a:r>
              <a:rPr lang="en-US" baseline="30000" dirty="0"/>
              <a:t>7</a:t>
            </a:r>
            <a:endParaRPr lang="en-US" dirty="0"/>
          </a:p>
          <a:p>
            <a:endParaRPr lang="en-NZ" dirty="0"/>
          </a:p>
        </p:txBody>
      </p:sp>
    </p:spTree>
    <p:extLst>
      <p:ext uri="{BB962C8B-B14F-4D97-AF65-F5344CB8AC3E}">
        <p14:creationId xmlns:p14="http://schemas.microsoft.com/office/powerpoint/2010/main" val="219574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D980-1F97-4B32-A043-A0DD51E65DE7}"/>
              </a:ext>
            </a:extLst>
          </p:cNvPr>
          <p:cNvSpPr>
            <a:spLocks noGrp="1"/>
          </p:cNvSpPr>
          <p:nvPr>
            <p:ph type="title"/>
          </p:nvPr>
        </p:nvSpPr>
        <p:spPr>
          <a:xfrm>
            <a:off x="677334" y="609600"/>
            <a:ext cx="8596668" cy="517864"/>
          </a:xfrm>
        </p:spPr>
        <p:txBody>
          <a:bodyPr>
            <a:normAutofit fontScale="90000"/>
          </a:bodyPr>
          <a:lstStyle/>
          <a:p>
            <a:r>
              <a:rPr lang="en-NZ" dirty="0"/>
              <a:t>Comparison</a:t>
            </a:r>
          </a:p>
        </p:txBody>
      </p:sp>
      <p:pic>
        <p:nvPicPr>
          <p:cNvPr id="4" name="Content Placeholder 3">
            <a:extLst>
              <a:ext uri="{FF2B5EF4-FFF2-40B4-BE49-F238E27FC236}">
                <a16:creationId xmlns:a16="http://schemas.microsoft.com/office/drawing/2014/main" id="{9D38B11E-1083-462C-8BF7-52EABCC4CFEA}"/>
              </a:ext>
            </a:extLst>
          </p:cNvPr>
          <p:cNvPicPr>
            <a:picLocks noGrp="1" noChangeAspect="1"/>
          </p:cNvPicPr>
          <p:nvPr>
            <p:ph idx="1"/>
          </p:nvPr>
        </p:nvPicPr>
        <p:blipFill>
          <a:blip r:embed="rId2"/>
          <a:stretch>
            <a:fillRect/>
          </a:stretch>
        </p:blipFill>
        <p:spPr>
          <a:xfrm>
            <a:off x="911440" y="1340528"/>
            <a:ext cx="10369119" cy="5273335"/>
          </a:xfrm>
          <a:prstGeom prst="rect">
            <a:avLst/>
          </a:prstGeom>
        </p:spPr>
      </p:pic>
    </p:spTree>
    <p:extLst>
      <p:ext uri="{BB962C8B-B14F-4D97-AF65-F5344CB8AC3E}">
        <p14:creationId xmlns:p14="http://schemas.microsoft.com/office/powerpoint/2010/main" val="956240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8EDB-3F97-435F-B5B1-E04381782B55}"/>
              </a:ext>
            </a:extLst>
          </p:cNvPr>
          <p:cNvSpPr>
            <a:spLocks noGrp="1"/>
          </p:cNvSpPr>
          <p:nvPr>
            <p:ph type="title"/>
          </p:nvPr>
        </p:nvSpPr>
        <p:spPr>
          <a:xfrm>
            <a:off x="677334" y="609600"/>
            <a:ext cx="8596668" cy="775317"/>
          </a:xfrm>
        </p:spPr>
        <p:txBody>
          <a:bodyPr/>
          <a:lstStyle/>
          <a:p>
            <a:r>
              <a:rPr lang="en-NZ" dirty="0"/>
              <a:t>And then (1) …</a:t>
            </a:r>
          </a:p>
        </p:txBody>
      </p:sp>
      <p:sp>
        <p:nvSpPr>
          <p:cNvPr id="3" name="Content Placeholder 2">
            <a:extLst>
              <a:ext uri="{FF2B5EF4-FFF2-40B4-BE49-F238E27FC236}">
                <a16:creationId xmlns:a16="http://schemas.microsoft.com/office/drawing/2014/main" id="{358D4699-9880-468F-986E-CF511ACA4E58}"/>
              </a:ext>
            </a:extLst>
          </p:cNvPr>
          <p:cNvSpPr>
            <a:spLocks noGrp="1"/>
          </p:cNvSpPr>
          <p:nvPr>
            <p:ph idx="1"/>
          </p:nvPr>
        </p:nvSpPr>
        <p:spPr/>
        <p:txBody>
          <a:bodyPr/>
          <a:lstStyle/>
          <a:p>
            <a:r>
              <a:rPr lang="en-NZ" dirty="0"/>
              <a:t>Babbage dabbled in cryptography. </a:t>
            </a:r>
            <a:r>
              <a:rPr lang="en-US" dirty="0"/>
              <a:t>During the Crimean War of the 1850s, Babbage broke Vigenère's autokey cipher as well as the much weaker cipher that is called Vigenère cipher today. His discovery was kept a military secret, and was not published</a:t>
            </a:r>
          </a:p>
          <a:p>
            <a:r>
              <a:rPr lang="en-US" dirty="0"/>
              <a:t>He died in 1871. He declined both a knighthood and baronetcy</a:t>
            </a:r>
          </a:p>
          <a:p>
            <a:r>
              <a:rPr lang="en-US" dirty="0"/>
              <a:t>Babbage was clearly a man ahead of his time</a:t>
            </a:r>
          </a:p>
          <a:p>
            <a:r>
              <a:rPr lang="en-US" dirty="0"/>
              <a:t>He is known to have said he would give up the rest of his life to spend just three days 500 years in the future</a:t>
            </a:r>
          </a:p>
          <a:p>
            <a:endParaRPr lang="en-NZ" dirty="0"/>
          </a:p>
        </p:txBody>
      </p:sp>
    </p:spTree>
    <p:extLst>
      <p:ext uri="{BB962C8B-B14F-4D97-AF65-F5344CB8AC3E}">
        <p14:creationId xmlns:p14="http://schemas.microsoft.com/office/powerpoint/2010/main" val="366644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8338-3903-4BA3-92A4-47D2D7F02105}"/>
              </a:ext>
            </a:extLst>
          </p:cNvPr>
          <p:cNvSpPr>
            <a:spLocks noGrp="1"/>
          </p:cNvSpPr>
          <p:nvPr>
            <p:ph type="title"/>
          </p:nvPr>
        </p:nvSpPr>
        <p:spPr>
          <a:xfrm>
            <a:off x="677334" y="609600"/>
            <a:ext cx="8596668" cy="526742"/>
          </a:xfrm>
        </p:spPr>
        <p:txBody>
          <a:bodyPr>
            <a:normAutofit fontScale="90000"/>
          </a:bodyPr>
          <a:lstStyle/>
          <a:p>
            <a:r>
              <a:rPr lang="en-NZ" dirty="0"/>
              <a:t>Life (2)</a:t>
            </a:r>
          </a:p>
        </p:txBody>
      </p:sp>
      <p:sp>
        <p:nvSpPr>
          <p:cNvPr id="3" name="Content Placeholder 2">
            <a:extLst>
              <a:ext uri="{FF2B5EF4-FFF2-40B4-BE49-F238E27FC236}">
                <a16:creationId xmlns:a16="http://schemas.microsoft.com/office/drawing/2014/main" id="{E5BEDD28-BB8D-44E2-BF63-28D2654B5A4C}"/>
              </a:ext>
            </a:extLst>
          </p:cNvPr>
          <p:cNvSpPr>
            <a:spLocks noGrp="1"/>
          </p:cNvSpPr>
          <p:nvPr>
            <p:ph idx="1"/>
          </p:nvPr>
        </p:nvSpPr>
        <p:spPr/>
        <p:txBody>
          <a:bodyPr>
            <a:normAutofit/>
          </a:bodyPr>
          <a:lstStyle/>
          <a:p>
            <a:r>
              <a:rPr lang="en-US" dirty="0"/>
              <a:t>Instrumental in founding the Royal Astronomical Society in 1820</a:t>
            </a:r>
          </a:p>
          <a:p>
            <a:r>
              <a:rPr lang="en-US"/>
              <a:t>On </a:t>
            </a:r>
            <a:r>
              <a:rPr lang="en-US" dirty="0"/>
              <a:t>his father's death in 1827, Babbage inherited a large estate (value around £100,000, equivalent to £8.5 million)</a:t>
            </a:r>
            <a:endParaRPr lang="en-NZ" dirty="0"/>
          </a:p>
        </p:txBody>
      </p:sp>
    </p:spTree>
    <p:extLst>
      <p:ext uri="{BB962C8B-B14F-4D97-AF65-F5344CB8AC3E}">
        <p14:creationId xmlns:p14="http://schemas.microsoft.com/office/powerpoint/2010/main" val="1533568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8EDB-3F97-435F-B5B1-E04381782B55}"/>
              </a:ext>
            </a:extLst>
          </p:cNvPr>
          <p:cNvSpPr>
            <a:spLocks noGrp="1"/>
          </p:cNvSpPr>
          <p:nvPr>
            <p:ph type="title"/>
          </p:nvPr>
        </p:nvSpPr>
        <p:spPr>
          <a:xfrm>
            <a:off x="677334" y="609600"/>
            <a:ext cx="8596668" cy="775317"/>
          </a:xfrm>
        </p:spPr>
        <p:txBody>
          <a:bodyPr/>
          <a:lstStyle/>
          <a:p>
            <a:r>
              <a:rPr lang="en-NZ" dirty="0"/>
              <a:t>And then (2) …</a:t>
            </a:r>
          </a:p>
        </p:txBody>
      </p:sp>
      <p:sp>
        <p:nvSpPr>
          <p:cNvPr id="3" name="Content Placeholder 2">
            <a:extLst>
              <a:ext uri="{FF2B5EF4-FFF2-40B4-BE49-F238E27FC236}">
                <a16:creationId xmlns:a16="http://schemas.microsoft.com/office/drawing/2014/main" id="{358D4699-9880-468F-986E-CF511ACA4E58}"/>
              </a:ext>
            </a:extLst>
          </p:cNvPr>
          <p:cNvSpPr>
            <a:spLocks noGrp="1"/>
          </p:cNvSpPr>
          <p:nvPr>
            <p:ph idx="1"/>
          </p:nvPr>
        </p:nvSpPr>
        <p:spPr/>
        <p:txBody>
          <a:bodyPr/>
          <a:lstStyle/>
          <a:p>
            <a:r>
              <a:rPr lang="en-US" dirty="0"/>
              <a:t>Ada tried to find a mathematical system for predicting the results of horse racing. She lost thousands of pounds!</a:t>
            </a:r>
          </a:p>
          <a:p>
            <a:r>
              <a:rPr lang="en-US" dirty="0"/>
              <a:t>She died in 1852 at the age of 36</a:t>
            </a:r>
          </a:p>
          <a:p>
            <a:endParaRPr lang="en-NZ" dirty="0"/>
          </a:p>
        </p:txBody>
      </p:sp>
    </p:spTree>
    <p:extLst>
      <p:ext uri="{BB962C8B-B14F-4D97-AF65-F5344CB8AC3E}">
        <p14:creationId xmlns:p14="http://schemas.microsoft.com/office/powerpoint/2010/main" val="3540608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2A60-566C-4A75-A7D3-1BEB1AFCF9C4}"/>
              </a:ext>
            </a:extLst>
          </p:cNvPr>
          <p:cNvSpPr>
            <a:spLocks noGrp="1"/>
          </p:cNvSpPr>
          <p:nvPr>
            <p:ph type="title"/>
          </p:nvPr>
        </p:nvSpPr>
        <p:spPr>
          <a:xfrm>
            <a:off x="677334" y="609600"/>
            <a:ext cx="8596668" cy="651029"/>
          </a:xfrm>
        </p:spPr>
        <p:txBody>
          <a:bodyPr/>
          <a:lstStyle/>
          <a:p>
            <a:r>
              <a:rPr lang="en-NZ" dirty="0"/>
              <a:t>Lord Byron</a:t>
            </a:r>
          </a:p>
        </p:txBody>
      </p:sp>
      <p:sp>
        <p:nvSpPr>
          <p:cNvPr id="3" name="Content Placeholder 2">
            <a:extLst>
              <a:ext uri="{FF2B5EF4-FFF2-40B4-BE49-F238E27FC236}">
                <a16:creationId xmlns:a16="http://schemas.microsoft.com/office/drawing/2014/main" id="{C2909955-E587-45D5-91E1-F674CA474DC8}"/>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276011F5-FED9-47CA-A1F1-9F1AA8B63767}"/>
              </a:ext>
            </a:extLst>
          </p:cNvPr>
          <p:cNvPicPr>
            <a:picLocks noChangeAspect="1"/>
          </p:cNvPicPr>
          <p:nvPr/>
        </p:nvPicPr>
        <p:blipFill>
          <a:blip r:embed="rId2"/>
          <a:stretch>
            <a:fillRect/>
          </a:stretch>
        </p:blipFill>
        <p:spPr>
          <a:xfrm>
            <a:off x="2594418" y="1811045"/>
            <a:ext cx="4762500" cy="4230317"/>
          </a:xfrm>
          <a:prstGeom prst="rect">
            <a:avLst/>
          </a:prstGeom>
        </p:spPr>
      </p:pic>
    </p:spTree>
    <p:extLst>
      <p:ext uri="{BB962C8B-B14F-4D97-AF65-F5344CB8AC3E}">
        <p14:creationId xmlns:p14="http://schemas.microsoft.com/office/powerpoint/2010/main" val="3510014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630A-B23C-48E8-B701-DF3CF8BDEF2D}"/>
              </a:ext>
            </a:extLst>
          </p:cNvPr>
          <p:cNvSpPr>
            <a:spLocks noGrp="1"/>
          </p:cNvSpPr>
          <p:nvPr>
            <p:ph type="title"/>
          </p:nvPr>
        </p:nvSpPr>
        <p:spPr>
          <a:xfrm>
            <a:off x="677334" y="609600"/>
            <a:ext cx="8596668" cy="668784"/>
          </a:xfrm>
        </p:spPr>
        <p:txBody>
          <a:bodyPr/>
          <a:lstStyle/>
          <a:p>
            <a:r>
              <a:rPr lang="en-NZ" dirty="0"/>
              <a:t>Charles Babbage</a:t>
            </a:r>
          </a:p>
        </p:txBody>
      </p:sp>
      <p:pic>
        <p:nvPicPr>
          <p:cNvPr id="5" name="Content Placeholder 4">
            <a:extLst>
              <a:ext uri="{FF2B5EF4-FFF2-40B4-BE49-F238E27FC236}">
                <a16:creationId xmlns:a16="http://schemas.microsoft.com/office/drawing/2014/main" id="{E38F03A2-F09E-434D-8945-8819E0F68624}"/>
              </a:ext>
            </a:extLst>
          </p:cNvPr>
          <p:cNvPicPr>
            <a:picLocks noGrp="1" noChangeAspect="1"/>
          </p:cNvPicPr>
          <p:nvPr>
            <p:ph idx="1"/>
          </p:nvPr>
        </p:nvPicPr>
        <p:blipFill>
          <a:blip r:embed="rId2"/>
          <a:stretch>
            <a:fillRect/>
          </a:stretch>
        </p:blipFill>
        <p:spPr>
          <a:xfrm>
            <a:off x="3042178" y="2160588"/>
            <a:ext cx="3867682" cy="3881437"/>
          </a:xfrm>
        </p:spPr>
      </p:pic>
      <p:sp>
        <p:nvSpPr>
          <p:cNvPr id="6" name="TextBox 5">
            <a:extLst>
              <a:ext uri="{FF2B5EF4-FFF2-40B4-BE49-F238E27FC236}">
                <a16:creationId xmlns:a16="http://schemas.microsoft.com/office/drawing/2014/main" id="{2A6FF64E-9F80-497C-BE2C-6CF05CE765D6}"/>
              </a:ext>
            </a:extLst>
          </p:cNvPr>
          <p:cNvSpPr txBox="1"/>
          <p:nvPr/>
        </p:nvSpPr>
        <p:spPr>
          <a:xfrm>
            <a:off x="1509204" y="6320901"/>
            <a:ext cx="7847860" cy="400110"/>
          </a:xfrm>
          <a:prstGeom prst="rect">
            <a:avLst/>
          </a:prstGeom>
          <a:noFill/>
        </p:spPr>
        <p:txBody>
          <a:bodyPr wrap="square" rtlCol="0">
            <a:spAutoFit/>
          </a:bodyPr>
          <a:lstStyle/>
          <a:p>
            <a:r>
              <a:rPr lang="en-US" sz="1000" dirty="0"/>
              <a:t>By Simon Harriyott from Uckfield, England - Charles BabbageUploaded by Oxyman, CC BY 2.0, https://commons.wikimedia.org/w/index.php?curid=24731976</a:t>
            </a:r>
            <a:endParaRPr lang="en-NZ" sz="1000" dirty="0"/>
          </a:p>
        </p:txBody>
      </p:sp>
    </p:spTree>
    <p:extLst>
      <p:ext uri="{BB962C8B-B14F-4D97-AF65-F5344CB8AC3E}">
        <p14:creationId xmlns:p14="http://schemas.microsoft.com/office/powerpoint/2010/main" val="2932197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B847-2A92-48FD-B58F-F5ED589E137D}"/>
              </a:ext>
            </a:extLst>
          </p:cNvPr>
          <p:cNvSpPr>
            <a:spLocks noGrp="1"/>
          </p:cNvSpPr>
          <p:nvPr>
            <p:ph type="title"/>
          </p:nvPr>
        </p:nvSpPr>
        <p:spPr>
          <a:xfrm>
            <a:off x="677334" y="609600"/>
            <a:ext cx="8596668" cy="668784"/>
          </a:xfrm>
        </p:spPr>
        <p:txBody>
          <a:bodyPr/>
          <a:lstStyle/>
          <a:p>
            <a:r>
              <a:rPr lang="en-NZ" dirty="0"/>
              <a:t>Charles Babbage</a:t>
            </a:r>
          </a:p>
        </p:txBody>
      </p:sp>
      <p:sp>
        <p:nvSpPr>
          <p:cNvPr id="3" name="Content Placeholder 2">
            <a:extLst>
              <a:ext uri="{FF2B5EF4-FFF2-40B4-BE49-F238E27FC236}">
                <a16:creationId xmlns:a16="http://schemas.microsoft.com/office/drawing/2014/main" id="{2683D58F-0B38-4A1A-81DC-F38F047EAE68}"/>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36DA73FE-31DD-4876-BF17-0304CB7A0902}"/>
              </a:ext>
            </a:extLst>
          </p:cNvPr>
          <p:cNvPicPr>
            <a:picLocks noChangeAspect="1"/>
          </p:cNvPicPr>
          <p:nvPr/>
        </p:nvPicPr>
        <p:blipFill>
          <a:blip r:embed="rId2"/>
          <a:stretch>
            <a:fillRect/>
          </a:stretch>
        </p:blipFill>
        <p:spPr>
          <a:xfrm>
            <a:off x="2508693" y="1724857"/>
            <a:ext cx="4933950" cy="4953000"/>
          </a:xfrm>
          <a:prstGeom prst="rect">
            <a:avLst/>
          </a:prstGeom>
        </p:spPr>
      </p:pic>
    </p:spTree>
    <p:extLst>
      <p:ext uri="{BB962C8B-B14F-4D97-AF65-F5344CB8AC3E}">
        <p14:creationId xmlns:p14="http://schemas.microsoft.com/office/powerpoint/2010/main" val="451853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3519-243F-4135-80CC-F831C5C54B29}"/>
              </a:ext>
            </a:extLst>
          </p:cNvPr>
          <p:cNvSpPr>
            <a:spLocks noGrp="1"/>
          </p:cNvSpPr>
          <p:nvPr>
            <p:ph type="title"/>
          </p:nvPr>
        </p:nvSpPr>
        <p:spPr>
          <a:xfrm>
            <a:off x="677334" y="609600"/>
            <a:ext cx="4045586" cy="801950"/>
          </a:xfrm>
        </p:spPr>
        <p:txBody>
          <a:bodyPr/>
          <a:lstStyle/>
          <a:p>
            <a:r>
              <a:rPr lang="en-NZ" dirty="0"/>
              <a:t>Byron Court</a:t>
            </a:r>
          </a:p>
        </p:txBody>
      </p:sp>
      <p:sp>
        <p:nvSpPr>
          <p:cNvPr id="3" name="Content Placeholder 2">
            <a:extLst>
              <a:ext uri="{FF2B5EF4-FFF2-40B4-BE49-F238E27FC236}">
                <a16:creationId xmlns:a16="http://schemas.microsoft.com/office/drawing/2014/main" id="{75F9675B-A869-4B13-955B-8A7FB8746246}"/>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49A76475-3D63-4164-B6F2-5ECAF17FB1F1}"/>
              </a:ext>
            </a:extLst>
          </p:cNvPr>
          <p:cNvPicPr>
            <a:picLocks noChangeAspect="1"/>
          </p:cNvPicPr>
          <p:nvPr/>
        </p:nvPicPr>
        <p:blipFill>
          <a:blip r:embed="rId2"/>
          <a:stretch>
            <a:fillRect/>
          </a:stretch>
        </p:blipFill>
        <p:spPr>
          <a:xfrm>
            <a:off x="4806777" y="609600"/>
            <a:ext cx="4467225" cy="5431762"/>
          </a:xfrm>
          <a:prstGeom prst="rect">
            <a:avLst/>
          </a:prstGeom>
        </p:spPr>
      </p:pic>
    </p:spTree>
    <p:extLst>
      <p:ext uri="{BB962C8B-B14F-4D97-AF65-F5344CB8AC3E}">
        <p14:creationId xmlns:p14="http://schemas.microsoft.com/office/powerpoint/2010/main" val="1857196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DD49-30D3-4168-B622-FB1538A2EF8F}"/>
              </a:ext>
            </a:extLst>
          </p:cNvPr>
          <p:cNvSpPr>
            <a:spLocks noGrp="1"/>
          </p:cNvSpPr>
          <p:nvPr>
            <p:ph type="title"/>
          </p:nvPr>
        </p:nvSpPr>
        <p:spPr>
          <a:xfrm>
            <a:off x="677334" y="609600"/>
            <a:ext cx="8596668" cy="704295"/>
          </a:xfrm>
        </p:spPr>
        <p:txBody>
          <a:bodyPr/>
          <a:lstStyle/>
          <a:p>
            <a:r>
              <a:rPr lang="en-NZ" dirty="0"/>
              <a:t>Ada Lovelace</a:t>
            </a:r>
          </a:p>
        </p:txBody>
      </p:sp>
      <p:pic>
        <p:nvPicPr>
          <p:cNvPr id="5" name="Content Placeholder 4">
            <a:extLst>
              <a:ext uri="{FF2B5EF4-FFF2-40B4-BE49-F238E27FC236}">
                <a16:creationId xmlns:a16="http://schemas.microsoft.com/office/drawing/2014/main" id="{ED916F13-EAFC-4A1C-96F6-3971A36FB740}"/>
              </a:ext>
            </a:extLst>
          </p:cNvPr>
          <p:cNvPicPr>
            <a:picLocks noGrp="1" noChangeAspect="1"/>
          </p:cNvPicPr>
          <p:nvPr>
            <p:ph idx="1"/>
          </p:nvPr>
        </p:nvPicPr>
        <p:blipFill>
          <a:blip r:embed="rId2"/>
          <a:stretch>
            <a:fillRect/>
          </a:stretch>
        </p:blipFill>
        <p:spPr>
          <a:xfrm>
            <a:off x="3034949" y="1930400"/>
            <a:ext cx="3881437" cy="3881437"/>
          </a:xfrm>
        </p:spPr>
      </p:pic>
      <p:sp>
        <p:nvSpPr>
          <p:cNvPr id="6" name="TextBox 5">
            <a:extLst>
              <a:ext uri="{FF2B5EF4-FFF2-40B4-BE49-F238E27FC236}">
                <a16:creationId xmlns:a16="http://schemas.microsoft.com/office/drawing/2014/main" id="{D5E09892-AB99-4CB4-B3BF-6F4797F28E7B}"/>
              </a:ext>
            </a:extLst>
          </p:cNvPr>
          <p:cNvSpPr txBox="1"/>
          <p:nvPr/>
        </p:nvSpPr>
        <p:spPr>
          <a:xfrm>
            <a:off x="2175029" y="6248400"/>
            <a:ext cx="5521911" cy="400110"/>
          </a:xfrm>
          <a:prstGeom prst="rect">
            <a:avLst/>
          </a:prstGeom>
          <a:noFill/>
        </p:spPr>
        <p:txBody>
          <a:bodyPr wrap="square" rtlCol="0">
            <a:spAutoFit/>
          </a:bodyPr>
          <a:lstStyle/>
          <a:p>
            <a:r>
              <a:rPr lang="en-US" sz="1000" dirty="0"/>
              <a:t>By Egghead06 - Own work, CC BY-SA 3.0, https://commons.wikimedia.org/w/index.php?curid=22526431</a:t>
            </a:r>
            <a:endParaRPr lang="en-NZ" sz="1000" dirty="0"/>
          </a:p>
        </p:txBody>
      </p:sp>
    </p:spTree>
    <p:extLst>
      <p:ext uri="{BB962C8B-B14F-4D97-AF65-F5344CB8AC3E}">
        <p14:creationId xmlns:p14="http://schemas.microsoft.com/office/powerpoint/2010/main" val="403817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99A9-0798-4943-8CCF-FF9F281762D0}"/>
              </a:ext>
            </a:extLst>
          </p:cNvPr>
          <p:cNvSpPr>
            <a:spLocks noGrp="1"/>
          </p:cNvSpPr>
          <p:nvPr>
            <p:ph type="title"/>
          </p:nvPr>
        </p:nvSpPr>
        <p:spPr>
          <a:xfrm>
            <a:off x="677334" y="609600"/>
            <a:ext cx="8596668" cy="553375"/>
          </a:xfrm>
        </p:spPr>
        <p:txBody>
          <a:bodyPr>
            <a:normAutofit fontScale="90000"/>
          </a:bodyPr>
          <a:lstStyle/>
          <a:p>
            <a:r>
              <a:rPr lang="en-NZ" dirty="0"/>
              <a:t>Ada Lovelace Day</a:t>
            </a:r>
          </a:p>
        </p:txBody>
      </p:sp>
      <p:sp>
        <p:nvSpPr>
          <p:cNvPr id="3" name="Content Placeholder 2">
            <a:extLst>
              <a:ext uri="{FF2B5EF4-FFF2-40B4-BE49-F238E27FC236}">
                <a16:creationId xmlns:a16="http://schemas.microsoft.com/office/drawing/2014/main" id="{18D13130-852B-4C4A-94EF-7CB618B72D14}"/>
              </a:ext>
            </a:extLst>
          </p:cNvPr>
          <p:cNvSpPr>
            <a:spLocks noGrp="1"/>
          </p:cNvSpPr>
          <p:nvPr>
            <p:ph idx="1"/>
          </p:nvPr>
        </p:nvSpPr>
        <p:spPr/>
        <p:txBody>
          <a:bodyPr/>
          <a:lstStyle/>
          <a:p>
            <a:r>
              <a:rPr lang="en-US" dirty="0"/>
              <a:t>Ada Lovelace Day is an annual event celebrated on the second Tuesday of October, which began in 2009. Its goal is to "... raise the profile of women in science, technology, engineering, and maths," and to "create new role models for girls and women" in these fields</a:t>
            </a:r>
          </a:p>
        </p:txBody>
      </p:sp>
    </p:spTree>
    <p:extLst>
      <p:ext uri="{BB962C8B-B14F-4D97-AF65-F5344CB8AC3E}">
        <p14:creationId xmlns:p14="http://schemas.microsoft.com/office/powerpoint/2010/main" val="16982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B739-CE96-4909-BA03-C7A7B504E77D}"/>
              </a:ext>
            </a:extLst>
          </p:cNvPr>
          <p:cNvSpPr>
            <a:spLocks noGrp="1"/>
          </p:cNvSpPr>
          <p:nvPr>
            <p:ph type="title"/>
          </p:nvPr>
        </p:nvSpPr>
        <p:spPr>
          <a:xfrm>
            <a:off x="677334" y="609600"/>
            <a:ext cx="8596668" cy="784194"/>
          </a:xfrm>
        </p:spPr>
        <p:txBody>
          <a:bodyPr/>
          <a:lstStyle/>
          <a:p>
            <a:r>
              <a:rPr lang="en-NZ" dirty="0"/>
              <a:t>Google Doodle</a:t>
            </a:r>
          </a:p>
        </p:txBody>
      </p:sp>
      <p:pic>
        <p:nvPicPr>
          <p:cNvPr id="4" name="Content Placeholder 3">
            <a:extLst>
              <a:ext uri="{FF2B5EF4-FFF2-40B4-BE49-F238E27FC236}">
                <a16:creationId xmlns:a16="http://schemas.microsoft.com/office/drawing/2014/main" id="{3E07DB29-670E-4E9C-8CD1-EB11E874F034}"/>
              </a:ext>
            </a:extLst>
          </p:cNvPr>
          <p:cNvPicPr>
            <a:picLocks noGrp="1" noChangeAspect="1"/>
          </p:cNvPicPr>
          <p:nvPr>
            <p:ph idx="1"/>
          </p:nvPr>
        </p:nvPicPr>
        <p:blipFill>
          <a:blip r:embed="rId2"/>
          <a:stretch>
            <a:fillRect/>
          </a:stretch>
        </p:blipFill>
        <p:spPr>
          <a:xfrm>
            <a:off x="932124" y="2160588"/>
            <a:ext cx="8087790" cy="3881437"/>
          </a:xfrm>
          <a:prstGeom prst="rect">
            <a:avLst/>
          </a:prstGeom>
        </p:spPr>
      </p:pic>
    </p:spTree>
    <p:extLst>
      <p:ext uri="{BB962C8B-B14F-4D97-AF65-F5344CB8AC3E}">
        <p14:creationId xmlns:p14="http://schemas.microsoft.com/office/powerpoint/2010/main" val="1050970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0B9-4680-467A-B9BB-5498E49F4119}"/>
              </a:ext>
            </a:extLst>
          </p:cNvPr>
          <p:cNvSpPr>
            <a:spLocks noGrp="1"/>
          </p:cNvSpPr>
          <p:nvPr>
            <p:ph type="title"/>
          </p:nvPr>
        </p:nvSpPr>
        <p:spPr/>
        <p:txBody>
          <a:bodyPr/>
          <a:lstStyle/>
          <a:p>
            <a:r>
              <a:rPr lang="en-NZ" dirty="0"/>
              <a:t>Books</a:t>
            </a:r>
          </a:p>
        </p:txBody>
      </p:sp>
      <p:pic>
        <p:nvPicPr>
          <p:cNvPr id="5" name="Content Placeholder 4">
            <a:extLst>
              <a:ext uri="{FF2B5EF4-FFF2-40B4-BE49-F238E27FC236}">
                <a16:creationId xmlns:a16="http://schemas.microsoft.com/office/drawing/2014/main" id="{8D65912F-85CE-4D9B-90C7-62E7B80C8725}"/>
              </a:ext>
            </a:extLst>
          </p:cNvPr>
          <p:cNvPicPr>
            <a:picLocks noGrp="1" noChangeAspect="1"/>
          </p:cNvPicPr>
          <p:nvPr>
            <p:ph idx="1"/>
          </p:nvPr>
        </p:nvPicPr>
        <p:blipFill>
          <a:blip r:embed="rId2"/>
          <a:stretch>
            <a:fillRect/>
          </a:stretch>
        </p:blipFill>
        <p:spPr>
          <a:xfrm>
            <a:off x="839958" y="3700466"/>
            <a:ext cx="5076825" cy="1352550"/>
          </a:xfrm>
          <a:prstGeom prst="rect">
            <a:avLst/>
          </a:prstGeom>
        </p:spPr>
      </p:pic>
      <p:pic>
        <p:nvPicPr>
          <p:cNvPr id="4" name="Picture 3">
            <a:extLst>
              <a:ext uri="{FF2B5EF4-FFF2-40B4-BE49-F238E27FC236}">
                <a16:creationId xmlns:a16="http://schemas.microsoft.com/office/drawing/2014/main" id="{48643C46-81F8-4CA6-A26E-4F23628E92D4}"/>
              </a:ext>
            </a:extLst>
          </p:cNvPr>
          <p:cNvPicPr>
            <a:picLocks noChangeAspect="1"/>
          </p:cNvPicPr>
          <p:nvPr/>
        </p:nvPicPr>
        <p:blipFill>
          <a:blip r:embed="rId3"/>
          <a:stretch>
            <a:fillRect/>
          </a:stretch>
        </p:blipFill>
        <p:spPr>
          <a:xfrm>
            <a:off x="887582" y="2160589"/>
            <a:ext cx="5143500" cy="1076325"/>
          </a:xfrm>
          <a:prstGeom prst="rect">
            <a:avLst/>
          </a:prstGeom>
        </p:spPr>
      </p:pic>
      <p:pic>
        <p:nvPicPr>
          <p:cNvPr id="6" name="Picture 5">
            <a:extLst>
              <a:ext uri="{FF2B5EF4-FFF2-40B4-BE49-F238E27FC236}">
                <a16:creationId xmlns:a16="http://schemas.microsoft.com/office/drawing/2014/main" id="{4218F4F2-77CA-4FB5-BAEF-1A35443CABA5}"/>
              </a:ext>
            </a:extLst>
          </p:cNvPr>
          <p:cNvPicPr>
            <a:picLocks noChangeAspect="1"/>
          </p:cNvPicPr>
          <p:nvPr/>
        </p:nvPicPr>
        <p:blipFill>
          <a:blip r:embed="rId4"/>
          <a:stretch>
            <a:fillRect/>
          </a:stretch>
        </p:blipFill>
        <p:spPr>
          <a:xfrm>
            <a:off x="6275218" y="2160589"/>
            <a:ext cx="5029200" cy="1352551"/>
          </a:xfrm>
          <a:prstGeom prst="rect">
            <a:avLst/>
          </a:prstGeom>
        </p:spPr>
      </p:pic>
      <p:pic>
        <p:nvPicPr>
          <p:cNvPr id="7" name="Picture 6">
            <a:extLst>
              <a:ext uri="{FF2B5EF4-FFF2-40B4-BE49-F238E27FC236}">
                <a16:creationId xmlns:a16="http://schemas.microsoft.com/office/drawing/2014/main" id="{9A098A63-8CD0-4A3C-8F2A-93C21FDDF332}"/>
              </a:ext>
            </a:extLst>
          </p:cNvPr>
          <p:cNvPicPr>
            <a:picLocks noChangeAspect="1"/>
          </p:cNvPicPr>
          <p:nvPr/>
        </p:nvPicPr>
        <p:blipFill>
          <a:blip r:embed="rId5"/>
          <a:stretch>
            <a:fillRect/>
          </a:stretch>
        </p:blipFill>
        <p:spPr>
          <a:xfrm>
            <a:off x="6389518" y="3786191"/>
            <a:ext cx="4914900" cy="1266825"/>
          </a:xfrm>
          <a:prstGeom prst="rect">
            <a:avLst/>
          </a:prstGeom>
        </p:spPr>
      </p:pic>
      <p:pic>
        <p:nvPicPr>
          <p:cNvPr id="8" name="Picture 7">
            <a:extLst>
              <a:ext uri="{FF2B5EF4-FFF2-40B4-BE49-F238E27FC236}">
                <a16:creationId xmlns:a16="http://schemas.microsoft.com/office/drawing/2014/main" id="{78BEF7DB-E8E9-464B-95E4-282D9CEA1977}"/>
              </a:ext>
            </a:extLst>
          </p:cNvPr>
          <p:cNvPicPr>
            <a:picLocks noChangeAspect="1"/>
          </p:cNvPicPr>
          <p:nvPr/>
        </p:nvPicPr>
        <p:blipFill>
          <a:blip r:embed="rId6"/>
          <a:stretch>
            <a:fillRect/>
          </a:stretch>
        </p:blipFill>
        <p:spPr>
          <a:xfrm>
            <a:off x="895074" y="5411910"/>
            <a:ext cx="5153025" cy="1343025"/>
          </a:xfrm>
          <a:prstGeom prst="rect">
            <a:avLst/>
          </a:prstGeom>
        </p:spPr>
      </p:pic>
      <p:pic>
        <p:nvPicPr>
          <p:cNvPr id="9" name="Picture 8">
            <a:extLst>
              <a:ext uri="{FF2B5EF4-FFF2-40B4-BE49-F238E27FC236}">
                <a16:creationId xmlns:a16="http://schemas.microsoft.com/office/drawing/2014/main" id="{26611A47-E0BA-4CAF-A801-01AE150EB013}"/>
              </a:ext>
            </a:extLst>
          </p:cNvPr>
          <p:cNvPicPr>
            <a:picLocks noChangeAspect="1"/>
          </p:cNvPicPr>
          <p:nvPr/>
        </p:nvPicPr>
        <p:blipFill>
          <a:blip r:embed="rId7"/>
          <a:stretch>
            <a:fillRect/>
          </a:stretch>
        </p:blipFill>
        <p:spPr>
          <a:xfrm>
            <a:off x="6389518" y="5407920"/>
            <a:ext cx="4638675" cy="1123950"/>
          </a:xfrm>
          <a:prstGeom prst="rect">
            <a:avLst/>
          </a:prstGeom>
        </p:spPr>
      </p:pic>
    </p:spTree>
    <p:extLst>
      <p:ext uri="{BB962C8B-B14F-4D97-AF65-F5344CB8AC3E}">
        <p14:creationId xmlns:p14="http://schemas.microsoft.com/office/powerpoint/2010/main" val="3637748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A06E-2E64-40A5-AE61-EEC0818A780C}"/>
              </a:ext>
            </a:extLst>
          </p:cNvPr>
          <p:cNvSpPr>
            <a:spLocks noGrp="1"/>
          </p:cNvSpPr>
          <p:nvPr>
            <p:ph type="title"/>
          </p:nvPr>
        </p:nvSpPr>
        <p:spPr>
          <a:xfrm>
            <a:off x="677334" y="609600"/>
            <a:ext cx="8596668" cy="642151"/>
          </a:xfrm>
        </p:spPr>
        <p:txBody>
          <a:bodyPr/>
          <a:lstStyle/>
          <a:p>
            <a:r>
              <a:rPr lang="en-NZ" dirty="0"/>
              <a:t>References</a:t>
            </a:r>
          </a:p>
        </p:txBody>
      </p:sp>
      <p:sp>
        <p:nvSpPr>
          <p:cNvPr id="3" name="Content Placeholder 2">
            <a:extLst>
              <a:ext uri="{FF2B5EF4-FFF2-40B4-BE49-F238E27FC236}">
                <a16:creationId xmlns:a16="http://schemas.microsoft.com/office/drawing/2014/main" id="{B76288CC-20A0-44CC-A61E-657EF8B59AB4}"/>
              </a:ext>
            </a:extLst>
          </p:cNvPr>
          <p:cNvSpPr>
            <a:spLocks noGrp="1"/>
          </p:cNvSpPr>
          <p:nvPr>
            <p:ph idx="1"/>
          </p:nvPr>
        </p:nvSpPr>
        <p:spPr>
          <a:xfrm>
            <a:off x="677334" y="1251751"/>
            <a:ext cx="8596668" cy="4789611"/>
          </a:xfrm>
        </p:spPr>
        <p:txBody>
          <a:bodyPr>
            <a:normAutofit/>
          </a:bodyPr>
          <a:lstStyle/>
          <a:p>
            <a:r>
              <a:rPr lang="en-NZ" dirty="0">
                <a:hlinkClick r:id="rId2"/>
              </a:rPr>
              <a:t>https://blog.stephenwolfram.com/2015/12/untangling-the-tale-of-ada-lovelace/</a:t>
            </a:r>
            <a:endParaRPr lang="en-NZ" dirty="0"/>
          </a:p>
          <a:p>
            <a:r>
              <a:rPr lang="en-NZ" dirty="0">
                <a:hlinkClick r:id="rId3"/>
              </a:rPr>
              <a:t>https://medium.com/@starkcoffee/discovering-adas-bernoulli-numbers-part-1-65bdfeb7cc8f</a:t>
            </a:r>
            <a:endParaRPr lang="en-NZ" dirty="0"/>
          </a:p>
          <a:p>
            <a:r>
              <a:rPr lang="en-NZ" dirty="0">
                <a:hlinkClick r:id="rId4"/>
              </a:rPr>
              <a:t>https://www.amazon.com/Thrilling-Adventures-Lovelace-Babbage-Computer/dp/0307908275</a:t>
            </a:r>
            <a:endParaRPr lang="en-NZ" dirty="0"/>
          </a:p>
          <a:p>
            <a:r>
              <a:rPr lang="en-NZ" dirty="0">
                <a:hlinkClick r:id="rId5"/>
              </a:rPr>
              <a:t>https://www.brainpickings.org/2015/06/15/the-thrilling-adventures-of-lovelace-and-babbage-sydney-padua/</a:t>
            </a:r>
            <a:endParaRPr lang="en-NZ" dirty="0"/>
          </a:p>
          <a:p>
            <a:r>
              <a:rPr lang="en-NZ" dirty="0">
                <a:hlinkClick r:id="rId6"/>
              </a:rPr>
              <a:t>https://www.youtube.com/watch?v=XSkGY6LchJs</a:t>
            </a:r>
            <a:endParaRPr lang="en-NZ" dirty="0"/>
          </a:p>
          <a:p>
            <a:r>
              <a:rPr lang="en-NZ" dirty="0">
                <a:hlinkClick r:id="rId7"/>
              </a:rPr>
              <a:t>https://www.fourmilab.ch/babbage/sketch.html</a:t>
            </a:r>
            <a:endParaRPr lang="en-NZ" dirty="0"/>
          </a:p>
          <a:p>
            <a:r>
              <a:rPr lang="en-NZ" dirty="0">
                <a:hlinkClick r:id="rId8"/>
              </a:rPr>
              <a:t>https://cs.stanford.edu/people/eroberts/courses/soco/projects/babbage/FormattedWell.html</a:t>
            </a:r>
            <a:endParaRPr lang="en-NZ" dirty="0"/>
          </a:p>
          <a:p>
            <a:endParaRPr lang="en-NZ" dirty="0"/>
          </a:p>
          <a:p>
            <a:endParaRPr lang="en-NZ" dirty="0"/>
          </a:p>
          <a:p>
            <a:endParaRPr lang="en-NZ" dirty="0"/>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214334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67C2-2CF5-4FA1-BB8F-FCC8461A5A2E}"/>
              </a:ext>
            </a:extLst>
          </p:cNvPr>
          <p:cNvSpPr>
            <a:spLocks noGrp="1"/>
          </p:cNvSpPr>
          <p:nvPr>
            <p:ph type="title"/>
          </p:nvPr>
        </p:nvSpPr>
        <p:spPr>
          <a:xfrm>
            <a:off x="677334" y="609600"/>
            <a:ext cx="8596668" cy="730928"/>
          </a:xfrm>
        </p:spPr>
        <p:txBody>
          <a:bodyPr/>
          <a:lstStyle/>
          <a:p>
            <a:r>
              <a:rPr lang="en-NZ" dirty="0"/>
              <a:t>Logarithms</a:t>
            </a:r>
          </a:p>
        </p:txBody>
      </p:sp>
      <p:pic>
        <p:nvPicPr>
          <p:cNvPr id="4" name="Content Placeholder 3">
            <a:extLst>
              <a:ext uri="{FF2B5EF4-FFF2-40B4-BE49-F238E27FC236}">
                <a16:creationId xmlns:a16="http://schemas.microsoft.com/office/drawing/2014/main" id="{AC79344E-EE7B-44D8-B495-C9E9689E4EEC}"/>
              </a:ext>
            </a:extLst>
          </p:cNvPr>
          <p:cNvPicPr>
            <a:picLocks noGrp="1" noChangeAspect="1"/>
          </p:cNvPicPr>
          <p:nvPr>
            <p:ph idx="1"/>
          </p:nvPr>
        </p:nvPicPr>
        <p:blipFill>
          <a:blip r:embed="rId2"/>
          <a:stretch>
            <a:fillRect/>
          </a:stretch>
        </p:blipFill>
        <p:spPr>
          <a:xfrm>
            <a:off x="2348472" y="2160588"/>
            <a:ext cx="5255094" cy="3881437"/>
          </a:xfrm>
          <a:prstGeom prst="rect">
            <a:avLst/>
          </a:prstGeom>
        </p:spPr>
      </p:pic>
    </p:spTree>
    <p:extLst>
      <p:ext uri="{BB962C8B-B14F-4D97-AF65-F5344CB8AC3E}">
        <p14:creationId xmlns:p14="http://schemas.microsoft.com/office/powerpoint/2010/main" val="3873460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A06E-2E64-40A5-AE61-EEC0818A780C}"/>
              </a:ext>
            </a:extLst>
          </p:cNvPr>
          <p:cNvSpPr>
            <a:spLocks noGrp="1"/>
          </p:cNvSpPr>
          <p:nvPr>
            <p:ph type="title"/>
          </p:nvPr>
        </p:nvSpPr>
        <p:spPr>
          <a:xfrm>
            <a:off x="677334" y="609600"/>
            <a:ext cx="8596668" cy="686540"/>
          </a:xfrm>
        </p:spPr>
        <p:txBody>
          <a:bodyPr/>
          <a:lstStyle/>
          <a:p>
            <a:r>
              <a:rPr lang="en-NZ" dirty="0"/>
              <a:t>References</a:t>
            </a:r>
          </a:p>
        </p:txBody>
      </p:sp>
      <p:sp>
        <p:nvSpPr>
          <p:cNvPr id="3" name="Content Placeholder 2">
            <a:extLst>
              <a:ext uri="{FF2B5EF4-FFF2-40B4-BE49-F238E27FC236}">
                <a16:creationId xmlns:a16="http://schemas.microsoft.com/office/drawing/2014/main" id="{B76288CC-20A0-44CC-A61E-657EF8B59AB4}"/>
              </a:ext>
            </a:extLst>
          </p:cNvPr>
          <p:cNvSpPr>
            <a:spLocks noGrp="1"/>
          </p:cNvSpPr>
          <p:nvPr>
            <p:ph idx="1"/>
          </p:nvPr>
        </p:nvSpPr>
        <p:spPr/>
        <p:txBody>
          <a:bodyPr/>
          <a:lstStyle/>
          <a:p>
            <a:r>
              <a:rPr lang="en-NZ" dirty="0"/>
              <a:t>Wikipedia</a:t>
            </a:r>
          </a:p>
          <a:p>
            <a:r>
              <a:rPr lang="en-NZ" dirty="0"/>
              <a:t>Ada Lovelace – The making of a computer scientist – Christopher Hollins</a:t>
            </a:r>
          </a:p>
          <a:p>
            <a:r>
              <a:rPr lang="en-NZ" dirty="0"/>
              <a:t>A female genius – James Essinger</a:t>
            </a:r>
          </a:p>
          <a:p>
            <a:r>
              <a:rPr lang="en-NZ" dirty="0"/>
              <a:t>Broadband – The women who made the Internet – Claire Evans</a:t>
            </a:r>
          </a:p>
          <a:p>
            <a:r>
              <a:rPr lang="en-NZ" dirty="0"/>
              <a:t>In Byron’s Wake – Miranda Seymour</a:t>
            </a:r>
          </a:p>
          <a:p>
            <a:endParaRPr lang="en-NZ" dirty="0"/>
          </a:p>
          <a:p>
            <a:endParaRPr lang="en-NZ" dirty="0"/>
          </a:p>
        </p:txBody>
      </p:sp>
    </p:spTree>
    <p:extLst>
      <p:ext uri="{BB962C8B-B14F-4D97-AF65-F5344CB8AC3E}">
        <p14:creationId xmlns:p14="http://schemas.microsoft.com/office/powerpoint/2010/main" val="155735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733F-E77D-4153-AAE1-4B31AA967625}"/>
              </a:ext>
            </a:extLst>
          </p:cNvPr>
          <p:cNvSpPr>
            <a:spLocks noGrp="1"/>
          </p:cNvSpPr>
          <p:nvPr>
            <p:ph type="title"/>
          </p:nvPr>
        </p:nvSpPr>
        <p:spPr>
          <a:xfrm>
            <a:off x="677334" y="609600"/>
            <a:ext cx="8596668" cy="952870"/>
          </a:xfrm>
        </p:spPr>
        <p:txBody>
          <a:bodyPr/>
          <a:lstStyle/>
          <a:p>
            <a:r>
              <a:rPr lang="en-NZ" dirty="0"/>
              <a:t>Video</a:t>
            </a:r>
          </a:p>
        </p:txBody>
      </p:sp>
      <p:sp>
        <p:nvSpPr>
          <p:cNvPr id="3" name="Content Placeholder 2">
            <a:extLst>
              <a:ext uri="{FF2B5EF4-FFF2-40B4-BE49-F238E27FC236}">
                <a16:creationId xmlns:a16="http://schemas.microsoft.com/office/drawing/2014/main" id="{DCF6FEA0-D965-48D7-BB0E-3C62B31EAD23}"/>
              </a:ext>
            </a:extLst>
          </p:cNvPr>
          <p:cNvSpPr>
            <a:spLocks noGrp="1"/>
          </p:cNvSpPr>
          <p:nvPr>
            <p:ph idx="1"/>
          </p:nvPr>
        </p:nvSpPr>
        <p:spPr/>
        <p:txBody>
          <a:bodyPr/>
          <a:lstStyle/>
          <a:p>
            <a:r>
              <a:rPr lang="en-NZ" dirty="0">
                <a:hlinkClick r:id="rId2"/>
              </a:rPr>
              <a:t>https://www.youtube.com/watch?v=XSkGY6LchJs</a:t>
            </a:r>
            <a:endParaRPr lang="en-NZ" dirty="0"/>
          </a:p>
          <a:p>
            <a:endParaRPr lang="en-NZ" dirty="0"/>
          </a:p>
        </p:txBody>
      </p:sp>
    </p:spTree>
    <p:extLst>
      <p:ext uri="{BB962C8B-B14F-4D97-AF65-F5344CB8AC3E}">
        <p14:creationId xmlns:p14="http://schemas.microsoft.com/office/powerpoint/2010/main" val="1958729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B75068-E1B4-4FAE-9330-23D1B9954EF5}"/>
              </a:ext>
            </a:extLst>
          </p:cNvPr>
          <p:cNvPicPr>
            <a:picLocks noGrp="1" noChangeAspect="1"/>
          </p:cNvPicPr>
          <p:nvPr>
            <p:ph idx="1"/>
          </p:nvPr>
        </p:nvPicPr>
        <p:blipFill>
          <a:blip r:embed="rId2"/>
          <a:stretch>
            <a:fillRect/>
          </a:stretch>
        </p:blipFill>
        <p:spPr>
          <a:xfrm>
            <a:off x="568172" y="1020932"/>
            <a:ext cx="9170632" cy="4500979"/>
          </a:xfrm>
          <a:prstGeom prst="rect">
            <a:avLst/>
          </a:prstGeom>
        </p:spPr>
      </p:pic>
    </p:spTree>
    <p:extLst>
      <p:ext uri="{BB962C8B-B14F-4D97-AF65-F5344CB8AC3E}">
        <p14:creationId xmlns:p14="http://schemas.microsoft.com/office/powerpoint/2010/main" val="216650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6672-9493-4048-ACD8-8EBC93E71D74}"/>
              </a:ext>
            </a:extLst>
          </p:cNvPr>
          <p:cNvSpPr>
            <a:spLocks noGrp="1"/>
          </p:cNvSpPr>
          <p:nvPr>
            <p:ph type="title"/>
          </p:nvPr>
        </p:nvSpPr>
        <p:spPr>
          <a:xfrm>
            <a:off x="677334" y="609600"/>
            <a:ext cx="8596668" cy="784194"/>
          </a:xfrm>
        </p:spPr>
        <p:txBody>
          <a:bodyPr/>
          <a:lstStyle/>
          <a:p>
            <a:r>
              <a:rPr lang="en-NZ" dirty="0"/>
              <a:t>Difference engine no. 1</a:t>
            </a:r>
          </a:p>
        </p:txBody>
      </p:sp>
      <p:sp>
        <p:nvSpPr>
          <p:cNvPr id="3" name="Content Placeholder 2">
            <a:extLst>
              <a:ext uri="{FF2B5EF4-FFF2-40B4-BE49-F238E27FC236}">
                <a16:creationId xmlns:a16="http://schemas.microsoft.com/office/drawing/2014/main" id="{3A828EF8-2BD5-4E5C-A130-E9F22438F615}"/>
              </a:ext>
            </a:extLst>
          </p:cNvPr>
          <p:cNvSpPr>
            <a:spLocks noGrp="1"/>
          </p:cNvSpPr>
          <p:nvPr>
            <p:ph idx="1"/>
          </p:nvPr>
        </p:nvSpPr>
        <p:spPr/>
        <p:txBody>
          <a:bodyPr>
            <a:normAutofit/>
          </a:bodyPr>
          <a:lstStyle/>
          <a:p>
            <a:r>
              <a:rPr lang="en-US" dirty="0"/>
              <a:t>Babbage's first attempt at a mechanical computing device, the Difference Engine, was a special-purpose machine designed to tabulate logarithms and trigonometric functions by evaluating finite differences to create approximating polynomials. </a:t>
            </a:r>
          </a:p>
          <a:p>
            <a:r>
              <a:rPr lang="en-US" dirty="0"/>
              <a:t>Construction of this machine was never completed; Babbage had conflicts with his chief engineer, Joseph Clement, and ultimately the British government withdrew its funding for the project</a:t>
            </a:r>
            <a:endParaRPr lang="en-US" baseline="30000" dirty="0"/>
          </a:p>
          <a:p>
            <a:r>
              <a:rPr lang="en-US" dirty="0"/>
              <a:t>Difference Engine No. 1 called for 25,000 parts and would have weighed fifteen tons and would have been 8 ft tall</a:t>
            </a:r>
          </a:p>
          <a:p>
            <a:r>
              <a:rPr lang="en-US" dirty="0"/>
              <a:t>The cost was £17,500 - the cost of twenty-two brand new steam locomotives from Robert Stephenson's factory in 1831</a:t>
            </a:r>
            <a:endParaRPr lang="en-NZ" dirty="0"/>
          </a:p>
          <a:p>
            <a:endParaRPr lang="en-US" dirty="0"/>
          </a:p>
        </p:txBody>
      </p:sp>
    </p:spTree>
    <p:extLst>
      <p:ext uri="{BB962C8B-B14F-4D97-AF65-F5344CB8AC3E}">
        <p14:creationId xmlns:p14="http://schemas.microsoft.com/office/powerpoint/2010/main" val="2493894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FC47-2488-444E-8D8C-1DA059A8C65B}"/>
              </a:ext>
            </a:extLst>
          </p:cNvPr>
          <p:cNvSpPr>
            <a:spLocks noGrp="1"/>
          </p:cNvSpPr>
          <p:nvPr>
            <p:ph type="title"/>
          </p:nvPr>
        </p:nvSpPr>
        <p:spPr>
          <a:xfrm>
            <a:off x="677334" y="609600"/>
            <a:ext cx="8596668" cy="739806"/>
          </a:xfrm>
        </p:spPr>
        <p:txBody>
          <a:bodyPr/>
          <a:lstStyle/>
          <a:p>
            <a:r>
              <a:rPr lang="en-NZ" dirty="0"/>
              <a:t>Model of the difference engine </a:t>
            </a:r>
          </a:p>
        </p:txBody>
      </p:sp>
      <p:pic>
        <p:nvPicPr>
          <p:cNvPr id="5" name="Content Placeholder 4">
            <a:extLst>
              <a:ext uri="{FF2B5EF4-FFF2-40B4-BE49-F238E27FC236}">
                <a16:creationId xmlns:a16="http://schemas.microsoft.com/office/drawing/2014/main" id="{0B4559CB-0762-4058-BE5E-48F5C86713A7}"/>
              </a:ext>
            </a:extLst>
          </p:cNvPr>
          <p:cNvPicPr>
            <a:picLocks noGrp="1" noChangeAspect="1"/>
          </p:cNvPicPr>
          <p:nvPr>
            <p:ph idx="1"/>
          </p:nvPr>
        </p:nvPicPr>
        <p:blipFill>
          <a:blip r:embed="rId2"/>
          <a:stretch>
            <a:fillRect/>
          </a:stretch>
        </p:blipFill>
        <p:spPr>
          <a:xfrm>
            <a:off x="1109309" y="2098444"/>
            <a:ext cx="7732717" cy="4087812"/>
          </a:xfrm>
        </p:spPr>
      </p:pic>
      <p:sp>
        <p:nvSpPr>
          <p:cNvPr id="7" name="TextBox 6">
            <a:extLst>
              <a:ext uri="{FF2B5EF4-FFF2-40B4-BE49-F238E27FC236}">
                <a16:creationId xmlns:a16="http://schemas.microsoft.com/office/drawing/2014/main" id="{FF65E8EB-45DB-4C23-81DD-602647D9C346}"/>
              </a:ext>
            </a:extLst>
          </p:cNvPr>
          <p:cNvSpPr txBox="1"/>
          <p:nvPr/>
        </p:nvSpPr>
        <p:spPr>
          <a:xfrm>
            <a:off x="1362455" y="6478590"/>
            <a:ext cx="7226423" cy="246221"/>
          </a:xfrm>
          <a:prstGeom prst="rect">
            <a:avLst/>
          </a:prstGeom>
          <a:noFill/>
        </p:spPr>
        <p:txBody>
          <a:bodyPr wrap="square" rtlCol="0">
            <a:spAutoFit/>
          </a:bodyPr>
          <a:lstStyle/>
          <a:p>
            <a:r>
              <a:rPr lang="pl-PL" sz="1000" dirty="0"/>
              <a:t>By User:geni - Photo by User:geni, CC BY-SA 4.0, https://commons.wikimedia.org/w/index.php?curid=4807331</a:t>
            </a:r>
            <a:endParaRPr lang="en-NZ" sz="1000" dirty="0"/>
          </a:p>
        </p:txBody>
      </p:sp>
    </p:spTree>
    <p:extLst>
      <p:ext uri="{BB962C8B-B14F-4D97-AF65-F5344CB8AC3E}">
        <p14:creationId xmlns:p14="http://schemas.microsoft.com/office/powerpoint/2010/main" val="97115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85FA-240D-4C0E-8BCE-E9375658D80A}"/>
              </a:ext>
            </a:extLst>
          </p:cNvPr>
          <p:cNvSpPr>
            <a:spLocks noGrp="1"/>
          </p:cNvSpPr>
          <p:nvPr>
            <p:ph type="title"/>
          </p:nvPr>
        </p:nvSpPr>
        <p:spPr>
          <a:xfrm>
            <a:off x="677334" y="609601"/>
            <a:ext cx="8596668" cy="624396"/>
          </a:xfrm>
        </p:spPr>
        <p:txBody>
          <a:bodyPr>
            <a:normAutofit fontScale="90000"/>
          </a:bodyPr>
          <a:lstStyle/>
          <a:p>
            <a:r>
              <a:rPr lang="en-NZ" dirty="0"/>
              <a:t>Close up</a:t>
            </a:r>
          </a:p>
        </p:txBody>
      </p:sp>
      <p:pic>
        <p:nvPicPr>
          <p:cNvPr id="5" name="Content Placeholder 4">
            <a:extLst>
              <a:ext uri="{FF2B5EF4-FFF2-40B4-BE49-F238E27FC236}">
                <a16:creationId xmlns:a16="http://schemas.microsoft.com/office/drawing/2014/main" id="{7CF0D81A-227E-4879-8836-40FE3D010F85}"/>
              </a:ext>
            </a:extLst>
          </p:cNvPr>
          <p:cNvPicPr>
            <a:picLocks noGrp="1" noChangeAspect="1"/>
          </p:cNvPicPr>
          <p:nvPr>
            <p:ph idx="1"/>
          </p:nvPr>
        </p:nvPicPr>
        <p:blipFill>
          <a:blip r:embed="rId2"/>
          <a:stretch>
            <a:fillRect/>
          </a:stretch>
        </p:blipFill>
        <p:spPr>
          <a:xfrm>
            <a:off x="1740023" y="1855434"/>
            <a:ext cx="6995603" cy="4186592"/>
          </a:xfrm>
        </p:spPr>
      </p:pic>
      <p:sp>
        <p:nvSpPr>
          <p:cNvPr id="6" name="TextBox 5">
            <a:extLst>
              <a:ext uri="{FF2B5EF4-FFF2-40B4-BE49-F238E27FC236}">
                <a16:creationId xmlns:a16="http://schemas.microsoft.com/office/drawing/2014/main" id="{326689C8-9B3F-4D24-8FA4-62DC6A1146DD}"/>
              </a:ext>
            </a:extLst>
          </p:cNvPr>
          <p:cNvSpPr txBox="1"/>
          <p:nvPr/>
        </p:nvSpPr>
        <p:spPr>
          <a:xfrm>
            <a:off x="1864311" y="6374167"/>
            <a:ext cx="6711518" cy="246221"/>
          </a:xfrm>
          <a:prstGeom prst="rect">
            <a:avLst/>
          </a:prstGeom>
          <a:noFill/>
        </p:spPr>
        <p:txBody>
          <a:bodyPr wrap="square" rtlCol="0">
            <a:spAutoFit/>
          </a:bodyPr>
          <a:lstStyle/>
          <a:p>
            <a:r>
              <a:rPr lang="en-US" sz="1000" dirty="0"/>
              <a:t>By Carsten Ullrich - Own work, CC BY-SA 2.5, https://commons.wikimedia.org/w/index.php?curid=851017</a:t>
            </a:r>
            <a:endParaRPr lang="en-NZ" sz="1000" dirty="0"/>
          </a:p>
        </p:txBody>
      </p:sp>
    </p:spTree>
    <p:extLst>
      <p:ext uri="{BB962C8B-B14F-4D97-AF65-F5344CB8AC3E}">
        <p14:creationId xmlns:p14="http://schemas.microsoft.com/office/powerpoint/2010/main" val="34029269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2034</TotalTime>
  <Words>2172</Words>
  <Application>Microsoft Office PowerPoint</Application>
  <PresentationFormat>Widescreen</PresentationFormat>
  <Paragraphs>235</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Trebuchet MS</vt:lpstr>
      <vt:lpstr>Wingdings 3</vt:lpstr>
      <vt:lpstr>Facet</vt:lpstr>
      <vt:lpstr>Lovelace and Babbage and the dawn of computing </vt:lpstr>
      <vt:lpstr>Graphic novel</vt:lpstr>
      <vt:lpstr>Charles Babbage</vt:lpstr>
      <vt:lpstr>Life (1)</vt:lpstr>
      <vt:lpstr>Life (2)</vt:lpstr>
      <vt:lpstr>Logarithms</vt:lpstr>
      <vt:lpstr>Difference engine no. 1</vt:lpstr>
      <vt:lpstr>Model of the difference engine </vt:lpstr>
      <vt:lpstr>Close up</vt:lpstr>
      <vt:lpstr>Difference engine - Lego</vt:lpstr>
      <vt:lpstr>Carry</vt:lpstr>
      <vt:lpstr>Small model</vt:lpstr>
      <vt:lpstr>Polynomial functions and the method of differences</vt:lpstr>
      <vt:lpstr>Method of differences</vt:lpstr>
      <vt:lpstr>Education (1)</vt:lpstr>
      <vt:lpstr>Education (2)</vt:lpstr>
      <vt:lpstr>Ada Lovelace – the enchantress of numbers</vt:lpstr>
      <vt:lpstr>Life</vt:lpstr>
      <vt:lpstr>Lord Byron</vt:lpstr>
      <vt:lpstr>Ada - mathematics</vt:lpstr>
      <vt:lpstr>Babbage - Jacquard loom</vt:lpstr>
      <vt:lpstr>Analytical engine</vt:lpstr>
      <vt:lpstr>Analytical engine</vt:lpstr>
      <vt:lpstr>Analytical engine</vt:lpstr>
      <vt:lpstr>Analytical Engine</vt:lpstr>
      <vt:lpstr>Aside : Turing complete</vt:lpstr>
      <vt:lpstr>Diagram of the analytical engine</vt:lpstr>
      <vt:lpstr>Part of the analytical engine</vt:lpstr>
      <vt:lpstr>Punched cards</vt:lpstr>
      <vt:lpstr>Full model</vt:lpstr>
      <vt:lpstr>The mill columns</vt:lpstr>
      <vt:lpstr>Types of cards</vt:lpstr>
      <vt:lpstr>4! – step 1</vt:lpstr>
      <vt:lpstr>4! – step 2</vt:lpstr>
      <vt:lpstr>Speed</vt:lpstr>
      <vt:lpstr>Menabrea</vt:lpstr>
      <vt:lpstr>Ada – Note B</vt:lpstr>
      <vt:lpstr>Bernoulli numbers</vt:lpstr>
      <vt:lpstr>Bernoulli numbers</vt:lpstr>
      <vt:lpstr>Ada = Note G</vt:lpstr>
      <vt:lpstr>Bernoulli (1)</vt:lpstr>
      <vt:lpstr>Bernoulli (2)</vt:lpstr>
      <vt:lpstr>First paper</vt:lpstr>
      <vt:lpstr>Limitations</vt:lpstr>
      <vt:lpstr>Imagination and vision</vt:lpstr>
      <vt:lpstr>Imagination and vision</vt:lpstr>
      <vt:lpstr>Difference Engine No. 2</vt:lpstr>
      <vt:lpstr>Comparison</vt:lpstr>
      <vt:lpstr>And then (1) …</vt:lpstr>
      <vt:lpstr>And then (2) …</vt:lpstr>
      <vt:lpstr>Lord Byron</vt:lpstr>
      <vt:lpstr>Charles Babbage</vt:lpstr>
      <vt:lpstr>Charles Babbage</vt:lpstr>
      <vt:lpstr>Byron Court</vt:lpstr>
      <vt:lpstr>Ada Lovelace</vt:lpstr>
      <vt:lpstr>Ada Lovelace Day</vt:lpstr>
      <vt:lpstr>Google Doodle</vt:lpstr>
      <vt:lpstr>Books</vt:lpstr>
      <vt:lpstr>References</vt:lpstr>
      <vt:lpstr>References</vt:lpstr>
      <vt:lpstr>Video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Babbage</dc:title>
  <dc:creator>Rory Braybrook</dc:creator>
  <cp:lastModifiedBy>Rory Braybrook</cp:lastModifiedBy>
  <cp:revision>76</cp:revision>
  <dcterms:created xsi:type="dcterms:W3CDTF">2019-03-28T00:13:25Z</dcterms:created>
  <dcterms:modified xsi:type="dcterms:W3CDTF">2019-05-01T08:46:28Z</dcterms:modified>
</cp:coreProperties>
</file>