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9"/>
  </p:notesMasterIdLst>
  <p:sldIdLst>
    <p:sldId id="1318" r:id="rId3"/>
    <p:sldId id="1319" r:id="rId4"/>
    <p:sldId id="1323" r:id="rId5"/>
    <p:sldId id="279" r:id="rId6"/>
    <p:sldId id="281" r:id="rId7"/>
    <p:sldId id="282" r:id="rId8"/>
    <p:sldId id="1362" r:id="rId9"/>
    <p:sldId id="1359" r:id="rId10"/>
    <p:sldId id="1360" r:id="rId11"/>
    <p:sldId id="1385" r:id="rId12"/>
    <p:sldId id="1404" r:id="rId13"/>
    <p:sldId id="1358" r:id="rId14"/>
    <p:sldId id="1403" r:id="rId15"/>
    <p:sldId id="1361" r:id="rId16"/>
    <p:sldId id="1355" r:id="rId17"/>
    <p:sldId id="1411" r:id="rId18"/>
    <p:sldId id="1356" r:id="rId19"/>
    <p:sldId id="1357" r:id="rId20"/>
    <p:sldId id="309" r:id="rId21"/>
    <p:sldId id="308" r:id="rId22"/>
    <p:sldId id="280" r:id="rId23"/>
    <p:sldId id="283" r:id="rId24"/>
    <p:sldId id="1380" r:id="rId25"/>
    <p:sldId id="1381" r:id="rId26"/>
    <p:sldId id="1382" r:id="rId27"/>
    <p:sldId id="1410" r:id="rId28"/>
    <p:sldId id="272" r:id="rId29"/>
    <p:sldId id="307" r:id="rId30"/>
    <p:sldId id="1414" r:id="rId31"/>
    <p:sldId id="1405" r:id="rId32"/>
    <p:sldId id="1406" r:id="rId33"/>
    <p:sldId id="1407" r:id="rId34"/>
    <p:sldId id="1364" r:id="rId35"/>
    <p:sldId id="1365" r:id="rId36"/>
    <p:sldId id="1366" r:id="rId37"/>
    <p:sldId id="1369" r:id="rId38"/>
    <p:sldId id="1368" r:id="rId39"/>
    <p:sldId id="1386" r:id="rId40"/>
    <p:sldId id="1388" r:id="rId41"/>
    <p:sldId id="1390" r:id="rId42"/>
    <p:sldId id="1391" r:id="rId43"/>
    <p:sldId id="1392" r:id="rId44"/>
    <p:sldId id="1393" r:id="rId45"/>
    <p:sldId id="1415" r:id="rId46"/>
    <p:sldId id="1398" r:id="rId47"/>
    <p:sldId id="1399" r:id="rId48"/>
    <p:sldId id="1395" r:id="rId49"/>
    <p:sldId id="1402" r:id="rId50"/>
    <p:sldId id="1396" r:id="rId51"/>
    <p:sldId id="1412" r:id="rId52"/>
    <p:sldId id="1413" r:id="rId53"/>
    <p:sldId id="1372" r:id="rId54"/>
    <p:sldId id="1373" r:id="rId55"/>
    <p:sldId id="1374" r:id="rId56"/>
    <p:sldId id="1375" r:id="rId57"/>
    <p:sldId id="1376" r:id="rId58"/>
    <p:sldId id="1378" r:id="rId59"/>
    <p:sldId id="1379" r:id="rId60"/>
    <p:sldId id="1394" r:id="rId61"/>
    <p:sldId id="1408" r:id="rId62"/>
    <p:sldId id="1409" r:id="rId63"/>
    <p:sldId id="1371" r:id="rId64"/>
    <p:sldId id="310" r:id="rId65"/>
    <p:sldId id="299" r:id="rId66"/>
    <p:sldId id="1363" r:id="rId67"/>
    <p:sldId id="138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A896A3-9140-4FEC-B479-524DB878D828}">
          <p14:sldIdLst>
            <p14:sldId id="1318"/>
            <p14:sldId id="1319"/>
            <p14:sldId id="1323"/>
            <p14:sldId id="279"/>
            <p14:sldId id="281"/>
            <p14:sldId id="282"/>
            <p14:sldId id="1362"/>
            <p14:sldId id="1359"/>
            <p14:sldId id="1360"/>
            <p14:sldId id="1385"/>
            <p14:sldId id="1404"/>
            <p14:sldId id="1358"/>
            <p14:sldId id="1403"/>
            <p14:sldId id="1361"/>
            <p14:sldId id="1355"/>
            <p14:sldId id="1411"/>
            <p14:sldId id="1356"/>
            <p14:sldId id="1357"/>
            <p14:sldId id="309"/>
            <p14:sldId id="308"/>
            <p14:sldId id="280"/>
            <p14:sldId id="283"/>
            <p14:sldId id="1380"/>
            <p14:sldId id="1381"/>
            <p14:sldId id="1382"/>
            <p14:sldId id="1410"/>
            <p14:sldId id="272"/>
            <p14:sldId id="307"/>
            <p14:sldId id="1414"/>
            <p14:sldId id="1405"/>
            <p14:sldId id="1406"/>
            <p14:sldId id="1407"/>
            <p14:sldId id="1364"/>
            <p14:sldId id="1365"/>
            <p14:sldId id="1366"/>
            <p14:sldId id="1369"/>
            <p14:sldId id="1368"/>
            <p14:sldId id="1386"/>
            <p14:sldId id="1388"/>
            <p14:sldId id="1390"/>
            <p14:sldId id="1391"/>
            <p14:sldId id="1392"/>
            <p14:sldId id="1393"/>
            <p14:sldId id="1415"/>
            <p14:sldId id="1398"/>
            <p14:sldId id="1399"/>
            <p14:sldId id="1395"/>
            <p14:sldId id="1402"/>
            <p14:sldId id="1396"/>
            <p14:sldId id="1412"/>
            <p14:sldId id="1413"/>
            <p14:sldId id="1372"/>
            <p14:sldId id="1373"/>
            <p14:sldId id="1374"/>
            <p14:sldId id="1375"/>
            <p14:sldId id="1376"/>
            <p14:sldId id="1378"/>
            <p14:sldId id="1379"/>
            <p14:sldId id="1394"/>
            <p14:sldId id="1408"/>
            <p14:sldId id="1409"/>
            <p14:sldId id="1371"/>
            <p14:sldId id="310"/>
            <p14:sldId id="299"/>
            <p14:sldId id="1363"/>
            <p14:sldId id="13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77" autoAdjust="0"/>
    <p:restoredTop sz="94660"/>
  </p:normalViewPr>
  <p:slideViewPr>
    <p:cSldViewPr snapToGrid="0" showGuides="1">
      <p:cViewPr varScale="1">
        <p:scale>
          <a:sx n="86" d="100"/>
          <a:sy n="86" d="100"/>
        </p:scale>
        <p:origin x="509"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5BCB2-2F06-4815-852D-7AA276A1A707}" type="datetimeFigureOut">
              <a:rPr lang="en-NZ" smtClean="0"/>
              <a:t>28/10/2020</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A8125-26A7-4880-8B14-69DEEF4D68CD}" type="slidenum">
              <a:rPr lang="en-NZ" smtClean="0"/>
              <a:t>‹#›</a:t>
            </a:fld>
            <a:endParaRPr lang="en-NZ" dirty="0"/>
          </a:p>
        </p:txBody>
      </p:sp>
    </p:spTree>
    <p:extLst>
      <p:ext uri="{BB962C8B-B14F-4D97-AF65-F5344CB8AC3E}">
        <p14:creationId xmlns:p14="http://schemas.microsoft.com/office/powerpoint/2010/main" val="934832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1250">
                      <a:prstClr val="black"/>
                    </a:gs>
                    <a:gs pos="100000">
                      <a:prstClr val="black"/>
                    </a:gs>
                  </a:gsLst>
                  <a:lin ang="5400000" scaled="0"/>
                </a:gradFill>
                <a:effectLst/>
                <a:uLnTx/>
                <a:uFillTx/>
                <a:latin typeface="Segoe UI" pitchFamily="34" charset="0"/>
                <a:ea typeface="+mn-ea"/>
                <a:cs typeface="+mn-cs"/>
              </a:rPr>
              <a:t>TechEd 2013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10/28/2020 7:52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7838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1250">
                      <a:prstClr val="black"/>
                    </a:gs>
                    <a:gs pos="100000">
                      <a:prstClr val="black"/>
                    </a:gs>
                  </a:gsLst>
                  <a:lin ang="5400000" scaled="0"/>
                </a:gradFill>
                <a:effectLst/>
                <a:uLnTx/>
                <a:uFillTx/>
                <a:latin typeface="Segoe UI" pitchFamily="34" charset="0"/>
                <a:ea typeface="+mn-ea"/>
                <a:cs typeface="+mn-cs"/>
              </a:rPr>
              <a:t>TechEd 2013</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10/28/2020 7:52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5150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A0DB-EA34-403F-BE45-9C0EBFC42A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E145DE0-A548-4C46-A2C0-D72078374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135D41E-77C8-480E-BB24-CB3B30949479}"/>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A2D16A46-3A2D-4CEB-BAA1-B2C5AD9681D0}"/>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02A4DC3E-1916-4AC1-B935-0C9E6DF22662}"/>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010319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A67B-9E18-40E8-AF21-0350EAB3F92C}"/>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56E9645-47FB-4162-8F5A-65B3CB4DE3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390A9D3-CE70-4A87-87F4-8C1DF1E83280}"/>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722E7CED-A49E-4BFC-9875-AD6991ABF831}"/>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62099A1C-33FB-4FEE-A57B-A6AD1BACDF44}"/>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321974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C277F8-C87C-4A95-B6D1-5119C175DA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E67952F-74B0-4610-9650-C497E91BB06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EB50032-F2E0-41CB-B3AA-84ED563F709A}"/>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475451CB-9D6E-4035-A6BF-D74A1C0F7A64}"/>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A4033DBA-79E6-4E63-A74B-2214C8AE1666}"/>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968693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_alt">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11176000" cy="553998"/>
          </a:xfrm>
        </p:spPr>
        <p:txBody>
          <a:bodyPr/>
          <a:lstStyle/>
          <a:p>
            <a:r>
              <a:rPr lang="en-US" dirty="0"/>
              <a:t>Click to edit Master title style</a:t>
            </a:r>
          </a:p>
        </p:txBody>
      </p:sp>
      <p:sp>
        <p:nvSpPr>
          <p:cNvPr id="5" name="Text Placeholder 4"/>
          <p:cNvSpPr>
            <a:spLocks noGrp="1"/>
          </p:cNvSpPr>
          <p:nvPr>
            <p:ph type="body" sz="quarter" idx="10"/>
          </p:nvPr>
        </p:nvSpPr>
        <p:spPr>
          <a:xfrm>
            <a:off x="467047" y="1480332"/>
            <a:ext cx="11176000" cy="1945148"/>
          </a:xfrm>
        </p:spPr>
        <p:txBody>
          <a:bodyPr/>
          <a:lstStyle>
            <a:lvl1pPr>
              <a:defRPr sz="2800"/>
            </a:lvl1pPr>
            <a:lvl2pPr>
              <a:defRPr sz="2600"/>
            </a:lvl2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52560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8" name="Rectangle 27"/>
          <p:cNvSpPr/>
          <p:nvPr userDrawn="1"/>
        </p:nvSpPr>
        <p:spPr bwMode="auto">
          <a:xfrm>
            <a:off x="-65" y="3866380"/>
            <a:ext cx="6556059"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6555997" y="3866380"/>
            <a:ext cx="3214788" cy="1793104"/>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userDrawn="1"/>
        </p:nvSpPr>
        <p:spPr bwMode="ltGray">
          <a:xfrm>
            <a:off x="-64" y="2084173"/>
            <a:ext cx="9770849"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1" name="Title 1"/>
          <p:cNvSpPr>
            <a:spLocks noGrp="1"/>
          </p:cNvSpPr>
          <p:nvPr>
            <p:ph type="title" hasCustomPrompt="1"/>
          </p:nvPr>
        </p:nvSpPr>
        <p:spPr>
          <a:xfrm>
            <a:off x="352923" y="2084187"/>
            <a:ext cx="9417861" cy="1793090"/>
          </a:xfrm>
          <a:noFill/>
        </p:spPr>
        <p:txBody>
          <a:bodyPr lIns="180000" tIns="180000" rIns="180000" bIns="180000" anchor="b" anchorCtr="0"/>
          <a:lstStyle>
            <a:lvl1pPr>
              <a:defRPr sz="3431" spc="-98" baseline="0">
                <a:gradFill>
                  <a:gsLst>
                    <a:gs pos="5833">
                      <a:srgbClr val="FFFFFF"/>
                    </a:gs>
                    <a:gs pos="18000">
                      <a:srgbClr val="FFFFFF"/>
                    </a:gs>
                  </a:gsLst>
                  <a:lin ang="5400000" scaled="0"/>
                </a:gradFill>
              </a:defRPr>
            </a:lvl1pPr>
          </a:lstStyle>
          <a:p>
            <a:r>
              <a:rPr lang="en-US" dirty="0"/>
              <a:t>Session Title</a:t>
            </a:r>
          </a:p>
        </p:txBody>
      </p:sp>
      <p:sp>
        <p:nvSpPr>
          <p:cNvPr id="32" name="Text Placeholder 4"/>
          <p:cNvSpPr>
            <a:spLocks noGrp="1"/>
          </p:cNvSpPr>
          <p:nvPr>
            <p:ph type="body" sz="quarter" idx="12" hasCustomPrompt="1"/>
          </p:nvPr>
        </p:nvSpPr>
        <p:spPr>
          <a:xfrm>
            <a:off x="352924" y="3878574"/>
            <a:ext cx="6203071" cy="1792326"/>
          </a:xfrm>
          <a:noFill/>
        </p:spPr>
        <p:txBody>
          <a:bodyPr lIns="180000" tIns="180000" rIns="180000" bIns="180000">
            <a:noAutofit/>
          </a:bodyPr>
          <a:lstStyle>
            <a:lvl1pPr marL="0" indent="0">
              <a:spcBef>
                <a:spcPts val="0"/>
              </a:spcBef>
              <a:buNone/>
              <a:defRPr sz="3431" spc="0" baseline="0">
                <a:gradFill>
                  <a:gsLst>
                    <a:gs pos="0">
                      <a:schemeClr val="bg2"/>
                    </a:gs>
                    <a:gs pos="100000">
                      <a:schemeClr val="bg2"/>
                    </a:gs>
                  </a:gsLst>
                  <a:lin ang="5400000" scaled="0"/>
                </a:gradFill>
                <a:latin typeface="+mj-lt"/>
              </a:defRPr>
            </a:lvl1pPr>
          </a:lstStyle>
          <a:p>
            <a:pPr lvl="0"/>
            <a:r>
              <a:rPr lang="en-US" dirty="0"/>
              <a:t>Speaker Name</a:t>
            </a:r>
          </a:p>
        </p:txBody>
      </p:sp>
      <p:pic>
        <p:nvPicPr>
          <p:cNvPr id="120" name="Picture 1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12" y="333353"/>
            <a:ext cx="2524237" cy="1262298"/>
          </a:xfrm>
          <a:prstGeom prst="rect">
            <a:avLst/>
          </a:prstGeom>
        </p:spPr>
      </p:pic>
      <p:sp>
        <p:nvSpPr>
          <p:cNvPr id="121" name="Text Placeholder 4"/>
          <p:cNvSpPr>
            <a:spLocks noGrp="1"/>
          </p:cNvSpPr>
          <p:nvPr>
            <p:ph type="body" sz="quarter" idx="14" hasCustomPrompt="1"/>
          </p:nvPr>
        </p:nvSpPr>
        <p:spPr>
          <a:xfrm>
            <a:off x="6555996" y="3878574"/>
            <a:ext cx="3214788" cy="1792326"/>
          </a:xfrm>
          <a:noFill/>
        </p:spPr>
        <p:txBody>
          <a:bodyPr lIns="180000" tIns="180000" rIns="180000" bIns="180000">
            <a:noAutofit/>
          </a:bodyPr>
          <a:lstStyle>
            <a:lvl1pPr marL="0" indent="0">
              <a:spcBef>
                <a:spcPts val="0"/>
              </a:spcBef>
              <a:buNone/>
              <a:defRPr sz="3431" spc="0" baseline="0">
                <a:solidFill>
                  <a:schemeClr val="tx1"/>
                </a:solidFill>
                <a:latin typeface="+mj-lt"/>
              </a:defRPr>
            </a:lvl1pPr>
          </a:lstStyle>
          <a:p>
            <a:pPr lvl="0"/>
            <a:r>
              <a:rPr lang="en-US" dirty="0"/>
              <a:t>ABC101</a:t>
            </a:r>
          </a:p>
        </p:txBody>
      </p:sp>
      <p:pic>
        <p:nvPicPr>
          <p:cNvPr id="35" name="Pictur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193121" y="6115163"/>
            <a:ext cx="1522404" cy="326167"/>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89022" y="3974181"/>
            <a:ext cx="1084897" cy="1601111"/>
          </a:xfrm>
          <a:prstGeom prst="rect">
            <a:avLst/>
          </a:prstGeom>
        </p:spPr>
      </p:pic>
    </p:spTree>
    <p:extLst>
      <p:ext uri="{BB962C8B-B14F-4D97-AF65-F5344CB8AC3E}">
        <p14:creationId xmlns:p14="http://schemas.microsoft.com/office/powerpoint/2010/main" val="3615457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Optional Demo Title</a:t>
            </a:r>
          </a:p>
        </p:txBody>
      </p:sp>
    </p:spTree>
    <p:extLst>
      <p:ext uri="{BB962C8B-B14F-4D97-AF65-F5344CB8AC3E}">
        <p14:creationId xmlns:p14="http://schemas.microsoft.com/office/powerpoint/2010/main" val="12456365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a:t>Video</a:t>
            </a:r>
          </a:p>
        </p:txBody>
      </p:sp>
      <p:sp>
        <p:nvSpPr>
          <p:cNvPr id="3"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Optional Video Title</a:t>
            </a:r>
          </a:p>
        </p:txBody>
      </p:sp>
    </p:spTree>
    <p:extLst>
      <p:ext uri="{BB962C8B-B14F-4D97-AF65-F5344CB8AC3E}">
        <p14:creationId xmlns:p14="http://schemas.microsoft.com/office/powerpoint/2010/main" val="2914429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761398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610768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588332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2466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B3FC-A599-49BA-ABE6-CFE0B889F47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27BA3CB-5B1D-41E8-9EBE-FB9B433B790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020D03B-04BD-4C6A-BD45-FA16FE5BA594}"/>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8F6FA996-A581-49F4-9908-50B0A4E5D4A2}"/>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E92EC638-7C3B-4274-B72E-77C89352C0FE}"/>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585673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705423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573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052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17824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2396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42137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629E-4B90-493E-9DCC-CFB5F0E6A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280FFA1-B408-4D95-A3E0-691C3387FD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6ECA1C-29BF-4F26-A4DD-14E25D397034}"/>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814AF080-310E-4FDC-8809-F9674DF66A5F}"/>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8940DAE3-7FBE-4712-AC51-B2143DA4CB6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404171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C5E62-CB50-46F2-91C5-4C7A7BA4CC1C}"/>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CD04F36-46D3-488C-92E4-59F28C43E2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9535226-170A-4905-B94D-D8BAE01AB0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5C75285E-6F0B-4710-9477-9287BC40A4B7}"/>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6" name="Footer Placeholder 5">
            <a:extLst>
              <a:ext uri="{FF2B5EF4-FFF2-40B4-BE49-F238E27FC236}">
                <a16:creationId xmlns:a16="http://schemas.microsoft.com/office/drawing/2014/main" id="{DF6D421E-1265-4EE5-894D-CA6DC1D55B7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C89F3D4C-78D9-4708-9EEB-F76A75606C11}"/>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17942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8F58-0103-45E8-B512-EC86F796E3D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33798B5-1437-4D94-A74E-DD1C96F3B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B37C3C-9AF0-4890-878E-E1AF98DAB3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480CDC4-2E49-41F2-A615-CB8975BEEE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BBFA59-811C-449D-B422-A14BE0DCD7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8850618-F610-4847-B3A0-9064498C52A7}"/>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8" name="Footer Placeholder 7">
            <a:extLst>
              <a:ext uri="{FF2B5EF4-FFF2-40B4-BE49-F238E27FC236}">
                <a16:creationId xmlns:a16="http://schemas.microsoft.com/office/drawing/2014/main" id="{719C139F-FD23-4AA0-8A39-B9BFA95A7E5F}"/>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9DA57646-B798-48BC-8729-9246FA9B679D}"/>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426790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4DA8-2982-462B-932D-F495CCA0B77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9F66C83-91DC-40EC-8573-55C3F07CBCFC}"/>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4" name="Footer Placeholder 3">
            <a:extLst>
              <a:ext uri="{FF2B5EF4-FFF2-40B4-BE49-F238E27FC236}">
                <a16:creationId xmlns:a16="http://schemas.microsoft.com/office/drawing/2014/main" id="{26D8A43D-55B5-4EB9-844B-373DE7750332}"/>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CEA97492-024C-4910-BDC8-19C99EDD2CF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332423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5DBBB3-9691-40EC-85DC-AA79DF1D9F8E}"/>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3" name="Footer Placeholder 2">
            <a:extLst>
              <a:ext uri="{FF2B5EF4-FFF2-40B4-BE49-F238E27FC236}">
                <a16:creationId xmlns:a16="http://schemas.microsoft.com/office/drawing/2014/main" id="{45C4CFB4-05B0-4258-A770-61D90CF04811}"/>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F8F169A1-F3A6-4718-B43F-B93A48B36ED9}"/>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217992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06F3B-57D4-46DA-BBB5-802609051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73A8E82-C012-40D8-A3EF-08345905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8BF68414-5C77-48FC-8E6B-474D75ACD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DCB966-3E61-454E-B7C3-EF21F8357E0D}"/>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6" name="Footer Placeholder 5">
            <a:extLst>
              <a:ext uri="{FF2B5EF4-FFF2-40B4-BE49-F238E27FC236}">
                <a16:creationId xmlns:a16="http://schemas.microsoft.com/office/drawing/2014/main" id="{E5B8F643-7A68-4738-A428-745CD24E29EF}"/>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D4208D47-53E4-48D5-AD68-D3B8B58E97B8}"/>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171713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3424-C5BB-401F-B59F-CE4943058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F550569-03C0-4C44-AC25-E888893B56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B12206A0-396D-47DA-84F7-82645062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8B80AE-0AE6-4DEE-AA1B-C64FABBB6C88}"/>
              </a:ext>
            </a:extLst>
          </p:cNvPr>
          <p:cNvSpPr>
            <a:spLocks noGrp="1"/>
          </p:cNvSpPr>
          <p:nvPr>
            <p:ph type="dt" sz="half" idx="10"/>
          </p:nvPr>
        </p:nvSpPr>
        <p:spPr/>
        <p:txBody>
          <a:bodyPr/>
          <a:lstStyle/>
          <a:p>
            <a:fld id="{02DB439A-C038-4EDA-809C-E643F1CFC23C}" type="datetimeFigureOut">
              <a:rPr lang="en-NZ" smtClean="0"/>
              <a:t>28/10/2020</a:t>
            </a:fld>
            <a:endParaRPr lang="en-NZ" dirty="0"/>
          </a:p>
        </p:txBody>
      </p:sp>
      <p:sp>
        <p:nvSpPr>
          <p:cNvPr id="6" name="Footer Placeholder 5">
            <a:extLst>
              <a:ext uri="{FF2B5EF4-FFF2-40B4-BE49-F238E27FC236}">
                <a16:creationId xmlns:a16="http://schemas.microsoft.com/office/drawing/2014/main" id="{F6D97EF5-A17B-4C90-B677-D8ECDDB8F79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223B57DB-1047-473C-8FC9-B30E84F9D2D0}"/>
              </a:ext>
            </a:extLst>
          </p:cNvPr>
          <p:cNvSpPr>
            <a:spLocks noGrp="1"/>
          </p:cNvSpPr>
          <p:nvPr>
            <p:ph type="sldNum" sz="quarter" idx="12"/>
          </p:nvPr>
        </p:nvSpPr>
        <p:spPr/>
        <p:txBody>
          <a:bodyPr/>
          <a:lstStyle/>
          <a:p>
            <a:fld id="{230C12BE-5E09-4423-9327-7BCFDF366F19}" type="slidenum">
              <a:rPr lang="en-NZ" smtClean="0"/>
              <a:t>‹#›</a:t>
            </a:fld>
            <a:endParaRPr lang="en-NZ" dirty="0"/>
          </a:p>
        </p:txBody>
      </p:sp>
    </p:spTree>
    <p:extLst>
      <p:ext uri="{BB962C8B-B14F-4D97-AF65-F5344CB8AC3E}">
        <p14:creationId xmlns:p14="http://schemas.microsoft.com/office/powerpoint/2010/main" val="796005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2B50E-5CA4-4023-8585-4E8B2DF29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903B199-A6D5-4A1F-80BD-D5D002E941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6AB09CC-3107-4492-92EE-7F917FFC4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B439A-C038-4EDA-809C-E643F1CFC23C}" type="datetimeFigureOut">
              <a:rPr lang="en-NZ" smtClean="0"/>
              <a:t>28/10/2020</a:t>
            </a:fld>
            <a:endParaRPr lang="en-NZ" dirty="0"/>
          </a:p>
        </p:txBody>
      </p:sp>
      <p:sp>
        <p:nvSpPr>
          <p:cNvPr id="5" name="Footer Placeholder 4">
            <a:extLst>
              <a:ext uri="{FF2B5EF4-FFF2-40B4-BE49-F238E27FC236}">
                <a16:creationId xmlns:a16="http://schemas.microsoft.com/office/drawing/2014/main" id="{A60C67E4-1D21-4234-9154-3E055C96D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1A963429-F379-4E62-BEC4-C620D5A47D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C12BE-5E09-4423-9327-7BCFDF366F19}" type="slidenum">
              <a:rPr lang="en-NZ" smtClean="0"/>
              <a:t>‹#›</a:t>
            </a:fld>
            <a:endParaRPr lang="en-NZ" dirty="0"/>
          </a:p>
        </p:txBody>
      </p:sp>
    </p:spTree>
    <p:extLst>
      <p:ext uri="{BB962C8B-B14F-4D97-AF65-F5344CB8AC3E}">
        <p14:creationId xmlns:p14="http://schemas.microsoft.com/office/powerpoint/2010/main" val="155720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54028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7Lh4CMz_Z6M" TargetMode="External"/><Relationship Id="rId7" Type="http://schemas.openxmlformats.org/officeDocument/2006/relationships/hyperlink" Target="https://www.microsoft.com/en-nz/p/colossal-cave-adventure/9wzdncrdlv4h?activetab=pivot:overviewtab" TargetMode="External"/><Relationship Id="rId2" Type="http://schemas.openxmlformats.org/officeDocument/2006/relationships/hyperlink" Target="https://www.computerhistory.org/" TargetMode="External"/><Relationship Id="rId1" Type="http://schemas.openxmlformats.org/officeDocument/2006/relationships/slideLayout" Target="../slideLayouts/slideLayout2.xml"/><Relationship Id="rId6" Type="http://schemas.openxmlformats.org/officeDocument/2006/relationships/hyperlink" Target="https://www.kidwaresoftware.com/SmallBasicComputerGames/" TargetMode="External"/><Relationship Id="rId5" Type="http://schemas.openxmlformats.org/officeDocument/2006/relationships/hyperlink" Target="https://www.youtube.com/watch?v=gPuEb7BclsQ" TargetMode="External"/><Relationship Id="rId4" Type="http://schemas.openxmlformats.org/officeDocument/2006/relationships/hyperlink" Target="https://www.youtube.com/watch?v=Og847HVwRSI"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IBM_Personal_Computer" TargetMode="External"/><Relationship Id="rId2" Type="http://schemas.openxmlformats.org/officeDocument/2006/relationships/hyperlink" Target="https://www.youtube.com/watch?v=YnnGbcM-H8c" TargetMode="External"/><Relationship Id="rId1" Type="http://schemas.openxmlformats.org/officeDocument/2006/relationships/slideLayout" Target="../slideLayouts/slideLayout2.xml"/><Relationship Id="rId4" Type="http://schemas.openxmlformats.org/officeDocument/2006/relationships/hyperlink" Target="https://rbrayb.github.io/Presentation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548"/>
            <a:ext cx="11655840" cy="1730289"/>
          </a:xfrm>
        </p:spPr>
        <p:txBody>
          <a:bodyPr/>
          <a:lstStyle/>
          <a:p>
            <a:r>
              <a:rPr lang="en-US" b="1" dirty="0"/>
              <a:t>Programming in the "dark" ages</a:t>
            </a:r>
          </a:p>
        </p:txBody>
      </p:sp>
      <p:sp>
        <p:nvSpPr>
          <p:cNvPr id="3" name="Text Placeholder 2"/>
          <p:cNvSpPr>
            <a:spLocks noGrp="1"/>
          </p:cNvSpPr>
          <p:nvPr>
            <p:ph type="body" sz="quarter" idx="10"/>
          </p:nvPr>
        </p:nvSpPr>
        <p:spPr>
          <a:xfrm>
            <a:off x="341553" y="2417317"/>
            <a:ext cx="11653523" cy="2718821"/>
          </a:xfrm>
        </p:spPr>
        <p:txBody>
          <a:bodyPr/>
          <a:lstStyle/>
          <a:p>
            <a:endParaRPr lang="en-NZ" dirty="0"/>
          </a:p>
          <a:p>
            <a:r>
              <a:rPr lang="en-NZ" dirty="0"/>
              <a:t>Rory Braybrook</a:t>
            </a:r>
          </a:p>
          <a:p>
            <a:endParaRPr lang="en-NZ" dirty="0"/>
          </a:p>
          <a:p>
            <a:r>
              <a:rPr lang="en-NZ" dirty="0"/>
              <a:t>@rbrayb</a:t>
            </a:r>
          </a:p>
        </p:txBody>
      </p:sp>
    </p:spTree>
    <p:extLst>
      <p:ext uri="{BB962C8B-B14F-4D97-AF65-F5344CB8AC3E}">
        <p14:creationId xmlns:p14="http://schemas.microsoft.com/office/powerpoint/2010/main" val="1591518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Disc drive</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endParaRPr lang="en-NZ" dirty="0"/>
          </a:p>
        </p:txBody>
      </p:sp>
      <p:sp>
        <p:nvSpPr>
          <p:cNvPr id="7" name="TextBox 6">
            <a:extLst>
              <a:ext uri="{FF2B5EF4-FFF2-40B4-BE49-F238E27FC236}">
                <a16:creationId xmlns:a16="http://schemas.microsoft.com/office/drawing/2014/main" id="{1F7666BE-0BA7-4EA0-97CE-9EFD5B442D09}"/>
              </a:ext>
            </a:extLst>
          </p:cNvPr>
          <p:cNvSpPr txBox="1"/>
          <p:nvPr/>
        </p:nvSpPr>
        <p:spPr>
          <a:xfrm>
            <a:off x="1047565" y="2415557"/>
            <a:ext cx="10191565" cy="2862322"/>
          </a:xfrm>
          <a:prstGeom prst="rect">
            <a:avLst/>
          </a:prstGeom>
          <a:noFill/>
        </p:spPr>
        <p:txBody>
          <a:bodyPr wrap="square">
            <a:spAutoFit/>
          </a:bodyPr>
          <a:lstStyle/>
          <a:p>
            <a:r>
              <a:rPr lang="en-US" dirty="0"/>
              <a:t>Q 2: </a:t>
            </a:r>
          </a:p>
          <a:p>
            <a:endParaRPr lang="en-US" dirty="0"/>
          </a:p>
          <a:p>
            <a:r>
              <a:rPr lang="en-US" dirty="0"/>
              <a:t>How much memory on a disc drive?</a:t>
            </a:r>
          </a:p>
          <a:p>
            <a:endParaRPr lang="en-US" dirty="0"/>
          </a:p>
          <a:p>
            <a:r>
              <a:rPr lang="en-US" dirty="0"/>
              <a:t>A:</a:t>
            </a:r>
          </a:p>
          <a:p>
            <a:endParaRPr lang="en-US" dirty="0"/>
          </a:p>
          <a:p>
            <a:r>
              <a:rPr lang="en-US" dirty="0"/>
              <a:t>The first disk drive to use removable media was the IBM 1311 drive – </a:t>
            </a:r>
            <a:r>
              <a:rPr lang="en-US" b="1" dirty="0"/>
              <a:t>2 MB </a:t>
            </a:r>
          </a:p>
          <a:p>
            <a:r>
              <a:rPr lang="en-US" dirty="0"/>
              <a:t>It was followed by the IBM 2311 (1964) - 		                  </a:t>
            </a:r>
            <a:r>
              <a:rPr lang="en-US" b="1" dirty="0"/>
              <a:t>5 MB</a:t>
            </a:r>
          </a:p>
          <a:p>
            <a:r>
              <a:rPr lang="en-US" dirty="0"/>
              <a:t>The IBM 3330 - 						</a:t>
            </a:r>
            <a:r>
              <a:rPr lang="en-US" b="1" dirty="0"/>
              <a:t>100 MB</a:t>
            </a:r>
          </a:p>
          <a:p>
            <a:r>
              <a:rPr lang="en-US" dirty="0"/>
              <a:t>The 3330-11 -						</a:t>
            </a:r>
            <a:r>
              <a:rPr lang="en-US" b="1" dirty="0"/>
              <a:t>200 MB</a:t>
            </a:r>
            <a:endParaRPr lang="en-NZ" b="1" dirty="0"/>
          </a:p>
        </p:txBody>
      </p:sp>
    </p:spTree>
    <p:extLst>
      <p:ext uri="{BB962C8B-B14F-4D97-AF65-F5344CB8AC3E}">
        <p14:creationId xmlns:p14="http://schemas.microsoft.com/office/powerpoint/2010/main" val="258956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Printer</a:t>
            </a:r>
            <a:endParaRPr lang="en-NZ" dirty="0"/>
          </a:p>
        </p:txBody>
      </p:sp>
      <p:pic>
        <p:nvPicPr>
          <p:cNvPr id="7" name="Picture 6">
            <a:extLst>
              <a:ext uri="{FF2B5EF4-FFF2-40B4-BE49-F238E27FC236}">
                <a16:creationId xmlns:a16="http://schemas.microsoft.com/office/drawing/2014/main" id="{B53B3639-B445-4C72-9035-666500D9751C}"/>
              </a:ext>
            </a:extLst>
          </p:cNvPr>
          <p:cNvPicPr>
            <a:picLocks noChangeAspect="1"/>
          </p:cNvPicPr>
          <p:nvPr/>
        </p:nvPicPr>
        <p:blipFill>
          <a:blip r:embed="rId2"/>
          <a:stretch>
            <a:fillRect/>
          </a:stretch>
        </p:blipFill>
        <p:spPr>
          <a:xfrm>
            <a:off x="4074954" y="761769"/>
            <a:ext cx="4450466" cy="5334462"/>
          </a:xfrm>
          <a:prstGeom prst="rect">
            <a:avLst/>
          </a:prstGeom>
        </p:spPr>
      </p:pic>
    </p:spTree>
    <p:extLst>
      <p:ext uri="{BB962C8B-B14F-4D97-AF65-F5344CB8AC3E}">
        <p14:creationId xmlns:p14="http://schemas.microsoft.com/office/powerpoint/2010/main" val="35799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Control station</a:t>
            </a:r>
            <a:endParaRPr lang="en-NZ" dirty="0"/>
          </a:p>
        </p:txBody>
      </p:sp>
      <p:pic>
        <p:nvPicPr>
          <p:cNvPr id="3" name="Picture 2">
            <a:extLst>
              <a:ext uri="{FF2B5EF4-FFF2-40B4-BE49-F238E27FC236}">
                <a16:creationId xmlns:a16="http://schemas.microsoft.com/office/drawing/2014/main" id="{D7F0DD5B-DEC8-4F74-93E9-DA6A231C37E5}"/>
              </a:ext>
            </a:extLst>
          </p:cNvPr>
          <p:cNvPicPr>
            <a:picLocks noChangeAspect="1"/>
          </p:cNvPicPr>
          <p:nvPr/>
        </p:nvPicPr>
        <p:blipFill>
          <a:blip r:embed="rId2"/>
          <a:stretch>
            <a:fillRect/>
          </a:stretch>
        </p:blipFill>
        <p:spPr>
          <a:xfrm>
            <a:off x="4102777" y="1690688"/>
            <a:ext cx="6667500" cy="3743325"/>
          </a:xfrm>
          <a:prstGeom prst="rect">
            <a:avLst/>
          </a:prstGeom>
        </p:spPr>
      </p:pic>
    </p:spTree>
    <p:extLst>
      <p:ext uri="{BB962C8B-B14F-4D97-AF65-F5344CB8AC3E}">
        <p14:creationId xmlns:p14="http://schemas.microsoft.com/office/powerpoint/2010/main" val="90839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Raised floor</a:t>
            </a:r>
            <a:endParaRPr lang="en-NZ" dirty="0"/>
          </a:p>
        </p:txBody>
      </p:sp>
      <p:pic>
        <p:nvPicPr>
          <p:cNvPr id="5" name="Picture 4">
            <a:extLst>
              <a:ext uri="{FF2B5EF4-FFF2-40B4-BE49-F238E27FC236}">
                <a16:creationId xmlns:a16="http://schemas.microsoft.com/office/drawing/2014/main" id="{623DBC08-6FE2-48BB-A8BC-FE841B0D7BBC}"/>
              </a:ext>
            </a:extLst>
          </p:cNvPr>
          <p:cNvPicPr>
            <a:picLocks noChangeAspect="1"/>
          </p:cNvPicPr>
          <p:nvPr/>
        </p:nvPicPr>
        <p:blipFill>
          <a:blip r:embed="rId2"/>
          <a:stretch>
            <a:fillRect/>
          </a:stretch>
        </p:blipFill>
        <p:spPr>
          <a:xfrm>
            <a:off x="2457134" y="1690688"/>
            <a:ext cx="7277731" cy="4572396"/>
          </a:xfrm>
          <a:prstGeom prst="rect">
            <a:avLst/>
          </a:prstGeom>
        </p:spPr>
      </p:pic>
    </p:spTree>
    <p:extLst>
      <p:ext uri="{BB962C8B-B14F-4D97-AF65-F5344CB8AC3E}">
        <p14:creationId xmlns:p14="http://schemas.microsoft.com/office/powerpoint/2010/main" val="2749897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How to be a developer – circa 1970!</a:t>
            </a:r>
          </a:p>
        </p:txBody>
      </p:sp>
    </p:spTree>
    <p:extLst>
      <p:ext uri="{BB962C8B-B14F-4D97-AF65-F5344CB8AC3E}">
        <p14:creationId xmlns:p14="http://schemas.microsoft.com/office/powerpoint/2010/main" val="8009572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Flowcharting tool</a:t>
            </a:r>
            <a:endParaRPr lang="en-NZ" dirty="0"/>
          </a:p>
        </p:txBody>
      </p:sp>
      <p:pic>
        <p:nvPicPr>
          <p:cNvPr id="6" name="Picture 5">
            <a:extLst>
              <a:ext uri="{FF2B5EF4-FFF2-40B4-BE49-F238E27FC236}">
                <a16:creationId xmlns:a16="http://schemas.microsoft.com/office/drawing/2014/main" id="{C867FAA6-922E-4622-91A3-14FD7EFDF014}"/>
              </a:ext>
            </a:extLst>
          </p:cNvPr>
          <p:cNvPicPr>
            <a:picLocks noChangeAspect="1"/>
          </p:cNvPicPr>
          <p:nvPr/>
        </p:nvPicPr>
        <p:blipFill>
          <a:blip r:embed="rId2"/>
          <a:stretch>
            <a:fillRect/>
          </a:stretch>
        </p:blipFill>
        <p:spPr>
          <a:xfrm>
            <a:off x="5717765" y="415847"/>
            <a:ext cx="5124284" cy="5875122"/>
          </a:xfrm>
          <a:prstGeom prst="rect">
            <a:avLst/>
          </a:prstGeom>
        </p:spPr>
      </p:pic>
    </p:spTree>
    <p:extLst>
      <p:ext uri="{BB962C8B-B14F-4D97-AF65-F5344CB8AC3E}">
        <p14:creationId xmlns:p14="http://schemas.microsoft.com/office/powerpoint/2010/main" val="402890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Flowcharting tool</a:t>
            </a:r>
            <a:endParaRPr lang="en-NZ" dirty="0"/>
          </a:p>
        </p:txBody>
      </p:sp>
      <p:pic>
        <p:nvPicPr>
          <p:cNvPr id="3" name="Picture 2">
            <a:extLst>
              <a:ext uri="{FF2B5EF4-FFF2-40B4-BE49-F238E27FC236}">
                <a16:creationId xmlns:a16="http://schemas.microsoft.com/office/drawing/2014/main" id="{84EF9970-85CE-4BFF-A100-8E4FDBD0A634}"/>
              </a:ext>
            </a:extLst>
          </p:cNvPr>
          <p:cNvPicPr>
            <a:picLocks noChangeAspect="1"/>
          </p:cNvPicPr>
          <p:nvPr/>
        </p:nvPicPr>
        <p:blipFill>
          <a:blip r:embed="rId2"/>
          <a:stretch>
            <a:fillRect/>
          </a:stretch>
        </p:blipFill>
        <p:spPr>
          <a:xfrm>
            <a:off x="6096000" y="230819"/>
            <a:ext cx="3657600" cy="6551721"/>
          </a:xfrm>
          <a:prstGeom prst="rect">
            <a:avLst/>
          </a:prstGeom>
        </p:spPr>
      </p:pic>
    </p:spTree>
    <p:extLst>
      <p:ext uri="{BB962C8B-B14F-4D97-AF65-F5344CB8AC3E}">
        <p14:creationId xmlns:p14="http://schemas.microsoft.com/office/powerpoint/2010/main" val="2242355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Flowcharting </a:t>
            </a:r>
            <a:br>
              <a:rPr lang="en-US" dirty="0"/>
            </a:br>
            <a:r>
              <a:rPr lang="en-US" dirty="0"/>
              <a:t>work sheet</a:t>
            </a:r>
            <a:endParaRPr lang="en-NZ" dirty="0"/>
          </a:p>
        </p:txBody>
      </p:sp>
      <p:pic>
        <p:nvPicPr>
          <p:cNvPr id="3" name="Picture 2">
            <a:extLst>
              <a:ext uri="{FF2B5EF4-FFF2-40B4-BE49-F238E27FC236}">
                <a16:creationId xmlns:a16="http://schemas.microsoft.com/office/drawing/2014/main" id="{385946E4-097D-4EA6-887C-C96B8512986F}"/>
              </a:ext>
            </a:extLst>
          </p:cNvPr>
          <p:cNvPicPr>
            <a:picLocks noChangeAspect="1"/>
          </p:cNvPicPr>
          <p:nvPr/>
        </p:nvPicPr>
        <p:blipFill>
          <a:blip r:embed="rId2"/>
          <a:stretch>
            <a:fillRect/>
          </a:stretch>
        </p:blipFill>
        <p:spPr>
          <a:xfrm>
            <a:off x="5327080" y="73565"/>
            <a:ext cx="4858087" cy="6103398"/>
          </a:xfrm>
          <a:prstGeom prst="rect">
            <a:avLst/>
          </a:prstGeom>
        </p:spPr>
      </p:pic>
    </p:spTree>
    <p:extLst>
      <p:ext uri="{BB962C8B-B14F-4D97-AF65-F5344CB8AC3E}">
        <p14:creationId xmlns:p14="http://schemas.microsoft.com/office/powerpoint/2010/main" val="2276516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838200" y="365126"/>
            <a:ext cx="10515600" cy="1215100"/>
          </a:xfrm>
        </p:spPr>
        <p:txBody>
          <a:bodyPr>
            <a:normAutofit fontScale="90000"/>
          </a:bodyPr>
          <a:lstStyle/>
          <a:p>
            <a:r>
              <a:rPr lang="en-US" dirty="0"/>
              <a:t>Flowcharting </a:t>
            </a:r>
            <a:br>
              <a:rPr lang="en-US" dirty="0"/>
            </a:br>
            <a:endParaRPr lang="en-NZ" dirty="0"/>
          </a:p>
        </p:txBody>
      </p:sp>
      <p:pic>
        <p:nvPicPr>
          <p:cNvPr id="5" name="Picture 4">
            <a:extLst>
              <a:ext uri="{FF2B5EF4-FFF2-40B4-BE49-F238E27FC236}">
                <a16:creationId xmlns:a16="http://schemas.microsoft.com/office/drawing/2014/main" id="{2B332224-5DFD-4891-868F-8638CC0723C5}"/>
              </a:ext>
            </a:extLst>
          </p:cNvPr>
          <p:cNvPicPr>
            <a:picLocks noChangeAspect="1"/>
          </p:cNvPicPr>
          <p:nvPr/>
        </p:nvPicPr>
        <p:blipFill>
          <a:blip r:embed="rId2"/>
          <a:stretch>
            <a:fillRect/>
          </a:stretch>
        </p:blipFill>
        <p:spPr>
          <a:xfrm>
            <a:off x="4348209" y="1747838"/>
            <a:ext cx="5715000" cy="4429125"/>
          </a:xfrm>
          <a:prstGeom prst="rect">
            <a:avLst/>
          </a:prstGeom>
        </p:spPr>
      </p:pic>
    </p:spTree>
    <p:extLst>
      <p:ext uri="{BB962C8B-B14F-4D97-AF65-F5344CB8AC3E}">
        <p14:creationId xmlns:p14="http://schemas.microsoft.com/office/powerpoint/2010/main" val="66536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100C-FB40-4D7E-9181-C1DBCFE0C443}"/>
              </a:ext>
            </a:extLst>
          </p:cNvPr>
          <p:cNvSpPr>
            <a:spLocks noGrp="1"/>
          </p:cNvSpPr>
          <p:nvPr>
            <p:ph type="title"/>
          </p:nvPr>
        </p:nvSpPr>
        <p:spPr/>
        <p:txBody>
          <a:bodyPr/>
          <a:lstStyle/>
          <a:p>
            <a:r>
              <a:rPr lang="en-US" dirty="0"/>
              <a:t>Punch card sheet</a:t>
            </a:r>
            <a:endParaRPr lang="en-NZ" dirty="0"/>
          </a:p>
        </p:txBody>
      </p:sp>
      <p:pic>
        <p:nvPicPr>
          <p:cNvPr id="9" name="Content Placeholder 8">
            <a:extLst>
              <a:ext uri="{FF2B5EF4-FFF2-40B4-BE49-F238E27FC236}">
                <a16:creationId xmlns:a16="http://schemas.microsoft.com/office/drawing/2014/main" id="{6A9714AD-5445-462A-9111-DF157A4F82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335" y="1946642"/>
            <a:ext cx="7505700" cy="4752975"/>
          </a:xfrm>
        </p:spPr>
      </p:pic>
    </p:spTree>
    <p:extLst>
      <p:ext uri="{BB962C8B-B14F-4D97-AF65-F5344CB8AC3E}">
        <p14:creationId xmlns:p14="http://schemas.microsoft.com/office/powerpoint/2010/main" val="593608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928" y="291548"/>
            <a:ext cx="11655840" cy="1730289"/>
          </a:xfrm>
        </p:spPr>
        <p:txBody>
          <a:bodyPr/>
          <a:lstStyle/>
          <a:p>
            <a:endParaRPr lang="en-NZ" dirty="0"/>
          </a:p>
        </p:txBody>
      </p:sp>
      <p:sp>
        <p:nvSpPr>
          <p:cNvPr id="3" name="Text Placeholder 2"/>
          <p:cNvSpPr>
            <a:spLocks noGrp="1"/>
          </p:cNvSpPr>
          <p:nvPr>
            <p:ph type="body" sz="quarter" idx="10"/>
          </p:nvPr>
        </p:nvSpPr>
        <p:spPr>
          <a:xfrm>
            <a:off x="341553" y="2417317"/>
            <a:ext cx="11653523" cy="3433697"/>
          </a:xfrm>
        </p:spPr>
        <p:txBody>
          <a:bodyPr/>
          <a:lstStyle/>
          <a:p>
            <a:r>
              <a:rPr lang="en-US" sz="4000" dirty="0"/>
              <a:t>Two phases:</a:t>
            </a:r>
          </a:p>
          <a:p>
            <a:endParaRPr lang="en-US" sz="4000" dirty="0"/>
          </a:p>
          <a:p>
            <a:r>
              <a:rPr lang="en-US" sz="4000" dirty="0"/>
              <a:t>Mainframe</a:t>
            </a:r>
          </a:p>
          <a:p>
            <a:r>
              <a:rPr lang="en-US" sz="4000" dirty="0"/>
              <a:t>Original IBM PC</a:t>
            </a:r>
          </a:p>
          <a:p>
            <a:endParaRPr lang="en-NZ" dirty="0"/>
          </a:p>
        </p:txBody>
      </p:sp>
    </p:spTree>
    <p:extLst>
      <p:ext uri="{BB962C8B-B14F-4D97-AF65-F5344CB8AC3E}">
        <p14:creationId xmlns:p14="http://schemas.microsoft.com/office/powerpoint/2010/main" val="335773448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5873-FE6E-49FD-B29C-87DFD8E5D789}"/>
              </a:ext>
            </a:extLst>
          </p:cNvPr>
          <p:cNvSpPr>
            <a:spLocks noGrp="1"/>
          </p:cNvSpPr>
          <p:nvPr>
            <p:ph type="title"/>
          </p:nvPr>
        </p:nvSpPr>
        <p:spPr>
          <a:xfrm>
            <a:off x="838200" y="365126"/>
            <a:ext cx="10515600" cy="1117446"/>
          </a:xfrm>
        </p:spPr>
        <p:txBody>
          <a:bodyPr/>
          <a:lstStyle/>
          <a:p>
            <a:r>
              <a:rPr lang="en-US" dirty="0"/>
              <a:t>COBOL programming sheet</a:t>
            </a:r>
            <a:endParaRPr lang="en-NZ" dirty="0"/>
          </a:p>
        </p:txBody>
      </p:sp>
      <p:pic>
        <p:nvPicPr>
          <p:cNvPr id="5" name="Content Placeholder 4">
            <a:extLst>
              <a:ext uri="{FF2B5EF4-FFF2-40B4-BE49-F238E27FC236}">
                <a16:creationId xmlns:a16="http://schemas.microsoft.com/office/drawing/2014/main" id="{EA4543D2-A035-4230-A022-D721B54170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1992" y="1690688"/>
            <a:ext cx="6324600" cy="5077742"/>
          </a:xfrm>
        </p:spPr>
      </p:pic>
    </p:spTree>
    <p:extLst>
      <p:ext uri="{BB962C8B-B14F-4D97-AF65-F5344CB8AC3E}">
        <p14:creationId xmlns:p14="http://schemas.microsoft.com/office/powerpoint/2010/main" val="2228411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0CF4-7F12-4B88-B8E6-302FD80E857B}"/>
              </a:ext>
            </a:extLst>
          </p:cNvPr>
          <p:cNvSpPr>
            <a:spLocks noGrp="1"/>
          </p:cNvSpPr>
          <p:nvPr>
            <p:ph type="title"/>
          </p:nvPr>
        </p:nvSpPr>
        <p:spPr/>
        <p:txBody>
          <a:bodyPr/>
          <a:lstStyle/>
          <a:p>
            <a:r>
              <a:rPr lang="en-NZ" dirty="0"/>
              <a:t>Punched card</a:t>
            </a:r>
          </a:p>
        </p:txBody>
      </p:sp>
      <p:pic>
        <p:nvPicPr>
          <p:cNvPr id="5" name="Snagit_PPT1B1F">
            <a:extLst>
              <a:ext uri="{FF2B5EF4-FFF2-40B4-BE49-F238E27FC236}">
                <a16:creationId xmlns:a16="http://schemas.microsoft.com/office/drawing/2014/main" id="{BDCF7C66-445E-492E-A233-ADB5581AC5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476" y="2334627"/>
            <a:ext cx="7619048" cy="3333333"/>
          </a:xfrm>
        </p:spPr>
      </p:pic>
    </p:spTree>
    <p:extLst>
      <p:ext uri="{BB962C8B-B14F-4D97-AF65-F5344CB8AC3E}">
        <p14:creationId xmlns:p14="http://schemas.microsoft.com/office/powerpoint/2010/main" val="15543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p:txBody>
          <a:bodyPr/>
          <a:lstStyle/>
          <a:p>
            <a:r>
              <a:rPr lang="en-NZ" dirty="0"/>
              <a:t>Punch card deck</a:t>
            </a:r>
          </a:p>
        </p:txBody>
      </p:sp>
      <p:pic>
        <p:nvPicPr>
          <p:cNvPr id="5" name="Snagit_PPTF8B4">
            <a:extLst>
              <a:ext uri="{FF2B5EF4-FFF2-40B4-BE49-F238E27FC236}">
                <a16:creationId xmlns:a16="http://schemas.microsoft.com/office/drawing/2014/main" id="{2E543BEB-4125-4871-AB58-C8FF98CF44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1513" y="1825625"/>
            <a:ext cx="3928973" cy="4351338"/>
          </a:xfrm>
        </p:spPr>
      </p:pic>
    </p:spTree>
    <p:extLst>
      <p:ext uri="{BB962C8B-B14F-4D97-AF65-F5344CB8AC3E}">
        <p14:creationId xmlns:p14="http://schemas.microsoft.com/office/powerpoint/2010/main" val="2189966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a:xfrm>
            <a:off x="838200" y="365125"/>
            <a:ext cx="4772487" cy="1818782"/>
          </a:xfrm>
        </p:spPr>
        <p:txBody>
          <a:bodyPr>
            <a:normAutofit fontScale="90000"/>
          </a:bodyPr>
          <a:lstStyle/>
          <a:p>
            <a:r>
              <a:rPr lang="en-US" dirty="0"/>
              <a:t>4.5 megabytes of data in 62,500 punched cards!</a:t>
            </a:r>
            <a:endParaRPr lang="en-NZ" dirty="0"/>
          </a:p>
        </p:txBody>
      </p:sp>
      <p:pic>
        <p:nvPicPr>
          <p:cNvPr id="7" name="Picture 6">
            <a:extLst>
              <a:ext uri="{FF2B5EF4-FFF2-40B4-BE49-F238E27FC236}">
                <a16:creationId xmlns:a16="http://schemas.microsoft.com/office/drawing/2014/main" id="{2DFDF366-0D72-46F3-B124-0AD208054C79}"/>
              </a:ext>
            </a:extLst>
          </p:cNvPr>
          <p:cNvPicPr>
            <a:picLocks noChangeAspect="1"/>
          </p:cNvPicPr>
          <p:nvPr/>
        </p:nvPicPr>
        <p:blipFill>
          <a:blip r:embed="rId2"/>
          <a:stretch>
            <a:fillRect/>
          </a:stretch>
        </p:blipFill>
        <p:spPr>
          <a:xfrm>
            <a:off x="6668882" y="832597"/>
            <a:ext cx="3932261" cy="5334462"/>
          </a:xfrm>
          <a:prstGeom prst="rect">
            <a:avLst/>
          </a:prstGeom>
        </p:spPr>
      </p:pic>
    </p:spTree>
    <p:extLst>
      <p:ext uri="{BB962C8B-B14F-4D97-AF65-F5344CB8AC3E}">
        <p14:creationId xmlns:p14="http://schemas.microsoft.com/office/powerpoint/2010/main" val="2296667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a:xfrm>
            <a:off x="838200" y="365125"/>
            <a:ext cx="3059097" cy="1818782"/>
          </a:xfrm>
        </p:spPr>
        <p:txBody>
          <a:bodyPr>
            <a:normAutofit/>
          </a:bodyPr>
          <a:lstStyle/>
          <a:p>
            <a:r>
              <a:rPr lang="en-US" dirty="0"/>
              <a:t>Hard at work</a:t>
            </a:r>
            <a:endParaRPr lang="en-NZ" dirty="0"/>
          </a:p>
        </p:txBody>
      </p:sp>
      <p:pic>
        <p:nvPicPr>
          <p:cNvPr id="6" name="Picture 5">
            <a:extLst>
              <a:ext uri="{FF2B5EF4-FFF2-40B4-BE49-F238E27FC236}">
                <a16:creationId xmlns:a16="http://schemas.microsoft.com/office/drawing/2014/main" id="{E7CADCEA-F22E-4E1A-B3BA-E3948ACAFE27}"/>
              </a:ext>
            </a:extLst>
          </p:cNvPr>
          <p:cNvPicPr>
            <a:picLocks noChangeAspect="1"/>
          </p:cNvPicPr>
          <p:nvPr/>
        </p:nvPicPr>
        <p:blipFill>
          <a:blip r:embed="rId2"/>
          <a:stretch>
            <a:fillRect/>
          </a:stretch>
        </p:blipFill>
        <p:spPr>
          <a:xfrm>
            <a:off x="3344486" y="1274516"/>
            <a:ext cx="8009314" cy="4572396"/>
          </a:xfrm>
          <a:prstGeom prst="rect">
            <a:avLst/>
          </a:prstGeom>
        </p:spPr>
      </p:pic>
    </p:spTree>
    <p:extLst>
      <p:ext uri="{BB962C8B-B14F-4D97-AF65-F5344CB8AC3E}">
        <p14:creationId xmlns:p14="http://schemas.microsoft.com/office/powerpoint/2010/main" val="3834905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a:xfrm>
            <a:off x="838200" y="365125"/>
            <a:ext cx="4852386" cy="1818782"/>
          </a:xfrm>
        </p:spPr>
        <p:txBody>
          <a:bodyPr>
            <a:normAutofit/>
          </a:bodyPr>
          <a:lstStyle/>
          <a:p>
            <a:r>
              <a:rPr lang="en-US" dirty="0"/>
              <a:t>Punching the cards</a:t>
            </a:r>
            <a:endParaRPr lang="en-NZ" dirty="0"/>
          </a:p>
        </p:txBody>
      </p:sp>
      <p:pic>
        <p:nvPicPr>
          <p:cNvPr id="3" name="Punching">
            <a:hlinkClick r:id="" action="ppaction://media"/>
            <a:extLst>
              <a:ext uri="{FF2B5EF4-FFF2-40B4-BE49-F238E27FC236}">
                <a16:creationId xmlns:a16="http://schemas.microsoft.com/office/drawing/2014/main" id="{520F1CCF-850C-4BC2-AF58-0B15965D24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2481" y="1951037"/>
            <a:ext cx="8047038" cy="4541838"/>
          </a:xfrm>
          <a:prstGeom prst="rect">
            <a:avLst/>
          </a:prstGeom>
        </p:spPr>
      </p:pic>
    </p:spTree>
    <p:extLst>
      <p:ext uri="{BB962C8B-B14F-4D97-AF65-F5344CB8AC3E}">
        <p14:creationId xmlns:p14="http://schemas.microsoft.com/office/powerpoint/2010/main" val="30665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A1A6-EA00-4EA7-AE98-D75DE71F77D6}"/>
              </a:ext>
            </a:extLst>
          </p:cNvPr>
          <p:cNvSpPr>
            <a:spLocks noGrp="1"/>
          </p:cNvSpPr>
          <p:nvPr>
            <p:ph type="title"/>
          </p:nvPr>
        </p:nvSpPr>
        <p:spPr>
          <a:xfrm>
            <a:off x="234519" y="338491"/>
            <a:ext cx="3005831" cy="1818782"/>
          </a:xfrm>
        </p:spPr>
        <p:txBody>
          <a:bodyPr>
            <a:normAutofit fontScale="90000"/>
          </a:bodyPr>
          <a:lstStyle/>
          <a:p>
            <a:r>
              <a:rPr lang="en-US" dirty="0"/>
              <a:t>One mangled</a:t>
            </a:r>
            <a:br>
              <a:rPr lang="en-US" dirty="0"/>
            </a:br>
            <a:r>
              <a:rPr lang="en-US" dirty="0"/>
              <a:t> card!</a:t>
            </a:r>
            <a:endParaRPr lang="en-NZ" dirty="0"/>
          </a:p>
        </p:txBody>
      </p:sp>
      <p:pic>
        <p:nvPicPr>
          <p:cNvPr id="4" name="Picture 3">
            <a:extLst>
              <a:ext uri="{FF2B5EF4-FFF2-40B4-BE49-F238E27FC236}">
                <a16:creationId xmlns:a16="http://schemas.microsoft.com/office/drawing/2014/main" id="{B4025169-B866-43B8-9231-E2FAAD17B341}"/>
              </a:ext>
            </a:extLst>
          </p:cNvPr>
          <p:cNvPicPr>
            <a:picLocks noChangeAspect="1"/>
          </p:cNvPicPr>
          <p:nvPr/>
        </p:nvPicPr>
        <p:blipFill>
          <a:blip r:embed="rId2"/>
          <a:stretch>
            <a:fillRect/>
          </a:stretch>
        </p:blipFill>
        <p:spPr>
          <a:xfrm>
            <a:off x="4335172" y="818924"/>
            <a:ext cx="7018628" cy="5220152"/>
          </a:xfrm>
          <a:prstGeom prst="rect">
            <a:avLst/>
          </a:prstGeom>
        </p:spPr>
      </p:pic>
    </p:spTree>
    <p:extLst>
      <p:ext uri="{BB962C8B-B14F-4D97-AF65-F5344CB8AC3E}">
        <p14:creationId xmlns:p14="http://schemas.microsoft.com/office/powerpoint/2010/main" val="239012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F659-DBD9-44C9-930A-28905DEBDCB9}"/>
              </a:ext>
            </a:extLst>
          </p:cNvPr>
          <p:cNvSpPr>
            <a:spLocks noGrp="1"/>
          </p:cNvSpPr>
          <p:nvPr>
            <p:ph type="title"/>
          </p:nvPr>
        </p:nvSpPr>
        <p:spPr/>
        <p:txBody>
          <a:bodyPr/>
          <a:lstStyle/>
          <a:p>
            <a:r>
              <a:rPr lang="en-US" dirty="0"/>
              <a:t>The source code</a:t>
            </a:r>
            <a:endParaRPr lang="en-NZ" dirty="0"/>
          </a:p>
        </p:txBody>
      </p:sp>
      <p:pic>
        <p:nvPicPr>
          <p:cNvPr id="5" name="Snagit_PPT1A7B">
            <a:extLst>
              <a:ext uri="{FF2B5EF4-FFF2-40B4-BE49-F238E27FC236}">
                <a16:creationId xmlns:a16="http://schemas.microsoft.com/office/drawing/2014/main" id="{F233EA1A-2590-4064-9B91-B9ADB7B6C0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4230" y="1551154"/>
            <a:ext cx="7267074" cy="4941721"/>
          </a:xfrm>
        </p:spPr>
      </p:pic>
    </p:spTree>
    <p:extLst>
      <p:ext uri="{BB962C8B-B14F-4D97-AF65-F5344CB8AC3E}">
        <p14:creationId xmlns:p14="http://schemas.microsoft.com/office/powerpoint/2010/main" val="1739446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Printouts</a:t>
            </a:r>
            <a:endParaRPr lang="en-NZ" dirty="0"/>
          </a:p>
        </p:txBody>
      </p:sp>
      <p:pic>
        <p:nvPicPr>
          <p:cNvPr id="5" name="Content Placeholder 4">
            <a:extLst>
              <a:ext uri="{FF2B5EF4-FFF2-40B4-BE49-F238E27FC236}">
                <a16:creationId xmlns:a16="http://schemas.microsoft.com/office/drawing/2014/main" id="{6B8286BC-69A2-457F-AA74-956D450AC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7032" y="284085"/>
            <a:ext cx="5508567" cy="6208790"/>
          </a:xfrm>
        </p:spPr>
      </p:pic>
    </p:spTree>
    <p:extLst>
      <p:ext uri="{BB962C8B-B14F-4D97-AF65-F5344CB8AC3E}">
        <p14:creationId xmlns:p14="http://schemas.microsoft.com/office/powerpoint/2010/main" val="391426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US" dirty="0"/>
              <a:t>Workflow</a:t>
            </a:r>
            <a:endParaRPr lang="en-NZ" dirty="0"/>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normAutofit lnSpcReduction="10000"/>
          </a:bodyPr>
          <a:lstStyle/>
          <a:p>
            <a:r>
              <a:rPr lang="en-US" dirty="0"/>
              <a:t>Flowchart approved</a:t>
            </a:r>
          </a:p>
          <a:p>
            <a:r>
              <a:rPr lang="en-US" dirty="0"/>
              <a:t>Punch cards and JCL</a:t>
            </a:r>
          </a:p>
          <a:p>
            <a:r>
              <a:rPr lang="en-US" dirty="0"/>
              <a:t>Submit JCL and deck for compilation</a:t>
            </a:r>
          </a:p>
          <a:p>
            <a:r>
              <a:rPr lang="en-US" dirty="0"/>
              <a:t>Twiddle thumbs</a:t>
            </a:r>
          </a:p>
          <a:p>
            <a:r>
              <a:rPr lang="en-US" dirty="0"/>
              <a:t>Get deck back</a:t>
            </a:r>
          </a:p>
          <a:p>
            <a:r>
              <a:rPr lang="en-US" dirty="0"/>
              <a:t>Compilations errors </a:t>
            </a:r>
            <a:r>
              <a:rPr lang="en-US" dirty="0">
                <a:sym typeface="Wingdings" panose="05000000000000000000" pitchFamily="2" charset="2"/>
              </a:rPr>
              <a:t></a:t>
            </a:r>
          </a:p>
          <a:p>
            <a:r>
              <a:rPr lang="en-US" dirty="0">
                <a:sym typeface="Wingdings" panose="05000000000000000000" pitchFamily="2" charset="2"/>
              </a:rPr>
              <a:t>Type new cards</a:t>
            </a:r>
          </a:p>
          <a:p>
            <a:r>
              <a:rPr lang="en-US" dirty="0">
                <a:sym typeface="Wingdings" panose="05000000000000000000" pitchFamily="2" charset="2"/>
              </a:rPr>
              <a:t>Rinse and repeat</a:t>
            </a:r>
          </a:p>
          <a:p>
            <a:r>
              <a:rPr lang="en-US" dirty="0">
                <a:sym typeface="Wingdings" panose="05000000000000000000" pitchFamily="2" charset="2"/>
              </a:rPr>
              <a:t>Similar process for execution </a:t>
            </a:r>
            <a:endParaRPr lang="en-US" dirty="0"/>
          </a:p>
          <a:p>
            <a:endParaRPr lang="en-NZ" dirty="0"/>
          </a:p>
        </p:txBody>
      </p:sp>
    </p:spTree>
    <p:extLst>
      <p:ext uri="{BB962C8B-B14F-4D97-AF65-F5344CB8AC3E}">
        <p14:creationId xmlns:p14="http://schemas.microsoft.com/office/powerpoint/2010/main" val="233467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The mainframe – circa 1970!</a:t>
            </a:r>
          </a:p>
        </p:txBody>
      </p:sp>
    </p:spTree>
    <p:extLst>
      <p:ext uri="{BB962C8B-B14F-4D97-AF65-F5344CB8AC3E}">
        <p14:creationId xmlns:p14="http://schemas.microsoft.com/office/powerpoint/2010/main" val="176167251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838200" y="365124"/>
            <a:ext cx="3964619" cy="3452273"/>
          </a:xfrm>
        </p:spPr>
        <p:txBody>
          <a:bodyPr>
            <a:normAutofit fontScale="90000"/>
          </a:bodyPr>
          <a:lstStyle/>
          <a:p>
            <a:r>
              <a:rPr lang="en-US" dirty="0"/>
              <a:t>And then …</a:t>
            </a:r>
            <a:br>
              <a:rPr lang="en-US" dirty="0"/>
            </a:br>
            <a:r>
              <a:rPr lang="en-US" dirty="0"/>
              <a:t>IBM 3270</a:t>
            </a:r>
            <a:br>
              <a:rPr lang="en-US" dirty="0"/>
            </a:br>
            <a:r>
              <a:rPr lang="en-US" dirty="0"/>
              <a:t>display terminal</a:t>
            </a:r>
            <a:br>
              <a:rPr lang="en-US" dirty="0"/>
            </a:br>
            <a:r>
              <a:rPr lang="en-US" dirty="0"/>
              <a:t>(green screen)</a:t>
            </a:r>
            <a:br>
              <a:rPr lang="en-US" dirty="0"/>
            </a:br>
            <a:r>
              <a:rPr lang="en-US" dirty="0"/>
              <a:t>VT100</a:t>
            </a:r>
            <a:br>
              <a:rPr lang="en-US" dirty="0"/>
            </a:br>
            <a:r>
              <a:rPr lang="en-US" dirty="0"/>
              <a:t>80 x 24 characters</a:t>
            </a:r>
            <a:endParaRPr lang="en-NZ" dirty="0"/>
          </a:p>
        </p:txBody>
      </p:sp>
      <p:pic>
        <p:nvPicPr>
          <p:cNvPr id="1026" name="Picture 2">
            <a:extLst>
              <a:ext uri="{FF2B5EF4-FFF2-40B4-BE49-F238E27FC236}">
                <a16:creationId xmlns:a16="http://schemas.microsoft.com/office/drawing/2014/main" id="{D8E2AE00-6A57-4568-8A54-3AD052D7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690" y="1047750"/>
            <a:ext cx="44005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735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385440" y="414170"/>
            <a:ext cx="3298794" cy="3452273"/>
          </a:xfrm>
        </p:spPr>
        <p:txBody>
          <a:bodyPr>
            <a:normAutofit/>
          </a:bodyPr>
          <a:lstStyle/>
          <a:p>
            <a:r>
              <a:rPr lang="en-US" dirty="0"/>
              <a:t>Punch cards </a:t>
            </a:r>
            <a:br>
              <a:rPr lang="en-US" dirty="0"/>
            </a:br>
            <a:r>
              <a:rPr lang="en-US" dirty="0"/>
              <a:t>aren’t dead – they just end up on eBay!</a:t>
            </a:r>
            <a:endParaRPr lang="en-NZ" dirty="0"/>
          </a:p>
        </p:txBody>
      </p:sp>
      <p:pic>
        <p:nvPicPr>
          <p:cNvPr id="3" name="Picture 2">
            <a:extLst>
              <a:ext uri="{FF2B5EF4-FFF2-40B4-BE49-F238E27FC236}">
                <a16:creationId xmlns:a16="http://schemas.microsoft.com/office/drawing/2014/main" id="{E5E9A796-54CD-4C3F-865A-39EAD3D38D1B}"/>
              </a:ext>
            </a:extLst>
          </p:cNvPr>
          <p:cNvPicPr>
            <a:picLocks noChangeAspect="1"/>
          </p:cNvPicPr>
          <p:nvPr/>
        </p:nvPicPr>
        <p:blipFill>
          <a:blip r:embed="rId2"/>
          <a:stretch>
            <a:fillRect/>
          </a:stretch>
        </p:blipFill>
        <p:spPr>
          <a:xfrm>
            <a:off x="3874655" y="553060"/>
            <a:ext cx="7780694" cy="5890770"/>
          </a:xfrm>
          <a:prstGeom prst="rect">
            <a:avLst/>
          </a:prstGeom>
        </p:spPr>
      </p:pic>
    </p:spTree>
    <p:extLst>
      <p:ext uri="{BB962C8B-B14F-4D97-AF65-F5344CB8AC3E}">
        <p14:creationId xmlns:p14="http://schemas.microsoft.com/office/powerpoint/2010/main" val="2447560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385440" y="414170"/>
            <a:ext cx="5710560" cy="5223150"/>
          </a:xfrm>
        </p:spPr>
        <p:txBody>
          <a:bodyPr>
            <a:noAutofit/>
          </a:bodyPr>
          <a:lstStyle/>
          <a:p>
            <a:r>
              <a:rPr lang="en-US" sz="3200" dirty="0">
                <a:effectLst/>
                <a:latin typeface="Arial" panose="020B0604020202020204" pitchFamily="34" charset="0"/>
              </a:rPr>
              <a:t>myDOS360 provides the GUI to run the first operating system that was available for the revolutionary IBM System 360 computer. </a:t>
            </a:r>
            <a:br>
              <a:rPr lang="en-US" sz="3200" dirty="0">
                <a:effectLst/>
                <a:latin typeface="Arial" panose="020B0604020202020204" pitchFamily="34" charset="0"/>
              </a:rPr>
            </a:br>
            <a:br>
              <a:rPr lang="en-US" sz="3200" dirty="0">
                <a:effectLst/>
                <a:latin typeface="Arial" panose="020B0604020202020204" pitchFamily="34" charset="0"/>
              </a:rPr>
            </a:br>
            <a:r>
              <a:rPr lang="en-US" sz="3200" dirty="0">
                <a:effectLst/>
                <a:latin typeface="Arial" panose="020B0604020202020204" pitchFamily="34" charset="0"/>
              </a:rPr>
              <a:t>It has COBOL, FORTRAN, RPG, and PL/1 compilers.</a:t>
            </a:r>
            <a:endParaRPr lang="en-NZ" sz="3200" dirty="0"/>
          </a:p>
        </p:txBody>
      </p:sp>
      <p:pic>
        <p:nvPicPr>
          <p:cNvPr id="4" name="Picture 3">
            <a:extLst>
              <a:ext uri="{FF2B5EF4-FFF2-40B4-BE49-F238E27FC236}">
                <a16:creationId xmlns:a16="http://schemas.microsoft.com/office/drawing/2014/main" id="{55A9498F-3510-4393-9A37-2AB369FB1E7E}"/>
              </a:ext>
            </a:extLst>
          </p:cNvPr>
          <p:cNvPicPr>
            <a:picLocks noChangeAspect="1"/>
          </p:cNvPicPr>
          <p:nvPr/>
        </p:nvPicPr>
        <p:blipFill>
          <a:blip r:embed="rId2"/>
          <a:stretch>
            <a:fillRect/>
          </a:stretch>
        </p:blipFill>
        <p:spPr>
          <a:xfrm>
            <a:off x="7196060" y="1213823"/>
            <a:ext cx="4610500" cy="4572396"/>
          </a:xfrm>
          <a:prstGeom prst="rect">
            <a:avLst/>
          </a:prstGeom>
        </p:spPr>
      </p:pic>
    </p:spTree>
    <p:extLst>
      <p:ext uri="{BB962C8B-B14F-4D97-AF65-F5344CB8AC3E}">
        <p14:creationId xmlns:p14="http://schemas.microsoft.com/office/powerpoint/2010/main" val="1849652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Programming Languages</a:t>
            </a:r>
          </a:p>
        </p:txBody>
      </p:sp>
    </p:spTree>
    <p:extLst>
      <p:ext uri="{BB962C8B-B14F-4D97-AF65-F5344CB8AC3E}">
        <p14:creationId xmlns:p14="http://schemas.microsoft.com/office/powerpoint/2010/main" val="28479252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Timeline</a:t>
            </a:r>
            <a:endParaRPr lang="en-NZ" dirty="0"/>
          </a:p>
        </p:txBody>
      </p:sp>
      <p:pic>
        <p:nvPicPr>
          <p:cNvPr id="5" name="ProgLang">
            <a:hlinkClick r:id="" action="ppaction://media"/>
            <a:extLst>
              <a:ext uri="{FF2B5EF4-FFF2-40B4-BE49-F238E27FC236}">
                <a16:creationId xmlns:a16="http://schemas.microsoft.com/office/drawing/2014/main" id="{BECBB1DE-4615-4833-8B22-BB2B8B2D0E9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1550" y="1825625"/>
            <a:ext cx="7708900" cy="4351338"/>
          </a:xfrm>
        </p:spPr>
      </p:pic>
    </p:spTree>
    <p:extLst>
      <p:ext uri="{BB962C8B-B14F-4D97-AF65-F5344CB8AC3E}">
        <p14:creationId xmlns:p14="http://schemas.microsoft.com/office/powerpoint/2010/main" val="12653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From this:</a:t>
            </a:r>
            <a:endParaRPr lang="en-NZ" dirty="0"/>
          </a:p>
        </p:txBody>
      </p:sp>
      <p:pic>
        <p:nvPicPr>
          <p:cNvPr id="5" name="Content Placeholder 4">
            <a:extLst>
              <a:ext uri="{FF2B5EF4-FFF2-40B4-BE49-F238E27FC236}">
                <a16:creationId xmlns:a16="http://schemas.microsoft.com/office/drawing/2014/main" id="{C1CA025E-652A-42B4-A63B-7B635142507E}"/>
              </a:ext>
            </a:extLst>
          </p:cNvPr>
          <p:cNvPicPr>
            <a:picLocks noGrp="1" noChangeAspect="1"/>
          </p:cNvPicPr>
          <p:nvPr>
            <p:ph idx="1"/>
          </p:nvPr>
        </p:nvPicPr>
        <p:blipFill>
          <a:blip r:embed="rId2"/>
          <a:stretch>
            <a:fillRect/>
          </a:stretch>
        </p:blipFill>
        <p:spPr>
          <a:xfrm>
            <a:off x="2236647" y="1690688"/>
            <a:ext cx="7718705" cy="4351338"/>
          </a:xfrm>
          <a:prstGeom prst="rect">
            <a:avLst/>
          </a:prstGeom>
        </p:spPr>
      </p:pic>
    </p:spTree>
    <p:extLst>
      <p:ext uri="{BB962C8B-B14F-4D97-AF65-F5344CB8AC3E}">
        <p14:creationId xmlns:p14="http://schemas.microsoft.com/office/powerpoint/2010/main" val="1606304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Via this:</a:t>
            </a:r>
            <a:endParaRPr lang="en-NZ" dirty="0"/>
          </a:p>
        </p:txBody>
      </p:sp>
      <p:pic>
        <p:nvPicPr>
          <p:cNvPr id="6" name="Picture 5">
            <a:extLst>
              <a:ext uri="{FF2B5EF4-FFF2-40B4-BE49-F238E27FC236}">
                <a16:creationId xmlns:a16="http://schemas.microsoft.com/office/drawing/2014/main" id="{4CB2156D-E48A-496C-94A9-2B7124B2BF5A}"/>
              </a:ext>
            </a:extLst>
          </p:cNvPr>
          <p:cNvPicPr>
            <a:picLocks noChangeAspect="1"/>
          </p:cNvPicPr>
          <p:nvPr/>
        </p:nvPicPr>
        <p:blipFill>
          <a:blip r:embed="rId2"/>
          <a:stretch>
            <a:fillRect/>
          </a:stretch>
        </p:blipFill>
        <p:spPr>
          <a:xfrm>
            <a:off x="2057050" y="1505529"/>
            <a:ext cx="8077900" cy="4557155"/>
          </a:xfrm>
          <a:prstGeom prst="rect">
            <a:avLst/>
          </a:prstGeom>
        </p:spPr>
      </p:pic>
    </p:spTree>
    <p:extLst>
      <p:ext uri="{BB962C8B-B14F-4D97-AF65-F5344CB8AC3E}">
        <p14:creationId xmlns:p14="http://schemas.microsoft.com/office/powerpoint/2010/main" val="1998031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lstStyle/>
          <a:p>
            <a:r>
              <a:rPr lang="en-US" dirty="0"/>
              <a:t>To this:</a:t>
            </a:r>
            <a:endParaRPr lang="en-NZ" dirty="0"/>
          </a:p>
        </p:txBody>
      </p:sp>
      <p:pic>
        <p:nvPicPr>
          <p:cNvPr id="9" name="Picture 8">
            <a:extLst>
              <a:ext uri="{FF2B5EF4-FFF2-40B4-BE49-F238E27FC236}">
                <a16:creationId xmlns:a16="http://schemas.microsoft.com/office/drawing/2014/main" id="{471376AB-0726-466A-BBCD-E0E6F2996278}"/>
              </a:ext>
            </a:extLst>
          </p:cNvPr>
          <p:cNvPicPr>
            <a:picLocks noChangeAspect="1"/>
          </p:cNvPicPr>
          <p:nvPr/>
        </p:nvPicPr>
        <p:blipFill>
          <a:blip r:embed="rId2"/>
          <a:stretch>
            <a:fillRect/>
          </a:stretch>
        </p:blipFill>
        <p:spPr>
          <a:xfrm>
            <a:off x="2076101" y="1567672"/>
            <a:ext cx="8039797" cy="4557155"/>
          </a:xfrm>
          <a:prstGeom prst="rect">
            <a:avLst/>
          </a:prstGeom>
        </p:spPr>
      </p:pic>
    </p:spTree>
    <p:extLst>
      <p:ext uri="{BB962C8B-B14F-4D97-AF65-F5344CB8AC3E}">
        <p14:creationId xmlns:p14="http://schemas.microsoft.com/office/powerpoint/2010/main" val="259714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388977-90E1-4634-8FF8-0E0BE02D69A4}"/>
              </a:ext>
            </a:extLst>
          </p:cNvPr>
          <p:cNvSpPr>
            <a:spLocks noGrp="1"/>
          </p:cNvSpPr>
          <p:nvPr>
            <p:ph type="title"/>
          </p:nvPr>
        </p:nvSpPr>
        <p:spPr>
          <a:xfrm>
            <a:off x="269239" y="2084172"/>
            <a:ext cx="11653523" cy="2532216"/>
          </a:xfrm>
        </p:spPr>
        <p:txBody>
          <a:bodyPr/>
          <a:lstStyle/>
          <a:p>
            <a:r>
              <a:rPr lang="en-NZ" dirty="0"/>
              <a:t>The PC – circa 1980</a:t>
            </a:r>
          </a:p>
        </p:txBody>
      </p:sp>
    </p:spTree>
    <p:extLst>
      <p:ext uri="{BB962C8B-B14F-4D97-AF65-F5344CB8AC3E}">
        <p14:creationId xmlns:p14="http://schemas.microsoft.com/office/powerpoint/2010/main" val="362507101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A8A7-1820-4DD6-8FFA-9C0787DDBB26}"/>
              </a:ext>
            </a:extLst>
          </p:cNvPr>
          <p:cNvSpPr>
            <a:spLocks noGrp="1"/>
          </p:cNvSpPr>
          <p:nvPr>
            <p:ph type="title"/>
          </p:nvPr>
        </p:nvSpPr>
        <p:spPr/>
        <p:txBody>
          <a:bodyPr/>
          <a:lstStyle/>
          <a:p>
            <a:r>
              <a:rPr lang="en-NZ" dirty="0"/>
              <a:t>Apple 1 - 1976</a:t>
            </a:r>
          </a:p>
        </p:txBody>
      </p:sp>
      <p:pic>
        <p:nvPicPr>
          <p:cNvPr id="5" name="Snagit_PPT4AB3">
            <a:extLst>
              <a:ext uri="{FF2B5EF4-FFF2-40B4-BE49-F238E27FC236}">
                <a16:creationId xmlns:a16="http://schemas.microsoft.com/office/drawing/2014/main" id="{6EEB6A21-9B18-4E8B-8728-1C65A48839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7949" y="1825625"/>
            <a:ext cx="5176101" cy="4351338"/>
          </a:xfrm>
        </p:spPr>
      </p:pic>
    </p:spTree>
    <p:extLst>
      <p:ext uri="{BB962C8B-B14F-4D97-AF65-F5344CB8AC3E}">
        <p14:creationId xmlns:p14="http://schemas.microsoft.com/office/powerpoint/2010/main" val="371784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BC0E-A424-4D99-AC74-6A00D0320314}"/>
              </a:ext>
            </a:extLst>
          </p:cNvPr>
          <p:cNvSpPr>
            <a:spLocks noGrp="1"/>
          </p:cNvSpPr>
          <p:nvPr>
            <p:ph type="title"/>
          </p:nvPr>
        </p:nvSpPr>
        <p:spPr/>
        <p:txBody>
          <a:bodyPr/>
          <a:lstStyle/>
          <a:p>
            <a:r>
              <a:rPr lang="en-NZ" dirty="0"/>
              <a:t>NASA mainframe - 1960</a:t>
            </a:r>
          </a:p>
        </p:txBody>
      </p:sp>
      <p:pic>
        <p:nvPicPr>
          <p:cNvPr id="5" name="Snagit_PPT75CB">
            <a:extLst>
              <a:ext uri="{FF2B5EF4-FFF2-40B4-BE49-F238E27FC236}">
                <a16:creationId xmlns:a16="http://schemas.microsoft.com/office/drawing/2014/main" id="{2251B329-E293-4C53-896A-90883608E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4368" y="1825625"/>
            <a:ext cx="6643264" cy="4351338"/>
          </a:xfrm>
        </p:spPr>
      </p:pic>
    </p:spTree>
    <p:extLst>
      <p:ext uri="{BB962C8B-B14F-4D97-AF65-F5344CB8AC3E}">
        <p14:creationId xmlns:p14="http://schemas.microsoft.com/office/powerpoint/2010/main" val="731426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1E44-04A0-4A31-9348-4CC2B6E453D5}"/>
              </a:ext>
            </a:extLst>
          </p:cNvPr>
          <p:cNvSpPr>
            <a:spLocks noGrp="1"/>
          </p:cNvSpPr>
          <p:nvPr>
            <p:ph type="title"/>
          </p:nvPr>
        </p:nvSpPr>
        <p:spPr/>
        <p:txBody>
          <a:bodyPr/>
          <a:lstStyle/>
          <a:p>
            <a:r>
              <a:rPr lang="en-NZ" dirty="0"/>
              <a:t>IBM PC - 1981</a:t>
            </a:r>
          </a:p>
        </p:txBody>
      </p:sp>
      <p:pic>
        <p:nvPicPr>
          <p:cNvPr id="5" name="Snagit_PPT598F">
            <a:extLst>
              <a:ext uri="{FF2B5EF4-FFF2-40B4-BE49-F238E27FC236}">
                <a16:creationId xmlns:a16="http://schemas.microsoft.com/office/drawing/2014/main" id="{9CF7E27A-E029-406D-A8A8-EB633ECDE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4791" y="1825625"/>
            <a:ext cx="4682418" cy="4351338"/>
          </a:xfrm>
        </p:spPr>
      </p:pic>
    </p:spTree>
    <p:extLst>
      <p:ext uri="{BB962C8B-B14F-4D97-AF65-F5344CB8AC3E}">
        <p14:creationId xmlns:p14="http://schemas.microsoft.com/office/powerpoint/2010/main" val="3619138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a:xfrm>
            <a:off x="838200" y="365125"/>
            <a:ext cx="1783080" cy="528955"/>
          </a:xfrm>
        </p:spPr>
        <p:txBody>
          <a:bodyPr>
            <a:normAutofit fontScale="90000"/>
          </a:bodyPr>
          <a:lstStyle/>
          <a:p>
            <a:r>
              <a:rPr lang="en-NZ" dirty="0"/>
              <a:t>IBM PC</a:t>
            </a:r>
          </a:p>
        </p:txBody>
      </p:sp>
      <p:pic>
        <p:nvPicPr>
          <p:cNvPr id="9" name="Picture 8">
            <a:extLst>
              <a:ext uri="{FF2B5EF4-FFF2-40B4-BE49-F238E27FC236}">
                <a16:creationId xmlns:a16="http://schemas.microsoft.com/office/drawing/2014/main" id="{AA06B2CD-6506-45B8-A6B2-9EB51F977B83}"/>
              </a:ext>
            </a:extLst>
          </p:cNvPr>
          <p:cNvPicPr>
            <a:picLocks noChangeAspect="1"/>
          </p:cNvPicPr>
          <p:nvPr/>
        </p:nvPicPr>
        <p:blipFill>
          <a:blip r:embed="rId2"/>
          <a:stretch>
            <a:fillRect/>
          </a:stretch>
        </p:blipFill>
        <p:spPr>
          <a:xfrm>
            <a:off x="4132306" y="1027906"/>
            <a:ext cx="6325148" cy="5334462"/>
          </a:xfrm>
          <a:prstGeom prst="rect">
            <a:avLst/>
          </a:prstGeom>
        </p:spPr>
      </p:pic>
    </p:spTree>
    <p:extLst>
      <p:ext uri="{BB962C8B-B14F-4D97-AF65-F5344CB8AC3E}">
        <p14:creationId xmlns:p14="http://schemas.microsoft.com/office/powerpoint/2010/main" val="1831816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a:xfrm>
            <a:off x="838200" y="365125"/>
            <a:ext cx="7614920" cy="528955"/>
          </a:xfrm>
        </p:spPr>
        <p:txBody>
          <a:bodyPr>
            <a:normAutofit fontScale="90000"/>
          </a:bodyPr>
          <a:lstStyle/>
          <a:p>
            <a:r>
              <a:rPr lang="en-NZ" dirty="0"/>
              <a:t>Floppy drives – 8”, 5 ¼”, 3 ½”</a:t>
            </a:r>
          </a:p>
        </p:txBody>
      </p:sp>
      <p:pic>
        <p:nvPicPr>
          <p:cNvPr id="3" name="Picture 2">
            <a:extLst>
              <a:ext uri="{FF2B5EF4-FFF2-40B4-BE49-F238E27FC236}">
                <a16:creationId xmlns:a16="http://schemas.microsoft.com/office/drawing/2014/main" id="{085EEEA0-9D72-481E-AE10-F321FB7391D9}"/>
              </a:ext>
            </a:extLst>
          </p:cNvPr>
          <p:cNvPicPr>
            <a:picLocks noChangeAspect="1"/>
          </p:cNvPicPr>
          <p:nvPr/>
        </p:nvPicPr>
        <p:blipFill>
          <a:blip r:embed="rId2"/>
          <a:stretch>
            <a:fillRect/>
          </a:stretch>
        </p:blipFill>
        <p:spPr>
          <a:xfrm>
            <a:off x="437659" y="1274850"/>
            <a:ext cx="11316681" cy="5303980"/>
          </a:xfrm>
          <a:prstGeom prst="rect">
            <a:avLst/>
          </a:prstGeom>
        </p:spPr>
      </p:pic>
    </p:spTree>
    <p:extLst>
      <p:ext uri="{BB962C8B-B14F-4D97-AF65-F5344CB8AC3E}">
        <p14:creationId xmlns:p14="http://schemas.microsoft.com/office/powerpoint/2010/main" val="2332881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Floppy drive</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r>
              <a:rPr lang="en-US" dirty="0"/>
              <a:t>8” - 240K bytes</a:t>
            </a:r>
          </a:p>
          <a:p>
            <a:r>
              <a:rPr lang="en-US" dirty="0"/>
              <a:t>Q 3:</a:t>
            </a:r>
          </a:p>
          <a:p>
            <a:r>
              <a:rPr lang="en-US" dirty="0"/>
              <a:t>How much memory on a 5 ¼ floppy?</a:t>
            </a:r>
          </a:p>
          <a:p>
            <a:endParaRPr lang="en-US" dirty="0"/>
          </a:p>
          <a:p>
            <a:r>
              <a:rPr lang="en-US" dirty="0"/>
              <a:t>A:</a:t>
            </a:r>
          </a:p>
          <a:p>
            <a:r>
              <a:rPr lang="en-US" b="1" dirty="0"/>
              <a:t>160 K / 320 K </a:t>
            </a:r>
            <a:r>
              <a:rPr lang="en-US" dirty="0"/>
              <a:t>bytes (single / double sided)</a:t>
            </a:r>
          </a:p>
          <a:p>
            <a:endParaRPr lang="en-US" dirty="0"/>
          </a:p>
          <a:p>
            <a:endParaRPr lang="en-NZ" dirty="0"/>
          </a:p>
        </p:txBody>
      </p:sp>
    </p:spTree>
    <p:extLst>
      <p:ext uri="{BB962C8B-B14F-4D97-AF65-F5344CB8AC3E}">
        <p14:creationId xmlns:p14="http://schemas.microsoft.com/office/powerpoint/2010/main" val="36355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Hard drive</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r>
              <a:rPr lang="en-US" dirty="0"/>
              <a:t>Q 4:</a:t>
            </a:r>
          </a:p>
          <a:p>
            <a:r>
              <a:rPr lang="en-US" dirty="0"/>
              <a:t>How much memory on a hard drive (fixed disc) for the first IBM PC?</a:t>
            </a:r>
          </a:p>
          <a:p>
            <a:endParaRPr lang="en-US" dirty="0"/>
          </a:p>
          <a:p>
            <a:r>
              <a:rPr lang="en-US" dirty="0"/>
              <a:t>A:</a:t>
            </a:r>
          </a:p>
          <a:p>
            <a:r>
              <a:rPr lang="en-US" dirty="0"/>
              <a:t>Sorry! Trick question. There wasn’t one because they didn’t believe anyone would need that much storage.</a:t>
            </a:r>
          </a:p>
          <a:p>
            <a:r>
              <a:rPr lang="en-US" dirty="0"/>
              <a:t>When they did appear, they were 10 MB</a:t>
            </a:r>
          </a:p>
          <a:p>
            <a:endParaRPr lang="en-US" dirty="0"/>
          </a:p>
          <a:p>
            <a:endParaRPr lang="en-NZ" dirty="0"/>
          </a:p>
        </p:txBody>
      </p:sp>
    </p:spTree>
    <p:extLst>
      <p:ext uri="{BB962C8B-B14F-4D97-AF65-F5344CB8AC3E}">
        <p14:creationId xmlns:p14="http://schemas.microsoft.com/office/powerpoint/2010/main" val="13623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Memory</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r>
              <a:rPr lang="en-US" dirty="0"/>
              <a:t>Expanded memory is addressed from within the lower 1MB space, usually above 640K.</a:t>
            </a:r>
          </a:p>
          <a:p>
            <a:r>
              <a:rPr lang="en-US" dirty="0"/>
              <a:t>Extended memory has addresses greater than 1MB</a:t>
            </a:r>
            <a:endParaRPr lang="en-NZ" dirty="0"/>
          </a:p>
        </p:txBody>
      </p:sp>
    </p:spTree>
    <p:extLst>
      <p:ext uri="{BB962C8B-B14F-4D97-AF65-F5344CB8AC3E}">
        <p14:creationId xmlns:p14="http://schemas.microsoft.com/office/powerpoint/2010/main" val="1347170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Terminate and stay resident</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r>
              <a:rPr lang="en-US" dirty="0"/>
              <a:t>A terminate-and-stay-resident program (commonly </a:t>
            </a:r>
            <a:r>
              <a:rPr lang="en-US" b="1" dirty="0"/>
              <a:t>TSR</a:t>
            </a:r>
            <a:r>
              <a:rPr lang="en-US" dirty="0"/>
              <a:t>) is a computer program running under DOS that uses a system call to return control to DOS as though it has finished, but remains in computer memory so it can be reactivated later. This technique partially overcame DOS's limitation of executing only one program, or task, at a time. TSRs are used only in DOS, not in Windows. </a:t>
            </a:r>
          </a:p>
          <a:p>
            <a:r>
              <a:rPr lang="en-US" dirty="0"/>
              <a:t>Some TSRs are utility software that a computer user might call up several times a day, while working in another program, using a hotkey.</a:t>
            </a:r>
          </a:p>
        </p:txBody>
      </p:sp>
    </p:spTree>
    <p:extLst>
      <p:ext uri="{BB962C8B-B14F-4D97-AF65-F5344CB8AC3E}">
        <p14:creationId xmlns:p14="http://schemas.microsoft.com/office/powerpoint/2010/main" val="586925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normAutofit/>
          </a:bodyPr>
          <a:lstStyle/>
          <a:p>
            <a:r>
              <a:rPr lang="en-US" dirty="0"/>
              <a:t>Norton Commander</a:t>
            </a:r>
            <a:endParaRPr lang="en-NZ" dirty="0"/>
          </a:p>
        </p:txBody>
      </p:sp>
      <p:pic>
        <p:nvPicPr>
          <p:cNvPr id="3" name="Picture 2">
            <a:extLst>
              <a:ext uri="{FF2B5EF4-FFF2-40B4-BE49-F238E27FC236}">
                <a16:creationId xmlns:a16="http://schemas.microsoft.com/office/drawing/2014/main" id="{DB16927E-0D8D-4403-A39A-269830AB7431}"/>
              </a:ext>
            </a:extLst>
          </p:cNvPr>
          <p:cNvPicPr>
            <a:picLocks noChangeAspect="1"/>
          </p:cNvPicPr>
          <p:nvPr/>
        </p:nvPicPr>
        <p:blipFill>
          <a:blip r:embed="rId2"/>
          <a:stretch>
            <a:fillRect/>
          </a:stretch>
        </p:blipFill>
        <p:spPr>
          <a:xfrm>
            <a:off x="2137067" y="1486085"/>
            <a:ext cx="7917866" cy="5128704"/>
          </a:xfrm>
          <a:prstGeom prst="rect">
            <a:avLst/>
          </a:prstGeom>
        </p:spPr>
      </p:pic>
    </p:spTree>
    <p:extLst>
      <p:ext uri="{BB962C8B-B14F-4D97-AF65-F5344CB8AC3E}">
        <p14:creationId xmlns:p14="http://schemas.microsoft.com/office/powerpoint/2010/main" val="3663355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Windows 1.0</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pPr marL="0" indent="0">
              <a:buNone/>
            </a:pPr>
            <a:r>
              <a:rPr lang="en-US" dirty="0"/>
              <a:t>Requires two floppy</a:t>
            </a:r>
          </a:p>
          <a:p>
            <a:pPr marL="0" indent="0">
              <a:buNone/>
            </a:pPr>
            <a:r>
              <a:rPr lang="en-US" dirty="0"/>
              <a:t>disk drives</a:t>
            </a:r>
          </a:p>
          <a:p>
            <a:pPr marL="0" indent="0">
              <a:buNone/>
            </a:pPr>
            <a:r>
              <a:rPr lang="en-US" dirty="0"/>
              <a:t>and 192 KB of RAM</a:t>
            </a:r>
          </a:p>
          <a:p>
            <a:endParaRPr lang="en-US" dirty="0"/>
          </a:p>
        </p:txBody>
      </p:sp>
      <p:pic>
        <p:nvPicPr>
          <p:cNvPr id="3" name="Picture 2">
            <a:extLst>
              <a:ext uri="{FF2B5EF4-FFF2-40B4-BE49-F238E27FC236}">
                <a16:creationId xmlns:a16="http://schemas.microsoft.com/office/drawing/2014/main" id="{08836396-F24D-4AAA-B29A-646536E38F0C}"/>
              </a:ext>
            </a:extLst>
          </p:cNvPr>
          <p:cNvPicPr>
            <a:picLocks noChangeAspect="1"/>
          </p:cNvPicPr>
          <p:nvPr/>
        </p:nvPicPr>
        <p:blipFill>
          <a:blip r:embed="rId2"/>
          <a:stretch>
            <a:fillRect/>
          </a:stretch>
        </p:blipFill>
        <p:spPr>
          <a:xfrm>
            <a:off x="5529594" y="1142802"/>
            <a:ext cx="6210838" cy="4572396"/>
          </a:xfrm>
          <a:prstGeom prst="rect">
            <a:avLst/>
          </a:prstGeom>
        </p:spPr>
      </p:pic>
    </p:spTree>
    <p:extLst>
      <p:ext uri="{BB962C8B-B14F-4D97-AF65-F5344CB8AC3E}">
        <p14:creationId xmlns:p14="http://schemas.microsoft.com/office/powerpoint/2010/main" val="2561728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normAutofit/>
          </a:bodyPr>
          <a:lstStyle/>
          <a:p>
            <a:r>
              <a:rPr lang="en-US" dirty="0"/>
              <a:t>Visual Basic (1991)</a:t>
            </a:r>
            <a:endParaRPr lang="en-NZ" dirty="0"/>
          </a:p>
        </p:txBody>
      </p:sp>
      <p:pic>
        <p:nvPicPr>
          <p:cNvPr id="6" name="Picture 5">
            <a:extLst>
              <a:ext uri="{FF2B5EF4-FFF2-40B4-BE49-F238E27FC236}">
                <a16:creationId xmlns:a16="http://schemas.microsoft.com/office/drawing/2014/main" id="{6CF991D8-3F06-4B6C-8A2E-B0152DDF43E7}"/>
              </a:ext>
            </a:extLst>
          </p:cNvPr>
          <p:cNvPicPr>
            <a:picLocks noChangeAspect="1"/>
          </p:cNvPicPr>
          <p:nvPr/>
        </p:nvPicPr>
        <p:blipFill>
          <a:blip r:embed="rId2"/>
          <a:stretch>
            <a:fillRect/>
          </a:stretch>
        </p:blipFill>
        <p:spPr>
          <a:xfrm>
            <a:off x="1287363" y="1454227"/>
            <a:ext cx="9617273" cy="5334462"/>
          </a:xfrm>
          <a:prstGeom prst="rect">
            <a:avLst/>
          </a:prstGeom>
        </p:spPr>
      </p:pic>
    </p:spTree>
    <p:extLst>
      <p:ext uri="{BB962C8B-B14F-4D97-AF65-F5344CB8AC3E}">
        <p14:creationId xmlns:p14="http://schemas.microsoft.com/office/powerpoint/2010/main" val="3100822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C9A1-84F8-4B46-871D-B428C2968DB9}"/>
              </a:ext>
            </a:extLst>
          </p:cNvPr>
          <p:cNvSpPr>
            <a:spLocks noGrp="1"/>
          </p:cNvSpPr>
          <p:nvPr>
            <p:ph type="title"/>
          </p:nvPr>
        </p:nvSpPr>
        <p:spPr/>
        <p:txBody>
          <a:bodyPr>
            <a:normAutofit/>
          </a:bodyPr>
          <a:lstStyle/>
          <a:p>
            <a:r>
              <a:rPr lang="en-NZ" dirty="0"/>
              <a:t>IBM card punch</a:t>
            </a:r>
            <a:br>
              <a:rPr lang="en-NZ" dirty="0"/>
            </a:br>
            <a:endParaRPr lang="en-NZ" dirty="0"/>
          </a:p>
        </p:txBody>
      </p:sp>
      <p:pic>
        <p:nvPicPr>
          <p:cNvPr id="5" name="Snagit_PPTA5F1">
            <a:extLst>
              <a:ext uri="{FF2B5EF4-FFF2-40B4-BE49-F238E27FC236}">
                <a16:creationId xmlns:a16="http://schemas.microsoft.com/office/drawing/2014/main" id="{1FCCB79C-F44A-426D-8971-14D9B5A190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138" y="2096397"/>
            <a:ext cx="5079724" cy="3809793"/>
          </a:xfrm>
        </p:spPr>
      </p:pic>
    </p:spTree>
    <p:extLst>
      <p:ext uri="{BB962C8B-B14F-4D97-AF65-F5344CB8AC3E}">
        <p14:creationId xmlns:p14="http://schemas.microsoft.com/office/powerpoint/2010/main" val="3121621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The “Internet”</a:t>
            </a:r>
          </a:p>
        </p:txBody>
      </p:sp>
    </p:spTree>
    <p:extLst>
      <p:ext uri="{BB962C8B-B14F-4D97-AF65-F5344CB8AC3E}">
        <p14:creationId xmlns:p14="http://schemas.microsoft.com/office/powerpoint/2010/main" val="374146726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838200" y="365125"/>
            <a:ext cx="2304495" cy="4215753"/>
          </a:xfrm>
        </p:spPr>
        <p:txBody>
          <a:bodyPr>
            <a:normAutofit fontScale="90000"/>
          </a:bodyPr>
          <a:lstStyle/>
          <a:p>
            <a:r>
              <a:rPr lang="en-US" dirty="0"/>
              <a:t>Acoustic</a:t>
            </a:r>
            <a:br>
              <a:rPr lang="en-US" dirty="0"/>
            </a:br>
            <a:r>
              <a:rPr lang="en-US" dirty="0"/>
              <a:t>Coupler</a:t>
            </a:r>
            <a:br>
              <a:rPr lang="en-US" dirty="0"/>
            </a:br>
            <a:r>
              <a:rPr lang="en-US" dirty="0"/>
              <a:t>(1200 baud = 150 bytes / sec = 540 K per hour)</a:t>
            </a:r>
            <a:endParaRPr lang="en-NZ" dirty="0"/>
          </a:p>
        </p:txBody>
      </p:sp>
      <p:pic>
        <p:nvPicPr>
          <p:cNvPr id="3" name="Picture 2">
            <a:extLst>
              <a:ext uri="{FF2B5EF4-FFF2-40B4-BE49-F238E27FC236}">
                <a16:creationId xmlns:a16="http://schemas.microsoft.com/office/drawing/2014/main" id="{2A034988-67F8-4E32-B346-2E8272A9E0A3}"/>
              </a:ext>
            </a:extLst>
          </p:cNvPr>
          <p:cNvPicPr>
            <a:picLocks noChangeAspect="1"/>
          </p:cNvPicPr>
          <p:nvPr/>
        </p:nvPicPr>
        <p:blipFill>
          <a:blip r:embed="rId2"/>
          <a:stretch>
            <a:fillRect/>
          </a:stretch>
        </p:blipFill>
        <p:spPr>
          <a:xfrm>
            <a:off x="4216893" y="365125"/>
            <a:ext cx="6705785" cy="5748291"/>
          </a:xfrm>
          <a:prstGeom prst="rect">
            <a:avLst/>
          </a:prstGeom>
        </p:spPr>
      </p:pic>
    </p:spTree>
    <p:extLst>
      <p:ext uri="{BB962C8B-B14F-4D97-AF65-F5344CB8AC3E}">
        <p14:creationId xmlns:p14="http://schemas.microsoft.com/office/powerpoint/2010/main" val="802452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Games</a:t>
            </a:r>
          </a:p>
        </p:txBody>
      </p:sp>
    </p:spTree>
    <p:extLst>
      <p:ext uri="{BB962C8B-B14F-4D97-AF65-F5344CB8AC3E}">
        <p14:creationId xmlns:p14="http://schemas.microsoft.com/office/powerpoint/2010/main" val="28735127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p:txBody>
          <a:bodyPr>
            <a:normAutofit/>
          </a:bodyPr>
          <a:lstStyle/>
          <a:p>
            <a:r>
              <a:rPr lang="en-US" dirty="0"/>
              <a:t>Davis Ahl – Basic Computing Games</a:t>
            </a:r>
            <a:endParaRPr lang="en-NZ" dirty="0"/>
          </a:p>
        </p:txBody>
      </p:sp>
      <p:pic>
        <p:nvPicPr>
          <p:cNvPr id="6" name="Picture 5">
            <a:extLst>
              <a:ext uri="{FF2B5EF4-FFF2-40B4-BE49-F238E27FC236}">
                <a16:creationId xmlns:a16="http://schemas.microsoft.com/office/drawing/2014/main" id="{DB1F6D78-CEFB-40D1-8E09-D18C99C174D5}"/>
              </a:ext>
            </a:extLst>
          </p:cNvPr>
          <p:cNvPicPr>
            <a:picLocks noChangeAspect="1"/>
          </p:cNvPicPr>
          <p:nvPr/>
        </p:nvPicPr>
        <p:blipFill>
          <a:blip r:embed="rId2"/>
          <a:stretch>
            <a:fillRect/>
          </a:stretch>
        </p:blipFill>
        <p:spPr>
          <a:xfrm>
            <a:off x="4465178" y="1822824"/>
            <a:ext cx="3261643" cy="4572396"/>
          </a:xfrm>
          <a:prstGeom prst="rect">
            <a:avLst/>
          </a:prstGeom>
        </p:spPr>
      </p:pic>
    </p:spTree>
    <p:extLst>
      <p:ext uri="{BB962C8B-B14F-4D97-AF65-F5344CB8AC3E}">
        <p14:creationId xmlns:p14="http://schemas.microsoft.com/office/powerpoint/2010/main" val="1582715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838200" y="365126"/>
            <a:ext cx="10515600" cy="886626"/>
          </a:xfrm>
        </p:spPr>
        <p:txBody>
          <a:bodyPr>
            <a:normAutofit/>
          </a:bodyPr>
          <a:lstStyle/>
          <a:p>
            <a:r>
              <a:rPr lang="en-US" dirty="0"/>
              <a:t>Basic Computing Games – Small Basic</a:t>
            </a:r>
            <a:endParaRPr lang="en-NZ" dirty="0"/>
          </a:p>
        </p:txBody>
      </p:sp>
      <p:pic>
        <p:nvPicPr>
          <p:cNvPr id="4" name="Picture 3">
            <a:extLst>
              <a:ext uri="{FF2B5EF4-FFF2-40B4-BE49-F238E27FC236}">
                <a16:creationId xmlns:a16="http://schemas.microsoft.com/office/drawing/2014/main" id="{77F39500-6230-4A68-B0D4-261E438FB46E}"/>
              </a:ext>
            </a:extLst>
          </p:cNvPr>
          <p:cNvPicPr>
            <a:picLocks noChangeAspect="1"/>
          </p:cNvPicPr>
          <p:nvPr/>
        </p:nvPicPr>
        <p:blipFill>
          <a:blip r:embed="rId2"/>
          <a:stretch>
            <a:fillRect/>
          </a:stretch>
        </p:blipFill>
        <p:spPr>
          <a:xfrm>
            <a:off x="3479678" y="1465697"/>
            <a:ext cx="5090601" cy="5258256"/>
          </a:xfrm>
          <a:prstGeom prst="rect">
            <a:avLst/>
          </a:prstGeom>
        </p:spPr>
      </p:pic>
    </p:spTree>
    <p:extLst>
      <p:ext uri="{BB962C8B-B14F-4D97-AF65-F5344CB8AC3E}">
        <p14:creationId xmlns:p14="http://schemas.microsoft.com/office/powerpoint/2010/main" val="3553459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491971" y="8878"/>
            <a:ext cx="4293093" cy="1669002"/>
          </a:xfrm>
        </p:spPr>
        <p:txBody>
          <a:bodyPr>
            <a:normAutofit fontScale="90000"/>
          </a:bodyPr>
          <a:lstStyle/>
          <a:p>
            <a:r>
              <a:rPr lang="en-US" dirty="0"/>
              <a:t>Basic Computing </a:t>
            </a:r>
            <a:br>
              <a:rPr lang="en-US" dirty="0"/>
            </a:br>
            <a:r>
              <a:rPr lang="en-US" dirty="0"/>
              <a:t>Games – Small Basic</a:t>
            </a:r>
            <a:endParaRPr lang="en-NZ" dirty="0"/>
          </a:p>
        </p:txBody>
      </p:sp>
      <p:pic>
        <p:nvPicPr>
          <p:cNvPr id="3" name="Picture 2">
            <a:extLst>
              <a:ext uri="{FF2B5EF4-FFF2-40B4-BE49-F238E27FC236}">
                <a16:creationId xmlns:a16="http://schemas.microsoft.com/office/drawing/2014/main" id="{FB0136D4-FEE1-4DC8-81D1-692CFEF1D542}"/>
              </a:ext>
            </a:extLst>
          </p:cNvPr>
          <p:cNvPicPr>
            <a:picLocks noChangeAspect="1"/>
          </p:cNvPicPr>
          <p:nvPr/>
        </p:nvPicPr>
        <p:blipFill>
          <a:blip r:embed="rId2"/>
          <a:stretch>
            <a:fillRect/>
          </a:stretch>
        </p:blipFill>
        <p:spPr>
          <a:xfrm>
            <a:off x="5383952" y="0"/>
            <a:ext cx="6626412" cy="6858000"/>
          </a:xfrm>
          <a:prstGeom prst="rect">
            <a:avLst/>
          </a:prstGeom>
        </p:spPr>
      </p:pic>
    </p:spTree>
    <p:extLst>
      <p:ext uri="{BB962C8B-B14F-4D97-AF65-F5344CB8AC3E}">
        <p14:creationId xmlns:p14="http://schemas.microsoft.com/office/powerpoint/2010/main" val="3565339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491971" y="8878"/>
            <a:ext cx="4293093" cy="1669002"/>
          </a:xfrm>
        </p:spPr>
        <p:txBody>
          <a:bodyPr>
            <a:normAutofit fontScale="90000"/>
          </a:bodyPr>
          <a:lstStyle/>
          <a:p>
            <a:r>
              <a:rPr lang="en-US" dirty="0"/>
              <a:t>Basic Computing </a:t>
            </a:r>
            <a:br>
              <a:rPr lang="en-US" dirty="0"/>
            </a:br>
            <a:r>
              <a:rPr lang="en-US" dirty="0"/>
              <a:t>Games – Towers of Hanoi</a:t>
            </a:r>
            <a:endParaRPr lang="en-NZ" dirty="0"/>
          </a:p>
        </p:txBody>
      </p:sp>
      <p:pic>
        <p:nvPicPr>
          <p:cNvPr id="4" name="Picture 3">
            <a:extLst>
              <a:ext uri="{FF2B5EF4-FFF2-40B4-BE49-F238E27FC236}">
                <a16:creationId xmlns:a16="http://schemas.microsoft.com/office/drawing/2014/main" id="{E90402DD-135D-4116-8343-AFFE72F478A4}"/>
              </a:ext>
            </a:extLst>
          </p:cNvPr>
          <p:cNvPicPr>
            <a:picLocks noChangeAspect="1"/>
          </p:cNvPicPr>
          <p:nvPr/>
        </p:nvPicPr>
        <p:blipFill>
          <a:blip r:embed="rId2"/>
          <a:stretch>
            <a:fillRect/>
          </a:stretch>
        </p:blipFill>
        <p:spPr>
          <a:xfrm>
            <a:off x="5121969" y="134752"/>
            <a:ext cx="5197290" cy="6363701"/>
          </a:xfrm>
          <a:prstGeom prst="rect">
            <a:avLst/>
          </a:prstGeom>
        </p:spPr>
      </p:pic>
    </p:spTree>
    <p:extLst>
      <p:ext uri="{BB962C8B-B14F-4D97-AF65-F5344CB8AC3E}">
        <p14:creationId xmlns:p14="http://schemas.microsoft.com/office/powerpoint/2010/main" val="1753999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491972" y="8878"/>
            <a:ext cx="2499804" cy="1669002"/>
          </a:xfrm>
        </p:spPr>
        <p:txBody>
          <a:bodyPr>
            <a:normAutofit fontScale="90000"/>
          </a:bodyPr>
          <a:lstStyle/>
          <a:p>
            <a:r>
              <a:rPr lang="en-US" dirty="0"/>
              <a:t>Colossal</a:t>
            </a:r>
            <a:br>
              <a:rPr lang="en-US" dirty="0"/>
            </a:br>
            <a:r>
              <a:rPr lang="en-US" dirty="0"/>
              <a:t>Cave</a:t>
            </a:r>
            <a:br>
              <a:rPr lang="en-US" dirty="0"/>
            </a:br>
            <a:r>
              <a:rPr lang="en-US" dirty="0"/>
              <a:t>Adventure</a:t>
            </a:r>
            <a:endParaRPr lang="en-NZ" dirty="0"/>
          </a:p>
        </p:txBody>
      </p:sp>
      <p:pic>
        <p:nvPicPr>
          <p:cNvPr id="6" name="Picture 5">
            <a:extLst>
              <a:ext uri="{FF2B5EF4-FFF2-40B4-BE49-F238E27FC236}">
                <a16:creationId xmlns:a16="http://schemas.microsoft.com/office/drawing/2014/main" id="{4E7F8FA5-04BC-4086-B996-30B6B16F8279}"/>
              </a:ext>
            </a:extLst>
          </p:cNvPr>
          <p:cNvPicPr>
            <a:picLocks noChangeAspect="1"/>
          </p:cNvPicPr>
          <p:nvPr/>
        </p:nvPicPr>
        <p:blipFill>
          <a:blip r:embed="rId2"/>
          <a:stretch>
            <a:fillRect/>
          </a:stretch>
        </p:blipFill>
        <p:spPr>
          <a:xfrm>
            <a:off x="2864312" y="105411"/>
            <a:ext cx="9218197" cy="6256562"/>
          </a:xfrm>
          <a:prstGeom prst="rect">
            <a:avLst/>
          </a:prstGeom>
        </p:spPr>
      </p:pic>
    </p:spTree>
    <p:extLst>
      <p:ext uri="{BB962C8B-B14F-4D97-AF65-F5344CB8AC3E}">
        <p14:creationId xmlns:p14="http://schemas.microsoft.com/office/powerpoint/2010/main" val="35759064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491971" y="8878"/>
            <a:ext cx="2659601" cy="1669002"/>
          </a:xfrm>
        </p:spPr>
        <p:txBody>
          <a:bodyPr>
            <a:normAutofit/>
          </a:bodyPr>
          <a:lstStyle/>
          <a:p>
            <a:r>
              <a:rPr lang="en-US" dirty="0"/>
              <a:t>Star Trek</a:t>
            </a:r>
            <a:endParaRPr lang="en-NZ" dirty="0"/>
          </a:p>
        </p:txBody>
      </p:sp>
      <p:pic>
        <p:nvPicPr>
          <p:cNvPr id="1026" name="Picture 2">
            <a:extLst>
              <a:ext uri="{FF2B5EF4-FFF2-40B4-BE49-F238E27FC236}">
                <a16:creationId xmlns:a16="http://schemas.microsoft.com/office/drawing/2014/main" id="{A2EE3CBA-AFE9-4F36-A6BA-A1DECDA42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86" y="153139"/>
            <a:ext cx="6394450" cy="655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994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53BE-D98F-4446-99FC-68E80642D62B}"/>
              </a:ext>
            </a:extLst>
          </p:cNvPr>
          <p:cNvSpPr>
            <a:spLocks noGrp="1"/>
          </p:cNvSpPr>
          <p:nvPr>
            <p:ph type="title"/>
          </p:nvPr>
        </p:nvSpPr>
        <p:spPr>
          <a:xfrm>
            <a:off x="491971" y="8878"/>
            <a:ext cx="2659601" cy="1669002"/>
          </a:xfrm>
        </p:spPr>
        <p:txBody>
          <a:bodyPr>
            <a:normAutofit/>
          </a:bodyPr>
          <a:lstStyle/>
          <a:p>
            <a:r>
              <a:rPr lang="en-US" dirty="0"/>
              <a:t>Computer Bismarck</a:t>
            </a:r>
            <a:endParaRPr lang="en-NZ" dirty="0"/>
          </a:p>
        </p:txBody>
      </p:sp>
      <p:pic>
        <p:nvPicPr>
          <p:cNvPr id="6" name="Picture 5">
            <a:extLst>
              <a:ext uri="{FF2B5EF4-FFF2-40B4-BE49-F238E27FC236}">
                <a16:creationId xmlns:a16="http://schemas.microsoft.com/office/drawing/2014/main" id="{5FB00CA6-89C3-4F3E-8952-5D8E80F969E8}"/>
              </a:ext>
            </a:extLst>
          </p:cNvPr>
          <p:cNvPicPr>
            <a:picLocks noChangeAspect="1"/>
          </p:cNvPicPr>
          <p:nvPr/>
        </p:nvPicPr>
        <p:blipFill>
          <a:blip r:embed="rId2"/>
          <a:stretch>
            <a:fillRect/>
          </a:stretch>
        </p:blipFill>
        <p:spPr>
          <a:xfrm>
            <a:off x="3895750" y="1142802"/>
            <a:ext cx="6690940" cy="4572396"/>
          </a:xfrm>
          <a:prstGeom prst="rect">
            <a:avLst/>
          </a:prstGeom>
        </p:spPr>
      </p:pic>
    </p:spTree>
    <p:extLst>
      <p:ext uri="{BB962C8B-B14F-4D97-AF65-F5344CB8AC3E}">
        <p14:creationId xmlns:p14="http://schemas.microsoft.com/office/powerpoint/2010/main" val="842195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a:xfrm>
            <a:off x="838200" y="365125"/>
            <a:ext cx="10515600" cy="1325563"/>
          </a:xfrm>
        </p:spPr>
        <p:txBody>
          <a:bodyPr/>
          <a:lstStyle/>
          <a:p>
            <a:r>
              <a:rPr lang="en-NZ" dirty="0"/>
              <a:t>IBM card reader</a:t>
            </a:r>
          </a:p>
        </p:txBody>
      </p:sp>
      <p:pic>
        <p:nvPicPr>
          <p:cNvPr id="5" name="Snagit_PPT1DCF">
            <a:extLst>
              <a:ext uri="{FF2B5EF4-FFF2-40B4-BE49-F238E27FC236}">
                <a16:creationId xmlns:a16="http://schemas.microsoft.com/office/drawing/2014/main" id="{A95B7A36-9306-463A-B729-22B04D41CA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9989" y="1825625"/>
            <a:ext cx="5372022" cy="4351338"/>
          </a:xfrm>
        </p:spPr>
      </p:pic>
    </p:spTree>
    <p:extLst>
      <p:ext uri="{BB962C8B-B14F-4D97-AF65-F5344CB8AC3E}">
        <p14:creationId xmlns:p14="http://schemas.microsoft.com/office/powerpoint/2010/main" val="2749456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Is COBOL dead?</a:t>
            </a:r>
          </a:p>
        </p:txBody>
      </p:sp>
    </p:spTree>
    <p:extLst>
      <p:ext uri="{BB962C8B-B14F-4D97-AF65-F5344CB8AC3E}">
        <p14:creationId xmlns:p14="http://schemas.microsoft.com/office/powerpoint/2010/main" val="186016513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97E73-9E29-4E8C-BAAB-0E23A8BA48F5}"/>
              </a:ext>
            </a:extLst>
          </p:cNvPr>
          <p:cNvSpPr>
            <a:spLocks noGrp="1"/>
          </p:cNvSpPr>
          <p:nvPr>
            <p:ph idx="1"/>
          </p:nvPr>
        </p:nvSpPr>
        <p:spPr/>
        <p:txBody>
          <a:bodyPr>
            <a:normAutofit/>
          </a:bodyPr>
          <a:lstStyle/>
          <a:p>
            <a:endParaRPr lang="en-NZ" dirty="0"/>
          </a:p>
          <a:p>
            <a:endParaRPr lang="en-NZ" dirty="0"/>
          </a:p>
        </p:txBody>
      </p:sp>
      <p:pic>
        <p:nvPicPr>
          <p:cNvPr id="6" name="Picture 5">
            <a:extLst>
              <a:ext uri="{FF2B5EF4-FFF2-40B4-BE49-F238E27FC236}">
                <a16:creationId xmlns:a16="http://schemas.microsoft.com/office/drawing/2014/main" id="{1ACFC1B7-8852-4ECD-A1BB-F98655B6F48A}"/>
              </a:ext>
            </a:extLst>
          </p:cNvPr>
          <p:cNvPicPr>
            <a:picLocks noChangeAspect="1"/>
          </p:cNvPicPr>
          <p:nvPr/>
        </p:nvPicPr>
        <p:blipFill>
          <a:blip r:embed="rId2"/>
          <a:stretch>
            <a:fillRect/>
          </a:stretch>
        </p:blipFill>
        <p:spPr>
          <a:xfrm>
            <a:off x="555780" y="761769"/>
            <a:ext cx="11080440" cy="5334462"/>
          </a:xfrm>
          <a:prstGeom prst="rect">
            <a:avLst/>
          </a:prstGeom>
        </p:spPr>
      </p:pic>
    </p:spTree>
    <p:extLst>
      <p:ext uri="{BB962C8B-B14F-4D97-AF65-F5344CB8AC3E}">
        <p14:creationId xmlns:p14="http://schemas.microsoft.com/office/powerpoint/2010/main" val="519758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ACDAD2-4B97-43EA-84A7-D290E98660A5}"/>
              </a:ext>
            </a:extLst>
          </p:cNvPr>
          <p:cNvSpPr>
            <a:spLocks noGrp="1"/>
          </p:cNvSpPr>
          <p:nvPr>
            <p:ph type="title"/>
          </p:nvPr>
        </p:nvSpPr>
        <p:spPr>
          <a:xfrm>
            <a:off x="269239" y="2084172"/>
            <a:ext cx="11653523" cy="2434562"/>
          </a:xfrm>
        </p:spPr>
        <p:txBody>
          <a:bodyPr/>
          <a:lstStyle/>
          <a:p>
            <a:r>
              <a:rPr lang="en-NZ" dirty="0"/>
              <a:t>Bonus!</a:t>
            </a:r>
          </a:p>
        </p:txBody>
      </p:sp>
    </p:spTree>
    <p:extLst>
      <p:ext uri="{BB962C8B-B14F-4D97-AF65-F5344CB8AC3E}">
        <p14:creationId xmlns:p14="http://schemas.microsoft.com/office/powerpoint/2010/main" val="426328286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944A-7B21-4C11-8B13-1929A240C2A9}"/>
              </a:ext>
            </a:extLst>
          </p:cNvPr>
          <p:cNvSpPr>
            <a:spLocks noGrp="1"/>
          </p:cNvSpPr>
          <p:nvPr>
            <p:ph type="title"/>
          </p:nvPr>
        </p:nvSpPr>
        <p:spPr/>
        <p:txBody>
          <a:bodyPr/>
          <a:lstStyle/>
          <a:p>
            <a:r>
              <a:rPr lang="en-NZ" dirty="0"/>
              <a:t>Microsoft Flight Simulator</a:t>
            </a:r>
          </a:p>
        </p:txBody>
      </p:sp>
      <p:sp>
        <p:nvSpPr>
          <p:cNvPr id="3" name="Content Placeholder 2">
            <a:extLst>
              <a:ext uri="{FF2B5EF4-FFF2-40B4-BE49-F238E27FC236}">
                <a16:creationId xmlns:a16="http://schemas.microsoft.com/office/drawing/2014/main" id="{1F097E73-9E29-4E8C-BAAB-0E23A8BA48F5}"/>
              </a:ext>
            </a:extLst>
          </p:cNvPr>
          <p:cNvSpPr>
            <a:spLocks noGrp="1"/>
          </p:cNvSpPr>
          <p:nvPr>
            <p:ph idx="1"/>
          </p:nvPr>
        </p:nvSpPr>
        <p:spPr/>
        <p:txBody>
          <a:bodyPr>
            <a:normAutofit/>
          </a:bodyPr>
          <a:lstStyle/>
          <a:p>
            <a:endParaRPr lang="en-NZ" dirty="0"/>
          </a:p>
          <a:p>
            <a:endParaRPr lang="en-NZ" dirty="0"/>
          </a:p>
        </p:txBody>
      </p:sp>
      <p:pic>
        <p:nvPicPr>
          <p:cNvPr id="4" name="MFS">
            <a:hlinkClick r:id="" action="ppaction://media"/>
            <a:extLst>
              <a:ext uri="{FF2B5EF4-FFF2-40B4-BE49-F238E27FC236}">
                <a16:creationId xmlns:a16="http://schemas.microsoft.com/office/drawing/2014/main" id="{1C8398A2-2458-4AA6-8A4A-A3D9BE1FD7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2481" y="1748131"/>
            <a:ext cx="8047038" cy="4541838"/>
          </a:xfrm>
          <a:prstGeom prst="rect">
            <a:avLst/>
          </a:prstGeom>
        </p:spPr>
      </p:pic>
    </p:spTree>
    <p:extLst>
      <p:ext uri="{BB962C8B-B14F-4D97-AF65-F5344CB8AC3E}">
        <p14:creationId xmlns:p14="http://schemas.microsoft.com/office/powerpoint/2010/main" val="324318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cap="none" dirty="0">
              <a:ln>
                <a:noFill/>
              </a:ln>
              <a:solidFill>
                <a:srgbClr val="00B05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679A3B1-7751-4BFB-9C76-1F7710CF981E}"/>
              </a:ext>
            </a:extLst>
          </p:cNvPr>
          <p:cNvPicPr>
            <a:picLocks noChangeAspect="1"/>
          </p:cNvPicPr>
          <p:nvPr/>
        </p:nvPicPr>
        <p:blipFill>
          <a:blip r:embed="rId2"/>
          <a:stretch>
            <a:fillRect/>
          </a:stretch>
        </p:blipFill>
        <p:spPr>
          <a:xfrm>
            <a:off x="1020884" y="636972"/>
            <a:ext cx="8859913" cy="5584055"/>
          </a:xfrm>
          <a:prstGeom prst="rect">
            <a:avLst/>
          </a:prstGeom>
        </p:spPr>
      </p:pic>
    </p:spTree>
    <p:extLst>
      <p:ext uri="{BB962C8B-B14F-4D97-AF65-F5344CB8AC3E}">
        <p14:creationId xmlns:p14="http://schemas.microsoft.com/office/powerpoint/2010/main" val="1928123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944A-7B21-4C11-8B13-1929A240C2A9}"/>
              </a:ext>
            </a:extLst>
          </p:cNvPr>
          <p:cNvSpPr>
            <a:spLocks noGrp="1"/>
          </p:cNvSpPr>
          <p:nvPr>
            <p:ph type="title"/>
          </p:nvPr>
        </p:nvSpPr>
        <p:spPr/>
        <p:txBody>
          <a:bodyPr/>
          <a:lstStyle/>
          <a:p>
            <a:r>
              <a:rPr lang="en-NZ" dirty="0"/>
              <a:t>References</a:t>
            </a:r>
          </a:p>
        </p:txBody>
      </p:sp>
      <p:sp>
        <p:nvSpPr>
          <p:cNvPr id="3" name="Content Placeholder 2">
            <a:extLst>
              <a:ext uri="{FF2B5EF4-FFF2-40B4-BE49-F238E27FC236}">
                <a16:creationId xmlns:a16="http://schemas.microsoft.com/office/drawing/2014/main" id="{1F097E73-9E29-4E8C-BAAB-0E23A8BA48F5}"/>
              </a:ext>
            </a:extLst>
          </p:cNvPr>
          <p:cNvSpPr>
            <a:spLocks noGrp="1"/>
          </p:cNvSpPr>
          <p:nvPr>
            <p:ph idx="1"/>
          </p:nvPr>
        </p:nvSpPr>
        <p:spPr>
          <a:xfrm>
            <a:off x="838200" y="1825625"/>
            <a:ext cx="10515600" cy="4667250"/>
          </a:xfrm>
        </p:spPr>
        <p:txBody>
          <a:bodyPr>
            <a:normAutofit lnSpcReduction="10000"/>
          </a:bodyPr>
          <a:lstStyle/>
          <a:p>
            <a:r>
              <a:rPr lang="en-NZ" dirty="0"/>
              <a:t>The Computer History Museum - </a:t>
            </a:r>
            <a:r>
              <a:rPr lang="en-NZ" dirty="0">
                <a:hlinkClick r:id="rId2"/>
              </a:rPr>
              <a:t>https://www.computerhistory.org</a:t>
            </a:r>
            <a:endParaRPr lang="en-NZ" dirty="0"/>
          </a:p>
          <a:p>
            <a:r>
              <a:rPr lang="en-NZ" dirty="0"/>
              <a:t>Tape drive - </a:t>
            </a:r>
            <a:r>
              <a:rPr lang="en-NZ" dirty="0">
                <a:hlinkClick r:id="rId3"/>
              </a:rPr>
              <a:t>https://www.youtube.com/watch?v=7Lh4CMz_Z6M</a:t>
            </a:r>
            <a:endParaRPr lang="en-NZ" dirty="0"/>
          </a:p>
          <a:p>
            <a:r>
              <a:rPr lang="en-NZ" dirty="0"/>
              <a:t>Programming languages 1965 – 2019 - </a:t>
            </a:r>
            <a:r>
              <a:rPr lang="en-NZ" dirty="0">
                <a:hlinkClick r:id="rId4"/>
              </a:rPr>
              <a:t>https://www.youtube.com/watch?v=Og847HVwRSI</a:t>
            </a:r>
            <a:endParaRPr lang="en-NZ" dirty="0"/>
          </a:p>
          <a:p>
            <a:r>
              <a:rPr lang="en-NZ" dirty="0"/>
              <a:t>Microsoft Flight Simulator - </a:t>
            </a:r>
            <a:r>
              <a:rPr lang="en-NZ" dirty="0">
                <a:hlinkClick r:id="rId5"/>
              </a:rPr>
              <a:t>https://www.youtube.com/watch?v=gPuEb7BclsQ</a:t>
            </a:r>
            <a:endParaRPr lang="en-NZ" dirty="0"/>
          </a:p>
          <a:p>
            <a:r>
              <a:rPr lang="en-NZ" dirty="0"/>
              <a:t>Basic Computer Games – Small Basic -</a:t>
            </a:r>
            <a:r>
              <a:rPr lang="en-NZ" dirty="0">
                <a:hlinkClick r:id="rId6"/>
              </a:rPr>
              <a:t>https://www.kidwaresoftware.com/SmallBasicComputerGames/</a:t>
            </a:r>
            <a:endParaRPr lang="en-NZ" dirty="0"/>
          </a:p>
          <a:p>
            <a:r>
              <a:rPr lang="en-NZ" dirty="0"/>
              <a:t>Colossal Cave Adventure - </a:t>
            </a:r>
            <a:r>
              <a:rPr lang="en-NZ" dirty="0">
                <a:hlinkClick r:id="rId7"/>
              </a:rPr>
              <a:t>https://www.microsoft.com/en-nz/p/colossal-cave-adventure/9wzdncrdlv4h?activetab=pivot:overviewtab</a:t>
            </a:r>
            <a:endParaRPr lang="en-NZ" dirty="0"/>
          </a:p>
          <a:p>
            <a:endParaRPr lang="en-NZ" dirty="0"/>
          </a:p>
          <a:p>
            <a:pPr marL="0" indent="0">
              <a:buNone/>
            </a:pPr>
            <a:endParaRPr lang="en-NZ" dirty="0"/>
          </a:p>
        </p:txBody>
      </p:sp>
    </p:spTree>
    <p:extLst>
      <p:ext uri="{BB962C8B-B14F-4D97-AF65-F5344CB8AC3E}">
        <p14:creationId xmlns:p14="http://schemas.microsoft.com/office/powerpoint/2010/main" val="388814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944A-7B21-4C11-8B13-1929A240C2A9}"/>
              </a:ext>
            </a:extLst>
          </p:cNvPr>
          <p:cNvSpPr>
            <a:spLocks noGrp="1"/>
          </p:cNvSpPr>
          <p:nvPr>
            <p:ph type="title"/>
          </p:nvPr>
        </p:nvSpPr>
        <p:spPr/>
        <p:txBody>
          <a:bodyPr/>
          <a:lstStyle/>
          <a:p>
            <a:r>
              <a:rPr lang="en-NZ" dirty="0"/>
              <a:t>References</a:t>
            </a:r>
          </a:p>
        </p:txBody>
      </p:sp>
      <p:sp>
        <p:nvSpPr>
          <p:cNvPr id="3" name="Content Placeholder 2">
            <a:extLst>
              <a:ext uri="{FF2B5EF4-FFF2-40B4-BE49-F238E27FC236}">
                <a16:creationId xmlns:a16="http://schemas.microsoft.com/office/drawing/2014/main" id="{1F097E73-9E29-4E8C-BAAB-0E23A8BA48F5}"/>
              </a:ext>
            </a:extLst>
          </p:cNvPr>
          <p:cNvSpPr>
            <a:spLocks noGrp="1"/>
          </p:cNvSpPr>
          <p:nvPr>
            <p:ph idx="1"/>
          </p:nvPr>
        </p:nvSpPr>
        <p:spPr>
          <a:xfrm>
            <a:off x="838200" y="1825625"/>
            <a:ext cx="10515600" cy="4667250"/>
          </a:xfrm>
        </p:spPr>
        <p:txBody>
          <a:bodyPr>
            <a:normAutofit/>
          </a:bodyPr>
          <a:lstStyle/>
          <a:p>
            <a:r>
              <a:rPr lang="en-NZ" dirty="0"/>
              <a:t>Punching the cards - </a:t>
            </a:r>
            <a:r>
              <a:rPr lang="en-NZ" dirty="0">
                <a:hlinkClick r:id="rId2"/>
              </a:rPr>
              <a:t>https://www.youtube.com/watch?v=YnnGbcM-H8c</a:t>
            </a:r>
            <a:endParaRPr lang="en-NZ" dirty="0"/>
          </a:p>
          <a:p>
            <a:r>
              <a:rPr lang="en-NZ" dirty="0"/>
              <a:t>IBM PC - </a:t>
            </a:r>
            <a:r>
              <a:rPr lang="en-NZ" dirty="0">
                <a:hlinkClick r:id="rId3"/>
              </a:rPr>
              <a:t>https://en.wikipedia.org/wiki/IBM_Personal_Computer</a:t>
            </a:r>
            <a:endParaRPr lang="en-NZ" dirty="0"/>
          </a:p>
          <a:p>
            <a:r>
              <a:rPr lang="en-NZ" dirty="0"/>
              <a:t>Presentation - </a:t>
            </a:r>
            <a:r>
              <a:rPr lang="en-NZ" dirty="0">
                <a:hlinkClick r:id="rId4"/>
              </a:rPr>
              <a:t>https://rbrayb.github.io/Presentations/</a:t>
            </a:r>
            <a:endParaRPr lang="en-NZ" dirty="0"/>
          </a:p>
          <a:p>
            <a:endParaRPr lang="en-NZ" dirty="0"/>
          </a:p>
          <a:p>
            <a:endParaRPr lang="en-NZ" dirty="0"/>
          </a:p>
          <a:p>
            <a:pPr marL="0" indent="0">
              <a:buNone/>
            </a:pPr>
            <a:endParaRPr lang="en-NZ" dirty="0"/>
          </a:p>
        </p:txBody>
      </p:sp>
    </p:spTree>
    <p:extLst>
      <p:ext uri="{BB962C8B-B14F-4D97-AF65-F5344CB8AC3E}">
        <p14:creationId xmlns:p14="http://schemas.microsoft.com/office/powerpoint/2010/main" val="66326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a:xfrm>
            <a:off x="838200" y="365125"/>
            <a:ext cx="10515600" cy="1325563"/>
          </a:xfrm>
        </p:spPr>
        <p:txBody>
          <a:bodyPr/>
          <a:lstStyle/>
          <a:p>
            <a:r>
              <a:rPr lang="en-NZ" dirty="0"/>
              <a:t>Tape drive</a:t>
            </a:r>
          </a:p>
        </p:txBody>
      </p:sp>
      <p:pic>
        <p:nvPicPr>
          <p:cNvPr id="9" name="TapeDrive">
            <a:hlinkClick r:id="" action="ppaction://media"/>
            <a:extLst>
              <a:ext uri="{FF2B5EF4-FFF2-40B4-BE49-F238E27FC236}">
                <a16:creationId xmlns:a16="http://schemas.microsoft.com/office/drawing/2014/main" id="{A00E34C2-EB61-4D52-AB99-DD952DA9322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1550" y="1690688"/>
            <a:ext cx="7708900" cy="4351338"/>
          </a:xfrm>
        </p:spPr>
      </p:pic>
    </p:spTree>
    <p:extLst>
      <p:ext uri="{BB962C8B-B14F-4D97-AF65-F5344CB8AC3E}">
        <p14:creationId xmlns:p14="http://schemas.microsoft.com/office/powerpoint/2010/main" val="120455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Tape drive</a:t>
            </a:r>
          </a:p>
        </p:txBody>
      </p:sp>
      <p:sp>
        <p:nvSpPr>
          <p:cNvPr id="4" name="Content Placeholder 3">
            <a:extLst>
              <a:ext uri="{FF2B5EF4-FFF2-40B4-BE49-F238E27FC236}">
                <a16:creationId xmlns:a16="http://schemas.microsoft.com/office/drawing/2014/main" id="{F8999482-CE16-43CC-B755-4947CB0C2645}"/>
              </a:ext>
            </a:extLst>
          </p:cNvPr>
          <p:cNvSpPr>
            <a:spLocks noGrp="1"/>
          </p:cNvSpPr>
          <p:nvPr>
            <p:ph idx="1"/>
          </p:nvPr>
        </p:nvSpPr>
        <p:spPr/>
        <p:txBody>
          <a:bodyPr/>
          <a:lstStyle/>
          <a:p>
            <a:endParaRPr lang="en-NZ" dirty="0"/>
          </a:p>
        </p:txBody>
      </p:sp>
      <p:sp>
        <p:nvSpPr>
          <p:cNvPr id="7" name="TextBox 6">
            <a:extLst>
              <a:ext uri="{FF2B5EF4-FFF2-40B4-BE49-F238E27FC236}">
                <a16:creationId xmlns:a16="http://schemas.microsoft.com/office/drawing/2014/main" id="{1F7666BE-0BA7-4EA0-97CE-9EFD5B442D09}"/>
              </a:ext>
            </a:extLst>
          </p:cNvPr>
          <p:cNvSpPr txBox="1"/>
          <p:nvPr/>
        </p:nvSpPr>
        <p:spPr>
          <a:xfrm>
            <a:off x="1047565" y="2415557"/>
            <a:ext cx="10191565" cy="2308324"/>
          </a:xfrm>
          <a:prstGeom prst="rect">
            <a:avLst/>
          </a:prstGeom>
          <a:noFill/>
        </p:spPr>
        <p:txBody>
          <a:bodyPr wrap="square">
            <a:spAutoFit/>
          </a:bodyPr>
          <a:lstStyle/>
          <a:p>
            <a:r>
              <a:rPr lang="en-US" dirty="0"/>
              <a:t>Q 1: </a:t>
            </a:r>
          </a:p>
          <a:p>
            <a:endParaRPr lang="en-US" dirty="0"/>
          </a:p>
          <a:p>
            <a:r>
              <a:rPr lang="en-US" dirty="0"/>
              <a:t>How much memory on a tape?</a:t>
            </a:r>
          </a:p>
          <a:p>
            <a:endParaRPr lang="en-US" dirty="0"/>
          </a:p>
          <a:p>
            <a:r>
              <a:rPr lang="en-US" dirty="0"/>
              <a:t>A:</a:t>
            </a:r>
          </a:p>
          <a:p>
            <a:endParaRPr lang="en-US" dirty="0"/>
          </a:p>
          <a:p>
            <a:r>
              <a:rPr lang="en-US" dirty="0"/>
              <a:t>At 200 characters per inch, a single 2400 foot tape (730 M) could store the equivalent of some 50,000 punched cards (about 4,000,000 six-bit bytes, or </a:t>
            </a:r>
            <a:r>
              <a:rPr lang="en-US" b="1" dirty="0"/>
              <a:t>3 MB</a:t>
            </a:r>
            <a:r>
              <a:rPr lang="en-US" dirty="0"/>
              <a:t>). </a:t>
            </a:r>
            <a:endParaRPr lang="en-NZ" dirty="0"/>
          </a:p>
        </p:txBody>
      </p:sp>
    </p:spTree>
    <p:extLst>
      <p:ext uri="{BB962C8B-B14F-4D97-AF65-F5344CB8AC3E}">
        <p14:creationId xmlns:p14="http://schemas.microsoft.com/office/powerpoint/2010/main" val="30825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402F-B0C6-431F-BE68-C0D33D42AB56}"/>
              </a:ext>
            </a:extLst>
          </p:cNvPr>
          <p:cNvSpPr>
            <a:spLocks noGrp="1"/>
          </p:cNvSpPr>
          <p:nvPr>
            <p:ph type="title"/>
          </p:nvPr>
        </p:nvSpPr>
        <p:spPr/>
        <p:txBody>
          <a:bodyPr/>
          <a:lstStyle/>
          <a:p>
            <a:r>
              <a:rPr lang="en-NZ" dirty="0"/>
              <a:t>Disk drive</a:t>
            </a:r>
          </a:p>
        </p:txBody>
      </p:sp>
      <p:pic>
        <p:nvPicPr>
          <p:cNvPr id="6" name="Picture 5">
            <a:extLst>
              <a:ext uri="{FF2B5EF4-FFF2-40B4-BE49-F238E27FC236}">
                <a16:creationId xmlns:a16="http://schemas.microsoft.com/office/drawing/2014/main" id="{3C9A6582-7370-4511-93F8-9878C18D1044}"/>
              </a:ext>
            </a:extLst>
          </p:cNvPr>
          <p:cNvPicPr>
            <a:picLocks noChangeAspect="1"/>
          </p:cNvPicPr>
          <p:nvPr/>
        </p:nvPicPr>
        <p:blipFill>
          <a:blip r:embed="rId2"/>
          <a:stretch>
            <a:fillRect/>
          </a:stretch>
        </p:blipFill>
        <p:spPr>
          <a:xfrm>
            <a:off x="5173795" y="603682"/>
            <a:ext cx="5288946" cy="5774924"/>
          </a:xfrm>
          <a:prstGeom prst="rect">
            <a:avLst/>
          </a:prstGeom>
        </p:spPr>
      </p:pic>
    </p:spTree>
    <p:extLst>
      <p:ext uri="{BB962C8B-B14F-4D97-AF65-F5344CB8AC3E}">
        <p14:creationId xmlns:p14="http://schemas.microsoft.com/office/powerpoint/2010/main" val="2395337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Ed_NZ_2013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NZ-Template.potx" id="{B82A6423-87EC-4156-AD48-16AF7B4E7DD9}" vid="{E026FF60-C496-4169-B733-22AC8D34AC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3016</TotalTime>
  <Words>1064</Words>
  <Application>Microsoft Office PowerPoint</Application>
  <PresentationFormat>Widescreen</PresentationFormat>
  <Paragraphs>134</Paragraphs>
  <Slides>66</Slides>
  <Notes>2</Notes>
  <HiddenSlides>5</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Arial</vt:lpstr>
      <vt:lpstr>Calibri</vt:lpstr>
      <vt:lpstr>Calibri Light</vt:lpstr>
      <vt:lpstr>Consolas</vt:lpstr>
      <vt:lpstr>Segoe UI</vt:lpstr>
      <vt:lpstr>Segoe UI Light</vt:lpstr>
      <vt:lpstr>Office Theme</vt:lpstr>
      <vt:lpstr>TechEd_NZ_2013_Template</vt:lpstr>
      <vt:lpstr>Programming in the "dark" ages</vt:lpstr>
      <vt:lpstr>PowerPoint Presentation</vt:lpstr>
      <vt:lpstr>The mainframe – circa 1970!</vt:lpstr>
      <vt:lpstr>NASA mainframe - 1960</vt:lpstr>
      <vt:lpstr>IBM card punch </vt:lpstr>
      <vt:lpstr>IBM card reader</vt:lpstr>
      <vt:lpstr>Tape drive</vt:lpstr>
      <vt:lpstr>Tape drive</vt:lpstr>
      <vt:lpstr>Disk drive</vt:lpstr>
      <vt:lpstr>Disc drive</vt:lpstr>
      <vt:lpstr>Printer</vt:lpstr>
      <vt:lpstr>Control station</vt:lpstr>
      <vt:lpstr>Raised floor</vt:lpstr>
      <vt:lpstr>How to be a developer – circa 1970!</vt:lpstr>
      <vt:lpstr>Flowcharting tool</vt:lpstr>
      <vt:lpstr>Flowcharting tool</vt:lpstr>
      <vt:lpstr>Flowcharting  work sheet</vt:lpstr>
      <vt:lpstr>Flowcharting  </vt:lpstr>
      <vt:lpstr>Punch card sheet</vt:lpstr>
      <vt:lpstr>COBOL programming sheet</vt:lpstr>
      <vt:lpstr>Punched card</vt:lpstr>
      <vt:lpstr>Punch card deck</vt:lpstr>
      <vt:lpstr>4.5 megabytes of data in 62,500 punched cards!</vt:lpstr>
      <vt:lpstr>Hard at work</vt:lpstr>
      <vt:lpstr>Punching the cards</vt:lpstr>
      <vt:lpstr>One mangled  card!</vt:lpstr>
      <vt:lpstr>The source code</vt:lpstr>
      <vt:lpstr>Printouts</vt:lpstr>
      <vt:lpstr>Workflow</vt:lpstr>
      <vt:lpstr>And then … IBM 3270 display terminal (green screen) VT100 80 x 24 characters</vt:lpstr>
      <vt:lpstr>Punch cards  aren’t dead – they just end up on eBay!</vt:lpstr>
      <vt:lpstr>myDOS360 provides the GUI to run the first operating system that was available for the revolutionary IBM System 360 computer.   It has COBOL, FORTRAN, RPG, and PL/1 compilers.</vt:lpstr>
      <vt:lpstr>Programming Languages</vt:lpstr>
      <vt:lpstr>Timeline</vt:lpstr>
      <vt:lpstr>From this:</vt:lpstr>
      <vt:lpstr>Via this:</vt:lpstr>
      <vt:lpstr>To this:</vt:lpstr>
      <vt:lpstr>The PC – circa 1980</vt:lpstr>
      <vt:lpstr>Apple 1 - 1976</vt:lpstr>
      <vt:lpstr>IBM PC - 1981</vt:lpstr>
      <vt:lpstr>IBM PC</vt:lpstr>
      <vt:lpstr>Floppy drives – 8”, 5 ¼”, 3 ½”</vt:lpstr>
      <vt:lpstr>Floppy drive</vt:lpstr>
      <vt:lpstr>Hard drive</vt:lpstr>
      <vt:lpstr>Memory</vt:lpstr>
      <vt:lpstr>Terminate and stay resident</vt:lpstr>
      <vt:lpstr>Norton Commander</vt:lpstr>
      <vt:lpstr>Windows 1.0</vt:lpstr>
      <vt:lpstr>Visual Basic (1991)</vt:lpstr>
      <vt:lpstr>The “Internet”</vt:lpstr>
      <vt:lpstr>Acoustic Coupler (1200 baud = 150 bytes / sec = 540 K per hour)</vt:lpstr>
      <vt:lpstr>Games</vt:lpstr>
      <vt:lpstr>Davis Ahl – Basic Computing Games</vt:lpstr>
      <vt:lpstr>Basic Computing Games – Small Basic</vt:lpstr>
      <vt:lpstr>Basic Computing  Games – Small Basic</vt:lpstr>
      <vt:lpstr>Basic Computing  Games – Towers of Hanoi</vt:lpstr>
      <vt:lpstr>Colossal Cave Adventure</vt:lpstr>
      <vt:lpstr>Star Trek</vt:lpstr>
      <vt:lpstr>Computer Bismarck</vt:lpstr>
      <vt:lpstr>Is COBOL dead?</vt:lpstr>
      <vt:lpstr>PowerPoint Presentation</vt:lpstr>
      <vt:lpstr>Bonus!</vt:lpstr>
      <vt:lpstr>Microsoft Flight Simulator</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Braybrook [DATACOM]</dc:creator>
  <cp:lastModifiedBy>Rory Braybrook</cp:lastModifiedBy>
  <cp:revision>146</cp:revision>
  <dcterms:created xsi:type="dcterms:W3CDTF">2018-02-25T02:18:58Z</dcterms:created>
  <dcterms:modified xsi:type="dcterms:W3CDTF">2020-10-28T07:58:01Z</dcterms:modified>
</cp:coreProperties>
</file>