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1" r:id="rId4"/>
    <p:sldMasterId id="2147484736" r:id="rId5"/>
  </p:sldMasterIdLst>
  <p:notesMasterIdLst>
    <p:notesMasterId r:id="rId63"/>
  </p:notesMasterIdLst>
  <p:handoutMasterIdLst>
    <p:handoutMasterId r:id="rId64"/>
  </p:handoutMasterIdLst>
  <p:sldIdLst>
    <p:sldId id="4281" r:id="rId6"/>
    <p:sldId id="1909" r:id="rId7"/>
    <p:sldId id="4566" r:id="rId8"/>
    <p:sldId id="1782" r:id="rId9"/>
    <p:sldId id="1783" r:id="rId10"/>
    <p:sldId id="1784" r:id="rId11"/>
    <p:sldId id="4392" r:id="rId12"/>
    <p:sldId id="4393" r:id="rId13"/>
    <p:sldId id="4394" r:id="rId14"/>
    <p:sldId id="504" r:id="rId15"/>
    <p:sldId id="477" r:id="rId16"/>
    <p:sldId id="4567" r:id="rId17"/>
    <p:sldId id="4565" r:id="rId18"/>
    <p:sldId id="4402" r:id="rId19"/>
    <p:sldId id="1229" r:id="rId20"/>
    <p:sldId id="1277" r:id="rId21"/>
    <p:sldId id="4407" r:id="rId22"/>
    <p:sldId id="4408" r:id="rId23"/>
    <p:sldId id="4292" r:id="rId24"/>
    <p:sldId id="4364" r:id="rId25"/>
    <p:sldId id="4568" r:id="rId26"/>
    <p:sldId id="4520" r:id="rId27"/>
    <p:sldId id="1884" r:id="rId28"/>
    <p:sldId id="4236" r:id="rId29"/>
    <p:sldId id="4335" r:id="rId30"/>
    <p:sldId id="4378" r:id="rId31"/>
    <p:sldId id="2652" r:id="rId32"/>
    <p:sldId id="4365" r:id="rId33"/>
    <p:sldId id="4406" r:id="rId34"/>
    <p:sldId id="456" r:id="rId35"/>
    <p:sldId id="4487" r:id="rId36"/>
    <p:sldId id="4502" r:id="rId37"/>
    <p:sldId id="4518" r:id="rId38"/>
    <p:sldId id="1927" r:id="rId39"/>
    <p:sldId id="1905" r:id="rId40"/>
    <p:sldId id="4228" r:id="rId41"/>
    <p:sldId id="4401" r:id="rId42"/>
    <p:sldId id="4398" r:id="rId43"/>
    <p:sldId id="4367" r:id="rId44"/>
    <p:sldId id="4414" r:id="rId45"/>
    <p:sldId id="4411" r:id="rId46"/>
    <p:sldId id="4410" r:id="rId47"/>
    <p:sldId id="2066" r:id="rId48"/>
    <p:sldId id="4297" r:id="rId49"/>
    <p:sldId id="1917" r:id="rId50"/>
    <p:sldId id="1916" r:id="rId51"/>
    <p:sldId id="1915" r:id="rId52"/>
    <p:sldId id="4383" r:id="rId53"/>
    <p:sldId id="1895" r:id="rId54"/>
    <p:sldId id="1897" r:id="rId55"/>
    <p:sldId id="1896" r:id="rId56"/>
    <p:sldId id="4248" r:id="rId57"/>
    <p:sldId id="4525" r:id="rId58"/>
    <p:sldId id="4532" r:id="rId59"/>
    <p:sldId id="4362" r:id="rId60"/>
    <p:sldId id="4569" r:id="rId61"/>
    <p:sldId id="4564" r:id="rId62"/>
  </p:sldIdLst>
  <p:sldSz cx="12192000" cy="6858000"/>
  <p:notesSz cx="9313863" cy="6858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Logo" id="{888AB95E-1B7E-4E95-8F39-C5D0E8372BC2}">
          <p14:sldIdLst/>
        </p14:section>
        <p14:section name="Title" id="{93BDB342-877F-4B0B-94C4-7E2843141FE4}">
          <p14:sldIdLst>
            <p14:sldId id="4281"/>
          </p14:sldIdLst>
        </p14:section>
        <p14:section name="Vision" id="{1C2E8A23-C2F8-4B3D-BF9A-BA28B94B7ADE}">
          <p14:sldIdLst>
            <p14:sldId id="1909"/>
            <p14:sldId id="4566"/>
            <p14:sldId id="1782"/>
            <p14:sldId id="1783"/>
            <p14:sldId id="1784"/>
            <p14:sldId id="4392"/>
            <p14:sldId id="4393"/>
            <p14:sldId id="4394"/>
            <p14:sldId id="504"/>
            <p14:sldId id="477"/>
            <p14:sldId id="4567"/>
            <p14:sldId id="4565"/>
          </p14:sldIdLst>
        </p14:section>
        <p14:section name="Industry momentum" id="{DD6649BE-9900-4230-88E3-80CF75470E45}">
          <p14:sldIdLst>
            <p14:sldId id="4402"/>
            <p14:sldId id="1229"/>
            <p14:sldId id="1277"/>
            <p14:sldId id="4407"/>
            <p14:sldId id="4408"/>
            <p14:sldId id="4292"/>
          </p14:sldIdLst>
        </p14:section>
        <p14:section name="Differentiators" id="{B10DFF2B-9D48-437E-A127-EE9ECC714550}">
          <p14:sldIdLst>
            <p14:sldId id="4364"/>
            <p14:sldId id="4568"/>
            <p14:sldId id="4520"/>
            <p14:sldId id="1884"/>
            <p14:sldId id="4236"/>
            <p14:sldId id="4335"/>
            <p14:sldId id="4378"/>
            <p14:sldId id="2652"/>
            <p14:sldId id="4365"/>
            <p14:sldId id="4406"/>
            <p14:sldId id="456"/>
            <p14:sldId id="4487"/>
            <p14:sldId id="4502"/>
            <p14:sldId id="4518"/>
            <p14:sldId id="1927"/>
            <p14:sldId id="1905"/>
            <p14:sldId id="4228"/>
            <p14:sldId id="4401"/>
            <p14:sldId id="4398"/>
            <p14:sldId id="4367"/>
            <p14:sldId id="4414"/>
            <p14:sldId id="4411"/>
            <p14:sldId id="4410"/>
            <p14:sldId id="2066"/>
            <p14:sldId id="4297"/>
            <p14:sldId id="1917"/>
            <p14:sldId id="1916"/>
            <p14:sldId id="1915"/>
            <p14:sldId id="4383"/>
            <p14:sldId id="1895"/>
            <p14:sldId id="1897"/>
            <p14:sldId id="1896"/>
            <p14:sldId id="4248"/>
            <p14:sldId id="4525"/>
            <p14:sldId id="4532"/>
            <p14:sldId id="4362"/>
          </p14:sldIdLst>
        </p14:section>
        <p14:section name="Futures" id="{F69BE1D6-6748-41B5-BA51-6E591B72DE34}">
          <p14:sldIdLst>
            <p14:sldId id="4569"/>
            <p14:sldId id="456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17137" userDrawn="1">
          <p15:clr>
            <a:srgbClr val="A4A3A4"/>
          </p15:clr>
        </p15:guide>
        <p15:guide id="2" pos="293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Ryan Calafato" initials="RC" lastIdx="20" clrIdx="4">
    <p:extLst>
      <p:ext uri="{19B8F6BF-5375-455C-9EA6-DF929625EA0E}">
        <p15:presenceInfo xmlns:p15="http://schemas.microsoft.com/office/powerpoint/2012/main" userId="867770b8bf16d0a0" providerId="Windows Live"/>
      </p:ext>
    </p:extLst>
  </p:cmAuthor>
  <p:cmAuthor id="5" name="Ryan Calafato" initials="RC [2]" lastIdx="80" clrIdx="5">
    <p:extLst>
      <p:ext uri="{19B8F6BF-5375-455C-9EA6-DF929625EA0E}">
        <p15:presenceInfo xmlns:p15="http://schemas.microsoft.com/office/powerpoint/2012/main" userId="Ryan Calafato" providerId="None"/>
      </p:ext>
    </p:extLst>
  </p:cmAuthor>
  <p:cmAuthor id="6" name="Nadine Kano" initials="NK" lastIdx="63" clrIdx="6">
    <p:extLst>
      <p:ext uri="{19B8F6BF-5375-455C-9EA6-DF929625EA0E}">
        <p15:presenceInfo xmlns:p15="http://schemas.microsoft.com/office/powerpoint/2012/main" userId="Nadine Kano" providerId="None"/>
      </p:ext>
    </p:extLst>
  </p:cmAuthor>
  <p:cmAuthor id="7" name="Kevin Merhar" initials="KM" lastIdx="78" clrIdx="7">
    <p:extLst>
      <p:ext uri="{19B8F6BF-5375-455C-9EA6-DF929625EA0E}">
        <p15:presenceInfo xmlns:p15="http://schemas.microsoft.com/office/powerpoint/2012/main" userId="Kevin Merhar" providerId="None"/>
      </p:ext>
    </p:extLst>
  </p:cmAuthor>
  <p:cmAuthor id="8" name="Tina Romeo" initials="TR" lastIdx="159" clrIdx="8">
    <p:extLst>
      <p:ext uri="{19B8F6BF-5375-455C-9EA6-DF929625EA0E}">
        <p15:presenceInfo xmlns:p15="http://schemas.microsoft.com/office/powerpoint/2012/main" userId="S-1-5-21-124525095-708259637-1543119021-610633" providerId="AD"/>
      </p:ext>
    </p:extLst>
  </p:cmAuthor>
  <p:cmAuthor id="9" name="Stuart Kwan" initials="SK" lastIdx="11" clrIdx="9">
    <p:extLst>
      <p:ext uri="{19B8F6BF-5375-455C-9EA6-DF929625EA0E}">
        <p15:presenceInfo xmlns:p15="http://schemas.microsoft.com/office/powerpoint/2012/main" userId="S::skwan@ntdev.microsoft.com::bd0e76d8-ad45-4fe1-8941-04a7bf27f071" providerId="AD"/>
      </p:ext>
    </p:extLst>
  </p:cmAuthor>
  <p:cmAuthor id="10" name="Robin Goldstein" initials="RG" lastIdx="14" clrIdx="10">
    <p:extLst>
      <p:ext uri="{19B8F6BF-5375-455C-9EA6-DF929625EA0E}">
        <p15:presenceInfo xmlns:p15="http://schemas.microsoft.com/office/powerpoint/2012/main" userId="S::robingo@microsoft.com::a82405a0-c888-4cf0-8b6a-772c831225da" providerId="AD"/>
      </p:ext>
    </p:extLst>
  </p:cmAuthor>
  <p:cmAuthor id="11" name="Robin Goldstein" initials="RG [2]" lastIdx="2" clrIdx="11">
    <p:extLst>
      <p:ext uri="{19B8F6BF-5375-455C-9EA6-DF929625EA0E}">
        <p15:presenceInfo xmlns:p15="http://schemas.microsoft.com/office/powerpoint/2012/main" userId="Robin Goldstein" providerId="None"/>
      </p:ext>
    </p:extLst>
  </p:cmAuthor>
  <p:cmAuthor id="12" name="Ryan Calafato" initials="RC [3]" lastIdx="97" clrIdx="12">
    <p:extLst>
      <p:ext uri="{19B8F6BF-5375-455C-9EA6-DF929625EA0E}">
        <p15:presenceInfo xmlns:p15="http://schemas.microsoft.com/office/powerpoint/2012/main" userId="S-1-5-21-1504236400-233992511-1634838234-1001" providerId="AD"/>
      </p:ext>
    </p:extLst>
  </p:cmAuthor>
  <p:cmAuthor id="13" name="Joseph Dadzie" initials="JD" lastIdx="2" clrIdx="13">
    <p:extLst>
      <p:ext uri="{19B8F6BF-5375-455C-9EA6-DF929625EA0E}">
        <p15:presenceInfo xmlns:p15="http://schemas.microsoft.com/office/powerpoint/2012/main" userId="S::jodadzie@microsoft.com::f1431e91-608e-499b-930a-6e8e16e17b74" providerId="AD"/>
      </p:ext>
    </p:extLst>
  </p:cmAuthor>
  <p:cmAuthor id="14" name="Author" initials="A" lastIdx="62" clrIdx="14"/>
  <p:cmAuthor id="15" name="Alex Simons (AZURE)" initials="AS(" lastIdx="15" clrIdx="15">
    <p:extLst>
      <p:ext uri="{19B8F6BF-5375-455C-9EA6-DF929625EA0E}">
        <p15:presenceInfo xmlns:p15="http://schemas.microsoft.com/office/powerpoint/2012/main" userId="S::alexsi@microsoft.com::5862f0dc-12ad-40ca-81fc-cd4701219d97" providerId="AD"/>
      </p:ext>
    </p:extLst>
  </p:cmAuthor>
  <p:cmAuthor id="16" name="Sarat Subramaniam" initials="SS" lastIdx="10" clrIdx="16">
    <p:extLst>
      <p:ext uri="{19B8F6BF-5375-455C-9EA6-DF929625EA0E}">
        <p15:presenceInfo xmlns:p15="http://schemas.microsoft.com/office/powerpoint/2012/main" userId="S::sasubram@microsoft.com::aae5c332-44de-4aab-89ad-e0afc1b99353" providerId="AD"/>
      </p:ext>
    </p:extLst>
  </p:cmAuthor>
  <p:cmAuthor id="17" name="Jeevan Desarda" initials="JD" lastIdx="1" clrIdx="17">
    <p:extLst>
      <p:ext uri="{19B8F6BF-5375-455C-9EA6-DF929625EA0E}">
        <p15:presenceInfo xmlns:p15="http://schemas.microsoft.com/office/powerpoint/2012/main" userId="S::jeedes@microsoft.com::8647a577-cd2f-482d-85a3-ff5c84d386f2" providerId="AD"/>
      </p:ext>
    </p:extLst>
  </p:cmAuthor>
  <p:cmAuthor id="18" name="ryanc" initials="ry" lastIdx="15" clrIdx="18">
    <p:extLst>
      <p:ext uri="{19B8F6BF-5375-455C-9EA6-DF929625EA0E}">
        <p15:presenceInfo xmlns:p15="http://schemas.microsoft.com/office/powerpoint/2012/main" userId="S::ryanc_arioso.group#ext#@microsoft.onmicrosoft.com::54b4349c-6d01-4689-bf18-2e92fe6885e2" providerId="AD"/>
      </p:ext>
    </p:extLst>
  </p:cmAuthor>
  <p:cmAuthor id="19" name="Elisabeth Olson" initials="EO" lastIdx="1" clrIdx="19">
    <p:extLst>
      <p:ext uri="{19B8F6BF-5375-455C-9EA6-DF929625EA0E}">
        <p15:presenceInfo xmlns:p15="http://schemas.microsoft.com/office/powerpoint/2012/main" userId="S::elisol@microsoft.com::e4de0e34-a86e-4b74-a619-bb9971f99754" providerId="AD"/>
      </p:ext>
    </p:extLst>
  </p:cmAuthor>
  <p:cmAuthor id="20" name="Agnieszka Girling" initials="AG" lastIdx="7" clrIdx="20">
    <p:extLst>
      <p:ext uri="{19B8F6BF-5375-455C-9EA6-DF929625EA0E}">
        <p15:presenceInfo xmlns:p15="http://schemas.microsoft.com/office/powerpoint/2012/main" userId="S::agirling@microsoft.com::db936b98-52c8-4de0-b77a-ad1229b8dc22" providerId="AD"/>
      </p:ext>
    </p:extLst>
  </p:cmAuthor>
  <p:cmAuthor id="21" name="Saeed Akhter" initials="SA" lastIdx="16" clrIdx="21">
    <p:extLst>
      <p:ext uri="{19B8F6BF-5375-455C-9EA6-DF929625EA0E}">
        <p15:presenceInfo xmlns:p15="http://schemas.microsoft.com/office/powerpoint/2012/main" userId="S::saeeda@microsoft.com::bd11a200-97d3-4f8d-99a9-093157163dfd" providerId="AD"/>
      </p:ext>
    </p:extLst>
  </p:cmAuthor>
  <p:cmAuthor id="22" name="Suresh Jayabalan" initials="SJ" lastIdx="1" clrIdx="22">
    <p:extLst>
      <p:ext uri="{19B8F6BF-5375-455C-9EA6-DF929625EA0E}">
        <p15:presenceInfo xmlns:p15="http://schemas.microsoft.com/office/powerpoint/2012/main" userId="S::sureshja@microsoft.com::b68b3491-1186-4d02-93f6-56b0d2992019" providerId="AD"/>
      </p:ext>
    </p:extLst>
  </p:cmAuthor>
  <p:cmAuthor id="23" name="Jen Field" initials="JF" lastIdx="4" clrIdx="23">
    <p:extLst>
      <p:ext uri="{19B8F6BF-5375-455C-9EA6-DF929625EA0E}">
        <p15:presenceInfo xmlns:p15="http://schemas.microsoft.com/office/powerpoint/2012/main" userId="S::jfield@ntdev.microsoft.com::6146261a-b841-4f10-a518-049e1588b878" providerId="AD"/>
      </p:ext>
    </p:extLst>
  </p:cmAuthor>
  <p:cmAuthor id="24" name="Elisabeth Olson" initials="EO [2]" lastIdx="1" clrIdx="24">
    <p:extLst>
      <p:ext uri="{19B8F6BF-5375-455C-9EA6-DF929625EA0E}">
        <p15:presenceInfo xmlns:p15="http://schemas.microsoft.com/office/powerpoint/2012/main" userId="S-1-12-1-3839757876-1265936494-2579175846-1419245937" providerId="AD"/>
      </p:ext>
    </p:extLst>
  </p:cmAuthor>
  <p:cmAuthor id="25" name="Peter Ciszewski" initials="PC" lastIdx="5" clrIdx="25">
    <p:extLst>
      <p:ext uri="{19B8F6BF-5375-455C-9EA6-DF929625EA0E}">
        <p15:presenceInfo xmlns:p15="http://schemas.microsoft.com/office/powerpoint/2012/main" userId="S::piotrci@microsoft.com::cbcd84b6-32a8-449a-949b-50dfdaf54f69" providerId="AD"/>
      </p:ext>
    </p:extLst>
  </p:cmAuthor>
  <p:cmAuthor id="26" name="Alex Simons (AZURE)" initials="AS( [2]" lastIdx="1" clrIdx="26">
    <p:extLst>
      <p:ext uri="{19B8F6BF-5375-455C-9EA6-DF929625EA0E}">
        <p15:presenceInfo xmlns:p15="http://schemas.microsoft.com/office/powerpoint/2012/main" userId="S-1-12-1-1482879196-1086984877-1204681857-2543657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1B2836"/>
    <a:srgbClr val="DA3104"/>
    <a:srgbClr val="70AC2E"/>
    <a:srgbClr val="707886"/>
    <a:srgbClr val="E8E8E8"/>
    <a:srgbClr val="E6E6E6"/>
    <a:srgbClr val="E2DED5"/>
    <a:srgbClr val="584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18" autoAdjust="0"/>
  </p:normalViewPr>
  <p:slideViewPr>
    <p:cSldViewPr snapToGrid="0">
      <p:cViewPr varScale="1">
        <p:scale>
          <a:sx n="71" d="100"/>
          <a:sy n="71" d="100"/>
        </p:scale>
        <p:origin x="1109" y="67"/>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17137"/>
        <p:guide pos="293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68870"/>
            <a:ext cx="4036007" cy="2720529"/>
          </a:xfrm>
          <a:prstGeom prst="rect">
            <a:avLst/>
          </a:prstGeom>
        </p:spPr>
        <p:txBody>
          <a:bodyPr vert="horz" lIns="184599" tIns="92300" rIns="184599" bIns="92300" rtlCol="0"/>
          <a:lstStyle>
            <a:lvl1pPr algn="l">
              <a:defRPr sz="2400"/>
            </a:lvl1pPr>
          </a:lstStyle>
          <a:p>
            <a:endParaRPr lang="en-US">
              <a:latin typeface="Segoe UI" pitchFamily="34" charset="0"/>
            </a:endParaRPr>
          </a:p>
        </p:txBody>
      </p:sp>
      <p:sp>
        <p:nvSpPr>
          <p:cNvPr id="7" name="Date Placeholder 6"/>
          <p:cNvSpPr>
            <a:spLocks noGrp="1"/>
          </p:cNvSpPr>
          <p:nvPr>
            <p:ph type="dt" sz="quarter" idx="1"/>
          </p:nvPr>
        </p:nvSpPr>
        <p:spPr>
          <a:xfrm>
            <a:off x="5275701" y="0"/>
            <a:ext cx="4036007" cy="2720529"/>
          </a:xfrm>
          <a:prstGeom prst="rect">
            <a:avLst/>
          </a:prstGeom>
        </p:spPr>
        <p:txBody>
          <a:bodyPr vert="horz" lIns="184599" tIns="92300" rIns="184599" bIns="92300" rtlCol="0"/>
          <a:lstStyle>
            <a:lvl1pPr algn="r">
              <a:defRPr sz="2400"/>
            </a:lvl1pPr>
          </a:lstStyle>
          <a:p>
            <a:fld id="{460F9EC6-89FF-47E1-8594-1A32E3B45134}" type="datetime8">
              <a:rPr lang="en-US" smtClean="0">
                <a:latin typeface="Segoe UI" pitchFamily="34" charset="0"/>
              </a:rPr>
              <a:t>4/28/2019 1:38 PM</a:t>
            </a:fld>
            <a:endParaRPr lang="en-US">
              <a:latin typeface="Segoe UI" pitchFamily="34" charset="0"/>
            </a:endParaRPr>
          </a:p>
        </p:txBody>
      </p:sp>
      <p:sp>
        <p:nvSpPr>
          <p:cNvPr id="8" name="Footer Placeholder 7"/>
          <p:cNvSpPr>
            <a:spLocks noGrp="1"/>
          </p:cNvSpPr>
          <p:nvPr>
            <p:ph type="ftr" sz="quarter" idx="2"/>
          </p:nvPr>
        </p:nvSpPr>
        <p:spPr>
          <a:xfrm>
            <a:off x="0" y="51680606"/>
            <a:ext cx="7870214" cy="1978120"/>
          </a:xfrm>
          <a:prstGeom prst="rect">
            <a:avLst/>
          </a:prstGeom>
        </p:spPr>
        <p:txBody>
          <a:bodyPr vert="horz" lIns="184599" tIns="92300" rIns="184599" bIns="92300" rtlCol="0" anchor="b"/>
          <a:lstStyle>
            <a:lvl1pPr algn="l">
              <a:defRPr sz="2400"/>
            </a:lvl1pPr>
          </a:lstStyle>
          <a:p>
            <a:pPr marL="804417" defTabSz="1845383" eaLnBrk="0" hangingPunct="0"/>
            <a:r>
              <a:rPr lang="en-US" sz="8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7854690" y="51680606"/>
            <a:ext cx="1457017" cy="2720529"/>
          </a:xfrm>
          <a:prstGeom prst="rect">
            <a:avLst/>
          </a:prstGeom>
        </p:spPr>
        <p:txBody>
          <a:bodyPr vert="horz" lIns="184599" tIns="92300" rIns="184599" bIns="92300" rtlCol="0" anchor="b"/>
          <a:lstStyle>
            <a:lvl1pPr algn="r">
              <a:defRPr sz="24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4036007" cy="2720529"/>
          </a:xfrm>
          <a:prstGeom prst="rect">
            <a:avLst/>
          </a:prstGeom>
        </p:spPr>
        <p:txBody>
          <a:bodyPr vert="horz" lIns="184599" tIns="92300" rIns="184599" bIns="92300" rtlCol="0"/>
          <a:lstStyle>
            <a:lvl1pPr algn="l">
              <a:defRPr sz="24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13477875" y="4081463"/>
            <a:ext cx="36269613" cy="20402550"/>
          </a:xfrm>
          <a:prstGeom prst="rect">
            <a:avLst/>
          </a:prstGeom>
          <a:noFill/>
          <a:ln w="12700">
            <a:solidFill>
              <a:prstClr val="black"/>
            </a:solidFill>
          </a:ln>
        </p:spPr>
        <p:txBody>
          <a:bodyPr vert="horz" lIns="184599" tIns="92300" rIns="184599" bIns="92300" rtlCol="0" anchor="ctr"/>
          <a:lstStyle/>
          <a:p>
            <a:endParaRPr lang="en-US"/>
          </a:p>
        </p:txBody>
      </p:sp>
      <p:sp>
        <p:nvSpPr>
          <p:cNvPr id="10" name="Footer Placeholder 9"/>
          <p:cNvSpPr>
            <a:spLocks noGrp="1"/>
          </p:cNvSpPr>
          <p:nvPr>
            <p:ph type="ftr" sz="quarter" idx="4"/>
          </p:nvPr>
        </p:nvSpPr>
        <p:spPr>
          <a:xfrm>
            <a:off x="0" y="51690050"/>
            <a:ext cx="8040968" cy="2118133"/>
          </a:xfrm>
          <a:prstGeom prst="rect">
            <a:avLst/>
          </a:prstGeom>
        </p:spPr>
        <p:txBody>
          <a:bodyPr vert="horz" lIns="184599" tIns="92300" rIns="184599" bIns="92300" rtlCol="0" anchor="b"/>
          <a:lstStyle>
            <a:lvl1pPr marL="1153744" indent="0" algn="l">
              <a:defRPr sz="2400"/>
            </a:lvl1p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5275701" y="0"/>
            <a:ext cx="4036007" cy="2720529"/>
          </a:xfrm>
          <a:prstGeom prst="rect">
            <a:avLst/>
          </a:prstGeom>
        </p:spPr>
        <p:txBody>
          <a:bodyPr vert="horz" lIns="184599" tIns="92300" rIns="184599" bIns="92300" rtlCol="0"/>
          <a:lstStyle>
            <a:lvl1pPr algn="r">
              <a:defRPr sz="2400">
                <a:latin typeface="Segoe UI" pitchFamily="34" charset="0"/>
              </a:defRPr>
            </a:lvl1pPr>
          </a:lstStyle>
          <a:p>
            <a:fld id="{386CE63F-9E7F-4C04-9D0D-FCA25A8E9E86}" type="datetime8">
              <a:rPr lang="en-US" smtClean="0"/>
              <a:t>4/28/2019 1:38 PM</a:t>
            </a:fld>
            <a:endParaRPr lang="en-US"/>
          </a:p>
        </p:txBody>
      </p:sp>
      <p:sp>
        <p:nvSpPr>
          <p:cNvPr id="12" name="Notes Placeholder 11"/>
          <p:cNvSpPr>
            <a:spLocks noGrp="1"/>
          </p:cNvSpPr>
          <p:nvPr>
            <p:ph type="body" sz="quarter" idx="3"/>
          </p:nvPr>
        </p:nvSpPr>
        <p:spPr>
          <a:xfrm>
            <a:off x="931387" y="25845025"/>
            <a:ext cx="7451090" cy="24484760"/>
          </a:xfrm>
          <a:prstGeom prst="rect">
            <a:avLst/>
          </a:prstGeom>
        </p:spPr>
        <p:txBody>
          <a:bodyPr vert="horz" lIns="184599" tIns="92300" rIns="184599" bIns="923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8025445" y="51680606"/>
            <a:ext cx="1286262" cy="2720529"/>
          </a:xfrm>
          <a:prstGeom prst="rect">
            <a:avLst/>
          </a:prstGeom>
        </p:spPr>
        <p:txBody>
          <a:bodyPr vert="horz" lIns="184599" tIns="92300" rIns="184599" bIns="92300" rtlCol="0" anchor="b"/>
          <a:lstStyle>
            <a:lvl1pPr algn="r">
              <a:defRPr sz="24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309388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0286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D531F-42C9-4D67-9080-B14D75B01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9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476548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14</a:t>
            </a:fld>
            <a:endParaRPr lang="en-US"/>
          </a:p>
        </p:txBody>
      </p:sp>
    </p:spTree>
    <p:extLst>
      <p:ext uri="{BB962C8B-B14F-4D97-AF65-F5344CB8AC3E}">
        <p14:creationId xmlns:p14="http://schemas.microsoft.com/office/powerpoint/2010/main" val="2214663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1000" b="1"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18"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18"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A490D0D-B4FC-4347-B02A-57EDC825B6C0}" type="datetime1">
              <a:rPr lang="en-US" smtClean="0">
                <a:solidFill>
                  <a:prstClr val="black"/>
                </a:solidFill>
              </a:rPr>
              <a:pPr/>
              <a:t>4/28/2019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21793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67498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1866296">
              <a:defRPr/>
            </a:pPr>
            <a:fld id="{DE25042A-7F1D-F947-8AC5-1DC5194A3EA7}" type="slidenum">
              <a:rPr lang="en-US">
                <a:solidFill>
                  <a:prstClr val="black"/>
                </a:solidFill>
                <a:latin typeface="Calibri" panose="020F0502020204030204"/>
              </a:rPr>
              <a:pPr defTabSz="1866296">
                <a:defRPr/>
              </a:pPr>
              <a:t>17</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27E00FDA-F31F-4EB3-A31C-66D6ECBCDE65}"/>
              </a:ext>
            </a:extLst>
          </p:cNvPr>
          <p:cNvSpPr>
            <a:spLocks noGrp="1"/>
          </p:cNvSpPr>
          <p:nvPr>
            <p:ph type="ftr" sz="quarter" idx="4"/>
          </p:nvPr>
        </p:nvSpPr>
        <p:spPr>
          <a:xfrm>
            <a:off x="0" y="52551553"/>
            <a:ext cx="8068890" cy="2153437"/>
          </a:xfrm>
        </p:spPr>
        <p:txBody>
          <a:bodyPr/>
          <a:lstStyle/>
          <a:p>
            <a:pPr marL="0" defTabSz="1865682" eaLnBrk="0" hangingPunct="0">
              <a:defRPr/>
            </a:pPr>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3" name="Notes Placeholder 2">
            <a:extLst>
              <a:ext uri="{FF2B5EF4-FFF2-40B4-BE49-F238E27FC236}">
                <a16:creationId xmlns:a16="http://schemas.microsoft.com/office/drawing/2014/main" id="{B3E533C4-63B4-4D80-A6D4-96C578E308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04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1845924">
              <a:defRPr/>
            </a:pPr>
            <a:endParaRPr lang="en-US">
              <a:solidFill>
                <a:prstClr val="black"/>
              </a:solidFill>
            </a:endParaRPr>
          </a:p>
        </p:txBody>
      </p:sp>
      <p:sp>
        <p:nvSpPr>
          <p:cNvPr id="5" name="Footer Placeholder 4"/>
          <p:cNvSpPr>
            <a:spLocks noGrp="1"/>
          </p:cNvSpPr>
          <p:nvPr>
            <p:ph type="ftr" sz="quarter" idx="11"/>
          </p:nvPr>
        </p:nvSpPr>
        <p:spPr/>
        <p:txBody>
          <a:bodyPr/>
          <a:lstStyle/>
          <a:p>
            <a:pPr defTabSz="1845383" eaLnBrk="0" hangingPunct="0">
              <a:defRPr/>
            </a:pPr>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1845924">
              <a:defRPr/>
            </a:pPr>
            <a:fld id="{386CE63F-9E7F-4C04-9D0D-FCA25A8E9E86}" type="datetime8">
              <a:rPr lang="en-US">
                <a:solidFill>
                  <a:prstClr val="black"/>
                </a:solidFill>
              </a:rPr>
              <a:pPr defTabSz="1845924">
                <a:defRPr/>
              </a:pPr>
              <a:t>4/28/2019 1:38 PM</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1845924">
              <a:defRPr/>
            </a:pPr>
            <a:fld id="{B4008EB6-D09E-4580-8CD6-DDB14511944F}" type="slidenum">
              <a:rPr lang="en-US">
                <a:solidFill>
                  <a:prstClr val="black"/>
                </a:solidFill>
              </a:rPr>
              <a:pPr defTabSz="1845924">
                <a:defRPr/>
              </a:pPr>
              <a:t>18</a:t>
            </a:fld>
            <a:endParaRPr lang="en-US">
              <a:solidFill>
                <a:prstClr val="black"/>
              </a:solidFill>
            </a:endParaRPr>
          </a:p>
        </p:txBody>
      </p:sp>
    </p:spTree>
    <p:extLst>
      <p:ext uri="{BB962C8B-B14F-4D97-AF65-F5344CB8AC3E}">
        <p14:creationId xmlns:p14="http://schemas.microsoft.com/office/powerpoint/2010/main" val="73239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1845924">
              <a:defRPr/>
            </a:pPr>
            <a:endParaRPr lang="en-US">
              <a:solidFill>
                <a:prstClr val="black"/>
              </a:solidFill>
            </a:endParaRPr>
          </a:p>
        </p:txBody>
      </p:sp>
      <p:sp>
        <p:nvSpPr>
          <p:cNvPr id="5" name="Footer Placeholder 4"/>
          <p:cNvSpPr>
            <a:spLocks noGrp="1"/>
          </p:cNvSpPr>
          <p:nvPr>
            <p:ph type="ftr" sz="quarter" idx="11"/>
          </p:nvPr>
        </p:nvSpPr>
        <p:spPr/>
        <p:txBody>
          <a:bodyPr/>
          <a:lstStyle/>
          <a:p>
            <a:pPr defTabSz="1845383" eaLnBrk="0" hangingPunct="0">
              <a:defRPr/>
            </a:pPr>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1845924">
              <a:defRPr/>
            </a:pPr>
            <a:fld id="{386CE63F-9E7F-4C04-9D0D-FCA25A8E9E86}" type="datetime8">
              <a:rPr lang="en-US">
                <a:solidFill>
                  <a:prstClr val="black"/>
                </a:solidFill>
              </a:rPr>
              <a:pPr defTabSz="1845924">
                <a:defRPr/>
              </a:pPr>
              <a:t>4/28/2019 1:38 PM</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1845924">
              <a:defRPr/>
            </a:pPr>
            <a:fld id="{B4008EB6-D09E-4580-8CD6-DDB14511944F}" type="slidenum">
              <a:rPr lang="en-US">
                <a:solidFill>
                  <a:prstClr val="black"/>
                </a:solidFill>
              </a:rPr>
              <a:pPr defTabSz="1845924">
                <a:defRPr/>
              </a:pPr>
              <a:t>19</a:t>
            </a:fld>
            <a:endParaRPr lang="en-US">
              <a:solidFill>
                <a:prstClr val="black"/>
              </a:solidFill>
            </a:endParaRPr>
          </a:p>
        </p:txBody>
      </p:sp>
    </p:spTree>
    <p:extLst>
      <p:ext uri="{BB962C8B-B14F-4D97-AF65-F5344CB8AC3E}">
        <p14:creationId xmlns:p14="http://schemas.microsoft.com/office/powerpoint/2010/main" val="3892506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20</a:t>
            </a:fld>
            <a:endParaRPr lang="en-US"/>
          </a:p>
        </p:txBody>
      </p:sp>
    </p:spTree>
    <p:extLst>
      <p:ext uri="{BB962C8B-B14F-4D97-AF65-F5344CB8AC3E}">
        <p14:creationId xmlns:p14="http://schemas.microsoft.com/office/powerpoint/2010/main" val="94283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2900" y="4400550"/>
            <a:ext cx="6172200" cy="3600450"/>
          </a:xfrm>
        </p:spPr>
        <p:txBody>
          <a:bodyPr vert="horz" lIns="91440" tIns="45720" rIns="91440" bIns="45720" rtlCol="0"/>
          <a:lstStyle/>
          <a:p>
            <a:pPr>
              <a:spcBef>
                <a:spcPts val="600"/>
              </a:spcBef>
            </a:pPr>
            <a:endParaRPr lang="en-US" sz="10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5F2D3714-B553-A044-BA72-366907BA36B5}" type="slidenum">
              <a:rPr lang="en-US" smtClean="0"/>
              <a:t>2</a:t>
            </a:fld>
            <a:endParaRPr lang="en-US"/>
          </a:p>
        </p:txBody>
      </p:sp>
    </p:spTree>
    <p:extLst>
      <p:ext uri="{BB962C8B-B14F-4D97-AF65-F5344CB8AC3E}">
        <p14:creationId xmlns:p14="http://schemas.microsoft.com/office/powerpoint/2010/main" val="1949930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endParaRPr lang="en-US"/>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3037840" cy="464820"/>
          </a:xfrm>
          <a:prstGeom prst="rect">
            <a:avLst/>
          </a:prstGeom>
          <a:noFill/>
          <a:ln cap="flat">
            <a:noFill/>
          </a:ln>
        </p:spPr>
        <p:txBody>
          <a:bodyPr vert="horz" wrap="square" lIns="93177" tIns="46589" rIns="93177" bIns="46589" anchor="t" anchorCtr="0" compatLnSpc="1">
            <a:noAutofit/>
          </a:bodyPr>
          <a:lstStyle/>
          <a:p>
            <a:pPr marL="0" marR="0" lvl="0" indent="0" algn="l"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pitchFamily="34"/>
                <a:ea typeface="+mn-ea"/>
                <a:cs typeface="+mn-cs"/>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831580"/>
            <a:ext cx="6052312" cy="361899"/>
          </a:xfrm>
          <a:prstGeom prst="rect">
            <a:avLst/>
          </a:prstGeom>
          <a:noFill/>
          <a:ln cap="flat">
            <a:noFill/>
          </a:ln>
        </p:spPr>
        <p:txBody>
          <a:bodyPr vert="horz" wrap="square" lIns="93177" tIns="46589" rIns="93177" bIns="46589" anchor="b" anchorCtr="0" compatLnSpc="1">
            <a:noAutofit/>
          </a:bodyPr>
          <a:lstStyle/>
          <a:p>
            <a:pPr marL="582359" marR="0" lvl="0" indent="0" algn="l" defTabSz="931466"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0" cap="none" spc="0" normalizeH="0" baseline="0" noProof="0">
                <a:ln>
                  <a:noFill/>
                </a:ln>
                <a:solidFill>
                  <a:srgbClr val="000000"/>
                </a:solidFill>
                <a:effectLst/>
                <a:uLnTx/>
                <a:uFillTx/>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970933" y="0"/>
            <a:ext cx="3037840" cy="464820"/>
          </a:xfrm>
          <a:prstGeom prst="rect">
            <a:avLst/>
          </a:prstGeom>
          <a:noFill/>
          <a:ln cap="flat">
            <a:noFill/>
          </a:ln>
        </p:spPr>
        <p:txBody>
          <a:bodyPr vert="horz" wrap="square" lIns="93177" tIns="46589" rIns="93177" bIns="46589" anchor="t" anchorCtr="0" compatLnSpc="1">
            <a:noAutofit/>
          </a:bodyPr>
          <a:lstStyle/>
          <a:p>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1DAFA96-76D6-40CC-ABAA-4B317E4E79E4}" type="datetime1">
              <a:rPr kumimoji="0" lang="en-US" sz="1200" b="0" i="0" u="none" strike="noStrike" kern="0" cap="none" spc="0" normalizeH="0" baseline="0" noProof="0">
                <a:ln>
                  <a:noFill/>
                </a:ln>
                <a:solidFill>
                  <a:srgbClr val="000000"/>
                </a:solidFill>
                <a:effectLst/>
                <a:uLnTx/>
                <a:uFillTx/>
                <a:latin typeface="Segoe UI" pitchFamily="34"/>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4/28/2019</a:t>
            </a:fld>
            <a:endParaRPr kumimoji="0" lang="en-US" sz="1200" b="0" i="0" u="none" strike="noStrike" kern="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6040627" y="8829961"/>
            <a:ext cx="968145" cy="464820"/>
          </a:xfrm>
          <a:prstGeom prst="rect">
            <a:avLst/>
          </a:prstGeom>
          <a:noFill/>
          <a:ln cap="flat">
            <a:noFill/>
          </a:ln>
        </p:spPr>
        <p:txBody>
          <a:bodyPr vert="horz" wrap="square" lIns="93177" tIns="46589" rIns="93177" bIns="46589" anchor="b" anchorCtr="0" compatLnSpc="1">
            <a:noAutofit/>
          </a:bodyPr>
          <a:lstStyle/>
          <a:p>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C6A2B7-DC54-40F6-BDE0-13EEA5AB8E7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US" sz="1200" b="0" i="0" u="none" strike="noStrike" kern="0" cap="none" spc="0" normalizeH="0" baseline="0" noProof="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3800925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555130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51083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462367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endParaRPr lang="en-US"/>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3037840" cy="464820"/>
          </a:xfrm>
          <a:prstGeom prst="rect">
            <a:avLst/>
          </a:prstGeom>
          <a:noFill/>
          <a:ln cap="flat">
            <a:noFill/>
          </a:ln>
        </p:spPr>
        <p:txBody>
          <a:bodyPr vert="horz" wrap="square" lIns="93177" tIns="46589" rIns="93177" bIns="46589" anchor="t" anchorCtr="0" compatLnSpc="1">
            <a:noAutofit/>
          </a:bodyPr>
          <a:lstStyle/>
          <a:p>
            <a:pPr defTabSz="950464">
              <a:defRPr sz="1800" b="0" i="0" u="none" strike="noStrike" kern="0" cap="none" spc="0" baseline="0">
                <a:solidFill>
                  <a:srgbClr val="000000"/>
                </a:solidFill>
                <a:uFillTx/>
              </a:defRPr>
            </a:pPr>
            <a:r>
              <a:rPr lang="en-US" sz="1200">
                <a:solidFill>
                  <a:srgbClr val="000000"/>
                </a:solidFill>
                <a:latin typeface="Segoe UI" pitchFamily="34"/>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831580"/>
            <a:ext cx="6052312" cy="361899"/>
          </a:xfrm>
          <a:prstGeom prst="rect">
            <a:avLst/>
          </a:prstGeom>
          <a:noFill/>
          <a:ln cap="flat">
            <a:noFill/>
          </a:ln>
        </p:spPr>
        <p:txBody>
          <a:bodyPr vert="horz" wrap="square" lIns="93177" tIns="46589" rIns="93177" bIns="46589" anchor="b" anchorCtr="0" compatLnSpc="1">
            <a:noAutofit/>
          </a:bodyPr>
          <a:lstStyle/>
          <a:p>
            <a:pPr marL="582359" defTabSz="931466" hangingPunct="0">
              <a:defRPr sz="1800" b="0" i="0" u="none" strike="noStrike" kern="0" cap="none" spc="0" baseline="0">
                <a:solidFill>
                  <a:srgbClr val="000000"/>
                </a:solidFill>
                <a:uFillTx/>
              </a:defRPr>
            </a:pPr>
            <a:r>
              <a:rPr lang="en-US" sz="400">
                <a:solidFill>
                  <a:srgbClr val="000000"/>
                </a:solidFill>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970933" y="0"/>
            <a:ext cx="3037840" cy="464820"/>
          </a:xfrm>
          <a:prstGeom prst="rect">
            <a:avLst/>
          </a:prstGeom>
          <a:noFill/>
          <a:ln cap="flat">
            <a:noFill/>
          </a:ln>
        </p:spPr>
        <p:txBody>
          <a:bodyPr vert="horz" wrap="square" lIns="93177" tIns="46589" rIns="93177" bIns="46589" anchor="t" anchorCtr="0" compatLnSpc="1">
            <a:noAutofit/>
          </a:bodyPr>
          <a:lstStyle/>
          <a:p>
            <a:pPr algn="r" defTabSz="950464">
              <a:defRPr sz="1800" b="0" i="0" u="none" strike="noStrike" kern="0" cap="none" spc="0" baseline="0">
                <a:solidFill>
                  <a:srgbClr val="000000"/>
                </a:solidFill>
                <a:uFillTx/>
              </a:defRPr>
            </a:pPr>
            <a:fld id="{C1DAFA96-76D6-40CC-ABAA-4B317E4E79E4}" type="datetime1">
              <a:rPr lang="en-US" sz="1200">
                <a:solidFill>
                  <a:srgbClr val="000000"/>
                </a:solidFill>
                <a:latin typeface="Segoe UI" pitchFamily="34"/>
              </a:rPr>
              <a:pPr algn="r" defTabSz="950464">
                <a:defRPr sz="1800" b="0" i="0" u="none" strike="noStrike" kern="0" cap="none" spc="0" baseline="0">
                  <a:solidFill>
                    <a:srgbClr val="000000"/>
                  </a:solidFill>
                  <a:uFillTx/>
                </a:defRPr>
              </a:pPr>
              <a:t>4/28/2019</a:t>
            </a:fld>
            <a:endParaRPr lang="en-US" sz="1200">
              <a:solidFill>
                <a:srgbClr val="000000"/>
              </a:solidFill>
              <a:latin typeface="Segoe UI" pitchFamily="34"/>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6040627" y="8829961"/>
            <a:ext cx="968145" cy="464820"/>
          </a:xfrm>
          <a:prstGeom prst="rect">
            <a:avLst/>
          </a:prstGeom>
          <a:noFill/>
          <a:ln cap="flat">
            <a:noFill/>
          </a:ln>
        </p:spPr>
        <p:txBody>
          <a:bodyPr vert="horz" wrap="square" lIns="93177" tIns="46589" rIns="93177" bIns="46589" anchor="b" anchorCtr="0" compatLnSpc="1">
            <a:noAutofit/>
          </a:bodyPr>
          <a:lstStyle/>
          <a:p>
            <a:pPr algn="r" defTabSz="950464">
              <a:defRPr sz="1800" b="0" i="0" u="none" strike="noStrike" kern="0" cap="none" spc="0" baseline="0">
                <a:solidFill>
                  <a:srgbClr val="000000"/>
                </a:solidFill>
                <a:uFillTx/>
              </a:defRPr>
            </a:pPr>
            <a:fld id="{61C6A2B7-DC54-40F6-BDE0-13EEA5AB8E7D}" type="slidenum">
              <a:rPr kern="0">
                <a:solidFill>
                  <a:srgbClr val="000000"/>
                </a:solidFill>
                <a:latin typeface="Calibri" panose="020F0502020204030204"/>
              </a:rPr>
              <a:pPr algn="r" defTabSz="950464">
                <a:defRPr sz="1800" b="0" i="0" u="none" strike="noStrike" kern="0" cap="none" spc="0" baseline="0">
                  <a:solidFill>
                    <a:srgbClr val="000000"/>
                  </a:solidFill>
                  <a:uFillTx/>
                </a:defRPr>
              </a:pPr>
              <a:t>25</a:t>
            </a:fld>
            <a:endParaRPr lang="en-US" sz="1200">
              <a:solidFill>
                <a:srgbClr val="000000"/>
              </a:solidFill>
              <a:latin typeface="Segoe UI" pitchFamily="34"/>
            </a:endParaRPr>
          </a:p>
        </p:txBody>
      </p:sp>
    </p:spTree>
    <p:extLst>
      <p:ext uri="{BB962C8B-B14F-4D97-AF65-F5344CB8AC3E}">
        <p14:creationId xmlns:p14="http://schemas.microsoft.com/office/powerpoint/2010/main" val="3800925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1350"/>
            <a:ext cx="5575300" cy="3136900"/>
          </a:xfrm>
        </p:spPr>
      </p:sp>
      <p:sp>
        <p:nvSpPr>
          <p:cNvPr id="3" name="Notes Placeholder 2"/>
          <p:cNvSpPr>
            <a:spLocks noGrp="1"/>
          </p:cNvSpPr>
          <p:nvPr>
            <p:ph type="body" idx="1"/>
          </p:nvPr>
        </p:nvSpPr>
        <p:spPr>
          <a:xfrm>
            <a:off x="419100" y="3908742"/>
            <a:ext cx="6172200" cy="4886008"/>
          </a:xfrm>
        </p:spPr>
        <p:txBody>
          <a:bodyPr/>
          <a:lstStyle/>
          <a:p>
            <a:pPr marL="0" marR="0" lvl="0" indent="0" algn="l" defTabSz="932688" rtl="0" eaLnBrk="1" fontAlgn="auto" latinLnBrk="0" hangingPunct="1">
              <a:lnSpc>
                <a:spcPct val="100000"/>
              </a:lnSpc>
              <a:spcBef>
                <a:spcPts val="60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394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531235">
              <a:defRPr/>
            </a:pPr>
            <a:fld id="{F6B50E7B-18DF-4DA1-876C-2B846B4CF2D6}" type="slidenum">
              <a:rPr lang="en-US">
                <a:solidFill>
                  <a:prstClr val="black"/>
                </a:solidFill>
                <a:latin typeface="Calibri" panose="020F0502020204030204"/>
              </a:rPr>
              <a:pPr defTabSz="1531235">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850065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866296">
              <a:defRPr/>
            </a:pPr>
            <a:fld id="{4E4D531F-42C9-4D67-9080-B14D75B01444}" type="slidenum">
              <a:rPr lang="en-US">
                <a:solidFill>
                  <a:prstClr val="black"/>
                </a:solidFill>
                <a:latin typeface="Calibri" panose="020F0502020204030204"/>
              </a:rPr>
              <a:pPr defTabSz="1866296">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266743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Header Placeholder 3"/>
          <p:cNvSpPr>
            <a:spLocks noGrp="1"/>
          </p:cNvSpPr>
          <p:nvPr>
            <p:ph type="hdr" sz="quarter" idx="10"/>
          </p:nvPr>
        </p:nvSpPr>
        <p:spPr/>
        <p:txBody>
          <a:bodyPr/>
          <a:lstStyle/>
          <a:p>
            <a:pPr defTabSz="1845991">
              <a:defRPr/>
            </a:pPr>
            <a:r>
              <a:rPr lang="en-US" sz="2600">
                <a:solidFill>
                  <a:prstClr val="black"/>
                </a:solidFill>
                <a:latin typeface="Calibri"/>
              </a:rPr>
              <a:t>Microsoft Ignite 2016</a:t>
            </a:r>
          </a:p>
        </p:txBody>
      </p:sp>
      <p:sp>
        <p:nvSpPr>
          <p:cNvPr id="5" name="Footer Placeholder 4"/>
          <p:cNvSpPr>
            <a:spLocks noGrp="1"/>
          </p:cNvSpPr>
          <p:nvPr>
            <p:ph type="ftr" sz="quarter" idx="11"/>
          </p:nvPr>
        </p:nvSpPr>
        <p:spPr/>
        <p:txBody>
          <a:bodyPr/>
          <a:lstStyle/>
          <a:p>
            <a:pPr marL="0" defTabSz="1845383" eaLnBrk="0" hangingPunct="0">
              <a:defRPr/>
            </a:pPr>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1845991">
              <a:defRPr/>
            </a:pPr>
            <a:fld id="{38EEC551-8CDA-4EB6-89BB-2A86C9F091C8}" type="datetime8">
              <a:rPr lang="en-US" sz="2600">
                <a:solidFill>
                  <a:prstClr val="black"/>
                </a:solidFill>
                <a:latin typeface="Calibri"/>
              </a:rPr>
              <a:pPr defTabSz="1845991">
                <a:defRPr/>
              </a:pPr>
              <a:t>4/28/2019 1:38 PM</a:t>
            </a:fld>
            <a:endParaRPr lang="en-US" sz="2600">
              <a:solidFill>
                <a:prstClr val="black"/>
              </a:solidFill>
              <a:latin typeface="Calibri"/>
            </a:endParaRPr>
          </a:p>
        </p:txBody>
      </p:sp>
      <p:sp>
        <p:nvSpPr>
          <p:cNvPr id="7" name="Slide Number Placeholder 6"/>
          <p:cNvSpPr>
            <a:spLocks noGrp="1"/>
          </p:cNvSpPr>
          <p:nvPr>
            <p:ph type="sldNum" sz="quarter" idx="13"/>
          </p:nvPr>
        </p:nvSpPr>
        <p:spPr/>
        <p:txBody>
          <a:bodyPr/>
          <a:lstStyle/>
          <a:p>
            <a:pPr defTabSz="1845991">
              <a:defRPr/>
            </a:pPr>
            <a:fld id="{B4008EB6-D09E-4580-8CD6-DDB14511944F}" type="slidenum">
              <a:rPr lang="en-US" sz="2600">
                <a:solidFill>
                  <a:prstClr val="black"/>
                </a:solidFill>
                <a:latin typeface="Calibri"/>
              </a:rPr>
              <a:pPr defTabSz="1845991">
                <a:defRPr/>
              </a:pPr>
              <a:t>29</a:t>
            </a:fld>
            <a:endParaRPr lang="en-US" sz="2600">
              <a:solidFill>
                <a:prstClr val="black"/>
              </a:solidFill>
              <a:latin typeface="Calibri"/>
            </a:endParaRPr>
          </a:p>
        </p:txBody>
      </p:sp>
    </p:spTree>
    <p:extLst>
      <p:ext uri="{BB962C8B-B14F-4D97-AF65-F5344CB8AC3E}">
        <p14:creationId xmlns:p14="http://schemas.microsoft.com/office/powerpoint/2010/main" val="396165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4/28/2019 1:38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8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pPr>
              <a:spcBef>
                <a:spcPts val="600"/>
              </a:spcBef>
            </a:pPr>
            <a:endParaRPr lang="en-US" sz="10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53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9199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732847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endParaRPr lang="en-US"/>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3037840" cy="464820"/>
          </a:xfrm>
          <a:prstGeom prst="rect">
            <a:avLst/>
          </a:prstGeom>
          <a:noFill/>
          <a:ln cap="flat">
            <a:noFill/>
          </a:ln>
        </p:spPr>
        <p:txBody>
          <a:bodyPr vert="horz" wrap="square" lIns="93177" tIns="46589" rIns="93177" bIns="46589" anchor="t" anchorCtr="0" compatLnSpc="1">
            <a:noAutofit/>
          </a:bodyPr>
          <a:lstStyle/>
          <a:p>
            <a:pPr marL="0" marR="0" lvl="0" indent="0" algn="l"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Segoe UI" pitchFamily="34"/>
                <a:ea typeface="+mn-ea"/>
                <a:cs typeface="+mn-cs"/>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831580"/>
            <a:ext cx="6052312" cy="361899"/>
          </a:xfrm>
          <a:prstGeom prst="rect">
            <a:avLst/>
          </a:prstGeom>
          <a:noFill/>
          <a:ln cap="flat">
            <a:noFill/>
          </a:ln>
        </p:spPr>
        <p:txBody>
          <a:bodyPr vert="horz" wrap="square" lIns="93177" tIns="46589" rIns="93177" bIns="46589" anchor="b" anchorCtr="0" compatLnSpc="1">
            <a:noAutofit/>
          </a:bodyPr>
          <a:lstStyle/>
          <a:p>
            <a:pPr marL="582359" marR="0" lvl="0" indent="0" algn="l" defTabSz="931466"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0" cap="none" spc="0" normalizeH="0" baseline="0" noProof="0">
                <a:ln>
                  <a:noFill/>
                </a:ln>
                <a:solidFill>
                  <a:srgbClr val="000000"/>
                </a:solidFill>
                <a:effectLst/>
                <a:uLnTx/>
                <a:uFillTx/>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970933" y="0"/>
            <a:ext cx="3037840" cy="464820"/>
          </a:xfrm>
          <a:prstGeom prst="rect">
            <a:avLst/>
          </a:prstGeom>
          <a:noFill/>
          <a:ln cap="flat">
            <a:noFill/>
          </a:ln>
        </p:spPr>
        <p:txBody>
          <a:bodyPr vert="horz" wrap="square" lIns="93177" tIns="46589" rIns="93177" bIns="46589" anchor="t" anchorCtr="0" compatLnSpc="1">
            <a:noAutofit/>
          </a:bodyPr>
          <a:lstStyle/>
          <a:p>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1DAFA96-76D6-40CC-ABAA-4B317E4E79E4}" type="datetime1">
              <a:rPr kumimoji="0" lang="en-US" sz="1200" b="0" i="0" u="none" strike="noStrike" kern="0" cap="none" spc="0" normalizeH="0" baseline="0" noProof="0">
                <a:ln>
                  <a:noFill/>
                </a:ln>
                <a:solidFill>
                  <a:srgbClr val="000000"/>
                </a:solidFill>
                <a:effectLst/>
                <a:uLnTx/>
                <a:uFillTx/>
                <a:latin typeface="Segoe UI" pitchFamily="34"/>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4/28/2019</a:t>
            </a:fld>
            <a:endParaRPr kumimoji="0" lang="en-US" sz="1200" b="0" i="0" u="none" strike="noStrike" kern="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6040627" y="8829961"/>
            <a:ext cx="968145" cy="464820"/>
          </a:xfrm>
          <a:prstGeom prst="rect">
            <a:avLst/>
          </a:prstGeom>
          <a:noFill/>
          <a:ln cap="flat">
            <a:noFill/>
          </a:ln>
        </p:spPr>
        <p:txBody>
          <a:bodyPr vert="horz" wrap="square" lIns="93177" tIns="46589" rIns="93177" bIns="46589" anchor="b" anchorCtr="0" compatLnSpc="1">
            <a:noAutofit/>
          </a:bodyPr>
          <a:lstStyle/>
          <a:p>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C6A2B7-DC54-40F6-BDE0-13EEA5AB8E7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33</a:t>
            </a:fld>
            <a:endParaRPr kumimoji="0" lang="en-US" sz="1200" b="0" i="0" u="none" strike="noStrike" kern="0" cap="none" spc="0" normalizeH="0" baseline="0" noProof="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3342819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476540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3068165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1776961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37</a:t>
            </a:fld>
            <a:endParaRPr lang="en-US"/>
          </a:p>
        </p:txBody>
      </p:sp>
    </p:spTree>
    <p:extLst>
      <p:ext uri="{BB962C8B-B14F-4D97-AF65-F5344CB8AC3E}">
        <p14:creationId xmlns:p14="http://schemas.microsoft.com/office/powerpoint/2010/main" val="980341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241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B35A792-841D-4472-98C7-37F1D8787A83}" type="datetime8">
              <a:rPr lang="en-US" smtClean="0"/>
              <a:t>4/28/2019 1:38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563206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147621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4/28/2019 1:38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387816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2223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795499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1541600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9B1ACC2-73AE-485F-B6EF-11DAE34E3E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3868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44</a:t>
            </a:fld>
            <a:endParaRPr lang="en-US"/>
          </a:p>
        </p:txBody>
      </p:sp>
    </p:spTree>
    <p:extLst>
      <p:ext uri="{BB962C8B-B14F-4D97-AF65-F5344CB8AC3E}">
        <p14:creationId xmlns:p14="http://schemas.microsoft.com/office/powerpoint/2010/main" val="1577476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66463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52</a:t>
            </a:fld>
            <a:endParaRPr lang="en-US"/>
          </a:p>
        </p:txBody>
      </p:sp>
    </p:spTree>
    <p:extLst>
      <p:ext uri="{BB962C8B-B14F-4D97-AF65-F5344CB8AC3E}">
        <p14:creationId xmlns:p14="http://schemas.microsoft.com/office/powerpoint/2010/main" val="2079202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endParaRPr lang="en-US"/>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3037840" cy="464820"/>
          </a:xfrm>
          <a:prstGeom prst="rect">
            <a:avLst/>
          </a:prstGeom>
          <a:noFill/>
          <a:ln cap="flat">
            <a:noFill/>
          </a:ln>
        </p:spPr>
        <p:txBody>
          <a:bodyPr vert="horz" wrap="square" lIns="93177" tIns="46589" rIns="93177" bIns="46589" anchor="t" anchorCtr="0" compatLnSpc="1">
            <a:noAutofit/>
          </a:bodyPr>
          <a:lstStyle/>
          <a:p>
            <a:pPr defTabSz="950464">
              <a:defRPr sz="1800" b="0" i="0" u="none" strike="noStrike" kern="0" cap="none" spc="0" baseline="0">
                <a:solidFill>
                  <a:srgbClr val="000000"/>
                </a:solidFill>
                <a:uFillTx/>
              </a:defRPr>
            </a:pPr>
            <a:r>
              <a:rPr lang="en-US" sz="1200">
                <a:solidFill>
                  <a:srgbClr val="000000"/>
                </a:solidFill>
                <a:latin typeface="Segoe UI" pitchFamily="34"/>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831580"/>
            <a:ext cx="6052312" cy="361899"/>
          </a:xfrm>
          <a:prstGeom prst="rect">
            <a:avLst/>
          </a:prstGeom>
          <a:noFill/>
          <a:ln cap="flat">
            <a:noFill/>
          </a:ln>
        </p:spPr>
        <p:txBody>
          <a:bodyPr vert="horz" wrap="square" lIns="93177" tIns="46589" rIns="93177" bIns="46589" anchor="b" anchorCtr="0" compatLnSpc="1">
            <a:noAutofit/>
          </a:bodyPr>
          <a:lstStyle/>
          <a:p>
            <a:pPr marL="582359" defTabSz="931466" hangingPunct="0">
              <a:defRPr sz="1800" b="0" i="0" u="none" strike="noStrike" kern="0" cap="none" spc="0" baseline="0">
                <a:solidFill>
                  <a:srgbClr val="000000"/>
                </a:solidFill>
                <a:uFillTx/>
              </a:defRPr>
            </a:pPr>
            <a:r>
              <a:rPr lang="en-US" sz="400">
                <a:solidFill>
                  <a:srgbClr val="000000"/>
                </a:solidFill>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970933" y="0"/>
            <a:ext cx="3037840" cy="464820"/>
          </a:xfrm>
          <a:prstGeom prst="rect">
            <a:avLst/>
          </a:prstGeom>
          <a:noFill/>
          <a:ln cap="flat">
            <a:noFill/>
          </a:ln>
        </p:spPr>
        <p:txBody>
          <a:bodyPr vert="horz" wrap="square" lIns="93177" tIns="46589" rIns="93177" bIns="46589" anchor="t" anchorCtr="0" compatLnSpc="1">
            <a:noAutofit/>
          </a:bodyPr>
          <a:lstStyle/>
          <a:p>
            <a:pPr algn="r" defTabSz="950464">
              <a:defRPr sz="1800" b="0" i="0" u="none" strike="noStrike" kern="0" cap="none" spc="0" baseline="0">
                <a:solidFill>
                  <a:srgbClr val="000000"/>
                </a:solidFill>
                <a:uFillTx/>
              </a:defRPr>
            </a:pPr>
            <a:fld id="{C1DAFA96-76D6-40CC-ABAA-4B317E4E79E4}" type="datetime1">
              <a:rPr lang="en-US" sz="1200">
                <a:solidFill>
                  <a:srgbClr val="000000"/>
                </a:solidFill>
                <a:latin typeface="Segoe UI" pitchFamily="34"/>
              </a:rPr>
              <a:pPr algn="r" defTabSz="950464">
                <a:defRPr sz="1800" b="0" i="0" u="none" strike="noStrike" kern="0" cap="none" spc="0" baseline="0">
                  <a:solidFill>
                    <a:srgbClr val="000000"/>
                  </a:solidFill>
                  <a:uFillTx/>
                </a:defRPr>
              </a:pPr>
              <a:t>4/28/2019</a:t>
            </a:fld>
            <a:endParaRPr lang="en-US" sz="1200">
              <a:solidFill>
                <a:srgbClr val="000000"/>
              </a:solidFill>
              <a:latin typeface="Segoe UI" pitchFamily="34"/>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6040627" y="8829961"/>
            <a:ext cx="968145" cy="464820"/>
          </a:xfrm>
          <a:prstGeom prst="rect">
            <a:avLst/>
          </a:prstGeom>
          <a:noFill/>
          <a:ln cap="flat">
            <a:noFill/>
          </a:ln>
        </p:spPr>
        <p:txBody>
          <a:bodyPr vert="horz" wrap="square" lIns="93177" tIns="46589" rIns="93177" bIns="46589" anchor="b" anchorCtr="0" compatLnSpc="1">
            <a:noAutofit/>
          </a:bodyPr>
          <a:lstStyle/>
          <a:p>
            <a:pPr algn="r" defTabSz="950464">
              <a:defRPr sz="1800" b="0" i="0" u="none" strike="noStrike" kern="0" cap="none" spc="0" baseline="0">
                <a:solidFill>
                  <a:srgbClr val="000000"/>
                </a:solidFill>
                <a:uFillTx/>
              </a:defRPr>
            </a:pPr>
            <a:fld id="{61C6A2B7-DC54-40F6-BDE0-13EEA5AB8E7D}" type="slidenum">
              <a:rPr kern="0">
                <a:solidFill>
                  <a:srgbClr val="000000"/>
                </a:solidFill>
                <a:latin typeface="Calibri" panose="020F0502020204030204"/>
              </a:rPr>
              <a:pPr algn="r" defTabSz="950464">
                <a:defRPr sz="1800" b="0" i="0" u="none" strike="noStrike" kern="0" cap="none" spc="0" baseline="0">
                  <a:solidFill>
                    <a:srgbClr val="000000"/>
                  </a:solidFill>
                  <a:uFillTx/>
                </a:defRPr>
              </a:pPr>
              <a:t>53</a:t>
            </a:fld>
            <a:endParaRPr lang="en-US" sz="1200">
              <a:solidFill>
                <a:srgbClr val="000000"/>
              </a:solidFill>
              <a:latin typeface="Segoe UI" pitchFamily="34"/>
            </a:endParaRPr>
          </a:p>
        </p:txBody>
      </p:sp>
    </p:spTree>
    <p:extLst>
      <p:ext uri="{BB962C8B-B14F-4D97-AF65-F5344CB8AC3E}">
        <p14:creationId xmlns:p14="http://schemas.microsoft.com/office/powerpoint/2010/main" val="1282215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4/28/2019 1:38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54</a:t>
            </a:fld>
            <a:endParaRPr lang="en-US"/>
          </a:p>
        </p:txBody>
      </p:sp>
    </p:spTree>
    <p:extLst>
      <p:ext uri="{BB962C8B-B14F-4D97-AF65-F5344CB8AC3E}">
        <p14:creationId xmlns:p14="http://schemas.microsoft.com/office/powerpoint/2010/main" val="1473425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2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24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033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56</a:t>
            </a:fld>
            <a:endParaRPr lang="en-US"/>
          </a:p>
        </p:txBody>
      </p:sp>
    </p:spTree>
    <p:extLst>
      <p:ext uri="{BB962C8B-B14F-4D97-AF65-F5344CB8AC3E}">
        <p14:creationId xmlns:p14="http://schemas.microsoft.com/office/powerpoint/2010/main" val="60269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71848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77875" y="4081463"/>
            <a:ext cx="36269613" cy="204025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4036007" cy="2720529"/>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4/28/2019 1:38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57</a:t>
            </a:fld>
            <a:endParaRPr lang="en-US">
              <a:solidFill>
                <a:prstClr val="black"/>
              </a:solidFill>
            </a:endParaRPr>
          </a:p>
        </p:txBody>
      </p:sp>
      <p:sp>
        <p:nvSpPr>
          <p:cNvPr id="6" name="Footer Placeholder 5"/>
          <p:cNvSpPr>
            <a:spLocks noGrp="1"/>
          </p:cNvSpPr>
          <p:nvPr>
            <p:ph type="ftr" sz="quarter" idx="14"/>
          </p:nvPr>
        </p:nvSpPr>
        <p:spPr/>
        <p:txBody>
          <a:bodyPr/>
          <a:lstStyle/>
          <a:p>
            <a:pPr defTabSz="1845383" eaLnBrk="0" hangingPunct="0"/>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9942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578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280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2371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4/28/2019 1:38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2439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073468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710960028"/>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77479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1007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9637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3511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7921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47563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57244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765863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70F5-761C-40B4-8DA1-52EA204D06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4251E-B744-42F4-951A-05491626AB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7AEF78-E71C-4BCB-88BB-E639489E8F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AD18E4-DF2D-4490-8C57-4610F3E8FD9E}"/>
              </a:ext>
            </a:extLst>
          </p:cNvPr>
          <p:cNvSpPr>
            <a:spLocks noGrp="1"/>
          </p:cNvSpPr>
          <p:nvPr>
            <p:ph type="dt" sz="half" idx="10"/>
          </p:nvPr>
        </p:nvSpPr>
        <p:spPr/>
        <p:txBody>
          <a:bodyPr/>
          <a:lstStyle/>
          <a:p>
            <a:fld id="{76D8AA3B-5DB5-4D8B-85F5-5752A660C499}" type="datetimeFigureOut">
              <a:rPr lang="en-US" smtClean="0"/>
              <a:t>4/28/2019</a:t>
            </a:fld>
            <a:endParaRPr lang="en-US"/>
          </a:p>
        </p:txBody>
      </p:sp>
      <p:sp>
        <p:nvSpPr>
          <p:cNvPr id="6" name="Footer Placeholder 5">
            <a:extLst>
              <a:ext uri="{FF2B5EF4-FFF2-40B4-BE49-F238E27FC236}">
                <a16:creationId xmlns:a16="http://schemas.microsoft.com/office/drawing/2014/main" id="{01CD9B47-0010-4F6F-9684-914DA8CD6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FF74A-FA1A-4E22-B293-08B810130F5B}"/>
              </a:ext>
            </a:extLst>
          </p:cNvPr>
          <p:cNvSpPr>
            <a:spLocks noGrp="1"/>
          </p:cNvSpPr>
          <p:nvPr>
            <p:ph type="sldNum" sz="quarter" idx="12"/>
          </p:nvPr>
        </p:nvSpPr>
        <p:spPr/>
        <p:txBody>
          <a:bodyPr/>
          <a:lstStyle/>
          <a:p>
            <a:fld id="{11BBB371-5C51-4BD0-83E3-1F21205CA019}" type="slidenum">
              <a:rPr lang="en-US" smtClean="0"/>
              <a:t>‹#›</a:t>
            </a:fld>
            <a:endParaRPr lang="en-US"/>
          </a:p>
        </p:txBody>
      </p:sp>
    </p:spTree>
    <p:extLst>
      <p:ext uri="{BB962C8B-B14F-4D97-AF65-F5344CB8AC3E}">
        <p14:creationId xmlns:p14="http://schemas.microsoft.com/office/powerpoint/2010/main" val="212521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227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0212799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459367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37495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270797"/>
          </a:xfrm>
          <a:noFill/>
        </p:spPr>
        <p:txBody>
          <a:bodyPr tIns="91440" bIns="91440" anchor="t" anchorCtr="0">
            <a:spAutoFit/>
          </a:bodyPr>
          <a:lstStyle>
            <a:lvl1pPr>
              <a:defRPr sz="7058" spc="-99"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002666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9792"/>
            <a:ext cx="11653522" cy="979755"/>
          </a:xfrm>
        </p:spPr>
        <p:txBody>
          <a:bodyPr lIns="146304" tIns="91440" rIns="146304" bIns="91440"/>
          <a:lstStyle>
            <a:lvl1pPr>
              <a:lnSpc>
                <a:spcPts val="6176"/>
              </a:lnSpc>
              <a:defRPr sz="5294" baseline="0">
                <a:solidFill>
                  <a:schemeClr val="bg1"/>
                </a:solidFill>
              </a:defRPr>
            </a:lvl1pPr>
          </a:lstStyle>
          <a:p>
            <a:r>
              <a:rPr lang="en-US" dirty="0"/>
              <a:t>Title only</a:t>
            </a:r>
          </a:p>
        </p:txBody>
      </p:sp>
      <p:sp>
        <p:nvSpPr>
          <p:cNvPr id="3" name="Footer Placeholder 2"/>
          <p:cNvSpPr>
            <a:spLocks noGrp="1"/>
          </p:cNvSpPr>
          <p:nvPr>
            <p:ph type="ftr" sz="quarter" idx="10"/>
          </p:nvPr>
        </p:nvSpPr>
        <p:spPr/>
        <p:txBody>
          <a:bodyPr/>
          <a:lstStyle>
            <a:lvl1pPr>
              <a:defRPr>
                <a:solidFill>
                  <a:schemeClr val="bg1"/>
                </a:solidFill>
              </a:defRPr>
            </a:lvl1pPr>
          </a:lstStyle>
          <a:p>
            <a:r>
              <a:rPr>
                <a:solidFill>
                  <a:srgbClr val="FFFFFF"/>
                </a:solidFill>
              </a:rPr>
              <a:t>Microsoft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1692216109"/>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C0367-5D80-4FBD-911E-A60295FBD83C}"/>
              </a:ext>
            </a:extLst>
          </p:cNvPr>
          <p:cNvPicPr>
            <a:picLocks noChangeAspect="1"/>
          </p:cNvPicPr>
          <p:nvPr userDrawn="1"/>
        </p:nvPicPr>
        <p:blipFill rotWithShape="1">
          <a:blip r:embed="rId2"/>
          <a:srcRect t="547" b="15057"/>
          <a:stretch/>
        </p:blipFill>
        <p:spPr>
          <a:xfrm flipH="1">
            <a:off x="311" y="-312"/>
            <a:ext cx="12191377" cy="6858623"/>
          </a:xfrm>
          <a:prstGeom prst="rect">
            <a:avLst/>
          </a:prstGeom>
        </p:spPr>
      </p:pic>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1"/>
                </a:solidFill>
                <a:latin typeface="+mn-lt"/>
              </a:defRPr>
            </a:lvl1pPr>
          </a:lstStyle>
          <a:p>
            <a:pPr lvl="0"/>
            <a:r>
              <a:rPr lang="en-US"/>
              <a:t>Author name</a:t>
            </a:r>
          </a:p>
          <a:p>
            <a:pPr lvl="0"/>
            <a:r>
              <a:rPr lang="en-US"/>
              <a:t>Date</a:t>
            </a:r>
          </a:p>
        </p:txBody>
      </p:sp>
      <p:sp>
        <p:nvSpPr>
          <p:cNvPr id="7" name="Rectangle 6">
            <a:extLst>
              <a:ext uri="{FF2B5EF4-FFF2-40B4-BE49-F238E27FC236}">
                <a16:creationId xmlns:a16="http://schemas.microsoft.com/office/drawing/2014/main" id="{C9BFFEBE-9502-47FA-942C-4C80ADB39817}"/>
              </a:ext>
            </a:extLst>
          </p:cNvPr>
          <p:cNvSpPr/>
          <p:nvPr userDrawn="1"/>
        </p:nvSpPr>
        <p:spPr bwMode="auto">
          <a:xfrm>
            <a:off x="0" y="0"/>
            <a:ext cx="12192000" cy="6857999"/>
          </a:xfrm>
          <a:prstGeom prst="rect">
            <a:avLst/>
          </a:prstGeom>
          <a:solidFill>
            <a:schemeClr val="tx1">
              <a:alpha val="5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1"/>
                </a:solidFill>
              </a:defRPr>
            </a:lvl1pPr>
          </a:lstStyle>
          <a:p>
            <a:r>
              <a:rPr lang="en-US"/>
              <a:t>Microsoft 365</a:t>
            </a:r>
            <a:br>
              <a:rPr lang="en-US"/>
            </a:br>
            <a:r>
              <a:rPr lang="en-US"/>
              <a:t>title or event name</a:t>
            </a:r>
          </a:p>
        </p:txBody>
      </p:sp>
      <p:pic>
        <p:nvPicPr>
          <p:cNvPr id="10" name="Picture 9">
            <a:extLst>
              <a:ext uri="{FF2B5EF4-FFF2-40B4-BE49-F238E27FC236}">
                <a16:creationId xmlns:a16="http://schemas.microsoft.com/office/drawing/2014/main" id="{5731E743-7811-416F-87C6-F9CC3BEE36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712574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088410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34809774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6845223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6841538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7593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78903327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607404122"/>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8750240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5661033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79765702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96522504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7692377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384521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920458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361271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8497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202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633793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628750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p:bg>
      <p:bgPr>
        <a:solidFill>
          <a:srgbClr val="000000"/>
        </a:solidFill>
        <a:effectLst/>
      </p:bgPr>
    </p:bg>
    <p:spTree>
      <p:nvGrpSpPr>
        <p:cNvPr id="1" name=""/>
        <p:cNvGrpSpPr/>
        <p:nvPr/>
      </p:nvGrpSpPr>
      <p:grpSpPr>
        <a:xfrm>
          <a:off x="0" y="0"/>
          <a:ext cx="0" cy="0"/>
          <a:chOff x="0" y="0"/>
          <a:chExt cx="0" cy="0"/>
        </a:xfrm>
      </p:grpSpPr>
      <p:sp>
        <p:nvSpPr>
          <p:cNvPr id="3" name="Shape 30"/>
          <p:cNvSpPr/>
          <p:nvPr userDrawn="1"/>
        </p:nvSpPr>
        <p:spPr>
          <a:xfrm>
            <a:off x="5776005" y="1186437"/>
            <a:ext cx="639997" cy="1"/>
          </a:xfrm>
          <a:prstGeom prst="line">
            <a:avLst/>
          </a:prstGeom>
          <a:ln w="63500">
            <a:solidFill>
              <a:srgbClr val="00A0DC"/>
            </a:solidFill>
            <a:miter lim="400000"/>
          </a:ln>
        </p:spPr>
        <p:txBody>
          <a:bodyPr lIns="35709" tIns="35709" rIns="35709" bIns="35709" anchor="ctr"/>
          <a:lstStyle/>
          <a:p>
            <a:endParaRPr sz="900"/>
          </a:p>
        </p:txBody>
      </p:sp>
      <p:sp>
        <p:nvSpPr>
          <p:cNvPr id="4" name="Title 7"/>
          <p:cNvSpPr>
            <a:spLocks noGrp="1"/>
          </p:cNvSpPr>
          <p:nvPr>
            <p:ph type="title"/>
          </p:nvPr>
        </p:nvSpPr>
        <p:spPr>
          <a:xfrm>
            <a:off x="575039" y="402223"/>
            <a:ext cx="11062800" cy="603504"/>
          </a:xfrm>
        </p:spPr>
        <p:txBody>
          <a:bodyPr/>
          <a:lstStyle>
            <a:lvl1pPr algn="ctr">
              <a:defRPr sz="3499">
                <a:solidFill>
                  <a:schemeClr val="bg1"/>
                </a:solidFill>
                <a:latin typeface="Source Sans Pro Semibold" pitchFamily="34" charset="0"/>
              </a:defRPr>
            </a:lvl1pPr>
          </a:lstStyle>
          <a:p>
            <a:r>
              <a:rPr lang="en-US"/>
              <a:t>Click to edit Master title style</a:t>
            </a:r>
          </a:p>
        </p:txBody>
      </p:sp>
    </p:spTree>
    <p:extLst>
      <p:ext uri="{BB962C8B-B14F-4D97-AF65-F5344CB8AC3E}">
        <p14:creationId xmlns:p14="http://schemas.microsoft.com/office/powerpoint/2010/main" val="25666289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0012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8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818280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0235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23109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8.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7626204"/>
      </p:ext>
    </p:extLst>
  </p:cSld>
  <p:clrMap bg1="lt1" tx1="dk1" bg2="lt2" tx2="dk2" accent1="accent1" accent2="accent2" accent3="accent3" accent4="accent4" accent5="accent5" accent6="accent6" hlink="hlink" folHlink="folHlink"/>
  <p:sldLayoutIdLst>
    <p:sldLayoutId id="2147484715" r:id="rId1"/>
    <p:sldLayoutId id="2147484673" r:id="rId2"/>
    <p:sldLayoutId id="2147484679" r:id="rId3"/>
    <p:sldLayoutId id="2147484680" r:id="rId4"/>
    <p:sldLayoutId id="2147484681" r:id="rId5"/>
    <p:sldLayoutId id="2147484682" r:id="rId6"/>
    <p:sldLayoutId id="2147484683" r:id="rId7"/>
    <p:sldLayoutId id="2147484684" r:id="rId8"/>
    <p:sldLayoutId id="2147484685" r:id="rId9"/>
    <p:sldLayoutId id="2147484717" r:id="rId10"/>
    <p:sldLayoutId id="2147484728" r:id="rId11"/>
    <p:sldLayoutId id="2147484690" r:id="rId12"/>
    <p:sldLayoutId id="2147484692" r:id="rId13"/>
    <p:sldLayoutId id="2147484694" r:id="rId14"/>
    <p:sldLayoutId id="2147484695" r:id="rId15"/>
    <p:sldLayoutId id="2147484697" r:id="rId16"/>
    <p:sldLayoutId id="2147484698" r:id="rId17"/>
    <p:sldLayoutId id="2147484699" r:id="rId18"/>
    <p:sldLayoutId id="2147484733" r:id="rId19"/>
    <p:sldLayoutId id="2147484735" r:id="rId20"/>
    <p:sldLayoutId id="2147484757" r:id="rId21"/>
    <p:sldLayoutId id="2147484758" r:id="rId22"/>
    <p:sldLayoutId id="2147484759" r:id="rId23"/>
    <p:sldLayoutId id="2147484760"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254566021"/>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 id="2147484750" r:id="rId14"/>
    <p:sldLayoutId id="2147484751" r:id="rId15"/>
    <p:sldLayoutId id="2147484752" r:id="rId16"/>
    <p:sldLayoutId id="2147484753" r:id="rId17"/>
    <p:sldLayoutId id="2147484754" r:id="rId18"/>
    <p:sldLayoutId id="2147484755" r:id="rId1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1.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0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hyperlink" Target="https://azuremarketplace.microsoft.com/en-us/marketplace/apps/aad.canvas?tab=Overview" TargetMode="External"/><Relationship Id="rId18" Type="http://schemas.openxmlformats.org/officeDocument/2006/relationships/image" Target="../media/image116.png"/><Relationship Id="rId3" Type="http://schemas.openxmlformats.org/officeDocument/2006/relationships/image" Target="../media/image104.png"/><Relationship Id="rId7" Type="http://schemas.microsoft.com/office/2007/relationships/hdphoto" Target="../media/hdphoto5.wdp"/><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notesSlide" Target="../notesSlides/notesSlide17.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20.xml"/><Relationship Id="rId6" Type="http://schemas.openxmlformats.org/officeDocument/2006/relationships/image" Target="../media/image107.png"/><Relationship Id="rId11" Type="http://schemas.openxmlformats.org/officeDocument/2006/relationships/hyperlink" Target="https://azuremarketplace.microsoft.com/en-us/marketplace/apps/aad.concur?tab=Overview" TargetMode="External"/><Relationship Id="rId5" Type="http://schemas.openxmlformats.org/officeDocument/2006/relationships/image" Target="../media/image106.png"/><Relationship Id="rId15" Type="http://schemas.openxmlformats.org/officeDocument/2006/relationships/image" Target="../media/image113.png"/><Relationship Id="rId10" Type="http://schemas.openxmlformats.org/officeDocument/2006/relationships/image" Target="../media/image110.png"/><Relationship Id="rId19" Type="http://schemas.openxmlformats.org/officeDocument/2006/relationships/image" Target="../media/image117.pn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image" Target="../media/image112.png"/></Relationships>
</file>

<file path=ppt/slides/_rels/slide1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2.png"/><Relationship Id="rId39" Type="http://schemas.openxmlformats.org/officeDocument/2006/relationships/image" Target="../media/image155.pn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png"/><Relationship Id="rId42" Type="http://schemas.openxmlformats.org/officeDocument/2006/relationships/image" Target="../media/image158.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jpg"/><Relationship Id="rId38" Type="http://schemas.openxmlformats.org/officeDocument/2006/relationships/image" Target="../media/image154.png"/><Relationship Id="rId2" Type="http://schemas.openxmlformats.org/officeDocument/2006/relationships/notesSlide" Target="../notesSlides/notesSlide18.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5.png"/><Relationship Id="rId41"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24" Type="http://schemas.openxmlformats.org/officeDocument/2006/relationships/image" Target="../media/image140.jpg"/><Relationship Id="rId32" Type="http://schemas.openxmlformats.org/officeDocument/2006/relationships/image" Target="../media/image148.png"/><Relationship Id="rId37" Type="http://schemas.openxmlformats.org/officeDocument/2006/relationships/image" Target="../media/image153.png"/><Relationship Id="rId40" Type="http://schemas.openxmlformats.org/officeDocument/2006/relationships/image" Target="../media/image156.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png"/><Relationship Id="rId36" Type="http://schemas.openxmlformats.org/officeDocument/2006/relationships/image" Target="../media/image152.png"/><Relationship Id="rId10" Type="http://schemas.openxmlformats.org/officeDocument/2006/relationships/image" Target="../media/image126.pn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 Id="rId27" Type="http://schemas.openxmlformats.org/officeDocument/2006/relationships/image" Target="../media/image143.png"/><Relationship Id="rId30" Type="http://schemas.openxmlformats.org/officeDocument/2006/relationships/image" Target="../media/image146.png"/><Relationship Id="rId35" Type="http://schemas.openxmlformats.org/officeDocument/2006/relationships/image" Target="../media/image151.png"/><Relationship Id="rId43" Type="http://schemas.openxmlformats.org/officeDocument/2006/relationships/image" Target="../media/image15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61.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66.jpg"/></Relationships>
</file>

<file path=ppt/slides/_rels/slide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6.jpg"/></Relationships>
</file>

<file path=ppt/slides/_rels/slide28.xml.rels><?xml version="1.0" encoding="UTF-8" standalone="yes"?>
<Relationships xmlns="http://schemas.openxmlformats.org/package/2006/relationships"><Relationship Id="rId8" Type="http://schemas.openxmlformats.org/officeDocument/2006/relationships/image" Target="../media/image172.emf"/><Relationship Id="rId13" Type="http://schemas.openxmlformats.org/officeDocument/2006/relationships/image" Target="../media/image176.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5.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70.png"/><Relationship Id="rId11" Type="http://schemas.openxmlformats.org/officeDocument/2006/relationships/image" Target="../media/image75.png"/><Relationship Id="rId5" Type="http://schemas.openxmlformats.org/officeDocument/2006/relationships/image" Target="../media/image169.png"/><Relationship Id="rId15" Type="http://schemas.openxmlformats.org/officeDocument/2006/relationships/image" Target="../media/image178.png"/><Relationship Id="rId10" Type="http://schemas.openxmlformats.org/officeDocument/2006/relationships/image" Target="../media/image174.sv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7.png"/></Relationships>
</file>

<file path=ppt/slides/_rels/slide2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1.emf"/><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3.svg"/></Relationships>
</file>

<file path=ppt/slides/_rels/slide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3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189.emf"/></Relationships>
</file>

<file path=ppt/slides/_rels/slide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192.jpeg"/><Relationship Id="rId4" Type="http://schemas.openxmlformats.org/officeDocument/2006/relationships/image" Target="../media/image191.jpeg"/></Relationships>
</file>

<file path=ppt/slides/_rels/slide3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91.jpeg"/><Relationship Id="rId4" Type="http://schemas.openxmlformats.org/officeDocument/2006/relationships/image" Target="../media/image19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emf"/><Relationship Id="rId7" Type="http://schemas.openxmlformats.org/officeDocument/2006/relationships/image" Target="../media/image2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97.jpg"/><Relationship Id="rId4" Type="http://schemas.openxmlformats.org/officeDocument/2006/relationships/image" Target="../media/image196.jpg"/></Relationships>
</file>

<file path=ppt/slides/_rels/slide4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99.jpeg"/><Relationship Id="rId4" Type="http://schemas.openxmlformats.org/officeDocument/2006/relationships/image" Target="../media/image191.jpeg"/></Relationships>
</file>

<file path=ppt/slides/_rels/slide42.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png"/></Relationships>
</file>

<file path=ppt/slides/_rels/slide4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4.x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s>
</file>

<file path=ppt/slides/_rels/slide4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image" Target="../media/image220.emf"/><Relationship Id="rId4" Type="http://schemas.openxmlformats.org/officeDocument/2006/relationships/image" Target="../media/image219.emf"/></Relationships>
</file>

<file path=ppt/slides/_rels/slide4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9.emf"/><Relationship Id="rId13" Type="http://schemas.microsoft.com/office/2007/relationships/hdphoto" Target="../media/hdphoto1.wdp"/><Relationship Id="rId1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19.emf"/><Relationship Id="rId12" Type="http://schemas.openxmlformats.org/officeDocument/2006/relationships/image" Target="../media/image21.png"/><Relationship Id="rId17"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2.svg"/><Relationship Id="rId5" Type="http://schemas.openxmlformats.org/officeDocument/2006/relationships/image" Target="../media/image27.png"/><Relationship Id="rId15" Type="http://schemas.microsoft.com/office/2007/relationships/hdphoto" Target="../media/hdphoto2.wdp"/><Relationship Id="rId10" Type="http://schemas.openxmlformats.org/officeDocument/2006/relationships/image" Target="../media/image31.png"/><Relationship Id="rId19"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8.xml"/><Relationship Id="rId1" Type="http://schemas.openxmlformats.org/officeDocument/2006/relationships/slideLayout" Target="../slideLayouts/slideLayout20.xml"/><Relationship Id="rId5" Type="http://schemas.openxmlformats.org/officeDocument/2006/relationships/image" Target="../media/image189.emf"/><Relationship Id="rId4" Type="http://schemas.openxmlformats.org/officeDocument/2006/relationships/image" Target="../media/image161.emf"/></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101.emf"/></Relationships>
</file>

<file path=ppt/slides/_rels/slide5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36.emf"/><Relationship Id="rId13" Type="http://schemas.microsoft.com/office/2007/relationships/hdphoto" Target="../media/hdphoto2.wdp"/><Relationship Id="rId18" Type="http://schemas.openxmlformats.org/officeDocument/2006/relationships/image" Target="../media/image26.png"/><Relationship Id="rId3" Type="http://schemas.openxmlformats.org/officeDocument/2006/relationships/image" Target="../media/image25.png"/><Relationship Id="rId21" Type="http://schemas.openxmlformats.org/officeDocument/2006/relationships/image" Target="../media/image30.png"/><Relationship Id="rId7" Type="http://schemas.openxmlformats.org/officeDocument/2006/relationships/image" Target="../media/image35.emf"/><Relationship Id="rId12" Type="http://schemas.openxmlformats.org/officeDocument/2006/relationships/image" Target="../media/image22.png"/><Relationship Id="rId17" Type="http://schemas.microsoft.com/office/2007/relationships/hdphoto" Target="../media/hdphoto4.wdp"/><Relationship Id="rId2" Type="http://schemas.openxmlformats.org/officeDocument/2006/relationships/notesSlide" Target="../notesSlides/notesSlide6.xml"/><Relationship Id="rId16" Type="http://schemas.openxmlformats.org/officeDocument/2006/relationships/image" Target="../media/image24.png"/><Relationship Id="rId20" Type="http://schemas.openxmlformats.org/officeDocument/2006/relationships/image" Target="../media/image29.emf"/><Relationship Id="rId1" Type="http://schemas.openxmlformats.org/officeDocument/2006/relationships/slideLayout" Target="../slideLayouts/slideLayout15.xml"/><Relationship Id="rId6" Type="http://schemas.openxmlformats.org/officeDocument/2006/relationships/image" Target="../media/image34.emf"/><Relationship Id="rId11" Type="http://schemas.microsoft.com/office/2007/relationships/hdphoto" Target="../media/hdphoto1.wdp"/><Relationship Id="rId24" Type="http://schemas.openxmlformats.org/officeDocument/2006/relationships/image" Target="../media/image28.png"/><Relationship Id="rId5" Type="http://schemas.openxmlformats.org/officeDocument/2006/relationships/image" Target="../media/image33.emf"/><Relationship Id="rId15" Type="http://schemas.microsoft.com/office/2007/relationships/hdphoto" Target="../media/hdphoto3.wdp"/><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9.emf"/><Relationship Id="rId9" Type="http://schemas.openxmlformats.org/officeDocument/2006/relationships/image" Target="../media/image37.emf"/><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41.emf"/><Relationship Id="rId18" Type="http://schemas.openxmlformats.org/officeDocument/2006/relationships/image" Target="../media/image46.png"/><Relationship Id="rId26" Type="http://schemas.openxmlformats.org/officeDocument/2006/relationships/image" Target="../media/image24.png"/><Relationship Id="rId3" Type="http://schemas.openxmlformats.org/officeDocument/2006/relationships/image" Target="../media/image25.png"/><Relationship Id="rId21" Type="http://schemas.microsoft.com/office/2007/relationships/hdphoto" Target="../media/hdphoto1.wdp"/><Relationship Id="rId34" Type="http://schemas.openxmlformats.org/officeDocument/2006/relationships/image" Target="../media/image28.png"/><Relationship Id="rId7" Type="http://schemas.openxmlformats.org/officeDocument/2006/relationships/image" Target="../media/image35.emf"/><Relationship Id="rId12" Type="http://schemas.openxmlformats.org/officeDocument/2006/relationships/image" Target="../media/image40.emf"/><Relationship Id="rId17" Type="http://schemas.openxmlformats.org/officeDocument/2006/relationships/image" Target="../media/image45.svg"/><Relationship Id="rId25" Type="http://schemas.microsoft.com/office/2007/relationships/hdphoto" Target="../media/hdphoto3.wdp"/><Relationship Id="rId33" Type="http://schemas.openxmlformats.org/officeDocument/2006/relationships/image" Target="../media/image32.svg"/><Relationship Id="rId2" Type="http://schemas.openxmlformats.org/officeDocument/2006/relationships/notesSlide" Target="../notesSlides/notesSlide7.xml"/><Relationship Id="rId16" Type="http://schemas.openxmlformats.org/officeDocument/2006/relationships/image" Target="../media/image44.png"/><Relationship Id="rId20" Type="http://schemas.openxmlformats.org/officeDocument/2006/relationships/image" Target="../media/image21.png"/><Relationship Id="rId29"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4.emf"/><Relationship Id="rId11" Type="http://schemas.openxmlformats.org/officeDocument/2006/relationships/image" Target="../media/image39.emf"/><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33.emf"/><Relationship Id="rId15" Type="http://schemas.openxmlformats.org/officeDocument/2006/relationships/image" Target="../media/image43.svg"/><Relationship Id="rId23" Type="http://schemas.microsoft.com/office/2007/relationships/hdphoto" Target="../media/hdphoto2.wdp"/><Relationship Id="rId28" Type="http://schemas.openxmlformats.org/officeDocument/2006/relationships/image" Target="../media/image26.png"/><Relationship Id="rId10" Type="http://schemas.openxmlformats.org/officeDocument/2006/relationships/image" Target="../media/image38.emf"/><Relationship Id="rId19" Type="http://schemas.openxmlformats.org/officeDocument/2006/relationships/image" Target="../media/image47.svg"/><Relationship Id="rId31" Type="http://schemas.openxmlformats.org/officeDocument/2006/relationships/image" Target="../media/image30.png"/><Relationship Id="rId4" Type="http://schemas.openxmlformats.org/officeDocument/2006/relationships/image" Target="../media/image19.emf"/><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image" Target="../media/image22.png"/><Relationship Id="rId27" Type="http://schemas.microsoft.com/office/2007/relationships/hdphoto" Target="../media/hdphoto4.wdp"/><Relationship Id="rId30" Type="http://schemas.openxmlformats.org/officeDocument/2006/relationships/image" Target="../media/image29.emf"/></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53.emf"/><Relationship Id="rId26" Type="http://schemas.openxmlformats.org/officeDocument/2006/relationships/image" Target="../media/image61.emf"/><Relationship Id="rId39" Type="http://schemas.microsoft.com/office/2007/relationships/hdphoto" Target="../media/hdphoto1.wdp"/><Relationship Id="rId3" Type="http://schemas.openxmlformats.org/officeDocument/2006/relationships/image" Target="../media/image33.emf"/><Relationship Id="rId21" Type="http://schemas.openxmlformats.org/officeDocument/2006/relationships/image" Target="../media/image56.emf"/><Relationship Id="rId34" Type="http://schemas.openxmlformats.org/officeDocument/2006/relationships/image" Target="../media/image23.png"/><Relationship Id="rId42" Type="http://schemas.openxmlformats.org/officeDocument/2006/relationships/image" Target="../media/image40.emf"/><Relationship Id="rId47" Type="http://schemas.openxmlformats.org/officeDocument/2006/relationships/image" Target="../media/image45.svg"/><Relationship Id="rId50" Type="http://schemas.openxmlformats.org/officeDocument/2006/relationships/image" Target="../media/image67.png"/><Relationship Id="rId7" Type="http://schemas.openxmlformats.org/officeDocument/2006/relationships/image" Target="../media/image37.emf"/><Relationship Id="rId12" Type="http://schemas.openxmlformats.org/officeDocument/2006/relationships/image" Target="../media/image32.svg"/><Relationship Id="rId17" Type="http://schemas.openxmlformats.org/officeDocument/2006/relationships/image" Target="../media/image52.emf"/><Relationship Id="rId25" Type="http://schemas.openxmlformats.org/officeDocument/2006/relationships/image" Target="../media/image60.emf"/><Relationship Id="rId33" Type="http://schemas.microsoft.com/office/2007/relationships/hdphoto" Target="../media/hdphoto2.wdp"/><Relationship Id="rId38" Type="http://schemas.openxmlformats.org/officeDocument/2006/relationships/image" Target="../media/image21.png"/><Relationship Id="rId46"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51.png"/><Relationship Id="rId20" Type="http://schemas.openxmlformats.org/officeDocument/2006/relationships/image" Target="../media/image55.emf"/><Relationship Id="rId29" Type="http://schemas.openxmlformats.org/officeDocument/2006/relationships/image" Target="../media/image64.svg"/><Relationship Id="rId41" Type="http://schemas.openxmlformats.org/officeDocument/2006/relationships/image" Target="../media/image39.emf"/><Relationship Id="rId1" Type="http://schemas.openxmlformats.org/officeDocument/2006/relationships/slideLayout" Target="../slideLayouts/slideLayout15.xml"/><Relationship Id="rId6" Type="http://schemas.openxmlformats.org/officeDocument/2006/relationships/image" Target="../media/image36.emf"/><Relationship Id="rId11" Type="http://schemas.openxmlformats.org/officeDocument/2006/relationships/image" Target="../media/image31.png"/><Relationship Id="rId24" Type="http://schemas.openxmlformats.org/officeDocument/2006/relationships/image" Target="../media/image59.emf"/><Relationship Id="rId32" Type="http://schemas.openxmlformats.org/officeDocument/2006/relationships/image" Target="../media/image22.png"/><Relationship Id="rId37" Type="http://schemas.microsoft.com/office/2007/relationships/hdphoto" Target="../media/hdphoto4.wdp"/><Relationship Id="rId40" Type="http://schemas.openxmlformats.org/officeDocument/2006/relationships/image" Target="../media/image38.emf"/><Relationship Id="rId45" Type="http://schemas.openxmlformats.org/officeDocument/2006/relationships/image" Target="../media/image43.svg"/><Relationship Id="rId5" Type="http://schemas.openxmlformats.org/officeDocument/2006/relationships/image" Target="../media/image35.emf"/><Relationship Id="rId15" Type="http://schemas.openxmlformats.org/officeDocument/2006/relationships/image" Target="../media/image50.png"/><Relationship Id="rId23" Type="http://schemas.openxmlformats.org/officeDocument/2006/relationships/image" Target="../media/image58.emf"/><Relationship Id="rId28" Type="http://schemas.openxmlformats.org/officeDocument/2006/relationships/image" Target="../media/image63.png"/><Relationship Id="rId36" Type="http://schemas.openxmlformats.org/officeDocument/2006/relationships/image" Target="../media/image24.png"/><Relationship Id="rId49" Type="http://schemas.openxmlformats.org/officeDocument/2006/relationships/image" Target="../media/image47.svg"/><Relationship Id="rId10" Type="http://schemas.openxmlformats.org/officeDocument/2006/relationships/image" Target="../media/image49.png"/><Relationship Id="rId19" Type="http://schemas.openxmlformats.org/officeDocument/2006/relationships/image" Target="../media/image54.emf"/><Relationship Id="rId31" Type="http://schemas.openxmlformats.org/officeDocument/2006/relationships/image" Target="../media/image66.svg"/><Relationship Id="rId44" Type="http://schemas.openxmlformats.org/officeDocument/2006/relationships/image" Target="../media/image42.png"/><Relationship Id="rId4" Type="http://schemas.openxmlformats.org/officeDocument/2006/relationships/image" Target="../media/image34.emf"/><Relationship Id="rId9" Type="http://schemas.openxmlformats.org/officeDocument/2006/relationships/image" Target="../media/image29.emf"/><Relationship Id="rId14" Type="http://schemas.openxmlformats.org/officeDocument/2006/relationships/image" Target="../media/image19.emf"/><Relationship Id="rId22" Type="http://schemas.openxmlformats.org/officeDocument/2006/relationships/image" Target="../media/image57.emf"/><Relationship Id="rId27" Type="http://schemas.openxmlformats.org/officeDocument/2006/relationships/image" Target="../media/image62.emf"/><Relationship Id="rId30" Type="http://schemas.openxmlformats.org/officeDocument/2006/relationships/image" Target="../media/image65.png"/><Relationship Id="rId35" Type="http://schemas.microsoft.com/office/2007/relationships/hdphoto" Target="../media/hdphoto3.wdp"/><Relationship Id="rId43" Type="http://schemas.openxmlformats.org/officeDocument/2006/relationships/image" Target="../media/image41.emf"/><Relationship Id="rId48" Type="http://schemas.openxmlformats.org/officeDocument/2006/relationships/image" Target="../media/image46.png"/><Relationship Id="rId8" Type="http://schemas.openxmlformats.org/officeDocument/2006/relationships/image" Target="../media/image48.png"/><Relationship Id="rId51" Type="http://schemas.openxmlformats.org/officeDocument/2006/relationships/image" Target="../media/image68.svg"/></Relationships>
</file>

<file path=ppt/slides/_rels/slide9.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9.emf"/><Relationship Id="rId26" Type="http://schemas.openxmlformats.org/officeDocument/2006/relationships/image" Target="../media/image56.emf"/><Relationship Id="rId39" Type="http://schemas.openxmlformats.org/officeDocument/2006/relationships/image" Target="../media/image66.svg"/><Relationship Id="rId3" Type="http://schemas.openxmlformats.org/officeDocument/2006/relationships/image" Target="../media/image33.emf"/><Relationship Id="rId21" Type="http://schemas.openxmlformats.org/officeDocument/2006/relationships/image" Target="../media/image70.png"/><Relationship Id="rId34" Type="http://schemas.openxmlformats.org/officeDocument/2006/relationships/image" Target="../media/image67.png"/><Relationship Id="rId42" Type="http://schemas.openxmlformats.org/officeDocument/2006/relationships/image" Target="../media/image23.png"/><Relationship Id="rId47" Type="http://schemas.microsoft.com/office/2007/relationships/hdphoto" Target="../media/hdphoto1.wdp"/><Relationship Id="rId50" Type="http://schemas.openxmlformats.org/officeDocument/2006/relationships/image" Target="../media/image46.png"/><Relationship Id="rId7" Type="http://schemas.openxmlformats.org/officeDocument/2006/relationships/image" Target="../media/image37.emf"/><Relationship Id="rId12" Type="http://schemas.openxmlformats.org/officeDocument/2006/relationships/image" Target="../media/image69.svg"/><Relationship Id="rId17" Type="http://schemas.openxmlformats.org/officeDocument/2006/relationships/image" Target="../media/image38.emf"/><Relationship Id="rId25" Type="http://schemas.openxmlformats.org/officeDocument/2006/relationships/image" Target="../media/image55.emf"/><Relationship Id="rId33" Type="http://schemas.openxmlformats.org/officeDocument/2006/relationships/image" Target="../media/image64.svg"/><Relationship Id="rId38" Type="http://schemas.openxmlformats.org/officeDocument/2006/relationships/image" Target="../media/image65.png"/><Relationship Id="rId46"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51.png"/><Relationship Id="rId20" Type="http://schemas.openxmlformats.org/officeDocument/2006/relationships/image" Target="../media/image41.emf"/><Relationship Id="rId29" Type="http://schemas.openxmlformats.org/officeDocument/2006/relationships/image" Target="../media/image59.emf"/><Relationship Id="rId41" Type="http://schemas.microsoft.com/office/2007/relationships/hdphoto" Target="../media/hdphoto2.wdp"/><Relationship Id="rId1" Type="http://schemas.openxmlformats.org/officeDocument/2006/relationships/slideLayout" Target="../slideLayouts/slideLayout20.xml"/><Relationship Id="rId6" Type="http://schemas.openxmlformats.org/officeDocument/2006/relationships/image" Target="../media/image36.emf"/><Relationship Id="rId11" Type="http://schemas.openxmlformats.org/officeDocument/2006/relationships/image" Target="../media/image31.png"/><Relationship Id="rId24" Type="http://schemas.openxmlformats.org/officeDocument/2006/relationships/image" Target="../media/image54.emf"/><Relationship Id="rId32" Type="http://schemas.openxmlformats.org/officeDocument/2006/relationships/image" Target="../media/image63.png"/><Relationship Id="rId37" Type="http://schemas.openxmlformats.org/officeDocument/2006/relationships/image" Target="../media/image73.svg"/><Relationship Id="rId40" Type="http://schemas.openxmlformats.org/officeDocument/2006/relationships/image" Target="../media/image22.png"/><Relationship Id="rId45" Type="http://schemas.microsoft.com/office/2007/relationships/hdphoto" Target="../media/hdphoto4.wdp"/><Relationship Id="rId5" Type="http://schemas.openxmlformats.org/officeDocument/2006/relationships/image" Target="../media/image35.emf"/><Relationship Id="rId15" Type="http://schemas.openxmlformats.org/officeDocument/2006/relationships/image" Target="../media/image50.png"/><Relationship Id="rId23" Type="http://schemas.openxmlformats.org/officeDocument/2006/relationships/image" Target="../media/image71.svg"/><Relationship Id="rId28" Type="http://schemas.openxmlformats.org/officeDocument/2006/relationships/image" Target="../media/image57.emf"/><Relationship Id="rId36" Type="http://schemas.openxmlformats.org/officeDocument/2006/relationships/image" Target="../media/image72.png"/><Relationship Id="rId49" Type="http://schemas.openxmlformats.org/officeDocument/2006/relationships/image" Target="../media/image45.svg"/><Relationship Id="rId10" Type="http://schemas.openxmlformats.org/officeDocument/2006/relationships/image" Target="../media/image49.png"/><Relationship Id="rId19" Type="http://schemas.openxmlformats.org/officeDocument/2006/relationships/image" Target="../media/image40.emf"/><Relationship Id="rId31" Type="http://schemas.openxmlformats.org/officeDocument/2006/relationships/image" Target="../media/image61.emf"/><Relationship Id="rId44" Type="http://schemas.openxmlformats.org/officeDocument/2006/relationships/image" Target="../media/image24.png"/><Relationship Id="rId4" Type="http://schemas.openxmlformats.org/officeDocument/2006/relationships/image" Target="../media/image34.emf"/><Relationship Id="rId9" Type="http://schemas.openxmlformats.org/officeDocument/2006/relationships/image" Target="../media/image29.emf"/><Relationship Id="rId14" Type="http://schemas.openxmlformats.org/officeDocument/2006/relationships/image" Target="../media/image19.emf"/><Relationship Id="rId22" Type="http://schemas.openxmlformats.org/officeDocument/2006/relationships/image" Target="../media/image42.png"/><Relationship Id="rId27" Type="http://schemas.openxmlformats.org/officeDocument/2006/relationships/image" Target="../media/image62.emf"/><Relationship Id="rId30" Type="http://schemas.openxmlformats.org/officeDocument/2006/relationships/image" Target="../media/image60.emf"/><Relationship Id="rId35" Type="http://schemas.openxmlformats.org/officeDocument/2006/relationships/image" Target="../media/image68.svg"/><Relationship Id="rId43" Type="http://schemas.microsoft.com/office/2007/relationships/hdphoto" Target="../media/hdphoto3.wdp"/><Relationship Id="rId48" Type="http://schemas.openxmlformats.org/officeDocument/2006/relationships/image" Target="../media/image44.png"/><Relationship Id="rId8" Type="http://schemas.openxmlformats.org/officeDocument/2006/relationships/image" Target="../media/image48.png"/><Relationship Id="rId51"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BB8B40-F3D1-4331-B430-E127860A693D}"/>
              </a:ext>
            </a:extLst>
          </p:cNvPr>
          <p:cNvSpPr>
            <a:spLocks noGrp="1"/>
          </p:cNvSpPr>
          <p:nvPr>
            <p:ph type="title"/>
          </p:nvPr>
        </p:nvSpPr>
        <p:spPr>
          <a:xfrm>
            <a:off x="522945" y="1329072"/>
            <a:ext cx="7590195" cy="2215991"/>
          </a:xfrm>
        </p:spPr>
        <p:txBody>
          <a:bodyPr/>
          <a:lstStyle/>
          <a:p>
            <a:r>
              <a:rPr lang="en-US" dirty="0"/>
              <a:t>Azure Active Directory</a:t>
            </a:r>
            <a:br>
              <a:rPr lang="en-US" dirty="0"/>
            </a:br>
            <a:br>
              <a:rPr lang="en-US" dirty="0"/>
            </a:br>
            <a:r>
              <a:rPr lang="en-US" dirty="0"/>
              <a:t>Identity is the new control plane</a:t>
            </a:r>
          </a:p>
        </p:txBody>
      </p:sp>
      <p:sp>
        <p:nvSpPr>
          <p:cNvPr id="7" name="Text Placeholder 6">
            <a:extLst>
              <a:ext uri="{FF2B5EF4-FFF2-40B4-BE49-F238E27FC236}">
                <a16:creationId xmlns:a16="http://schemas.microsoft.com/office/drawing/2014/main" id="{5B233F29-D5A5-4DF5-AA87-020831D2ED66}"/>
              </a:ext>
            </a:extLst>
          </p:cNvPr>
          <p:cNvSpPr>
            <a:spLocks noGrp="1"/>
          </p:cNvSpPr>
          <p:nvPr>
            <p:ph type="body" sz="quarter" idx="12"/>
          </p:nvPr>
        </p:nvSpPr>
        <p:spPr>
          <a:xfrm>
            <a:off x="2869337" y="5100735"/>
            <a:ext cx="5943600" cy="1538883"/>
          </a:xfrm>
        </p:spPr>
        <p:txBody>
          <a:bodyPr/>
          <a:lstStyle/>
          <a:p>
            <a:r>
              <a:rPr lang="en-US" dirty="0"/>
              <a:t>Rory Braybrook</a:t>
            </a:r>
          </a:p>
          <a:p>
            <a:r>
              <a:rPr lang="en-US" dirty="0"/>
              <a:t>Microsoft Identity Architect</a:t>
            </a:r>
          </a:p>
          <a:p>
            <a:r>
              <a:rPr lang="en-US" dirty="0"/>
              <a:t>@</a:t>
            </a:r>
            <a:r>
              <a:rPr lang="en-US" dirty="0" err="1"/>
              <a:t>rbrayb</a:t>
            </a:r>
            <a:endParaRPr lang="en-US" dirty="0"/>
          </a:p>
          <a:p>
            <a:endParaRPr lang="en-US" dirty="0"/>
          </a:p>
          <a:p>
            <a:r>
              <a:rPr lang="en-NZ" b="1" dirty="0"/>
              <a:t>#</a:t>
            </a:r>
            <a:r>
              <a:rPr lang="en-NZ" b="1" dirty="0" err="1"/>
              <a:t>GlobalAzure</a:t>
            </a:r>
            <a:endParaRPr lang="en-US" dirty="0"/>
          </a:p>
        </p:txBody>
      </p:sp>
    </p:spTree>
    <p:extLst>
      <p:ext uri="{BB962C8B-B14F-4D97-AF65-F5344CB8AC3E}">
        <p14:creationId xmlns:p14="http://schemas.microsoft.com/office/powerpoint/2010/main" val="20094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715AC33-00E3-44C6-81F0-389436C267A4}"/>
              </a:ext>
            </a:extLst>
          </p:cNvPr>
          <p:cNvSpPr/>
          <p:nvPr/>
        </p:nvSpPr>
        <p:spPr bwMode="auto">
          <a:xfrm>
            <a:off x="1056450" y="1611999"/>
            <a:ext cx="10308885" cy="1246264"/>
          </a:xfrm>
          <a:prstGeom prst="rect">
            <a:avLst/>
          </a:prstGeom>
          <a:solidFill>
            <a:schemeClr val="tx1">
              <a:alpha val="1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69" tIns="268928" rIns="179285" bIns="143428" numCol="1" spcCol="0" rtlCol="0" fromWordArt="0" anchor="t" anchorCtr="0" forceAA="0" compatLnSpc="1">
            <a:prstTxWarp prst="textNoShape">
              <a:avLst/>
            </a:prstTxWarp>
            <a:noAutofit/>
          </a:bodyPr>
          <a:lstStyle/>
          <a:p>
            <a:pPr defTabSz="914173" fontAlgn="base">
              <a:lnSpc>
                <a:spcPct val="90000"/>
              </a:lnSpc>
              <a:spcBef>
                <a:spcPts val="588"/>
              </a:spcBef>
              <a:spcAft>
                <a:spcPct val="0"/>
              </a:spcAft>
            </a:pPr>
            <a:endParaRPr lang="en-US" sz="2353" b="1" spc="-49">
              <a:solidFill>
                <a:srgbClr val="FFFFFF"/>
              </a:solidFill>
              <a:latin typeface="Segoe UI Semilight"/>
              <a:cs typeface="Segoe UI" pitchFamily="34" charset="0"/>
            </a:endParaRPr>
          </a:p>
        </p:txBody>
      </p:sp>
      <p:sp>
        <p:nvSpPr>
          <p:cNvPr id="2" name="Title 1"/>
          <p:cNvSpPr>
            <a:spLocks noGrp="1"/>
          </p:cNvSpPr>
          <p:nvPr>
            <p:ph type="title"/>
          </p:nvPr>
        </p:nvSpPr>
        <p:spPr>
          <a:xfrm>
            <a:off x="1348006" y="1766740"/>
            <a:ext cx="9915100" cy="1089978"/>
          </a:xfrm>
        </p:spPr>
        <p:txBody>
          <a:bodyPr/>
          <a:lstStyle/>
          <a:p>
            <a:r>
              <a:rPr lang="en-US" sz="5883" spc="-295"/>
              <a:t>Identity is the new control plane</a:t>
            </a:r>
          </a:p>
        </p:txBody>
      </p:sp>
      <p:sp>
        <p:nvSpPr>
          <p:cNvPr id="29" name="Rectangle 28">
            <a:extLst>
              <a:ext uri="{FF2B5EF4-FFF2-40B4-BE49-F238E27FC236}">
                <a16:creationId xmlns:a16="http://schemas.microsoft.com/office/drawing/2014/main" id="{B34AC6F4-50A7-478A-98E1-7AD20EA99DED}"/>
              </a:ext>
            </a:extLst>
          </p:cNvPr>
          <p:cNvSpPr/>
          <p:nvPr/>
        </p:nvSpPr>
        <p:spPr bwMode="auto">
          <a:xfrm>
            <a:off x="1038165" y="1611999"/>
            <a:ext cx="44820" cy="12462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algn="ctr" defTabSz="932365">
              <a:lnSpc>
                <a:spcPct val="90000"/>
              </a:lnSpc>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itle 1">
            <a:extLst>
              <a:ext uri="{FF2B5EF4-FFF2-40B4-BE49-F238E27FC236}">
                <a16:creationId xmlns:a16="http://schemas.microsoft.com/office/drawing/2014/main" id="{1D063521-BB1B-4751-AE04-9A362937A7E3}"/>
              </a:ext>
            </a:extLst>
          </p:cNvPr>
          <p:cNvSpPr txBox="1">
            <a:spLocks/>
          </p:cNvSpPr>
          <p:nvPr/>
        </p:nvSpPr>
        <p:spPr>
          <a:xfrm>
            <a:off x="4037333" y="5527053"/>
            <a:ext cx="3942091" cy="882419"/>
          </a:xfrm>
          <a:prstGeom prst="rect">
            <a:avLst/>
          </a:prstGeom>
        </p:spPr>
        <p:txBody>
          <a:bodyPr vert="horz" wrap="square" lIns="143428" tIns="89643" rIns="143428" bIns="89643"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14437"/>
            <a:r>
              <a:rPr lang="en-US" sz="3137" spc="-100">
                <a:gradFill>
                  <a:gsLst>
                    <a:gs pos="1250">
                      <a:srgbClr val="FFFFFF"/>
                    </a:gs>
                    <a:gs pos="100000">
                      <a:srgbClr val="FFFFFF"/>
                    </a:gs>
                  </a:gsLst>
                  <a:lin ang="5400000" scaled="0"/>
                </a:gradFill>
                <a:latin typeface="Segoe UI Light"/>
              </a:rPr>
              <a:t>Azure Active Directory</a:t>
            </a:r>
          </a:p>
        </p:txBody>
      </p:sp>
      <p:sp>
        <p:nvSpPr>
          <p:cNvPr id="6" name="Freeform: Shape 5">
            <a:extLst>
              <a:ext uri="{FF2B5EF4-FFF2-40B4-BE49-F238E27FC236}">
                <a16:creationId xmlns:a16="http://schemas.microsoft.com/office/drawing/2014/main" id="{D99B852F-9146-4A78-BE7B-BF8CD817082F}"/>
              </a:ext>
            </a:extLst>
          </p:cNvPr>
          <p:cNvSpPr>
            <a:spLocks noChangeAspect="1"/>
          </p:cNvSpPr>
          <p:nvPr/>
        </p:nvSpPr>
        <p:spPr bwMode="auto">
          <a:xfrm flipV="1">
            <a:off x="4717915" y="3263882"/>
            <a:ext cx="2201807" cy="2187565"/>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chemeClr val="tx1">
              <a:alpha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370143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Horizontal)">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4.02349E-6 2.96868E-6 L -4.02349E-6 0.25011 " pathEditMode="relative" rAng="0" ptsTypes="AA">
                                      <p:cBhvr>
                                        <p:cTn id="19" dur="750" spd="-100000" fill="hold"/>
                                        <p:tgtEl>
                                          <p:spTgt spid="5"/>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29" grpId="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99332217-ABE5-4C83-9B98-A3D661B8AEF8}"/>
              </a:ext>
            </a:extLst>
          </p:cNvPr>
          <p:cNvSpPr/>
          <p:nvPr/>
        </p:nvSpPr>
        <p:spPr bwMode="auto">
          <a:xfrm>
            <a:off x="602483" y="3826249"/>
            <a:ext cx="3657600" cy="73152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14344">
              <a:defRPr/>
            </a:pPr>
            <a:r>
              <a:rPr lang="en-US" sz="1400">
                <a:solidFill>
                  <a:srgbClr val="353535"/>
                </a:solidFill>
                <a:latin typeface="Segoe UI" panose="020B0502040204020203" pitchFamily="34" charset="0"/>
                <a:cs typeface="Segoe UI" panose="020B0502040204020203" pitchFamily="34" charset="0"/>
              </a:rPr>
              <a:t>I want to provide my employees secure </a:t>
            </a:r>
            <a:br>
              <a:rPr lang="en-US" sz="1400">
                <a:solidFill>
                  <a:srgbClr val="353535"/>
                </a:solidFill>
                <a:latin typeface="Segoe UI" panose="020B0502040204020203" pitchFamily="34" charset="0"/>
                <a:cs typeface="Segoe UI" panose="020B0502040204020203" pitchFamily="34" charset="0"/>
              </a:rPr>
            </a:br>
            <a:r>
              <a:rPr lang="en-US" sz="1400">
                <a:solidFill>
                  <a:srgbClr val="353535"/>
                </a:solidFill>
                <a:latin typeface="Segoe UI" panose="020B0502040204020203" pitchFamily="34" charset="0"/>
                <a:cs typeface="Segoe UI" panose="020B0502040204020203" pitchFamily="34" charset="0"/>
              </a:rPr>
              <a:t>and easy access to every application </a:t>
            </a:r>
            <a:br>
              <a:rPr lang="en-US" sz="1400">
                <a:solidFill>
                  <a:srgbClr val="353535"/>
                </a:solidFill>
                <a:latin typeface="Segoe UI" panose="020B0502040204020203" pitchFamily="34" charset="0"/>
                <a:cs typeface="Segoe UI" panose="020B0502040204020203" pitchFamily="34" charset="0"/>
              </a:rPr>
            </a:br>
            <a:r>
              <a:rPr lang="en-US" sz="1400">
                <a:solidFill>
                  <a:srgbClr val="353535"/>
                </a:solidFill>
                <a:latin typeface="Segoe UI" panose="020B0502040204020203" pitchFamily="34" charset="0"/>
                <a:cs typeface="Segoe UI" panose="020B0502040204020203" pitchFamily="34" charset="0"/>
              </a:rPr>
              <a:t>from any location and any device</a:t>
            </a:r>
          </a:p>
        </p:txBody>
      </p:sp>
      <p:sp>
        <p:nvSpPr>
          <p:cNvPr id="107" name="Rectangle 106">
            <a:extLst>
              <a:ext uri="{FF2B5EF4-FFF2-40B4-BE49-F238E27FC236}">
                <a16:creationId xmlns:a16="http://schemas.microsoft.com/office/drawing/2014/main" id="{A9798156-E72D-4272-A5E7-3FEF3A76FEFE}"/>
              </a:ext>
            </a:extLst>
          </p:cNvPr>
          <p:cNvSpPr/>
          <p:nvPr/>
        </p:nvSpPr>
        <p:spPr bwMode="auto">
          <a:xfrm>
            <a:off x="602483" y="3826249"/>
            <a:ext cx="3657600" cy="73152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14344">
              <a:defRPr/>
            </a:pPr>
            <a:r>
              <a:rPr lang="en-US" sz="1400">
                <a:solidFill>
                  <a:srgbClr val="353535"/>
                </a:solidFill>
                <a:latin typeface="Segoe UI" panose="020B0502040204020203" pitchFamily="34" charset="0"/>
                <a:cs typeface="Segoe UI" panose="020B0502040204020203" pitchFamily="34" charset="0"/>
              </a:rPr>
              <a:t>I need my customers, partners, and users to access the apps they need from everywhere and collaborate seamlessly</a:t>
            </a:r>
          </a:p>
        </p:txBody>
      </p:sp>
      <p:sp>
        <p:nvSpPr>
          <p:cNvPr id="108" name="Rectangle 107">
            <a:extLst>
              <a:ext uri="{FF2B5EF4-FFF2-40B4-BE49-F238E27FC236}">
                <a16:creationId xmlns:a16="http://schemas.microsoft.com/office/drawing/2014/main" id="{8BD3AF7C-1F7A-4C95-AE4C-050E92E2AA3E}"/>
              </a:ext>
            </a:extLst>
          </p:cNvPr>
          <p:cNvSpPr/>
          <p:nvPr/>
        </p:nvSpPr>
        <p:spPr bwMode="auto">
          <a:xfrm>
            <a:off x="602483" y="3826249"/>
            <a:ext cx="3657600" cy="73152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14344">
              <a:defRPr/>
            </a:pPr>
            <a:r>
              <a:rPr lang="en-US" sz="1400">
                <a:solidFill>
                  <a:srgbClr val="353535"/>
                </a:solidFill>
                <a:latin typeface="Segoe UI" panose="020B0502040204020203" pitchFamily="34" charset="0"/>
                <a:cs typeface="Segoe UI" panose="020B0502040204020203" pitchFamily="34" charset="0"/>
              </a:rPr>
              <a:t>I want to quickly deploy applications to devices, do more with less and automate Join/Move/Leave processes</a:t>
            </a:r>
          </a:p>
        </p:txBody>
      </p:sp>
      <p:sp>
        <p:nvSpPr>
          <p:cNvPr id="109" name="Rectangle 108">
            <a:extLst>
              <a:ext uri="{FF2B5EF4-FFF2-40B4-BE49-F238E27FC236}">
                <a16:creationId xmlns:a16="http://schemas.microsoft.com/office/drawing/2014/main" id="{66097B8C-F4B0-4C23-A323-DC8AF7F4274E}"/>
              </a:ext>
            </a:extLst>
          </p:cNvPr>
          <p:cNvSpPr/>
          <p:nvPr/>
        </p:nvSpPr>
        <p:spPr bwMode="auto">
          <a:xfrm>
            <a:off x="602483" y="3826249"/>
            <a:ext cx="3657600" cy="73152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14344">
              <a:defRPr/>
            </a:pPr>
            <a:r>
              <a:rPr lang="en-US" sz="1400">
                <a:solidFill>
                  <a:srgbClr val="353535"/>
                </a:solidFill>
                <a:latin typeface="Segoe UI" panose="020B0502040204020203" pitchFamily="34" charset="0"/>
                <a:cs typeface="Segoe UI" panose="020B0502040204020203" pitchFamily="34" charset="0"/>
              </a:rPr>
              <a:t>[dev use case]</a:t>
            </a:r>
          </a:p>
        </p:txBody>
      </p:sp>
      <p:sp>
        <p:nvSpPr>
          <p:cNvPr id="110" name="Rectangle 109">
            <a:extLst>
              <a:ext uri="{FF2B5EF4-FFF2-40B4-BE49-F238E27FC236}">
                <a16:creationId xmlns:a16="http://schemas.microsoft.com/office/drawing/2014/main" id="{F4C88631-5782-449F-B029-7B17B27355E6}"/>
              </a:ext>
            </a:extLst>
          </p:cNvPr>
          <p:cNvSpPr/>
          <p:nvPr/>
        </p:nvSpPr>
        <p:spPr bwMode="auto">
          <a:xfrm>
            <a:off x="602483" y="3922583"/>
            <a:ext cx="3657600" cy="538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14344">
              <a:defRPr/>
            </a:pPr>
            <a:r>
              <a:rPr lang="en-US" sz="1400">
                <a:solidFill>
                  <a:srgbClr val="353535"/>
                </a:solidFill>
                <a:latin typeface="Segoe UI" panose="020B0502040204020203" pitchFamily="34" charset="0"/>
                <a:cs typeface="Segoe UI" panose="020B0502040204020203" pitchFamily="34" charset="0"/>
              </a:rPr>
              <a:t>I want to protect access to my</a:t>
            </a:r>
            <a:br>
              <a:rPr lang="en-US" sz="1400">
                <a:solidFill>
                  <a:srgbClr val="353535"/>
                </a:solidFill>
                <a:latin typeface="Segoe UI" panose="020B0502040204020203" pitchFamily="34" charset="0"/>
                <a:cs typeface="Segoe UI" panose="020B0502040204020203" pitchFamily="34" charset="0"/>
              </a:rPr>
            </a:br>
            <a:r>
              <a:rPr lang="en-US" sz="1400">
                <a:solidFill>
                  <a:srgbClr val="353535"/>
                </a:solidFill>
                <a:latin typeface="Segoe UI" panose="020B0502040204020203" pitchFamily="34" charset="0"/>
                <a:cs typeface="Segoe UI" panose="020B0502040204020203" pitchFamily="34" charset="0"/>
              </a:rPr>
              <a:t>resources from advanced threats</a:t>
            </a:r>
          </a:p>
        </p:txBody>
      </p:sp>
      <p:sp>
        <p:nvSpPr>
          <p:cNvPr id="111" name="Rectangle 110">
            <a:extLst>
              <a:ext uri="{FF2B5EF4-FFF2-40B4-BE49-F238E27FC236}">
                <a16:creationId xmlns:a16="http://schemas.microsoft.com/office/drawing/2014/main" id="{72FAE9FD-5360-4C39-A87D-76C7249BE4DB}"/>
              </a:ext>
            </a:extLst>
          </p:cNvPr>
          <p:cNvSpPr/>
          <p:nvPr/>
        </p:nvSpPr>
        <p:spPr bwMode="auto">
          <a:xfrm>
            <a:off x="602483" y="3923845"/>
            <a:ext cx="3657600" cy="5363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14344">
              <a:defRPr/>
            </a:pPr>
            <a:r>
              <a:rPr lang="en-US" sz="1400">
                <a:solidFill>
                  <a:srgbClr val="353535"/>
                </a:solidFill>
                <a:latin typeface="Segoe UI" panose="020B0502040204020203" pitchFamily="34" charset="0"/>
                <a:cs typeface="Segoe UI" panose="020B0502040204020203" pitchFamily="34" charset="0"/>
              </a:rPr>
              <a:t>I need to comply with industry regulation and national data protection laws 	</a:t>
            </a:r>
          </a:p>
        </p:txBody>
      </p:sp>
      <p:sp useBgFill="1">
        <p:nvSpPr>
          <p:cNvPr id="36" name="Rectangle 35">
            <a:extLst>
              <a:ext uri="{FF2B5EF4-FFF2-40B4-BE49-F238E27FC236}">
                <a16:creationId xmlns:a16="http://schemas.microsoft.com/office/drawing/2014/main" id="{AC5D0EA3-1DB1-4333-9F2B-E8CD921076E1}"/>
              </a:ext>
            </a:extLst>
          </p:cNvPr>
          <p:cNvSpPr/>
          <p:nvPr/>
        </p:nvSpPr>
        <p:spPr bwMode="auto">
          <a:xfrm>
            <a:off x="457202" y="3284880"/>
            <a:ext cx="3948167" cy="210236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619665DF-4791-4804-AEF8-CCF3FE652D79}"/>
              </a:ext>
            </a:extLst>
          </p:cNvPr>
          <p:cNvSpPr>
            <a:spLocks noGrp="1"/>
          </p:cNvSpPr>
          <p:nvPr>
            <p:ph type="title" idx="4294967295"/>
          </p:nvPr>
        </p:nvSpPr>
        <p:spPr>
          <a:xfrm>
            <a:off x="393424" y="3790951"/>
            <a:ext cx="4021139" cy="492443"/>
          </a:xfrm>
        </p:spPr>
        <p:txBody>
          <a:bodyPr/>
          <a:lstStyle/>
          <a:p>
            <a:pPr algn="ctr"/>
            <a:r>
              <a:rPr lang="en-US" sz="3200"/>
              <a:t>Azure Active Directory</a:t>
            </a:r>
          </a:p>
        </p:txBody>
      </p:sp>
      <p:sp>
        <p:nvSpPr>
          <p:cNvPr id="64" name="Freeform: Shape 63">
            <a:extLst>
              <a:ext uri="{FF2B5EF4-FFF2-40B4-BE49-F238E27FC236}">
                <a16:creationId xmlns:a16="http://schemas.microsoft.com/office/drawing/2014/main" id="{4FA43E20-423D-4BF4-81EA-1DC276A2D297}"/>
              </a:ext>
            </a:extLst>
          </p:cNvPr>
          <p:cNvSpPr>
            <a:spLocks noChangeAspect="1"/>
          </p:cNvSpPr>
          <p:nvPr/>
        </p:nvSpPr>
        <p:spPr bwMode="auto">
          <a:xfrm flipV="1">
            <a:off x="1281014" y="1559242"/>
            <a:ext cx="2245959" cy="2231431"/>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rgbClr val="0078D7">
              <a:alpha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4" name="Group 23">
            <a:extLst>
              <a:ext uri="{FF2B5EF4-FFF2-40B4-BE49-F238E27FC236}">
                <a16:creationId xmlns:a16="http://schemas.microsoft.com/office/drawing/2014/main" id="{20C575F7-F77B-4E9A-95A1-E7BC8096F229}"/>
              </a:ext>
            </a:extLst>
          </p:cNvPr>
          <p:cNvGrpSpPr/>
          <p:nvPr/>
        </p:nvGrpSpPr>
        <p:grpSpPr>
          <a:xfrm>
            <a:off x="10206697" y="264320"/>
            <a:ext cx="1737360" cy="1005840"/>
            <a:chOff x="10206697" y="264320"/>
            <a:chExt cx="1737360" cy="1005840"/>
          </a:xfrm>
        </p:grpSpPr>
        <p:sp>
          <p:nvSpPr>
            <p:cNvPr id="53" name="Rectangle 52">
              <a:extLst>
                <a:ext uri="{FF2B5EF4-FFF2-40B4-BE49-F238E27FC236}">
                  <a16:creationId xmlns:a16="http://schemas.microsoft.com/office/drawing/2014/main" id="{DC4AF871-0B17-4822-B598-666985C55AF5}"/>
                </a:ext>
              </a:extLst>
            </p:cNvPr>
            <p:cNvSpPr/>
            <p:nvPr/>
          </p:nvSpPr>
          <p:spPr bwMode="auto">
            <a:xfrm>
              <a:off x="10206697" y="26432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Conditional Access</a:t>
              </a:r>
            </a:p>
          </p:txBody>
        </p:sp>
        <p:pic>
          <p:nvPicPr>
            <p:cNvPr id="4" name="Picture 3">
              <a:extLst>
                <a:ext uri="{FF2B5EF4-FFF2-40B4-BE49-F238E27FC236}">
                  <a16:creationId xmlns:a16="http://schemas.microsoft.com/office/drawing/2014/main" id="{E3517E17-B290-47B6-8854-68FE1CE2DF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6620" y="538640"/>
              <a:ext cx="457200" cy="457200"/>
            </a:xfrm>
            <a:prstGeom prst="rect">
              <a:avLst/>
            </a:prstGeom>
          </p:spPr>
        </p:pic>
      </p:grpSp>
      <p:grpSp>
        <p:nvGrpSpPr>
          <p:cNvPr id="26" name="Group 25">
            <a:extLst>
              <a:ext uri="{FF2B5EF4-FFF2-40B4-BE49-F238E27FC236}">
                <a16:creationId xmlns:a16="http://schemas.microsoft.com/office/drawing/2014/main" id="{44D289E7-15BC-483A-903A-943448CE3A0A}"/>
              </a:ext>
            </a:extLst>
          </p:cNvPr>
          <p:cNvGrpSpPr/>
          <p:nvPr/>
        </p:nvGrpSpPr>
        <p:grpSpPr>
          <a:xfrm>
            <a:off x="10206697" y="1328125"/>
            <a:ext cx="1737360" cy="1005840"/>
            <a:chOff x="10206697" y="1328125"/>
            <a:chExt cx="1737360" cy="1005840"/>
          </a:xfrm>
        </p:grpSpPr>
        <p:sp>
          <p:nvSpPr>
            <p:cNvPr id="54" name="Rectangle 53">
              <a:extLst>
                <a:ext uri="{FF2B5EF4-FFF2-40B4-BE49-F238E27FC236}">
                  <a16:creationId xmlns:a16="http://schemas.microsoft.com/office/drawing/2014/main" id="{57B71EFC-F168-46AD-8E0D-847DCC656C3D}"/>
                </a:ext>
              </a:extLst>
            </p:cNvPr>
            <p:cNvSpPr/>
            <p:nvPr/>
          </p:nvSpPr>
          <p:spPr bwMode="auto">
            <a:xfrm>
              <a:off x="10206697" y="1328125"/>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Multi-Factor Authentication</a:t>
              </a:r>
            </a:p>
          </p:txBody>
        </p:sp>
        <p:pic>
          <p:nvPicPr>
            <p:cNvPr id="6" name="Picture 5">
              <a:extLst>
                <a:ext uri="{FF2B5EF4-FFF2-40B4-BE49-F238E27FC236}">
                  <a16:creationId xmlns:a16="http://schemas.microsoft.com/office/drawing/2014/main" id="{14DB28BD-6612-44E1-BC6E-F7D1A6A9E5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56620" y="1602445"/>
              <a:ext cx="457200" cy="457200"/>
            </a:xfrm>
            <a:prstGeom prst="rect">
              <a:avLst/>
            </a:prstGeom>
          </p:spPr>
        </p:pic>
      </p:grpSp>
      <p:grpSp>
        <p:nvGrpSpPr>
          <p:cNvPr id="9" name="Group 8">
            <a:extLst>
              <a:ext uri="{FF2B5EF4-FFF2-40B4-BE49-F238E27FC236}">
                <a16:creationId xmlns:a16="http://schemas.microsoft.com/office/drawing/2014/main" id="{5D6AC47A-C9E9-45FB-9B8C-F6657F64712E}"/>
              </a:ext>
            </a:extLst>
          </p:cNvPr>
          <p:cNvGrpSpPr/>
          <p:nvPr/>
        </p:nvGrpSpPr>
        <p:grpSpPr>
          <a:xfrm>
            <a:off x="4807987" y="2391931"/>
            <a:ext cx="1737360" cy="1005840"/>
            <a:chOff x="4807987" y="2391930"/>
            <a:chExt cx="1737360" cy="1005840"/>
          </a:xfrm>
        </p:grpSpPr>
        <p:sp>
          <p:nvSpPr>
            <p:cNvPr id="40" name="Rectangle 39">
              <a:extLst>
                <a:ext uri="{FF2B5EF4-FFF2-40B4-BE49-F238E27FC236}">
                  <a16:creationId xmlns:a16="http://schemas.microsoft.com/office/drawing/2014/main" id="{978CD808-755F-46B2-B126-46659EA51457}"/>
                </a:ext>
              </a:extLst>
            </p:cNvPr>
            <p:cNvSpPr/>
            <p:nvPr/>
          </p:nvSpPr>
          <p:spPr bwMode="auto">
            <a:xfrm>
              <a:off x="4807987" y="239193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Addition of custom cloud apps</a:t>
              </a:r>
            </a:p>
          </p:txBody>
        </p:sp>
        <p:pic>
          <p:nvPicPr>
            <p:cNvPr id="10" name="Picture 9">
              <a:extLst>
                <a:ext uri="{FF2B5EF4-FFF2-40B4-BE49-F238E27FC236}">
                  <a16:creationId xmlns:a16="http://schemas.microsoft.com/office/drawing/2014/main" id="{07EA88FC-299A-402F-9D0F-D9357AB1C5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1122" y="2666250"/>
              <a:ext cx="457200" cy="457200"/>
            </a:xfrm>
            <a:prstGeom prst="rect">
              <a:avLst/>
            </a:prstGeom>
          </p:spPr>
        </p:pic>
      </p:grpSp>
      <p:grpSp>
        <p:nvGrpSpPr>
          <p:cNvPr id="11" name="Group 10">
            <a:extLst>
              <a:ext uri="{FF2B5EF4-FFF2-40B4-BE49-F238E27FC236}">
                <a16:creationId xmlns:a16="http://schemas.microsoft.com/office/drawing/2014/main" id="{79A0EAC9-F73E-444D-8797-2EB294747DA9}"/>
              </a:ext>
            </a:extLst>
          </p:cNvPr>
          <p:cNvGrpSpPr/>
          <p:nvPr/>
        </p:nvGrpSpPr>
        <p:grpSpPr>
          <a:xfrm>
            <a:off x="4807987" y="3455733"/>
            <a:ext cx="1737360" cy="1005840"/>
            <a:chOff x="4807987" y="3455733"/>
            <a:chExt cx="1737360" cy="1005840"/>
          </a:xfrm>
        </p:grpSpPr>
        <p:sp>
          <p:nvSpPr>
            <p:cNvPr id="41" name="Rectangle 40">
              <a:extLst>
                <a:ext uri="{FF2B5EF4-FFF2-40B4-BE49-F238E27FC236}">
                  <a16:creationId xmlns:a16="http://schemas.microsoft.com/office/drawing/2014/main" id="{F9BA3E00-06DF-4248-AF87-730769FFD5A8}"/>
                </a:ext>
              </a:extLst>
            </p:cNvPr>
            <p:cNvSpPr/>
            <p:nvPr/>
          </p:nvSpPr>
          <p:spPr bwMode="auto">
            <a:xfrm>
              <a:off x="4807987" y="345573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Remote Access to on-premises apps</a:t>
              </a:r>
            </a:p>
          </p:txBody>
        </p:sp>
        <p:pic>
          <p:nvPicPr>
            <p:cNvPr id="12" name="Picture 11">
              <a:extLst>
                <a:ext uri="{FF2B5EF4-FFF2-40B4-BE49-F238E27FC236}">
                  <a16:creationId xmlns:a16="http://schemas.microsoft.com/office/drawing/2014/main" id="{C2DF87E7-6A77-474F-A592-2D024F81A0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41122" y="3730053"/>
              <a:ext cx="457200" cy="457200"/>
            </a:xfrm>
            <a:prstGeom prst="rect">
              <a:avLst/>
            </a:prstGeom>
          </p:spPr>
        </p:pic>
      </p:grpSp>
      <p:grpSp>
        <p:nvGrpSpPr>
          <p:cNvPr id="28" name="Group 27">
            <a:extLst>
              <a:ext uri="{FF2B5EF4-FFF2-40B4-BE49-F238E27FC236}">
                <a16:creationId xmlns:a16="http://schemas.microsoft.com/office/drawing/2014/main" id="{F8D567BD-9DCF-4B81-8A98-E3B08CACC271}"/>
              </a:ext>
            </a:extLst>
          </p:cNvPr>
          <p:cNvGrpSpPr/>
          <p:nvPr/>
        </p:nvGrpSpPr>
        <p:grpSpPr>
          <a:xfrm>
            <a:off x="10206697" y="3455733"/>
            <a:ext cx="1737360" cy="1005840"/>
            <a:chOff x="10206697" y="3455733"/>
            <a:chExt cx="1737360" cy="1005840"/>
          </a:xfrm>
        </p:grpSpPr>
        <p:sp>
          <p:nvSpPr>
            <p:cNvPr id="56" name="Rectangle 55">
              <a:extLst>
                <a:ext uri="{FF2B5EF4-FFF2-40B4-BE49-F238E27FC236}">
                  <a16:creationId xmlns:a16="http://schemas.microsoft.com/office/drawing/2014/main" id="{CBA5E6C3-A660-4CEC-86FB-2CA7A0596436}"/>
                </a:ext>
              </a:extLst>
            </p:cNvPr>
            <p:cNvSpPr/>
            <p:nvPr/>
          </p:nvSpPr>
          <p:spPr bwMode="auto">
            <a:xfrm>
              <a:off x="10206697" y="345573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a:defRPr/>
              </a:pPr>
              <a:r>
                <a:rPr lang="en-US" sz="1051" spc="-31">
                  <a:solidFill>
                    <a:srgbClr val="505050"/>
                  </a:solidFill>
                  <a:latin typeface="Segoe UI"/>
                  <a:cs typeface="Arial" panose="020B0604020202020204" pitchFamily="34" charset="0"/>
                </a:rPr>
                <a:t>Privileged Identity Management</a:t>
              </a:r>
            </a:p>
          </p:txBody>
        </p:sp>
        <p:pic>
          <p:nvPicPr>
            <p:cNvPr id="16" name="Picture 15">
              <a:extLst>
                <a:ext uri="{FF2B5EF4-FFF2-40B4-BE49-F238E27FC236}">
                  <a16:creationId xmlns:a16="http://schemas.microsoft.com/office/drawing/2014/main" id="{C5F6E7AE-4C53-4ED8-9CC7-18F0C5A554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356620" y="3730053"/>
              <a:ext cx="457200" cy="457200"/>
            </a:xfrm>
            <a:prstGeom prst="rect">
              <a:avLst/>
            </a:prstGeom>
          </p:spPr>
        </p:pic>
      </p:grpSp>
      <p:grpSp>
        <p:nvGrpSpPr>
          <p:cNvPr id="31" name="Group 30">
            <a:extLst>
              <a:ext uri="{FF2B5EF4-FFF2-40B4-BE49-F238E27FC236}">
                <a16:creationId xmlns:a16="http://schemas.microsoft.com/office/drawing/2014/main" id="{51AC590B-6639-4DFB-A323-2FCA2D362671}"/>
              </a:ext>
            </a:extLst>
          </p:cNvPr>
          <p:cNvGrpSpPr/>
          <p:nvPr/>
        </p:nvGrpSpPr>
        <p:grpSpPr>
          <a:xfrm>
            <a:off x="8407127" y="2391931"/>
            <a:ext cx="1737360" cy="1005840"/>
            <a:chOff x="8407127" y="2391930"/>
            <a:chExt cx="1737360" cy="1005840"/>
          </a:xfrm>
        </p:grpSpPr>
        <p:sp>
          <p:nvSpPr>
            <p:cNvPr id="51" name="Rectangle 50">
              <a:extLst>
                <a:ext uri="{FF2B5EF4-FFF2-40B4-BE49-F238E27FC236}">
                  <a16:creationId xmlns:a16="http://schemas.microsoft.com/office/drawing/2014/main" id="{F58E2BCB-A9D8-4723-A8CF-4B55C1AE6E51}"/>
                </a:ext>
              </a:extLst>
            </p:cNvPr>
            <p:cNvSpPr/>
            <p:nvPr/>
          </p:nvSpPr>
          <p:spPr bwMode="auto">
            <a:xfrm>
              <a:off x="8407127" y="239193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44">
                <a:defRPr/>
              </a:pPr>
              <a:r>
                <a:rPr lang="en-US" sz="1051" spc="-31">
                  <a:solidFill>
                    <a:srgbClr val="505050"/>
                  </a:solidFill>
                  <a:latin typeface="Segoe UI"/>
                  <a:ea typeface="Segoe UI" pitchFamily="34" charset="0"/>
                  <a:cs typeface="Arial" panose="020B0604020202020204" pitchFamily="34" charset="0"/>
                </a:rPr>
                <a:t>Dynamic Groups</a:t>
              </a:r>
            </a:p>
          </p:txBody>
        </p:sp>
        <p:sp>
          <p:nvSpPr>
            <p:cNvPr id="62" name="Freeform 24">
              <a:extLst>
                <a:ext uri="{FF2B5EF4-FFF2-40B4-BE49-F238E27FC236}">
                  <a16:creationId xmlns:a16="http://schemas.microsoft.com/office/drawing/2014/main" id="{ED5B8E3D-6218-4A80-BD6D-705EFE7DDEFE}"/>
                </a:ext>
              </a:extLst>
            </p:cNvPr>
            <p:cNvSpPr>
              <a:spLocks noChangeAspect="1" noEditPoints="1"/>
            </p:cNvSpPr>
            <p:nvPr/>
          </p:nvSpPr>
          <p:spPr bwMode="auto">
            <a:xfrm>
              <a:off x="8542380" y="2708640"/>
              <a:ext cx="457200" cy="372421"/>
            </a:xfrm>
            <a:custGeom>
              <a:avLst/>
              <a:gdLst>
                <a:gd name="T0" fmla="*/ 0 w 128"/>
                <a:gd name="T1" fmla="*/ 56 h 104"/>
                <a:gd name="T2" fmla="*/ 8 w 128"/>
                <a:gd name="T3" fmla="*/ 56 h 104"/>
                <a:gd name="T4" fmla="*/ 24 w 128"/>
                <a:gd name="T5" fmla="*/ 40 h 104"/>
                <a:gd name="T6" fmla="*/ 40 w 128"/>
                <a:gd name="T7" fmla="*/ 56 h 104"/>
                <a:gd name="T8" fmla="*/ 50 w 128"/>
                <a:gd name="T9" fmla="*/ 75 h 104"/>
                <a:gd name="T10" fmla="*/ 32 w 128"/>
                <a:gd name="T11" fmla="*/ 104 h 104"/>
                <a:gd name="T12" fmla="*/ 40 w 128"/>
                <a:gd name="T13" fmla="*/ 104 h 104"/>
                <a:gd name="T14" fmla="*/ 64 w 128"/>
                <a:gd name="T15" fmla="*/ 80 h 104"/>
                <a:gd name="T16" fmla="*/ 88 w 128"/>
                <a:gd name="T17" fmla="*/ 104 h 104"/>
                <a:gd name="T18" fmla="*/ 96 w 128"/>
                <a:gd name="T19" fmla="*/ 104 h 104"/>
                <a:gd name="T20" fmla="*/ 78 w 128"/>
                <a:gd name="T21" fmla="*/ 75 h 104"/>
                <a:gd name="T22" fmla="*/ 88 w 128"/>
                <a:gd name="T23" fmla="*/ 56 h 104"/>
                <a:gd name="T24" fmla="*/ 104 w 128"/>
                <a:gd name="T25" fmla="*/ 40 h 104"/>
                <a:gd name="T26" fmla="*/ 120 w 128"/>
                <a:gd name="T27" fmla="*/ 56 h 104"/>
                <a:gd name="T28" fmla="*/ 128 w 128"/>
                <a:gd name="T29" fmla="*/ 56 h 104"/>
                <a:gd name="T30" fmla="*/ 117 w 128"/>
                <a:gd name="T31" fmla="*/ 36 h 104"/>
                <a:gd name="T32" fmla="*/ 124 w 128"/>
                <a:gd name="T33" fmla="*/ 20 h 104"/>
                <a:gd name="T34" fmla="*/ 104 w 128"/>
                <a:gd name="T35" fmla="*/ 0 h 104"/>
                <a:gd name="T36" fmla="*/ 84 w 128"/>
                <a:gd name="T37" fmla="*/ 20 h 104"/>
                <a:gd name="T38" fmla="*/ 92 w 128"/>
                <a:gd name="T39" fmla="*/ 36 h 104"/>
                <a:gd name="T40" fmla="*/ 84 w 128"/>
                <a:gd name="T41" fmla="*/ 43 h 104"/>
                <a:gd name="T42" fmla="*/ 64 w 128"/>
                <a:gd name="T43" fmla="*/ 32 h 104"/>
                <a:gd name="T44" fmla="*/ 44 w 128"/>
                <a:gd name="T45" fmla="*/ 43 h 104"/>
                <a:gd name="T46" fmla="*/ 37 w 128"/>
                <a:gd name="T47" fmla="*/ 36 h 104"/>
                <a:gd name="T48" fmla="*/ 44 w 128"/>
                <a:gd name="T49" fmla="*/ 20 h 104"/>
                <a:gd name="T50" fmla="*/ 24 w 128"/>
                <a:gd name="T51" fmla="*/ 0 h 104"/>
                <a:gd name="T52" fmla="*/ 4 w 128"/>
                <a:gd name="T53" fmla="*/ 20 h 104"/>
                <a:gd name="T54" fmla="*/ 12 w 128"/>
                <a:gd name="T55" fmla="*/ 36 h 104"/>
                <a:gd name="T56" fmla="*/ 0 w 128"/>
                <a:gd name="T57" fmla="*/ 56 h 104"/>
                <a:gd name="T58" fmla="*/ 104 w 128"/>
                <a:gd name="T59" fmla="*/ 8 h 104"/>
                <a:gd name="T60" fmla="*/ 116 w 128"/>
                <a:gd name="T61" fmla="*/ 20 h 104"/>
                <a:gd name="T62" fmla="*/ 104 w 128"/>
                <a:gd name="T63" fmla="*/ 32 h 104"/>
                <a:gd name="T64" fmla="*/ 92 w 128"/>
                <a:gd name="T65" fmla="*/ 20 h 104"/>
                <a:gd name="T66" fmla="*/ 104 w 128"/>
                <a:gd name="T67" fmla="*/ 8 h 104"/>
                <a:gd name="T68" fmla="*/ 64 w 128"/>
                <a:gd name="T69" fmla="*/ 40 h 104"/>
                <a:gd name="T70" fmla="*/ 80 w 128"/>
                <a:gd name="T71" fmla="*/ 56 h 104"/>
                <a:gd name="T72" fmla="*/ 64 w 128"/>
                <a:gd name="T73" fmla="*/ 72 h 104"/>
                <a:gd name="T74" fmla="*/ 48 w 128"/>
                <a:gd name="T75" fmla="*/ 56 h 104"/>
                <a:gd name="T76" fmla="*/ 64 w 128"/>
                <a:gd name="T77" fmla="*/ 40 h 104"/>
                <a:gd name="T78" fmla="*/ 24 w 128"/>
                <a:gd name="T79" fmla="*/ 8 h 104"/>
                <a:gd name="T80" fmla="*/ 36 w 128"/>
                <a:gd name="T81" fmla="*/ 20 h 104"/>
                <a:gd name="T82" fmla="*/ 24 w 128"/>
                <a:gd name="T83" fmla="*/ 32 h 104"/>
                <a:gd name="T84" fmla="*/ 12 w 128"/>
                <a:gd name="T85" fmla="*/ 20 h 104"/>
                <a:gd name="T86" fmla="*/ 24 w 128"/>
                <a:gd name="T87"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4">
                  <a:moveTo>
                    <a:pt x="0" y="56"/>
                  </a:moveTo>
                  <a:cubicBezTo>
                    <a:pt x="8" y="56"/>
                    <a:pt x="8" y="56"/>
                    <a:pt x="8" y="56"/>
                  </a:cubicBezTo>
                  <a:cubicBezTo>
                    <a:pt x="8" y="47"/>
                    <a:pt x="15" y="40"/>
                    <a:pt x="24" y="40"/>
                  </a:cubicBezTo>
                  <a:cubicBezTo>
                    <a:pt x="33" y="40"/>
                    <a:pt x="40" y="47"/>
                    <a:pt x="40" y="56"/>
                  </a:cubicBezTo>
                  <a:cubicBezTo>
                    <a:pt x="40" y="64"/>
                    <a:pt x="44" y="71"/>
                    <a:pt x="50" y="75"/>
                  </a:cubicBezTo>
                  <a:cubicBezTo>
                    <a:pt x="40" y="81"/>
                    <a:pt x="32" y="91"/>
                    <a:pt x="32" y="104"/>
                  </a:cubicBezTo>
                  <a:cubicBezTo>
                    <a:pt x="40" y="104"/>
                    <a:pt x="40" y="104"/>
                    <a:pt x="40" y="104"/>
                  </a:cubicBezTo>
                  <a:cubicBezTo>
                    <a:pt x="40" y="91"/>
                    <a:pt x="51" y="80"/>
                    <a:pt x="64" y="80"/>
                  </a:cubicBezTo>
                  <a:cubicBezTo>
                    <a:pt x="77" y="80"/>
                    <a:pt x="88" y="91"/>
                    <a:pt x="88" y="104"/>
                  </a:cubicBezTo>
                  <a:cubicBezTo>
                    <a:pt x="96" y="104"/>
                    <a:pt x="96" y="104"/>
                    <a:pt x="96" y="104"/>
                  </a:cubicBezTo>
                  <a:cubicBezTo>
                    <a:pt x="96" y="91"/>
                    <a:pt x="89" y="81"/>
                    <a:pt x="78" y="75"/>
                  </a:cubicBezTo>
                  <a:cubicBezTo>
                    <a:pt x="84" y="71"/>
                    <a:pt x="88" y="64"/>
                    <a:pt x="88" y="56"/>
                  </a:cubicBezTo>
                  <a:cubicBezTo>
                    <a:pt x="88" y="47"/>
                    <a:pt x="95" y="40"/>
                    <a:pt x="104" y="40"/>
                  </a:cubicBezTo>
                  <a:cubicBezTo>
                    <a:pt x="113" y="40"/>
                    <a:pt x="120" y="47"/>
                    <a:pt x="120" y="56"/>
                  </a:cubicBezTo>
                  <a:cubicBezTo>
                    <a:pt x="128" y="56"/>
                    <a:pt x="128" y="56"/>
                    <a:pt x="128" y="56"/>
                  </a:cubicBezTo>
                  <a:cubicBezTo>
                    <a:pt x="128" y="47"/>
                    <a:pt x="124" y="40"/>
                    <a:pt x="117" y="36"/>
                  </a:cubicBezTo>
                  <a:cubicBezTo>
                    <a:pt x="121" y="32"/>
                    <a:pt x="124" y="26"/>
                    <a:pt x="124" y="20"/>
                  </a:cubicBezTo>
                  <a:cubicBezTo>
                    <a:pt x="124" y="9"/>
                    <a:pt x="115" y="0"/>
                    <a:pt x="104" y="0"/>
                  </a:cubicBezTo>
                  <a:cubicBezTo>
                    <a:pt x="93" y="0"/>
                    <a:pt x="84" y="9"/>
                    <a:pt x="84" y="20"/>
                  </a:cubicBezTo>
                  <a:cubicBezTo>
                    <a:pt x="84" y="26"/>
                    <a:pt x="87" y="32"/>
                    <a:pt x="92" y="36"/>
                  </a:cubicBezTo>
                  <a:cubicBezTo>
                    <a:pt x="89" y="37"/>
                    <a:pt x="86" y="40"/>
                    <a:pt x="84" y="43"/>
                  </a:cubicBezTo>
                  <a:cubicBezTo>
                    <a:pt x="80" y="36"/>
                    <a:pt x="73" y="32"/>
                    <a:pt x="64" y="32"/>
                  </a:cubicBezTo>
                  <a:cubicBezTo>
                    <a:pt x="56" y="32"/>
                    <a:pt x="49" y="36"/>
                    <a:pt x="44" y="43"/>
                  </a:cubicBezTo>
                  <a:cubicBezTo>
                    <a:pt x="42" y="40"/>
                    <a:pt x="40" y="37"/>
                    <a:pt x="37" y="36"/>
                  </a:cubicBezTo>
                  <a:cubicBezTo>
                    <a:pt x="41" y="32"/>
                    <a:pt x="44" y="26"/>
                    <a:pt x="44" y="20"/>
                  </a:cubicBezTo>
                  <a:cubicBezTo>
                    <a:pt x="44" y="9"/>
                    <a:pt x="35" y="0"/>
                    <a:pt x="24" y="0"/>
                  </a:cubicBezTo>
                  <a:cubicBezTo>
                    <a:pt x="13" y="0"/>
                    <a:pt x="4" y="9"/>
                    <a:pt x="4" y="20"/>
                  </a:cubicBezTo>
                  <a:cubicBezTo>
                    <a:pt x="4" y="26"/>
                    <a:pt x="7" y="32"/>
                    <a:pt x="12" y="36"/>
                  </a:cubicBezTo>
                  <a:cubicBezTo>
                    <a:pt x="5" y="40"/>
                    <a:pt x="0" y="47"/>
                    <a:pt x="0" y="56"/>
                  </a:cubicBezTo>
                  <a:close/>
                  <a:moveTo>
                    <a:pt x="104" y="8"/>
                  </a:moveTo>
                  <a:cubicBezTo>
                    <a:pt x="111" y="8"/>
                    <a:pt x="116" y="13"/>
                    <a:pt x="116" y="20"/>
                  </a:cubicBezTo>
                  <a:cubicBezTo>
                    <a:pt x="116" y="27"/>
                    <a:pt x="111" y="32"/>
                    <a:pt x="104" y="32"/>
                  </a:cubicBezTo>
                  <a:cubicBezTo>
                    <a:pt x="98" y="32"/>
                    <a:pt x="92" y="27"/>
                    <a:pt x="92" y="20"/>
                  </a:cubicBezTo>
                  <a:cubicBezTo>
                    <a:pt x="92" y="13"/>
                    <a:pt x="98" y="8"/>
                    <a:pt x="104" y="8"/>
                  </a:cubicBezTo>
                  <a:close/>
                  <a:moveTo>
                    <a:pt x="64" y="40"/>
                  </a:moveTo>
                  <a:cubicBezTo>
                    <a:pt x="73" y="40"/>
                    <a:pt x="80" y="47"/>
                    <a:pt x="80" y="56"/>
                  </a:cubicBezTo>
                  <a:cubicBezTo>
                    <a:pt x="80" y="65"/>
                    <a:pt x="73" y="72"/>
                    <a:pt x="64" y="72"/>
                  </a:cubicBezTo>
                  <a:cubicBezTo>
                    <a:pt x="55" y="72"/>
                    <a:pt x="48" y="65"/>
                    <a:pt x="48" y="56"/>
                  </a:cubicBezTo>
                  <a:cubicBezTo>
                    <a:pt x="48" y="47"/>
                    <a:pt x="55" y="40"/>
                    <a:pt x="64" y="40"/>
                  </a:cubicBezTo>
                  <a:close/>
                  <a:moveTo>
                    <a:pt x="24" y="8"/>
                  </a:moveTo>
                  <a:cubicBezTo>
                    <a:pt x="31" y="8"/>
                    <a:pt x="36" y="13"/>
                    <a:pt x="36" y="20"/>
                  </a:cubicBezTo>
                  <a:cubicBezTo>
                    <a:pt x="36" y="27"/>
                    <a:pt x="31" y="32"/>
                    <a:pt x="24" y="32"/>
                  </a:cubicBezTo>
                  <a:cubicBezTo>
                    <a:pt x="18" y="32"/>
                    <a:pt x="12" y="27"/>
                    <a:pt x="12" y="20"/>
                  </a:cubicBezTo>
                  <a:cubicBezTo>
                    <a:pt x="12" y="13"/>
                    <a:pt x="18" y="8"/>
                    <a:pt x="24" y="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grpSp>
        <p:nvGrpSpPr>
          <p:cNvPr id="27" name="Group 26">
            <a:extLst>
              <a:ext uri="{FF2B5EF4-FFF2-40B4-BE49-F238E27FC236}">
                <a16:creationId xmlns:a16="http://schemas.microsoft.com/office/drawing/2014/main" id="{C9485D82-E668-4F6A-8C9A-4AEF98C9AA1E}"/>
              </a:ext>
            </a:extLst>
          </p:cNvPr>
          <p:cNvGrpSpPr/>
          <p:nvPr/>
        </p:nvGrpSpPr>
        <p:grpSpPr>
          <a:xfrm>
            <a:off x="10206697" y="2391931"/>
            <a:ext cx="1737360" cy="1005840"/>
            <a:chOff x="10206697" y="2391930"/>
            <a:chExt cx="1737360" cy="1005840"/>
          </a:xfrm>
        </p:grpSpPr>
        <p:sp>
          <p:nvSpPr>
            <p:cNvPr id="55" name="Rectangle 54">
              <a:extLst>
                <a:ext uri="{FF2B5EF4-FFF2-40B4-BE49-F238E27FC236}">
                  <a16:creationId xmlns:a16="http://schemas.microsoft.com/office/drawing/2014/main" id="{2DC2C985-506E-419B-838E-C17960778287}"/>
                </a:ext>
              </a:extLst>
            </p:cNvPr>
            <p:cNvSpPr/>
            <p:nvPr/>
          </p:nvSpPr>
          <p:spPr bwMode="auto">
            <a:xfrm>
              <a:off x="10206697" y="239193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a:defRPr/>
              </a:pPr>
              <a:r>
                <a:rPr lang="en-US" sz="1051" spc="-31">
                  <a:solidFill>
                    <a:srgbClr val="505050"/>
                  </a:solidFill>
                  <a:latin typeface="Segoe UI"/>
                  <a:cs typeface="Arial" panose="020B0604020202020204" pitchFamily="34" charset="0"/>
                </a:rPr>
                <a:t>Identity Protection</a:t>
              </a:r>
            </a:p>
          </p:txBody>
        </p:sp>
        <p:pic>
          <p:nvPicPr>
            <p:cNvPr id="25" name="Picture 24" descr="A close up of a building&#10;&#10;Description generated with high confidence">
              <a:extLst>
                <a:ext uri="{FF2B5EF4-FFF2-40B4-BE49-F238E27FC236}">
                  <a16:creationId xmlns:a16="http://schemas.microsoft.com/office/drawing/2014/main" id="{BBD3BE0A-580E-469A-A203-AF5C3161040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56620" y="2666250"/>
              <a:ext cx="457200" cy="457200"/>
            </a:xfrm>
            <a:prstGeom prst="rect">
              <a:avLst/>
            </a:prstGeom>
          </p:spPr>
        </p:pic>
      </p:grpSp>
      <p:grpSp>
        <p:nvGrpSpPr>
          <p:cNvPr id="14" name="Group 13">
            <a:extLst>
              <a:ext uri="{FF2B5EF4-FFF2-40B4-BE49-F238E27FC236}">
                <a16:creationId xmlns:a16="http://schemas.microsoft.com/office/drawing/2014/main" id="{7EAADBE1-B661-476A-8C9E-9C5CCC75745F}"/>
              </a:ext>
            </a:extLst>
          </p:cNvPr>
          <p:cNvGrpSpPr/>
          <p:nvPr/>
        </p:nvGrpSpPr>
        <p:grpSpPr>
          <a:xfrm>
            <a:off x="4807987" y="5583343"/>
            <a:ext cx="1737360" cy="1005840"/>
            <a:chOff x="4807987" y="5583343"/>
            <a:chExt cx="1737360" cy="1005840"/>
          </a:xfrm>
        </p:grpSpPr>
        <p:sp>
          <p:nvSpPr>
            <p:cNvPr id="43" name="Rectangle 42">
              <a:extLst>
                <a:ext uri="{FF2B5EF4-FFF2-40B4-BE49-F238E27FC236}">
                  <a16:creationId xmlns:a16="http://schemas.microsoft.com/office/drawing/2014/main" id="{507E48C5-D9BD-4631-9759-5B4AC003D7C4}"/>
                </a:ext>
              </a:extLst>
            </p:cNvPr>
            <p:cNvSpPr/>
            <p:nvPr/>
          </p:nvSpPr>
          <p:spPr bwMode="auto">
            <a:xfrm>
              <a:off x="4807987" y="558334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Azure AD DS</a:t>
              </a:r>
            </a:p>
          </p:txBody>
        </p:sp>
        <p:pic>
          <p:nvPicPr>
            <p:cNvPr id="29" name="Picture 28">
              <a:extLst>
                <a:ext uri="{FF2B5EF4-FFF2-40B4-BE49-F238E27FC236}">
                  <a16:creationId xmlns:a16="http://schemas.microsoft.com/office/drawing/2014/main" id="{9DF652F7-43AB-48A1-AEB5-F7165C50FBB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41122" y="5857663"/>
              <a:ext cx="457200" cy="457200"/>
            </a:xfrm>
            <a:prstGeom prst="rect">
              <a:avLst/>
            </a:prstGeom>
          </p:spPr>
        </p:pic>
      </p:grpSp>
      <p:grpSp>
        <p:nvGrpSpPr>
          <p:cNvPr id="15" name="Group 14">
            <a:extLst>
              <a:ext uri="{FF2B5EF4-FFF2-40B4-BE49-F238E27FC236}">
                <a16:creationId xmlns:a16="http://schemas.microsoft.com/office/drawing/2014/main" id="{D2AE4259-E793-4BA0-A445-514CF1D2A747}"/>
              </a:ext>
            </a:extLst>
          </p:cNvPr>
          <p:cNvGrpSpPr/>
          <p:nvPr/>
        </p:nvGrpSpPr>
        <p:grpSpPr>
          <a:xfrm>
            <a:off x="6607557" y="5583343"/>
            <a:ext cx="1737360" cy="1005840"/>
            <a:chOff x="6607557" y="5583343"/>
            <a:chExt cx="1737360" cy="1005840"/>
          </a:xfrm>
        </p:grpSpPr>
        <p:sp>
          <p:nvSpPr>
            <p:cNvPr id="59" name="Rectangle 58">
              <a:extLst>
                <a:ext uri="{FF2B5EF4-FFF2-40B4-BE49-F238E27FC236}">
                  <a16:creationId xmlns:a16="http://schemas.microsoft.com/office/drawing/2014/main" id="{95AA0478-4E52-40A5-BAC0-A1241379B550}"/>
                </a:ext>
              </a:extLst>
            </p:cNvPr>
            <p:cNvSpPr/>
            <p:nvPr/>
          </p:nvSpPr>
          <p:spPr bwMode="auto">
            <a:xfrm>
              <a:off x="6607557" y="558334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Office 365 App Launcher</a:t>
              </a:r>
            </a:p>
          </p:txBody>
        </p:sp>
        <p:sp>
          <p:nvSpPr>
            <p:cNvPr id="74" name="Freeform: Shape 73">
              <a:extLst>
                <a:ext uri="{FF2B5EF4-FFF2-40B4-BE49-F238E27FC236}">
                  <a16:creationId xmlns:a16="http://schemas.microsoft.com/office/drawing/2014/main" id="{43D29D4A-51C1-4F56-AC29-9EED05D1C89B}"/>
                </a:ext>
              </a:extLst>
            </p:cNvPr>
            <p:cNvSpPr>
              <a:spLocks noChangeAspect="1"/>
            </p:cNvSpPr>
            <p:nvPr/>
          </p:nvSpPr>
          <p:spPr bwMode="auto">
            <a:xfrm>
              <a:off x="6735299" y="5903383"/>
              <a:ext cx="365760" cy="365760"/>
            </a:xfrm>
            <a:custGeom>
              <a:avLst/>
              <a:gdLst>
                <a:gd name="connsiteX0" fmla="*/ 640080 w 914400"/>
                <a:gd name="connsiteY0" fmla="*/ 640080 h 914400"/>
                <a:gd name="connsiteX1" fmla="*/ 914400 w 914400"/>
                <a:gd name="connsiteY1" fmla="*/ 640080 h 914400"/>
                <a:gd name="connsiteX2" fmla="*/ 914400 w 914400"/>
                <a:gd name="connsiteY2" fmla="*/ 914400 h 914400"/>
                <a:gd name="connsiteX3" fmla="*/ 640080 w 914400"/>
                <a:gd name="connsiteY3" fmla="*/ 914400 h 914400"/>
                <a:gd name="connsiteX4" fmla="*/ 320040 w 914400"/>
                <a:gd name="connsiteY4" fmla="*/ 640080 h 914400"/>
                <a:gd name="connsiteX5" fmla="*/ 594360 w 914400"/>
                <a:gd name="connsiteY5" fmla="*/ 640080 h 914400"/>
                <a:gd name="connsiteX6" fmla="*/ 594360 w 914400"/>
                <a:gd name="connsiteY6" fmla="*/ 914400 h 914400"/>
                <a:gd name="connsiteX7" fmla="*/ 320040 w 914400"/>
                <a:gd name="connsiteY7" fmla="*/ 914400 h 914400"/>
                <a:gd name="connsiteX8" fmla="*/ 0 w 914400"/>
                <a:gd name="connsiteY8" fmla="*/ 640080 h 914400"/>
                <a:gd name="connsiteX9" fmla="*/ 274320 w 914400"/>
                <a:gd name="connsiteY9" fmla="*/ 640080 h 914400"/>
                <a:gd name="connsiteX10" fmla="*/ 274320 w 914400"/>
                <a:gd name="connsiteY10" fmla="*/ 914400 h 914400"/>
                <a:gd name="connsiteX11" fmla="*/ 0 w 914400"/>
                <a:gd name="connsiteY11" fmla="*/ 914400 h 914400"/>
                <a:gd name="connsiteX12" fmla="*/ 640080 w 914400"/>
                <a:gd name="connsiteY12" fmla="*/ 320040 h 914400"/>
                <a:gd name="connsiteX13" fmla="*/ 914400 w 914400"/>
                <a:gd name="connsiteY13" fmla="*/ 320040 h 914400"/>
                <a:gd name="connsiteX14" fmla="*/ 914400 w 914400"/>
                <a:gd name="connsiteY14" fmla="*/ 594360 h 914400"/>
                <a:gd name="connsiteX15" fmla="*/ 640080 w 914400"/>
                <a:gd name="connsiteY15" fmla="*/ 594360 h 914400"/>
                <a:gd name="connsiteX16" fmla="*/ 320040 w 914400"/>
                <a:gd name="connsiteY16" fmla="*/ 320040 h 914400"/>
                <a:gd name="connsiteX17" fmla="*/ 594360 w 914400"/>
                <a:gd name="connsiteY17" fmla="*/ 320040 h 914400"/>
                <a:gd name="connsiteX18" fmla="*/ 594360 w 914400"/>
                <a:gd name="connsiteY18" fmla="*/ 594360 h 914400"/>
                <a:gd name="connsiteX19" fmla="*/ 320040 w 914400"/>
                <a:gd name="connsiteY19" fmla="*/ 594360 h 914400"/>
                <a:gd name="connsiteX20" fmla="*/ 0 w 914400"/>
                <a:gd name="connsiteY20" fmla="*/ 320040 h 914400"/>
                <a:gd name="connsiteX21" fmla="*/ 274320 w 914400"/>
                <a:gd name="connsiteY21" fmla="*/ 320040 h 914400"/>
                <a:gd name="connsiteX22" fmla="*/ 274320 w 914400"/>
                <a:gd name="connsiteY22" fmla="*/ 594360 h 914400"/>
                <a:gd name="connsiteX23" fmla="*/ 0 w 914400"/>
                <a:gd name="connsiteY23" fmla="*/ 594360 h 914400"/>
                <a:gd name="connsiteX24" fmla="*/ 640080 w 914400"/>
                <a:gd name="connsiteY24" fmla="*/ 0 h 914400"/>
                <a:gd name="connsiteX25" fmla="*/ 914400 w 914400"/>
                <a:gd name="connsiteY25" fmla="*/ 0 h 914400"/>
                <a:gd name="connsiteX26" fmla="*/ 914400 w 914400"/>
                <a:gd name="connsiteY26" fmla="*/ 274320 h 914400"/>
                <a:gd name="connsiteX27" fmla="*/ 640080 w 914400"/>
                <a:gd name="connsiteY27" fmla="*/ 274320 h 914400"/>
                <a:gd name="connsiteX28" fmla="*/ 320040 w 914400"/>
                <a:gd name="connsiteY28" fmla="*/ 0 h 914400"/>
                <a:gd name="connsiteX29" fmla="*/ 594360 w 914400"/>
                <a:gd name="connsiteY29" fmla="*/ 0 h 914400"/>
                <a:gd name="connsiteX30" fmla="*/ 594360 w 914400"/>
                <a:gd name="connsiteY30" fmla="*/ 274320 h 914400"/>
                <a:gd name="connsiteX31" fmla="*/ 320040 w 914400"/>
                <a:gd name="connsiteY31" fmla="*/ 274320 h 914400"/>
                <a:gd name="connsiteX32" fmla="*/ 0 w 914400"/>
                <a:gd name="connsiteY32" fmla="*/ 0 h 914400"/>
                <a:gd name="connsiteX33" fmla="*/ 274320 w 914400"/>
                <a:gd name="connsiteY33" fmla="*/ 0 h 914400"/>
                <a:gd name="connsiteX34" fmla="*/ 274320 w 914400"/>
                <a:gd name="connsiteY34" fmla="*/ 274320 h 914400"/>
                <a:gd name="connsiteX35" fmla="*/ 0 w 914400"/>
                <a:gd name="connsiteY35" fmla="*/ 27432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 h="914400">
                  <a:moveTo>
                    <a:pt x="640080" y="640080"/>
                  </a:moveTo>
                  <a:lnTo>
                    <a:pt x="914400" y="640080"/>
                  </a:lnTo>
                  <a:lnTo>
                    <a:pt x="914400" y="914400"/>
                  </a:lnTo>
                  <a:lnTo>
                    <a:pt x="640080" y="914400"/>
                  </a:lnTo>
                  <a:close/>
                  <a:moveTo>
                    <a:pt x="320040" y="640080"/>
                  </a:moveTo>
                  <a:lnTo>
                    <a:pt x="594360" y="640080"/>
                  </a:lnTo>
                  <a:lnTo>
                    <a:pt x="594360" y="914400"/>
                  </a:lnTo>
                  <a:lnTo>
                    <a:pt x="320040" y="914400"/>
                  </a:lnTo>
                  <a:close/>
                  <a:moveTo>
                    <a:pt x="0" y="640080"/>
                  </a:moveTo>
                  <a:lnTo>
                    <a:pt x="274320" y="640080"/>
                  </a:lnTo>
                  <a:lnTo>
                    <a:pt x="274320" y="914400"/>
                  </a:lnTo>
                  <a:lnTo>
                    <a:pt x="0" y="914400"/>
                  </a:lnTo>
                  <a:close/>
                  <a:moveTo>
                    <a:pt x="640080" y="320040"/>
                  </a:moveTo>
                  <a:lnTo>
                    <a:pt x="914400" y="320040"/>
                  </a:lnTo>
                  <a:lnTo>
                    <a:pt x="914400" y="594360"/>
                  </a:lnTo>
                  <a:lnTo>
                    <a:pt x="640080" y="594360"/>
                  </a:lnTo>
                  <a:close/>
                  <a:moveTo>
                    <a:pt x="320040" y="320040"/>
                  </a:moveTo>
                  <a:lnTo>
                    <a:pt x="594360" y="320040"/>
                  </a:lnTo>
                  <a:lnTo>
                    <a:pt x="594360" y="594360"/>
                  </a:lnTo>
                  <a:lnTo>
                    <a:pt x="320040" y="594360"/>
                  </a:lnTo>
                  <a:close/>
                  <a:moveTo>
                    <a:pt x="0" y="320040"/>
                  </a:moveTo>
                  <a:lnTo>
                    <a:pt x="274320" y="320040"/>
                  </a:lnTo>
                  <a:lnTo>
                    <a:pt x="274320" y="594360"/>
                  </a:lnTo>
                  <a:lnTo>
                    <a:pt x="0" y="594360"/>
                  </a:lnTo>
                  <a:close/>
                  <a:moveTo>
                    <a:pt x="640080" y="0"/>
                  </a:moveTo>
                  <a:lnTo>
                    <a:pt x="914400" y="0"/>
                  </a:lnTo>
                  <a:lnTo>
                    <a:pt x="914400" y="274320"/>
                  </a:lnTo>
                  <a:lnTo>
                    <a:pt x="640080" y="274320"/>
                  </a:lnTo>
                  <a:close/>
                  <a:moveTo>
                    <a:pt x="320040" y="0"/>
                  </a:moveTo>
                  <a:lnTo>
                    <a:pt x="594360" y="0"/>
                  </a:lnTo>
                  <a:lnTo>
                    <a:pt x="594360" y="274320"/>
                  </a:lnTo>
                  <a:lnTo>
                    <a:pt x="320040" y="274320"/>
                  </a:lnTo>
                  <a:close/>
                  <a:moveTo>
                    <a:pt x="0" y="0"/>
                  </a:moveTo>
                  <a:lnTo>
                    <a:pt x="274320" y="0"/>
                  </a:lnTo>
                  <a:lnTo>
                    <a:pt x="274320" y="274320"/>
                  </a:lnTo>
                  <a:lnTo>
                    <a:pt x="0" y="274320"/>
                  </a:lnTo>
                  <a:close/>
                </a:path>
              </a:pathLst>
            </a:cu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49" fontAlgn="base">
                <a:spcBef>
                  <a:spcPct val="0"/>
                </a:spcBef>
                <a:spcAft>
                  <a:spcPct val="0"/>
                </a:spcAft>
              </a:pPr>
              <a:endParaRPr lang="en-US" sz="2000">
                <a:gradFill>
                  <a:gsLst>
                    <a:gs pos="0">
                      <a:srgbClr val="FFFFFF"/>
                    </a:gs>
                    <a:gs pos="100000">
                      <a:srgbClr val="FFFFFF"/>
                    </a:gs>
                  </a:gsLst>
                  <a:lin ang="5400000" scaled="0"/>
                </a:gradFill>
                <a:latin typeface="Segoe UI Semilight"/>
              </a:endParaRPr>
            </a:p>
          </p:txBody>
        </p:sp>
      </p:grpSp>
      <p:grpSp>
        <p:nvGrpSpPr>
          <p:cNvPr id="30" name="Group 29">
            <a:extLst>
              <a:ext uri="{FF2B5EF4-FFF2-40B4-BE49-F238E27FC236}">
                <a16:creationId xmlns:a16="http://schemas.microsoft.com/office/drawing/2014/main" id="{3E4AC795-C10D-4878-8070-B16FBBE22709}"/>
              </a:ext>
            </a:extLst>
          </p:cNvPr>
          <p:cNvGrpSpPr/>
          <p:nvPr/>
        </p:nvGrpSpPr>
        <p:grpSpPr>
          <a:xfrm>
            <a:off x="8407127" y="3455733"/>
            <a:ext cx="1737360" cy="1005840"/>
            <a:chOff x="8407127" y="3455733"/>
            <a:chExt cx="1737360" cy="1005840"/>
          </a:xfrm>
        </p:grpSpPr>
        <p:sp>
          <p:nvSpPr>
            <p:cNvPr id="52" name="Rectangle 51">
              <a:extLst>
                <a:ext uri="{FF2B5EF4-FFF2-40B4-BE49-F238E27FC236}">
                  <a16:creationId xmlns:a16="http://schemas.microsoft.com/office/drawing/2014/main" id="{60C81F0B-E314-4301-94B0-0A0552394B9A}"/>
                </a:ext>
              </a:extLst>
            </p:cNvPr>
            <p:cNvSpPr/>
            <p:nvPr/>
          </p:nvSpPr>
          <p:spPr bwMode="auto">
            <a:xfrm>
              <a:off x="8407127" y="345573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44">
                <a:defRPr/>
              </a:pPr>
              <a:r>
                <a:rPr lang="en-US" sz="1051" spc="-31">
                  <a:solidFill>
                    <a:srgbClr val="505050"/>
                  </a:solidFill>
                  <a:latin typeface="Segoe UI"/>
                  <a:ea typeface="Segoe UI" pitchFamily="34" charset="0"/>
                  <a:cs typeface="Arial" panose="020B0604020202020204" pitchFamily="34" charset="0"/>
                </a:rPr>
                <a:t>Group-Based Licensing</a:t>
              </a:r>
            </a:p>
          </p:txBody>
        </p:sp>
        <p:pic>
          <p:nvPicPr>
            <p:cNvPr id="75" name="Picture 74" descr="A close up of a logo&#10;&#10;Description generated with very high confidence">
              <a:extLst>
                <a:ext uri="{FF2B5EF4-FFF2-40B4-BE49-F238E27FC236}">
                  <a16:creationId xmlns:a16="http://schemas.microsoft.com/office/drawing/2014/main" id="{C56253E1-6643-43E6-814C-7B0325D2882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542380" y="3730053"/>
              <a:ext cx="457200" cy="457200"/>
            </a:xfrm>
            <a:prstGeom prst="rect">
              <a:avLst/>
            </a:prstGeom>
          </p:spPr>
        </p:pic>
      </p:grpSp>
      <p:grpSp>
        <p:nvGrpSpPr>
          <p:cNvPr id="19" name="Group 18">
            <a:extLst>
              <a:ext uri="{FF2B5EF4-FFF2-40B4-BE49-F238E27FC236}">
                <a16:creationId xmlns:a16="http://schemas.microsoft.com/office/drawing/2014/main" id="{DB3CA279-D6EF-45BA-A067-C1FF9F391C0F}"/>
              </a:ext>
            </a:extLst>
          </p:cNvPr>
          <p:cNvGrpSpPr/>
          <p:nvPr/>
        </p:nvGrpSpPr>
        <p:grpSpPr>
          <a:xfrm>
            <a:off x="6607557" y="2391931"/>
            <a:ext cx="1737360" cy="1005840"/>
            <a:chOff x="6607557" y="2391930"/>
            <a:chExt cx="1737360" cy="1005840"/>
          </a:xfrm>
        </p:grpSpPr>
        <p:sp>
          <p:nvSpPr>
            <p:cNvPr id="46" name="Rectangle 45">
              <a:extLst>
                <a:ext uri="{FF2B5EF4-FFF2-40B4-BE49-F238E27FC236}">
                  <a16:creationId xmlns:a16="http://schemas.microsoft.com/office/drawing/2014/main" id="{1619CF2F-C2C7-4162-BC6B-434AB356A6F6}"/>
                </a:ext>
              </a:extLst>
            </p:cNvPr>
            <p:cNvSpPr/>
            <p:nvPr/>
          </p:nvSpPr>
          <p:spPr bwMode="auto">
            <a:xfrm>
              <a:off x="6607557" y="239193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Access Panel/MyApps</a:t>
              </a:r>
            </a:p>
          </p:txBody>
        </p:sp>
        <p:pic>
          <p:nvPicPr>
            <p:cNvPr id="77" name="Picture 76">
              <a:extLst>
                <a:ext uri="{FF2B5EF4-FFF2-40B4-BE49-F238E27FC236}">
                  <a16:creationId xmlns:a16="http://schemas.microsoft.com/office/drawing/2014/main" id="{57D08587-36E0-4D75-AAEB-57B554E8A97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35299" y="2666250"/>
              <a:ext cx="457200" cy="457200"/>
            </a:xfrm>
            <a:prstGeom prst="rect">
              <a:avLst/>
            </a:prstGeom>
          </p:spPr>
        </p:pic>
      </p:grpSp>
      <p:grpSp>
        <p:nvGrpSpPr>
          <p:cNvPr id="3" name="Group 2">
            <a:extLst>
              <a:ext uri="{FF2B5EF4-FFF2-40B4-BE49-F238E27FC236}">
                <a16:creationId xmlns:a16="http://schemas.microsoft.com/office/drawing/2014/main" id="{2A3840C8-61C5-4230-9AB8-16A7FFD7B103}"/>
              </a:ext>
            </a:extLst>
          </p:cNvPr>
          <p:cNvGrpSpPr/>
          <p:nvPr/>
        </p:nvGrpSpPr>
        <p:grpSpPr>
          <a:xfrm>
            <a:off x="4807987" y="264320"/>
            <a:ext cx="1737360" cy="1005840"/>
            <a:chOff x="4807987" y="264320"/>
            <a:chExt cx="1737360" cy="1005840"/>
          </a:xfrm>
        </p:grpSpPr>
        <p:sp>
          <p:nvSpPr>
            <p:cNvPr id="38" name="Rectangle 37">
              <a:extLst>
                <a:ext uri="{FF2B5EF4-FFF2-40B4-BE49-F238E27FC236}">
                  <a16:creationId xmlns:a16="http://schemas.microsoft.com/office/drawing/2014/main" id="{DA59B8C3-77E2-4967-9CF7-C327E2D8F99D}"/>
                </a:ext>
              </a:extLst>
            </p:cNvPr>
            <p:cNvSpPr/>
            <p:nvPr/>
          </p:nvSpPr>
          <p:spPr bwMode="auto">
            <a:xfrm>
              <a:off x="4807987" y="26432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Azure AD Connect</a:t>
              </a:r>
            </a:p>
          </p:txBody>
        </p:sp>
        <p:pic>
          <p:nvPicPr>
            <p:cNvPr id="81" name="Picture 80" descr="A close up of a logo&#10;&#10;Description generated with very high confidence">
              <a:extLst>
                <a:ext uri="{FF2B5EF4-FFF2-40B4-BE49-F238E27FC236}">
                  <a16:creationId xmlns:a16="http://schemas.microsoft.com/office/drawing/2014/main" id="{C85D0E9E-8DB0-4887-9F06-24BDE3B12D5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941122" y="538640"/>
              <a:ext cx="457200" cy="457200"/>
            </a:xfrm>
            <a:prstGeom prst="rect">
              <a:avLst/>
            </a:prstGeom>
          </p:spPr>
        </p:pic>
      </p:grpSp>
      <p:grpSp>
        <p:nvGrpSpPr>
          <p:cNvPr id="23" name="Group 22">
            <a:extLst>
              <a:ext uri="{FF2B5EF4-FFF2-40B4-BE49-F238E27FC236}">
                <a16:creationId xmlns:a16="http://schemas.microsoft.com/office/drawing/2014/main" id="{D187F03E-BA49-4F26-9827-EB73127EED7F}"/>
              </a:ext>
            </a:extLst>
          </p:cNvPr>
          <p:cNvGrpSpPr/>
          <p:nvPr/>
        </p:nvGrpSpPr>
        <p:grpSpPr>
          <a:xfrm>
            <a:off x="8407127" y="1328125"/>
            <a:ext cx="1737360" cy="1005840"/>
            <a:chOff x="8407127" y="1328125"/>
            <a:chExt cx="1737360" cy="1005840"/>
          </a:xfrm>
        </p:grpSpPr>
        <p:sp>
          <p:nvSpPr>
            <p:cNvPr id="50" name="Rectangle 49">
              <a:extLst>
                <a:ext uri="{FF2B5EF4-FFF2-40B4-BE49-F238E27FC236}">
                  <a16:creationId xmlns:a16="http://schemas.microsoft.com/office/drawing/2014/main" id="{5C69B431-AAAF-4E0E-AD02-8F089EC27D0D}"/>
                </a:ext>
              </a:extLst>
            </p:cNvPr>
            <p:cNvSpPr/>
            <p:nvPr/>
          </p:nvSpPr>
          <p:spPr bwMode="auto">
            <a:xfrm>
              <a:off x="8407127" y="1328125"/>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44">
                <a:defRPr/>
              </a:pPr>
              <a:r>
                <a:rPr lang="en-US" sz="1051" spc="-31">
                  <a:solidFill>
                    <a:srgbClr val="505050"/>
                  </a:solidFill>
                  <a:latin typeface="Segoe UI"/>
                  <a:ea typeface="Segoe UI" pitchFamily="34" charset="0"/>
                  <a:cs typeface="Arial" panose="020B0604020202020204" pitchFamily="34" charset="0"/>
                </a:rPr>
                <a:t>Connect Health</a:t>
              </a:r>
            </a:p>
          </p:txBody>
        </p:sp>
        <p:pic>
          <p:nvPicPr>
            <p:cNvPr id="83" name="Picture 82" descr="A picture containing thing&#10;&#10;Description generated with high confidence">
              <a:extLst>
                <a:ext uri="{FF2B5EF4-FFF2-40B4-BE49-F238E27FC236}">
                  <a16:creationId xmlns:a16="http://schemas.microsoft.com/office/drawing/2014/main" id="{B9C560CA-59B7-4123-9954-72CF4FF4AC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542380" y="1602445"/>
              <a:ext cx="457200" cy="457200"/>
            </a:xfrm>
            <a:prstGeom prst="rect">
              <a:avLst/>
            </a:prstGeom>
          </p:spPr>
        </p:pic>
      </p:grpSp>
      <p:grpSp>
        <p:nvGrpSpPr>
          <p:cNvPr id="22" name="Group 21">
            <a:extLst>
              <a:ext uri="{FF2B5EF4-FFF2-40B4-BE49-F238E27FC236}">
                <a16:creationId xmlns:a16="http://schemas.microsoft.com/office/drawing/2014/main" id="{A02A6648-FD65-4180-9CCD-EEE62F0BA6A9}"/>
              </a:ext>
            </a:extLst>
          </p:cNvPr>
          <p:cNvGrpSpPr/>
          <p:nvPr/>
        </p:nvGrpSpPr>
        <p:grpSpPr>
          <a:xfrm>
            <a:off x="8407127" y="264320"/>
            <a:ext cx="1737360" cy="1005840"/>
            <a:chOff x="8407127" y="264320"/>
            <a:chExt cx="1737360" cy="1005840"/>
          </a:xfrm>
        </p:grpSpPr>
        <p:sp>
          <p:nvSpPr>
            <p:cNvPr id="49" name="Rectangle 48">
              <a:extLst>
                <a:ext uri="{FF2B5EF4-FFF2-40B4-BE49-F238E27FC236}">
                  <a16:creationId xmlns:a16="http://schemas.microsoft.com/office/drawing/2014/main" id="{D03B32B9-2D9D-4B6D-B670-AF1B42C4C376}"/>
                </a:ext>
              </a:extLst>
            </p:cNvPr>
            <p:cNvSpPr/>
            <p:nvPr/>
          </p:nvSpPr>
          <p:spPr bwMode="auto">
            <a:xfrm>
              <a:off x="8407127" y="26432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44">
                <a:defRPr/>
              </a:pPr>
              <a:r>
                <a:rPr lang="en-US" sz="1051" spc="-31">
                  <a:solidFill>
                    <a:srgbClr val="505050"/>
                  </a:solidFill>
                  <a:latin typeface="Segoe UI"/>
                  <a:ea typeface="Segoe UI" pitchFamily="34" charset="0"/>
                  <a:cs typeface="Arial" panose="020B0604020202020204" pitchFamily="34" charset="0"/>
                </a:rPr>
                <a:t>Provisioning-Deprovisioning</a:t>
              </a:r>
            </a:p>
          </p:txBody>
        </p:sp>
        <p:pic>
          <p:nvPicPr>
            <p:cNvPr id="85" name="Picture 84" descr="A close up of a logo&#10;&#10;Description generated with very high confidence">
              <a:extLst>
                <a:ext uri="{FF2B5EF4-FFF2-40B4-BE49-F238E27FC236}">
                  <a16:creationId xmlns:a16="http://schemas.microsoft.com/office/drawing/2014/main" id="{A0052663-8705-478F-A251-A1425E90EB7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542380" y="538640"/>
              <a:ext cx="457200" cy="457200"/>
            </a:xfrm>
            <a:prstGeom prst="rect">
              <a:avLst/>
            </a:prstGeom>
          </p:spPr>
        </p:pic>
      </p:grpSp>
      <p:grpSp>
        <p:nvGrpSpPr>
          <p:cNvPr id="17" name="Group 16">
            <a:extLst>
              <a:ext uri="{FF2B5EF4-FFF2-40B4-BE49-F238E27FC236}">
                <a16:creationId xmlns:a16="http://schemas.microsoft.com/office/drawing/2014/main" id="{0B5E70D2-6C43-4AB8-BFD4-3B9F087A5CD0}"/>
              </a:ext>
            </a:extLst>
          </p:cNvPr>
          <p:cNvGrpSpPr/>
          <p:nvPr/>
        </p:nvGrpSpPr>
        <p:grpSpPr>
          <a:xfrm>
            <a:off x="6607557" y="4519540"/>
            <a:ext cx="1737360" cy="1005840"/>
            <a:chOff x="6607557" y="4519540"/>
            <a:chExt cx="1737360" cy="1005840"/>
          </a:xfrm>
        </p:grpSpPr>
        <p:sp>
          <p:nvSpPr>
            <p:cNvPr id="48" name="Rectangle 47">
              <a:extLst>
                <a:ext uri="{FF2B5EF4-FFF2-40B4-BE49-F238E27FC236}">
                  <a16:creationId xmlns:a16="http://schemas.microsoft.com/office/drawing/2014/main" id="{042AC3CC-6307-4392-9533-004F3ABF3473}"/>
                </a:ext>
              </a:extLst>
            </p:cNvPr>
            <p:cNvSpPr/>
            <p:nvPr/>
          </p:nvSpPr>
          <p:spPr bwMode="auto">
            <a:xfrm>
              <a:off x="6607557" y="451954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defRPr/>
              </a:pPr>
              <a:r>
                <a:rPr lang="en-US" sz="1051" spc="-31">
                  <a:solidFill>
                    <a:srgbClr val="505050"/>
                  </a:solidFill>
                  <a:latin typeface="Segoe UI"/>
                  <a:cs typeface="Arial" panose="020B0604020202020204" pitchFamily="34" charset="0"/>
                </a:rPr>
                <a:t>Azure AD Join</a:t>
              </a:r>
            </a:p>
          </p:txBody>
        </p:sp>
        <p:pic>
          <p:nvPicPr>
            <p:cNvPr id="87" name="Picture 86">
              <a:extLst>
                <a:ext uri="{FF2B5EF4-FFF2-40B4-BE49-F238E27FC236}">
                  <a16:creationId xmlns:a16="http://schemas.microsoft.com/office/drawing/2014/main" id="{50737157-D81D-4709-A872-805E7B8BE2A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715680" y="4755189"/>
              <a:ext cx="534542" cy="534542"/>
            </a:xfrm>
            <a:prstGeom prst="rect">
              <a:avLst/>
            </a:prstGeom>
          </p:spPr>
        </p:pic>
      </p:grpSp>
      <p:grpSp>
        <p:nvGrpSpPr>
          <p:cNvPr id="20" name="Group 19">
            <a:extLst>
              <a:ext uri="{FF2B5EF4-FFF2-40B4-BE49-F238E27FC236}">
                <a16:creationId xmlns:a16="http://schemas.microsoft.com/office/drawing/2014/main" id="{F40A69DD-5B54-495A-BC89-3C8206FB0A50}"/>
              </a:ext>
            </a:extLst>
          </p:cNvPr>
          <p:cNvGrpSpPr/>
          <p:nvPr/>
        </p:nvGrpSpPr>
        <p:grpSpPr>
          <a:xfrm>
            <a:off x="6607557" y="1328125"/>
            <a:ext cx="1737360" cy="1005840"/>
            <a:chOff x="6607557" y="1328125"/>
            <a:chExt cx="1737360" cy="1005840"/>
          </a:xfrm>
        </p:grpSpPr>
        <p:sp>
          <p:nvSpPr>
            <p:cNvPr id="45" name="Rectangle 44">
              <a:extLst>
                <a:ext uri="{FF2B5EF4-FFF2-40B4-BE49-F238E27FC236}">
                  <a16:creationId xmlns:a16="http://schemas.microsoft.com/office/drawing/2014/main" id="{1948F816-8E7F-40B1-A392-78E74192969F}"/>
                </a:ext>
              </a:extLst>
            </p:cNvPr>
            <p:cNvSpPr/>
            <p:nvPr/>
          </p:nvSpPr>
          <p:spPr bwMode="auto">
            <a:xfrm>
              <a:off x="6607557" y="1328125"/>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Self-Service capabilities</a:t>
              </a:r>
            </a:p>
          </p:txBody>
        </p:sp>
        <p:pic>
          <p:nvPicPr>
            <p:cNvPr id="89" name="Picture 88" descr="A close up of a logo&#10;&#10;Description generated with very high confidence">
              <a:extLst>
                <a:ext uri="{FF2B5EF4-FFF2-40B4-BE49-F238E27FC236}">
                  <a16:creationId xmlns:a16="http://schemas.microsoft.com/office/drawing/2014/main" id="{B20BBF2B-644C-41EA-AA2B-D679571B7DC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735299" y="1602445"/>
              <a:ext cx="457200" cy="457200"/>
            </a:xfrm>
            <a:prstGeom prst="rect">
              <a:avLst/>
            </a:prstGeom>
          </p:spPr>
        </p:pic>
      </p:grpSp>
      <p:grpSp>
        <p:nvGrpSpPr>
          <p:cNvPr id="32" name="Group 31">
            <a:extLst>
              <a:ext uri="{FF2B5EF4-FFF2-40B4-BE49-F238E27FC236}">
                <a16:creationId xmlns:a16="http://schemas.microsoft.com/office/drawing/2014/main" id="{527E4611-9CE2-4153-9EC5-78407373318E}"/>
              </a:ext>
            </a:extLst>
          </p:cNvPr>
          <p:cNvGrpSpPr/>
          <p:nvPr/>
        </p:nvGrpSpPr>
        <p:grpSpPr>
          <a:xfrm>
            <a:off x="8407127" y="4519540"/>
            <a:ext cx="1737360" cy="1005840"/>
            <a:chOff x="8407127" y="4519540"/>
            <a:chExt cx="1737360" cy="1005840"/>
          </a:xfrm>
        </p:grpSpPr>
        <p:sp>
          <p:nvSpPr>
            <p:cNvPr id="60" name="Rectangle 59">
              <a:extLst>
                <a:ext uri="{FF2B5EF4-FFF2-40B4-BE49-F238E27FC236}">
                  <a16:creationId xmlns:a16="http://schemas.microsoft.com/office/drawing/2014/main" id="{67D30906-8A47-4944-8034-DAF914DDAC5E}"/>
                </a:ext>
              </a:extLst>
            </p:cNvPr>
            <p:cNvSpPr/>
            <p:nvPr/>
          </p:nvSpPr>
          <p:spPr bwMode="auto">
            <a:xfrm>
              <a:off x="8407127" y="451954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44">
                <a:defRPr/>
              </a:pPr>
              <a:r>
                <a:rPr lang="en-US" sz="1051" spc="-31">
                  <a:solidFill>
                    <a:srgbClr val="505050"/>
                  </a:solidFill>
                  <a:latin typeface="Segoe UI"/>
                  <a:ea typeface="Segoe UI" pitchFamily="34" charset="0"/>
                  <a:cs typeface="Arial" panose="020B0604020202020204" pitchFamily="34" charset="0"/>
                </a:rPr>
                <a:t>MDM-auto enrollment /</a:t>
              </a:r>
            </a:p>
            <a:p>
              <a:pPr defTabSz="914344">
                <a:defRPr/>
              </a:pPr>
              <a:r>
                <a:rPr lang="en-US" sz="1051" spc="-31">
                  <a:solidFill>
                    <a:srgbClr val="505050"/>
                  </a:solidFill>
                  <a:latin typeface="Segoe UI"/>
                  <a:ea typeface="Segoe UI" pitchFamily="34" charset="0"/>
                  <a:cs typeface="Arial" panose="020B0604020202020204" pitchFamily="34" charset="0"/>
                </a:rPr>
                <a:t>Enterprise State Roaming</a:t>
              </a:r>
            </a:p>
          </p:txBody>
        </p:sp>
        <p:pic>
          <p:nvPicPr>
            <p:cNvPr id="95" name="Picture 94" descr="A picture containing thing, object&#10;&#10;Description generated with high confidence">
              <a:extLst>
                <a:ext uri="{FF2B5EF4-FFF2-40B4-BE49-F238E27FC236}">
                  <a16:creationId xmlns:a16="http://schemas.microsoft.com/office/drawing/2014/main" id="{94831F92-C1FA-40DD-9BC6-37924543127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500403" y="4824745"/>
              <a:ext cx="533566" cy="395430"/>
            </a:xfrm>
            <a:prstGeom prst="rect">
              <a:avLst/>
            </a:prstGeom>
          </p:spPr>
        </p:pic>
      </p:grpSp>
      <p:grpSp>
        <p:nvGrpSpPr>
          <p:cNvPr id="33" name="Group 32">
            <a:extLst>
              <a:ext uri="{FF2B5EF4-FFF2-40B4-BE49-F238E27FC236}">
                <a16:creationId xmlns:a16="http://schemas.microsoft.com/office/drawing/2014/main" id="{AE8DC5C3-985A-4026-9907-3CD13BEDA126}"/>
              </a:ext>
            </a:extLst>
          </p:cNvPr>
          <p:cNvGrpSpPr/>
          <p:nvPr/>
        </p:nvGrpSpPr>
        <p:grpSpPr>
          <a:xfrm>
            <a:off x="10206697" y="4519540"/>
            <a:ext cx="1737360" cy="1005840"/>
            <a:chOff x="10206697" y="4519540"/>
            <a:chExt cx="1737360" cy="1005840"/>
          </a:xfrm>
        </p:grpSpPr>
        <p:sp>
          <p:nvSpPr>
            <p:cNvPr id="57" name="Rectangle 56">
              <a:extLst>
                <a:ext uri="{FF2B5EF4-FFF2-40B4-BE49-F238E27FC236}">
                  <a16:creationId xmlns:a16="http://schemas.microsoft.com/office/drawing/2014/main" id="{D6A07DBE-6700-4401-9402-91B14CAD7F63}"/>
                </a:ext>
              </a:extLst>
            </p:cNvPr>
            <p:cNvSpPr/>
            <p:nvPr/>
          </p:nvSpPr>
          <p:spPr bwMode="auto">
            <a:xfrm>
              <a:off x="10206697" y="451954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a:defRPr/>
              </a:pPr>
              <a:r>
                <a:rPr lang="en-US" sz="1051" spc="-31">
                  <a:solidFill>
                    <a:srgbClr val="505050"/>
                  </a:solidFill>
                  <a:latin typeface="Segoe UI"/>
                  <a:cs typeface="Arial" panose="020B0604020202020204" pitchFamily="34" charset="0"/>
                </a:rPr>
                <a:t>Security Reporting</a:t>
              </a:r>
            </a:p>
          </p:txBody>
        </p:sp>
        <p:pic>
          <p:nvPicPr>
            <p:cNvPr id="99" name="Picture 98">
              <a:extLst>
                <a:ext uri="{FF2B5EF4-FFF2-40B4-BE49-F238E27FC236}">
                  <a16:creationId xmlns:a16="http://schemas.microsoft.com/office/drawing/2014/main" id="{83DCD7ED-40D4-4611-B742-B0E1E21D7977}"/>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402340" y="4839580"/>
              <a:ext cx="365760" cy="365760"/>
            </a:xfrm>
            <a:prstGeom prst="rect">
              <a:avLst/>
            </a:prstGeom>
          </p:spPr>
        </p:pic>
      </p:grpSp>
      <p:grpSp>
        <p:nvGrpSpPr>
          <p:cNvPr id="34" name="Group 33">
            <a:extLst>
              <a:ext uri="{FF2B5EF4-FFF2-40B4-BE49-F238E27FC236}">
                <a16:creationId xmlns:a16="http://schemas.microsoft.com/office/drawing/2014/main" id="{76131DFE-43C5-4A8D-8293-7514E154ABA7}"/>
              </a:ext>
            </a:extLst>
          </p:cNvPr>
          <p:cNvGrpSpPr/>
          <p:nvPr/>
        </p:nvGrpSpPr>
        <p:grpSpPr>
          <a:xfrm>
            <a:off x="10206697" y="5583343"/>
            <a:ext cx="1737360" cy="1005840"/>
            <a:chOff x="10206697" y="5583343"/>
            <a:chExt cx="1737360" cy="1005840"/>
          </a:xfrm>
        </p:grpSpPr>
        <p:sp>
          <p:nvSpPr>
            <p:cNvPr id="58" name="Rectangle 57">
              <a:extLst>
                <a:ext uri="{FF2B5EF4-FFF2-40B4-BE49-F238E27FC236}">
                  <a16:creationId xmlns:a16="http://schemas.microsoft.com/office/drawing/2014/main" id="{27397AAB-8F56-49E8-B95F-DAC5528B0B36}"/>
                </a:ext>
              </a:extLst>
            </p:cNvPr>
            <p:cNvSpPr/>
            <p:nvPr/>
          </p:nvSpPr>
          <p:spPr bwMode="auto">
            <a:xfrm>
              <a:off x="10206697" y="558334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a:defRPr/>
              </a:pPr>
              <a:r>
                <a:rPr lang="en-US" sz="1051" spc="-31">
                  <a:solidFill>
                    <a:srgbClr val="505050"/>
                  </a:solidFill>
                  <a:latin typeface="Segoe UI"/>
                  <a:cs typeface="Arial" panose="020B0604020202020204" pitchFamily="34" charset="0"/>
                </a:rPr>
                <a:t>Access Reviews</a:t>
              </a:r>
            </a:p>
          </p:txBody>
        </p:sp>
        <p:pic>
          <p:nvPicPr>
            <p:cNvPr id="103" name="Picture 102">
              <a:extLst>
                <a:ext uri="{FF2B5EF4-FFF2-40B4-BE49-F238E27FC236}">
                  <a16:creationId xmlns:a16="http://schemas.microsoft.com/office/drawing/2014/main" id="{5D71095E-CC06-49F7-B804-CE1AE772B9B6}"/>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356620" y="5940386"/>
              <a:ext cx="457200" cy="291755"/>
            </a:xfrm>
            <a:prstGeom prst="rect">
              <a:avLst/>
            </a:prstGeom>
          </p:spPr>
        </p:pic>
      </p:grpSp>
      <p:grpSp>
        <p:nvGrpSpPr>
          <p:cNvPr id="35" name="Group 34">
            <a:extLst>
              <a:ext uri="{FF2B5EF4-FFF2-40B4-BE49-F238E27FC236}">
                <a16:creationId xmlns:a16="http://schemas.microsoft.com/office/drawing/2014/main" id="{9A3C1C0D-B14D-4F22-A30B-789FECB34B37}"/>
              </a:ext>
            </a:extLst>
          </p:cNvPr>
          <p:cNvGrpSpPr/>
          <p:nvPr/>
        </p:nvGrpSpPr>
        <p:grpSpPr>
          <a:xfrm>
            <a:off x="8407127" y="5583343"/>
            <a:ext cx="1737360" cy="1005840"/>
            <a:chOff x="8407127" y="5583343"/>
            <a:chExt cx="1737360" cy="1005840"/>
          </a:xfrm>
        </p:grpSpPr>
        <p:sp>
          <p:nvSpPr>
            <p:cNvPr id="61" name="Rectangle 60">
              <a:extLst>
                <a:ext uri="{FF2B5EF4-FFF2-40B4-BE49-F238E27FC236}">
                  <a16:creationId xmlns:a16="http://schemas.microsoft.com/office/drawing/2014/main" id="{8FD79EB9-2023-4856-A69E-29EE7587B4B5}"/>
                </a:ext>
              </a:extLst>
            </p:cNvPr>
            <p:cNvSpPr/>
            <p:nvPr/>
          </p:nvSpPr>
          <p:spPr bwMode="auto">
            <a:xfrm>
              <a:off x="8407127" y="558334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44">
                <a:defRPr/>
              </a:pPr>
              <a:r>
                <a:rPr lang="en-US" sz="1051" spc="-31">
                  <a:solidFill>
                    <a:srgbClr val="505050"/>
                  </a:solidFill>
                  <a:latin typeface="Segoe UI"/>
                  <a:ea typeface="Segoe UI" pitchFamily="34" charset="0"/>
                  <a:cs typeface="Arial" panose="020B0604020202020204" pitchFamily="34" charset="0"/>
                </a:rPr>
                <a:t>HR App Integration</a:t>
              </a:r>
            </a:p>
          </p:txBody>
        </p:sp>
        <p:pic>
          <p:nvPicPr>
            <p:cNvPr id="105" name="Picture 104">
              <a:extLst>
                <a:ext uri="{FF2B5EF4-FFF2-40B4-BE49-F238E27FC236}">
                  <a16:creationId xmlns:a16="http://schemas.microsoft.com/office/drawing/2014/main" id="{E4556D03-A101-42EE-BA13-AEDC84C8F00F}"/>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542380" y="5857216"/>
              <a:ext cx="457200" cy="458095"/>
            </a:xfrm>
            <a:prstGeom prst="rect">
              <a:avLst/>
            </a:prstGeom>
          </p:spPr>
        </p:pic>
      </p:grpSp>
      <p:grpSp>
        <p:nvGrpSpPr>
          <p:cNvPr id="21" name="Group 20">
            <a:extLst>
              <a:ext uri="{FF2B5EF4-FFF2-40B4-BE49-F238E27FC236}">
                <a16:creationId xmlns:a16="http://schemas.microsoft.com/office/drawing/2014/main" id="{D36C48F1-91A0-4F75-8D4F-D932166CC08B}"/>
              </a:ext>
            </a:extLst>
          </p:cNvPr>
          <p:cNvGrpSpPr/>
          <p:nvPr/>
        </p:nvGrpSpPr>
        <p:grpSpPr>
          <a:xfrm>
            <a:off x="6607557" y="264320"/>
            <a:ext cx="1737360" cy="1005840"/>
            <a:chOff x="6607557" y="264320"/>
            <a:chExt cx="1737360" cy="1005840"/>
          </a:xfrm>
          <a:solidFill>
            <a:schemeClr val="accent4"/>
          </a:solidFill>
        </p:grpSpPr>
        <p:sp>
          <p:nvSpPr>
            <p:cNvPr id="44" name="Rectangle 43">
              <a:extLst>
                <a:ext uri="{FF2B5EF4-FFF2-40B4-BE49-F238E27FC236}">
                  <a16:creationId xmlns:a16="http://schemas.microsoft.com/office/drawing/2014/main" id="{CEC98BBA-3609-4E75-879F-25FBB0B4CCBD}"/>
                </a:ext>
              </a:extLst>
            </p:cNvPr>
            <p:cNvSpPr/>
            <p:nvPr/>
          </p:nvSpPr>
          <p:spPr bwMode="auto">
            <a:xfrm>
              <a:off x="6607557" y="26432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a:defRPr/>
              </a:pPr>
              <a:r>
                <a:rPr lang="en-US" sz="1051" spc="-31">
                  <a:solidFill>
                    <a:srgbClr val="505050"/>
                  </a:solidFill>
                  <a:latin typeface="Segoe UI"/>
                  <a:cs typeface="Arial" panose="020B0604020202020204" pitchFamily="34" charset="0"/>
                </a:rPr>
                <a:t>B2B collaboration</a:t>
              </a:r>
            </a:p>
          </p:txBody>
        </p:sp>
        <p:grpSp>
          <p:nvGrpSpPr>
            <p:cNvPr id="63" name="Group 62">
              <a:extLst>
                <a:ext uri="{FF2B5EF4-FFF2-40B4-BE49-F238E27FC236}">
                  <a16:creationId xmlns:a16="http://schemas.microsoft.com/office/drawing/2014/main" id="{968C5237-8260-4A6F-A631-D2C37493CAD9}"/>
                </a:ext>
              </a:extLst>
            </p:cNvPr>
            <p:cNvGrpSpPr>
              <a:grpSpLocks noChangeAspect="1"/>
            </p:cNvGrpSpPr>
            <p:nvPr/>
          </p:nvGrpSpPr>
          <p:grpSpPr>
            <a:xfrm>
              <a:off x="6735299" y="630080"/>
              <a:ext cx="516326" cy="274320"/>
              <a:chOff x="10110340" y="2541110"/>
              <a:chExt cx="992606" cy="527364"/>
            </a:xfrm>
            <a:grpFill/>
          </p:grpSpPr>
          <p:grpSp>
            <p:nvGrpSpPr>
              <p:cNvPr id="65" name="Group 64">
                <a:extLst>
                  <a:ext uri="{FF2B5EF4-FFF2-40B4-BE49-F238E27FC236}">
                    <a16:creationId xmlns:a16="http://schemas.microsoft.com/office/drawing/2014/main" id="{B2DAF223-02AE-4386-A0A3-6778C4C904E9}"/>
                  </a:ext>
                </a:extLst>
              </p:cNvPr>
              <p:cNvGrpSpPr/>
              <p:nvPr/>
            </p:nvGrpSpPr>
            <p:grpSpPr>
              <a:xfrm>
                <a:off x="10110340" y="2541110"/>
                <a:ext cx="697761" cy="527364"/>
                <a:chOff x="10110340" y="2541110"/>
                <a:chExt cx="697761" cy="527364"/>
              </a:xfrm>
              <a:grpFill/>
            </p:grpSpPr>
            <p:sp>
              <p:nvSpPr>
                <p:cNvPr id="67" name="Freeform 143">
                  <a:extLst>
                    <a:ext uri="{FF2B5EF4-FFF2-40B4-BE49-F238E27FC236}">
                      <a16:creationId xmlns:a16="http://schemas.microsoft.com/office/drawing/2014/main" id="{9CDA12EF-2EDD-43CB-917C-5E4EA0CAFC65}"/>
                    </a:ext>
                  </a:extLst>
                </p:cNvPr>
                <p:cNvSpPr>
                  <a:spLocks noEditPoints="1"/>
                </p:cNvSpPr>
                <p:nvPr/>
              </p:nvSpPr>
              <p:spPr bwMode="auto">
                <a:xfrm>
                  <a:off x="10110340" y="2541110"/>
                  <a:ext cx="255540" cy="527364"/>
                </a:xfrm>
                <a:custGeom>
                  <a:avLst/>
                  <a:gdLst>
                    <a:gd name="T0" fmla="*/ 11 w 86"/>
                    <a:gd name="T1" fmla="*/ 15 h 178"/>
                    <a:gd name="T2" fmla="*/ 0 w 86"/>
                    <a:gd name="T3" fmla="*/ 178 h 178"/>
                    <a:gd name="T4" fmla="*/ 86 w 86"/>
                    <a:gd name="T5" fmla="*/ 15 h 178"/>
                    <a:gd name="T6" fmla="*/ 41 w 86"/>
                    <a:gd name="T7" fmla="*/ 0 h 178"/>
                    <a:gd name="T8" fmla="*/ 19 w 86"/>
                    <a:gd name="T9" fmla="*/ 8 h 178"/>
                    <a:gd name="T10" fmla="*/ 33 w 86"/>
                    <a:gd name="T11" fmla="*/ 15 h 178"/>
                    <a:gd name="T12" fmla="*/ 19 w 86"/>
                    <a:gd name="T13" fmla="*/ 8 h 178"/>
                    <a:gd name="T14" fmla="*/ 37 w 86"/>
                    <a:gd name="T15" fmla="*/ 170 h 178"/>
                    <a:gd name="T16" fmla="*/ 43 w 86"/>
                    <a:gd name="T17" fmla="*/ 150 h 178"/>
                    <a:gd name="T18" fmla="*/ 49 w 86"/>
                    <a:gd name="T19" fmla="*/ 170 h 178"/>
                    <a:gd name="T20" fmla="*/ 78 w 86"/>
                    <a:gd name="T21" fmla="*/ 170 h 178"/>
                    <a:gd name="T22" fmla="*/ 57 w 86"/>
                    <a:gd name="T23" fmla="*/ 156 h 178"/>
                    <a:gd name="T24" fmla="*/ 29 w 86"/>
                    <a:gd name="T25" fmla="*/ 156 h 178"/>
                    <a:gd name="T26" fmla="*/ 8 w 86"/>
                    <a:gd name="T27" fmla="*/ 170 h 178"/>
                    <a:gd name="T28" fmla="*/ 11 w 86"/>
                    <a:gd name="T29" fmla="*/ 23 h 178"/>
                    <a:gd name="T30" fmla="*/ 78 w 86"/>
                    <a:gd name="T31" fmla="*/ 23 h 178"/>
                    <a:gd name="T32" fmla="*/ 36 w 86"/>
                    <a:gd name="T33" fmla="*/ 124 h 178"/>
                    <a:gd name="T34" fmla="*/ 16 w 86"/>
                    <a:gd name="T35" fmla="*/ 104 h 178"/>
                    <a:gd name="T36" fmla="*/ 24 w 86"/>
                    <a:gd name="T37" fmla="*/ 112 h 178"/>
                    <a:gd name="T38" fmla="*/ 28 w 86"/>
                    <a:gd name="T39" fmla="*/ 116 h 178"/>
                    <a:gd name="T40" fmla="*/ 24 w 86"/>
                    <a:gd name="T41" fmla="*/ 112 h 178"/>
                    <a:gd name="T42" fmla="*/ 51 w 86"/>
                    <a:gd name="T43" fmla="*/ 104 h 178"/>
                    <a:gd name="T44" fmla="*/ 70 w 86"/>
                    <a:gd name="T45" fmla="*/ 124 h 178"/>
                    <a:gd name="T46" fmla="*/ 62 w 86"/>
                    <a:gd name="T47" fmla="*/ 116 h 178"/>
                    <a:gd name="T48" fmla="*/ 59 w 86"/>
                    <a:gd name="T49" fmla="*/ 112 h 178"/>
                    <a:gd name="T50" fmla="*/ 62 w 86"/>
                    <a:gd name="T51" fmla="*/ 116 h 178"/>
                    <a:gd name="T52" fmla="*/ 36 w 86"/>
                    <a:gd name="T53" fmla="*/ 92 h 178"/>
                    <a:gd name="T54" fmla="*/ 16 w 86"/>
                    <a:gd name="T55" fmla="*/ 72 h 178"/>
                    <a:gd name="T56" fmla="*/ 24 w 86"/>
                    <a:gd name="T57" fmla="*/ 80 h 178"/>
                    <a:gd name="T58" fmla="*/ 28 w 86"/>
                    <a:gd name="T59" fmla="*/ 84 h 178"/>
                    <a:gd name="T60" fmla="*/ 24 w 86"/>
                    <a:gd name="T61" fmla="*/ 80 h 178"/>
                    <a:gd name="T62" fmla="*/ 51 w 86"/>
                    <a:gd name="T63" fmla="*/ 72 h 178"/>
                    <a:gd name="T64" fmla="*/ 70 w 86"/>
                    <a:gd name="T65" fmla="*/ 92 h 178"/>
                    <a:gd name="T66" fmla="*/ 62 w 86"/>
                    <a:gd name="T67" fmla="*/ 84 h 178"/>
                    <a:gd name="T68" fmla="*/ 59 w 86"/>
                    <a:gd name="T69" fmla="*/ 80 h 178"/>
                    <a:gd name="T70" fmla="*/ 62 w 86"/>
                    <a:gd name="T71" fmla="*/ 84 h 178"/>
                    <a:gd name="T72" fmla="*/ 36 w 86"/>
                    <a:gd name="T73" fmla="*/ 60 h 178"/>
                    <a:gd name="T74" fmla="*/ 16 w 86"/>
                    <a:gd name="T75" fmla="*/ 40 h 178"/>
                    <a:gd name="T76" fmla="*/ 24 w 86"/>
                    <a:gd name="T77" fmla="*/ 48 h 178"/>
                    <a:gd name="T78" fmla="*/ 28 w 86"/>
                    <a:gd name="T79" fmla="*/ 52 h 178"/>
                    <a:gd name="T80" fmla="*/ 24 w 86"/>
                    <a:gd name="T81" fmla="*/ 48 h 178"/>
                    <a:gd name="T82" fmla="*/ 51 w 86"/>
                    <a:gd name="T83" fmla="*/ 40 h 178"/>
                    <a:gd name="T84" fmla="*/ 70 w 86"/>
                    <a:gd name="T85" fmla="*/ 60 h 178"/>
                    <a:gd name="T86" fmla="*/ 62 w 86"/>
                    <a:gd name="T87" fmla="*/ 52 h 178"/>
                    <a:gd name="T88" fmla="*/ 59 w 86"/>
                    <a:gd name="T89" fmla="*/ 48 h 178"/>
                    <a:gd name="T90" fmla="*/ 62 w 86"/>
                    <a:gd name="T91" fmla="*/ 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78">
                      <a:moveTo>
                        <a:pt x="11" y="0"/>
                      </a:moveTo>
                      <a:cubicBezTo>
                        <a:pt x="11" y="15"/>
                        <a:pt x="11" y="15"/>
                        <a:pt x="11" y="15"/>
                      </a:cubicBezTo>
                      <a:cubicBezTo>
                        <a:pt x="0" y="15"/>
                        <a:pt x="0" y="15"/>
                        <a:pt x="0" y="15"/>
                      </a:cubicBezTo>
                      <a:cubicBezTo>
                        <a:pt x="0" y="178"/>
                        <a:pt x="0" y="178"/>
                        <a:pt x="0" y="178"/>
                      </a:cubicBezTo>
                      <a:cubicBezTo>
                        <a:pt x="86" y="178"/>
                        <a:pt x="86" y="178"/>
                        <a:pt x="86" y="178"/>
                      </a:cubicBezTo>
                      <a:cubicBezTo>
                        <a:pt x="86" y="15"/>
                        <a:pt x="86" y="15"/>
                        <a:pt x="86" y="15"/>
                      </a:cubicBezTo>
                      <a:cubicBezTo>
                        <a:pt x="41" y="15"/>
                        <a:pt x="41" y="15"/>
                        <a:pt x="41" y="15"/>
                      </a:cubicBezTo>
                      <a:cubicBezTo>
                        <a:pt x="41" y="0"/>
                        <a:pt x="41" y="0"/>
                        <a:pt x="41" y="0"/>
                      </a:cubicBezTo>
                      <a:lnTo>
                        <a:pt x="11" y="0"/>
                      </a:lnTo>
                      <a:close/>
                      <a:moveTo>
                        <a:pt x="19" y="8"/>
                      </a:moveTo>
                      <a:cubicBezTo>
                        <a:pt x="33" y="8"/>
                        <a:pt x="33" y="8"/>
                        <a:pt x="33" y="8"/>
                      </a:cubicBezTo>
                      <a:cubicBezTo>
                        <a:pt x="33" y="15"/>
                        <a:pt x="33" y="15"/>
                        <a:pt x="33" y="15"/>
                      </a:cubicBezTo>
                      <a:cubicBezTo>
                        <a:pt x="19" y="15"/>
                        <a:pt x="19" y="15"/>
                        <a:pt x="19" y="15"/>
                      </a:cubicBezTo>
                      <a:lnTo>
                        <a:pt x="19" y="8"/>
                      </a:lnTo>
                      <a:close/>
                      <a:moveTo>
                        <a:pt x="49" y="170"/>
                      </a:moveTo>
                      <a:cubicBezTo>
                        <a:pt x="37" y="170"/>
                        <a:pt x="37" y="170"/>
                        <a:pt x="37" y="170"/>
                      </a:cubicBezTo>
                      <a:cubicBezTo>
                        <a:pt x="37" y="156"/>
                        <a:pt x="37" y="156"/>
                        <a:pt x="37" y="156"/>
                      </a:cubicBezTo>
                      <a:cubicBezTo>
                        <a:pt x="37" y="152"/>
                        <a:pt x="40" y="150"/>
                        <a:pt x="43" y="150"/>
                      </a:cubicBezTo>
                      <a:cubicBezTo>
                        <a:pt x="46" y="150"/>
                        <a:pt x="49" y="152"/>
                        <a:pt x="49" y="156"/>
                      </a:cubicBezTo>
                      <a:lnTo>
                        <a:pt x="49" y="170"/>
                      </a:lnTo>
                      <a:close/>
                      <a:moveTo>
                        <a:pt x="78" y="23"/>
                      </a:moveTo>
                      <a:cubicBezTo>
                        <a:pt x="78" y="170"/>
                        <a:pt x="78" y="170"/>
                        <a:pt x="78" y="170"/>
                      </a:cubicBezTo>
                      <a:cubicBezTo>
                        <a:pt x="57" y="170"/>
                        <a:pt x="57" y="170"/>
                        <a:pt x="57" y="170"/>
                      </a:cubicBezTo>
                      <a:cubicBezTo>
                        <a:pt x="57" y="156"/>
                        <a:pt x="57" y="156"/>
                        <a:pt x="57" y="156"/>
                      </a:cubicBezTo>
                      <a:cubicBezTo>
                        <a:pt x="57" y="148"/>
                        <a:pt x="51" y="142"/>
                        <a:pt x="43" y="142"/>
                      </a:cubicBezTo>
                      <a:cubicBezTo>
                        <a:pt x="35" y="142"/>
                        <a:pt x="29" y="148"/>
                        <a:pt x="29" y="156"/>
                      </a:cubicBezTo>
                      <a:cubicBezTo>
                        <a:pt x="29" y="170"/>
                        <a:pt x="29" y="170"/>
                        <a:pt x="29" y="170"/>
                      </a:cubicBezTo>
                      <a:cubicBezTo>
                        <a:pt x="8" y="170"/>
                        <a:pt x="8" y="170"/>
                        <a:pt x="8" y="170"/>
                      </a:cubicBezTo>
                      <a:cubicBezTo>
                        <a:pt x="8" y="23"/>
                        <a:pt x="8" y="23"/>
                        <a:pt x="8" y="23"/>
                      </a:cubicBezTo>
                      <a:cubicBezTo>
                        <a:pt x="11" y="23"/>
                        <a:pt x="11" y="23"/>
                        <a:pt x="11" y="23"/>
                      </a:cubicBezTo>
                      <a:cubicBezTo>
                        <a:pt x="41" y="23"/>
                        <a:pt x="41" y="23"/>
                        <a:pt x="41" y="23"/>
                      </a:cubicBezTo>
                      <a:lnTo>
                        <a:pt x="78" y="23"/>
                      </a:lnTo>
                      <a:close/>
                      <a:moveTo>
                        <a:pt x="16" y="124"/>
                      </a:moveTo>
                      <a:cubicBezTo>
                        <a:pt x="36" y="124"/>
                        <a:pt x="36" y="124"/>
                        <a:pt x="36" y="124"/>
                      </a:cubicBezTo>
                      <a:cubicBezTo>
                        <a:pt x="36" y="104"/>
                        <a:pt x="36" y="104"/>
                        <a:pt x="36" y="104"/>
                      </a:cubicBezTo>
                      <a:cubicBezTo>
                        <a:pt x="16" y="104"/>
                        <a:pt x="16" y="104"/>
                        <a:pt x="16" y="104"/>
                      </a:cubicBezTo>
                      <a:lnTo>
                        <a:pt x="16" y="124"/>
                      </a:lnTo>
                      <a:close/>
                      <a:moveTo>
                        <a:pt x="24" y="112"/>
                      </a:moveTo>
                      <a:cubicBezTo>
                        <a:pt x="28" y="112"/>
                        <a:pt x="28" y="112"/>
                        <a:pt x="28" y="112"/>
                      </a:cubicBezTo>
                      <a:cubicBezTo>
                        <a:pt x="28" y="116"/>
                        <a:pt x="28" y="116"/>
                        <a:pt x="28" y="116"/>
                      </a:cubicBezTo>
                      <a:cubicBezTo>
                        <a:pt x="24" y="116"/>
                        <a:pt x="24" y="116"/>
                        <a:pt x="24" y="116"/>
                      </a:cubicBezTo>
                      <a:lnTo>
                        <a:pt x="24" y="112"/>
                      </a:lnTo>
                      <a:close/>
                      <a:moveTo>
                        <a:pt x="70" y="104"/>
                      </a:moveTo>
                      <a:cubicBezTo>
                        <a:pt x="51" y="104"/>
                        <a:pt x="51" y="104"/>
                        <a:pt x="51" y="104"/>
                      </a:cubicBezTo>
                      <a:cubicBezTo>
                        <a:pt x="51" y="124"/>
                        <a:pt x="51" y="124"/>
                        <a:pt x="51" y="124"/>
                      </a:cubicBezTo>
                      <a:cubicBezTo>
                        <a:pt x="70" y="124"/>
                        <a:pt x="70" y="124"/>
                        <a:pt x="70" y="124"/>
                      </a:cubicBezTo>
                      <a:lnTo>
                        <a:pt x="70" y="104"/>
                      </a:lnTo>
                      <a:close/>
                      <a:moveTo>
                        <a:pt x="62" y="116"/>
                      </a:moveTo>
                      <a:cubicBezTo>
                        <a:pt x="59" y="116"/>
                        <a:pt x="59" y="116"/>
                        <a:pt x="59" y="116"/>
                      </a:cubicBezTo>
                      <a:cubicBezTo>
                        <a:pt x="59" y="112"/>
                        <a:pt x="59" y="112"/>
                        <a:pt x="59" y="112"/>
                      </a:cubicBezTo>
                      <a:cubicBezTo>
                        <a:pt x="62" y="112"/>
                        <a:pt x="62" y="112"/>
                        <a:pt x="62" y="112"/>
                      </a:cubicBezTo>
                      <a:lnTo>
                        <a:pt x="62" y="116"/>
                      </a:lnTo>
                      <a:close/>
                      <a:moveTo>
                        <a:pt x="16" y="92"/>
                      </a:moveTo>
                      <a:cubicBezTo>
                        <a:pt x="36" y="92"/>
                        <a:pt x="36" y="92"/>
                        <a:pt x="36" y="92"/>
                      </a:cubicBezTo>
                      <a:cubicBezTo>
                        <a:pt x="36" y="72"/>
                        <a:pt x="36" y="72"/>
                        <a:pt x="36" y="72"/>
                      </a:cubicBezTo>
                      <a:cubicBezTo>
                        <a:pt x="16" y="72"/>
                        <a:pt x="16" y="72"/>
                        <a:pt x="16" y="72"/>
                      </a:cubicBezTo>
                      <a:lnTo>
                        <a:pt x="16" y="92"/>
                      </a:lnTo>
                      <a:close/>
                      <a:moveTo>
                        <a:pt x="24" y="80"/>
                      </a:moveTo>
                      <a:cubicBezTo>
                        <a:pt x="28" y="80"/>
                        <a:pt x="28" y="80"/>
                        <a:pt x="28" y="80"/>
                      </a:cubicBezTo>
                      <a:cubicBezTo>
                        <a:pt x="28" y="84"/>
                        <a:pt x="28" y="84"/>
                        <a:pt x="28" y="84"/>
                      </a:cubicBezTo>
                      <a:cubicBezTo>
                        <a:pt x="24" y="84"/>
                        <a:pt x="24" y="84"/>
                        <a:pt x="24" y="84"/>
                      </a:cubicBezTo>
                      <a:lnTo>
                        <a:pt x="24" y="80"/>
                      </a:lnTo>
                      <a:close/>
                      <a:moveTo>
                        <a:pt x="70" y="72"/>
                      </a:moveTo>
                      <a:cubicBezTo>
                        <a:pt x="51" y="72"/>
                        <a:pt x="51" y="72"/>
                        <a:pt x="51" y="72"/>
                      </a:cubicBezTo>
                      <a:cubicBezTo>
                        <a:pt x="51" y="92"/>
                        <a:pt x="51" y="92"/>
                        <a:pt x="51" y="92"/>
                      </a:cubicBezTo>
                      <a:cubicBezTo>
                        <a:pt x="70" y="92"/>
                        <a:pt x="70" y="92"/>
                        <a:pt x="70" y="92"/>
                      </a:cubicBezTo>
                      <a:lnTo>
                        <a:pt x="70" y="72"/>
                      </a:lnTo>
                      <a:close/>
                      <a:moveTo>
                        <a:pt x="62" y="84"/>
                      </a:moveTo>
                      <a:cubicBezTo>
                        <a:pt x="59" y="84"/>
                        <a:pt x="59" y="84"/>
                        <a:pt x="59" y="84"/>
                      </a:cubicBezTo>
                      <a:cubicBezTo>
                        <a:pt x="59" y="80"/>
                        <a:pt x="59" y="80"/>
                        <a:pt x="59" y="80"/>
                      </a:cubicBezTo>
                      <a:cubicBezTo>
                        <a:pt x="62" y="80"/>
                        <a:pt x="62" y="80"/>
                        <a:pt x="62" y="80"/>
                      </a:cubicBezTo>
                      <a:lnTo>
                        <a:pt x="62" y="84"/>
                      </a:lnTo>
                      <a:close/>
                      <a:moveTo>
                        <a:pt x="16" y="60"/>
                      </a:moveTo>
                      <a:cubicBezTo>
                        <a:pt x="36" y="60"/>
                        <a:pt x="36" y="60"/>
                        <a:pt x="36" y="60"/>
                      </a:cubicBezTo>
                      <a:cubicBezTo>
                        <a:pt x="36" y="40"/>
                        <a:pt x="36" y="40"/>
                        <a:pt x="36" y="40"/>
                      </a:cubicBezTo>
                      <a:cubicBezTo>
                        <a:pt x="16" y="40"/>
                        <a:pt x="16" y="40"/>
                        <a:pt x="16" y="40"/>
                      </a:cubicBezTo>
                      <a:lnTo>
                        <a:pt x="16" y="60"/>
                      </a:lnTo>
                      <a:close/>
                      <a:moveTo>
                        <a:pt x="24" y="48"/>
                      </a:moveTo>
                      <a:cubicBezTo>
                        <a:pt x="28" y="48"/>
                        <a:pt x="28" y="48"/>
                        <a:pt x="28" y="48"/>
                      </a:cubicBezTo>
                      <a:cubicBezTo>
                        <a:pt x="28" y="52"/>
                        <a:pt x="28" y="52"/>
                        <a:pt x="28" y="52"/>
                      </a:cubicBezTo>
                      <a:cubicBezTo>
                        <a:pt x="24" y="52"/>
                        <a:pt x="24" y="52"/>
                        <a:pt x="24" y="52"/>
                      </a:cubicBezTo>
                      <a:lnTo>
                        <a:pt x="24" y="48"/>
                      </a:lnTo>
                      <a:close/>
                      <a:moveTo>
                        <a:pt x="70" y="40"/>
                      </a:moveTo>
                      <a:cubicBezTo>
                        <a:pt x="51" y="40"/>
                        <a:pt x="51" y="40"/>
                        <a:pt x="51" y="40"/>
                      </a:cubicBezTo>
                      <a:cubicBezTo>
                        <a:pt x="51" y="60"/>
                        <a:pt x="51" y="60"/>
                        <a:pt x="51" y="60"/>
                      </a:cubicBezTo>
                      <a:cubicBezTo>
                        <a:pt x="70" y="60"/>
                        <a:pt x="70" y="60"/>
                        <a:pt x="70" y="60"/>
                      </a:cubicBezTo>
                      <a:lnTo>
                        <a:pt x="70" y="40"/>
                      </a:lnTo>
                      <a:close/>
                      <a:moveTo>
                        <a:pt x="62" y="52"/>
                      </a:moveTo>
                      <a:cubicBezTo>
                        <a:pt x="59" y="52"/>
                        <a:pt x="59" y="52"/>
                        <a:pt x="59" y="52"/>
                      </a:cubicBezTo>
                      <a:cubicBezTo>
                        <a:pt x="59" y="48"/>
                        <a:pt x="59" y="48"/>
                        <a:pt x="59" y="48"/>
                      </a:cubicBezTo>
                      <a:cubicBezTo>
                        <a:pt x="62" y="48"/>
                        <a:pt x="62" y="48"/>
                        <a:pt x="62" y="48"/>
                      </a:cubicBezTo>
                      <a:lnTo>
                        <a:pt x="62" y="52"/>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nvGrpSpPr>
                <p:cNvPr id="68" name="Group 67">
                  <a:extLst>
                    <a:ext uri="{FF2B5EF4-FFF2-40B4-BE49-F238E27FC236}">
                      <a16:creationId xmlns:a16="http://schemas.microsoft.com/office/drawing/2014/main" id="{D9701430-7EF0-4A10-A454-4F240B8B3905}"/>
                    </a:ext>
                  </a:extLst>
                </p:cNvPr>
                <p:cNvGrpSpPr/>
                <p:nvPr/>
              </p:nvGrpSpPr>
              <p:grpSpPr>
                <a:xfrm>
                  <a:off x="10396736" y="2613879"/>
                  <a:ext cx="411365" cy="381827"/>
                  <a:chOff x="9675960" y="2523905"/>
                  <a:chExt cx="411365" cy="381827"/>
                </a:xfrm>
                <a:grpFill/>
              </p:grpSpPr>
              <p:sp>
                <p:nvSpPr>
                  <p:cNvPr id="69" name="Freeform 44">
                    <a:extLst>
                      <a:ext uri="{FF2B5EF4-FFF2-40B4-BE49-F238E27FC236}">
                        <a16:creationId xmlns:a16="http://schemas.microsoft.com/office/drawing/2014/main" id="{549FA7EF-B94E-435B-A4B2-A28504F185B5}"/>
                      </a:ext>
                    </a:extLst>
                  </p:cNvPr>
                  <p:cNvSpPr>
                    <a:spLocks noChangeAspect="1"/>
                  </p:cNvSpPr>
                  <p:nvPr/>
                </p:nvSpPr>
                <p:spPr bwMode="auto">
                  <a:xfrm>
                    <a:off x="9698365" y="2523905"/>
                    <a:ext cx="388960" cy="228600"/>
                  </a:xfrm>
                  <a:custGeom>
                    <a:avLst/>
                    <a:gdLst>
                      <a:gd name="T0" fmla="*/ 225 w 298"/>
                      <a:gd name="T1" fmla="*/ 0 h 144"/>
                      <a:gd name="T2" fmla="*/ 211 w 298"/>
                      <a:gd name="T3" fmla="*/ 11 h 144"/>
                      <a:gd name="T4" fmla="*/ 260 w 298"/>
                      <a:gd name="T5" fmla="*/ 63 h 144"/>
                      <a:gd name="T6" fmla="*/ 0 w 298"/>
                      <a:gd name="T7" fmla="*/ 63 h 144"/>
                      <a:gd name="T8" fmla="*/ 0 w 298"/>
                      <a:gd name="T9" fmla="*/ 82 h 144"/>
                      <a:gd name="T10" fmla="*/ 260 w 298"/>
                      <a:gd name="T11" fmla="*/ 82 h 144"/>
                      <a:gd name="T12" fmla="*/ 211 w 298"/>
                      <a:gd name="T13" fmla="*/ 132 h 144"/>
                      <a:gd name="T14" fmla="*/ 225 w 298"/>
                      <a:gd name="T15" fmla="*/ 144 h 144"/>
                      <a:gd name="T16" fmla="*/ 298 w 298"/>
                      <a:gd name="T17" fmla="*/ 73 h 144"/>
                      <a:gd name="T18" fmla="*/ 225 w 298"/>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144">
                        <a:moveTo>
                          <a:pt x="225" y="0"/>
                        </a:moveTo>
                        <a:lnTo>
                          <a:pt x="211" y="11"/>
                        </a:lnTo>
                        <a:lnTo>
                          <a:pt x="260" y="63"/>
                        </a:lnTo>
                        <a:lnTo>
                          <a:pt x="0" y="63"/>
                        </a:lnTo>
                        <a:lnTo>
                          <a:pt x="0" y="82"/>
                        </a:lnTo>
                        <a:lnTo>
                          <a:pt x="260" y="82"/>
                        </a:lnTo>
                        <a:lnTo>
                          <a:pt x="211" y="132"/>
                        </a:lnTo>
                        <a:lnTo>
                          <a:pt x="225" y="144"/>
                        </a:lnTo>
                        <a:lnTo>
                          <a:pt x="298" y="73"/>
                        </a:lnTo>
                        <a:lnTo>
                          <a:pt x="225" y="0"/>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sp>
                <p:nvSpPr>
                  <p:cNvPr id="70" name="Freeform 44">
                    <a:extLst>
                      <a:ext uri="{FF2B5EF4-FFF2-40B4-BE49-F238E27FC236}">
                        <a16:creationId xmlns:a16="http://schemas.microsoft.com/office/drawing/2014/main" id="{11A031D8-8420-4763-A265-52C2856C073E}"/>
                      </a:ext>
                    </a:extLst>
                  </p:cNvPr>
                  <p:cNvSpPr>
                    <a:spLocks noChangeAspect="1"/>
                  </p:cNvSpPr>
                  <p:nvPr/>
                </p:nvSpPr>
                <p:spPr bwMode="auto">
                  <a:xfrm rot="10800000">
                    <a:off x="9675960" y="2677132"/>
                    <a:ext cx="388960" cy="228600"/>
                  </a:xfrm>
                  <a:custGeom>
                    <a:avLst/>
                    <a:gdLst>
                      <a:gd name="T0" fmla="*/ 225 w 298"/>
                      <a:gd name="T1" fmla="*/ 0 h 144"/>
                      <a:gd name="T2" fmla="*/ 211 w 298"/>
                      <a:gd name="T3" fmla="*/ 11 h 144"/>
                      <a:gd name="T4" fmla="*/ 260 w 298"/>
                      <a:gd name="T5" fmla="*/ 63 h 144"/>
                      <a:gd name="T6" fmla="*/ 0 w 298"/>
                      <a:gd name="T7" fmla="*/ 63 h 144"/>
                      <a:gd name="T8" fmla="*/ 0 w 298"/>
                      <a:gd name="T9" fmla="*/ 82 h 144"/>
                      <a:gd name="T10" fmla="*/ 260 w 298"/>
                      <a:gd name="T11" fmla="*/ 82 h 144"/>
                      <a:gd name="T12" fmla="*/ 211 w 298"/>
                      <a:gd name="T13" fmla="*/ 132 h 144"/>
                      <a:gd name="T14" fmla="*/ 225 w 298"/>
                      <a:gd name="T15" fmla="*/ 144 h 144"/>
                      <a:gd name="T16" fmla="*/ 298 w 298"/>
                      <a:gd name="T17" fmla="*/ 73 h 144"/>
                      <a:gd name="T18" fmla="*/ 225 w 298"/>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144">
                        <a:moveTo>
                          <a:pt x="225" y="0"/>
                        </a:moveTo>
                        <a:lnTo>
                          <a:pt x="211" y="11"/>
                        </a:lnTo>
                        <a:lnTo>
                          <a:pt x="260" y="63"/>
                        </a:lnTo>
                        <a:lnTo>
                          <a:pt x="0" y="63"/>
                        </a:lnTo>
                        <a:lnTo>
                          <a:pt x="0" y="82"/>
                        </a:lnTo>
                        <a:lnTo>
                          <a:pt x="260" y="82"/>
                        </a:lnTo>
                        <a:lnTo>
                          <a:pt x="211" y="132"/>
                        </a:lnTo>
                        <a:lnTo>
                          <a:pt x="225" y="144"/>
                        </a:lnTo>
                        <a:lnTo>
                          <a:pt x="298" y="73"/>
                        </a:lnTo>
                        <a:lnTo>
                          <a:pt x="225" y="0"/>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grpSp>
          <p:sp>
            <p:nvSpPr>
              <p:cNvPr id="66" name="Freeform 143">
                <a:extLst>
                  <a:ext uri="{FF2B5EF4-FFF2-40B4-BE49-F238E27FC236}">
                    <a16:creationId xmlns:a16="http://schemas.microsoft.com/office/drawing/2014/main" id="{42B215B8-33E0-40AA-BD5E-39FB893822A5}"/>
                  </a:ext>
                </a:extLst>
              </p:cNvPr>
              <p:cNvSpPr>
                <a:spLocks noEditPoints="1"/>
              </p:cNvSpPr>
              <p:nvPr/>
            </p:nvSpPr>
            <p:spPr bwMode="auto">
              <a:xfrm>
                <a:off x="10847406" y="2541110"/>
                <a:ext cx="255540" cy="527364"/>
              </a:xfrm>
              <a:custGeom>
                <a:avLst/>
                <a:gdLst>
                  <a:gd name="T0" fmla="*/ 11 w 86"/>
                  <a:gd name="T1" fmla="*/ 15 h 178"/>
                  <a:gd name="T2" fmla="*/ 0 w 86"/>
                  <a:gd name="T3" fmla="*/ 178 h 178"/>
                  <a:gd name="T4" fmla="*/ 86 w 86"/>
                  <a:gd name="T5" fmla="*/ 15 h 178"/>
                  <a:gd name="T6" fmla="*/ 41 w 86"/>
                  <a:gd name="T7" fmla="*/ 0 h 178"/>
                  <a:gd name="T8" fmla="*/ 19 w 86"/>
                  <a:gd name="T9" fmla="*/ 8 h 178"/>
                  <a:gd name="T10" fmla="*/ 33 w 86"/>
                  <a:gd name="T11" fmla="*/ 15 h 178"/>
                  <a:gd name="T12" fmla="*/ 19 w 86"/>
                  <a:gd name="T13" fmla="*/ 8 h 178"/>
                  <a:gd name="T14" fmla="*/ 37 w 86"/>
                  <a:gd name="T15" fmla="*/ 170 h 178"/>
                  <a:gd name="T16" fmla="*/ 43 w 86"/>
                  <a:gd name="T17" fmla="*/ 150 h 178"/>
                  <a:gd name="T18" fmla="*/ 49 w 86"/>
                  <a:gd name="T19" fmla="*/ 170 h 178"/>
                  <a:gd name="T20" fmla="*/ 78 w 86"/>
                  <a:gd name="T21" fmla="*/ 170 h 178"/>
                  <a:gd name="T22" fmla="*/ 57 w 86"/>
                  <a:gd name="T23" fmla="*/ 156 h 178"/>
                  <a:gd name="T24" fmla="*/ 29 w 86"/>
                  <a:gd name="T25" fmla="*/ 156 h 178"/>
                  <a:gd name="T26" fmla="*/ 8 w 86"/>
                  <a:gd name="T27" fmla="*/ 170 h 178"/>
                  <a:gd name="T28" fmla="*/ 11 w 86"/>
                  <a:gd name="T29" fmla="*/ 23 h 178"/>
                  <a:gd name="T30" fmla="*/ 78 w 86"/>
                  <a:gd name="T31" fmla="*/ 23 h 178"/>
                  <a:gd name="T32" fmla="*/ 36 w 86"/>
                  <a:gd name="T33" fmla="*/ 124 h 178"/>
                  <a:gd name="T34" fmla="*/ 16 w 86"/>
                  <a:gd name="T35" fmla="*/ 104 h 178"/>
                  <a:gd name="T36" fmla="*/ 24 w 86"/>
                  <a:gd name="T37" fmla="*/ 112 h 178"/>
                  <a:gd name="T38" fmla="*/ 28 w 86"/>
                  <a:gd name="T39" fmla="*/ 116 h 178"/>
                  <a:gd name="T40" fmla="*/ 24 w 86"/>
                  <a:gd name="T41" fmla="*/ 112 h 178"/>
                  <a:gd name="T42" fmla="*/ 51 w 86"/>
                  <a:gd name="T43" fmla="*/ 104 h 178"/>
                  <a:gd name="T44" fmla="*/ 70 w 86"/>
                  <a:gd name="T45" fmla="*/ 124 h 178"/>
                  <a:gd name="T46" fmla="*/ 62 w 86"/>
                  <a:gd name="T47" fmla="*/ 116 h 178"/>
                  <a:gd name="T48" fmla="*/ 59 w 86"/>
                  <a:gd name="T49" fmla="*/ 112 h 178"/>
                  <a:gd name="T50" fmla="*/ 62 w 86"/>
                  <a:gd name="T51" fmla="*/ 116 h 178"/>
                  <a:gd name="T52" fmla="*/ 36 w 86"/>
                  <a:gd name="T53" fmla="*/ 92 h 178"/>
                  <a:gd name="T54" fmla="*/ 16 w 86"/>
                  <a:gd name="T55" fmla="*/ 72 h 178"/>
                  <a:gd name="T56" fmla="*/ 24 w 86"/>
                  <a:gd name="T57" fmla="*/ 80 h 178"/>
                  <a:gd name="T58" fmla="*/ 28 w 86"/>
                  <a:gd name="T59" fmla="*/ 84 h 178"/>
                  <a:gd name="T60" fmla="*/ 24 w 86"/>
                  <a:gd name="T61" fmla="*/ 80 h 178"/>
                  <a:gd name="T62" fmla="*/ 51 w 86"/>
                  <a:gd name="T63" fmla="*/ 72 h 178"/>
                  <a:gd name="T64" fmla="*/ 70 w 86"/>
                  <a:gd name="T65" fmla="*/ 92 h 178"/>
                  <a:gd name="T66" fmla="*/ 62 w 86"/>
                  <a:gd name="T67" fmla="*/ 84 h 178"/>
                  <a:gd name="T68" fmla="*/ 59 w 86"/>
                  <a:gd name="T69" fmla="*/ 80 h 178"/>
                  <a:gd name="T70" fmla="*/ 62 w 86"/>
                  <a:gd name="T71" fmla="*/ 84 h 178"/>
                  <a:gd name="T72" fmla="*/ 36 w 86"/>
                  <a:gd name="T73" fmla="*/ 60 h 178"/>
                  <a:gd name="T74" fmla="*/ 16 w 86"/>
                  <a:gd name="T75" fmla="*/ 40 h 178"/>
                  <a:gd name="T76" fmla="*/ 24 w 86"/>
                  <a:gd name="T77" fmla="*/ 48 h 178"/>
                  <a:gd name="T78" fmla="*/ 28 w 86"/>
                  <a:gd name="T79" fmla="*/ 52 h 178"/>
                  <a:gd name="T80" fmla="*/ 24 w 86"/>
                  <a:gd name="T81" fmla="*/ 48 h 178"/>
                  <a:gd name="T82" fmla="*/ 51 w 86"/>
                  <a:gd name="T83" fmla="*/ 40 h 178"/>
                  <a:gd name="T84" fmla="*/ 70 w 86"/>
                  <a:gd name="T85" fmla="*/ 60 h 178"/>
                  <a:gd name="T86" fmla="*/ 62 w 86"/>
                  <a:gd name="T87" fmla="*/ 52 h 178"/>
                  <a:gd name="T88" fmla="*/ 59 w 86"/>
                  <a:gd name="T89" fmla="*/ 48 h 178"/>
                  <a:gd name="T90" fmla="*/ 62 w 86"/>
                  <a:gd name="T91" fmla="*/ 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78">
                    <a:moveTo>
                      <a:pt x="11" y="0"/>
                    </a:moveTo>
                    <a:cubicBezTo>
                      <a:pt x="11" y="15"/>
                      <a:pt x="11" y="15"/>
                      <a:pt x="11" y="15"/>
                    </a:cubicBezTo>
                    <a:cubicBezTo>
                      <a:pt x="0" y="15"/>
                      <a:pt x="0" y="15"/>
                      <a:pt x="0" y="15"/>
                    </a:cubicBezTo>
                    <a:cubicBezTo>
                      <a:pt x="0" y="178"/>
                      <a:pt x="0" y="178"/>
                      <a:pt x="0" y="178"/>
                    </a:cubicBezTo>
                    <a:cubicBezTo>
                      <a:pt x="86" y="178"/>
                      <a:pt x="86" y="178"/>
                      <a:pt x="86" y="178"/>
                    </a:cubicBezTo>
                    <a:cubicBezTo>
                      <a:pt x="86" y="15"/>
                      <a:pt x="86" y="15"/>
                      <a:pt x="86" y="15"/>
                    </a:cubicBezTo>
                    <a:cubicBezTo>
                      <a:pt x="41" y="15"/>
                      <a:pt x="41" y="15"/>
                      <a:pt x="41" y="15"/>
                    </a:cubicBezTo>
                    <a:cubicBezTo>
                      <a:pt x="41" y="0"/>
                      <a:pt x="41" y="0"/>
                      <a:pt x="41" y="0"/>
                    </a:cubicBezTo>
                    <a:lnTo>
                      <a:pt x="11" y="0"/>
                    </a:lnTo>
                    <a:close/>
                    <a:moveTo>
                      <a:pt x="19" y="8"/>
                    </a:moveTo>
                    <a:cubicBezTo>
                      <a:pt x="33" y="8"/>
                      <a:pt x="33" y="8"/>
                      <a:pt x="33" y="8"/>
                    </a:cubicBezTo>
                    <a:cubicBezTo>
                      <a:pt x="33" y="15"/>
                      <a:pt x="33" y="15"/>
                      <a:pt x="33" y="15"/>
                    </a:cubicBezTo>
                    <a:cubicBezTo>
                      <a:pt x="19" y="15"/>
                      <a:pt x="19" y="15"/>
                      <a:pt x="19" y="15"/>
                    </a:cubicBezTo>
                    <a:lnTo>
                      <a:pt x="19" y="8"/>
                    </a:lnTo>
                    <a:close/>
                    <a:moveTo>
                      <a:pt x="49" y="170"/>
                    </a:moveTo>
                    <a:cubicBezTo>
                      <a:pt x="37" y="170"/>
                      <a:pt x="37" y="170"/>
                      <a:pt x="37" y="170"/>
                    </a:cubicBezTo>
                    <a:cubicBezTo>
                      <a:pt x="37" y="156"/>
                      <a:pt x="37" y="156"/>
                      <a:pt x="37" y="156"/>
                    </a:cubicBezTo>
                    <a:cubicBezTo>
                      <a:pt x="37" y="152"/>
                      <a:pt x="40" y="150"/>
                      <a:pt x="43" y="150"/>
                    </a:cubicBezTo>
                    <a:cubicBezTo>
                      <a:pt x="46" y="150"/>
                      <a:pt x="49" y="152"/>
                      <a:pt x="49" y="156"/>
                    </a:cubicBezTo>
                    <a:lnTo>
                      <a:pt x="49" y="170"/>
                    </a:lnTo>
                    <a:close/>
                    <a:moveTo>
                      <a:pt x="78" y="23"/>
                    </a:moveTo>
                    <a:cubicBezTo>
                      <a:pt x="78" y="170"/>
                      <a:pt x="78" y="170"/>
                      <a:pt x="78" y="170"/>
                    </a:cubicBezTo>
                    <a:cubicBezTo>
                      <a:pt x="57" y="170"/>
                      <a:pt x="57" y="170"/>
                      <a:pt x="57" y="170"/>
                    </a:cubicBezTo>
                    <a:cubicBezTo>
                      <a:pt x="57" y="156"/>
                      <a:pt x="57" y="156"/>
                      <a:pt x="57" y="156"/>
                    </a:cubicBezTo>
                    <a:cubicBezTo>
                      <a:pt x="57" y="148"/>
                      <a:pt x="51" y="142"/>
                      <a:pt x="43" y="142"/>
                    </a:cubicBezTo>
                    <a:cubicBezTo>
                      <a:pt x="35" y="142"/>
                      <a:pt x="29" y="148"/>
                      <a:pt x="29" y="156"/>
                    </a:cubicBezTo>
                    <a:cubicBezTo>
                      <a:pt x="29" y="170"/>
                      <a:pt x="29" y="170"/>
                      <a:pt x="29" y="170"/>
                    </a:cubicBezTo>
                    <a:cubicBezTo>
                      <a:pt x="8" y="170"/>
                      <a:pt x="8" y="170"/>
                      <a:pt x="8" y="170"/>
                    </a:cubicBezTo>
                    <a:cubicBezTo>
                      <a:pt x="8" y="23"/>
                      <a:pt x="8" y="23"/>
                      <a:pt x="8" y="23"/>
                    </a:cubicBezTo>
                    <a:cubicBezTo>
                      <a:pt x="11" y="23"/>
                      <a:pt x="11" y="23"/>
                      <a:pt x="11" y="23"/>
                    </a:cubicBezTo>
                    <a:cubicBezTo>
                      <a:pt x="41" y="23"/>
                      <a:pt x="41" y="23"/>
                      <a:pt x="41" y="23"/>
                    </a:cubicBezTo>
                    <a:lnTo>
                      <a:pt x="78" y="23"/>
                    </a:lnTo>
                    <a:close/>
                    <a:moveTo>
                      <a:pt x="16" y="124"/>
                    </a:moveTo>
                    <a:cubicBezTo>
                      <a:pt x="36" y="124"/>
                      <a:pt x="36" y="124"/>
                      <a:pt x="36" y="124"/>
                    </a:cubicBezTo>
                    <a:cubicBezTo>
                      <a:pt x="36" y="104"/>
                      <a:pt x="36" y="104"/>
                      <a:pt x="36" y="104"/>
                    </a:cubicBezTo>
                    <a:cubicBezTo>
                      <a:pt x="16" y="104"/>
                      <a:pt x="16" y="104"/>
                      <a:pt x="16" y="104"/>
                    </a:cubicBezTo>
                    <a:lnTo>
                      <a:pt x="16" y="124"/>
                    </a:lnTo>
                    <a:close/>
                    <a:moveTo>
                      <a:pt x="24" y="112"/>
                    </a:moveTo>
                    <a:cubicBezTo>
                      <a:pt x="28" y="112"/>
                      <a:pt x="28" y="112"/>
                      <a:pt x="28" y="112"/>
                    </a:cubicBezTo>
                    <a:cubicBezTo>
                      <a:pt x="28" y="116"/>
                      <a:pt x="28" y="116"/>
                      <a:pt x="28" y="116"/>
                    </a:cubicBezTo>
                    <a:cubicBezTo>
                      <a:pt x="24" y="116"/>
                      <a:pt x="24" y="116"/>
                      <a:pt x="24" y="116"/>
                    </a:cubicBezTo>
                    <a:lnTo>
                      <a:pt x="24" y="112"/>
                    </a:lnTo>
                    <a:close/>
                    <a:moveTo>
                      <a:pt x="70" y="104"/>
                    </a:moveTo>
                    <a:cubicBezTo>
                      <a:pt x="51" y="104"/>
                      <a:pt x="51" y="104"/>
                      <a:pt x="51" y="104"/>
                    </a:cubicBezTo>
                    <a:cubicBezTo>
                      <a:pt x="51" y="124"/>
                      <a:pt x="51" y="124"/>
                      <a:pt x="51" y="124"/>
                    </a:cubicBezTo>
                    <a:cubicBezTo>
                      <a:pt x="70" y="124"/>
                      <a:pt x="70" y="124"/>
                      <a:pt x="70" y="124"/>
                    </a:cubicBezTo>
                    <a:lnTo>
                      <a:pt x="70" y="104"/>
                    </a:lnTo>
                    <a:close/>
                    <a:moveTo>
                      <a:pt x="62" y="116"/>
                    </a:moveTo>
                    <a:cubicBezTo>
                      <a:pt x="59" y="116"/>
                      <a:pt x="59" y="116"/>
                      <a:pt x="59" y="116"/>
                    </a:cubicBezTo>
                    <a:cubicBezTo>
                      <a:pt x="59" y="112"/>
                      <a:pt x="59" y="112"/>
                      <a:pt x="59" y="112"/>
                    </a:cubicBezTo>
                    <a:cubicBezTo>
                      <a:pt x="62" y="112"/>
                      <a:pt x="62" y="112"/>
                      <a:pt x="62" y="112"/>
                    </a:cubicBezTo>
                    <a:lnTo>
                      <a:pt x="62" y="116"/>
                    </a:lnTo>
                    <a:close/>
                    <a:moveTo>
                      <a:pt x="16" y="92"/>
                    </a:moveTo>
                    <a:cubicBezTo>
                      <a:pt x="36" y="92"/>
                      <a:pt x="36" y="92"/>
                      <a:pt x="36" y="92"/>
                    </a:cubicBezTo>
                    <a:cubicBezTo>
                      <a:pt x="36" y="72"/>
                      <a:pt x="36" y="72"/>
                      <a:pt x="36" y="72"/>
                    </a:cubicBezTo>
                    <a:cubicBezTo>
                      <a:pt x="16" y="72"/>
                      <a:pt x="16" y="72"/>
                      <a:pt x="16" y="72"/>
                    </a:cubicBezTo>
                    <a:lnTo>
                      <a:pt x="16" y="92"/>
                    </a:lnTo>
                    <a:close/>
                    <a:moveTo>
                      <a:pt x="24" y="80"/>
                    </a:moveTo>
                    <a:cubicBezTo>
                      <a:pt x="28" y="80"/>
                      <a:pt x="28" y="80"/>
                      <a:pt x="28" y="80"/>
                    </a:cubicBezTo>
                    <a:cubicBezTo>
                      <a:pt x="28" y="84"/>
                      <a:pt x="28" y="84"/>
                      <a:pt x="28" y="84"/>
                    </a:cubicBezTo>
                    <a:cubicBezTo>
                      <a:pt x="24" y="84"/>
                      <a:pt x="24" y="84"/>
                      <a:pt x="24" y="84"/>
                    </a:cubicBezTo>
                    <a:lnTo>
                      <a:pt x="24" y="80"/>
                    </a:lnTo>
                    <a:close/>
                    <a:moveTo>
                      <a:pt x="70" y="72"/>
                    </a:moveTo>
                    <a:cubicBezTo>
                      <a:pt x="51" y="72"/>
                      <a:pt x="51" y="72"/>
                      <a:pt x="51" y="72"/>
                    </a:cubicBezTo>
                    <a:cubicBezTo>
                      <a:pt x="51" y="92"/>
                      <a:pt x="51" y="92"/>
                      <a:pt x="51" y="92"/>
                    </a:cubicBezTo>
                    <a:cubicBezTo>
                      <a:pt x="70" y="92"/>
                      <a:pt x="70" y="92"/>
                      <a:pt x="70" y="92"/>
                    </a:cubicBezTo>
                    <a:lnTo>
                      <a:pt x="70" y="72"/>
                    </a:lnTo>
                    <a:close/>
                    <a:moveTo>
                      <a:pt x="62" y="84"/>
                    </a:moveTo>
                    <a:cubicBezTo>
                      <a:pt x="59" y="84"/>
                      <a:pt x="59" y="84"/>
                      <a:pt x="59" y="84"/>
                    </a:cubicBezTo>
                    <a:cubicBezTo>
                      <a:pt x="59" y="80"/>
                      <a:pt x="59" y="80"/>
                      <a:pt x="59" y="80"/>
                    </a:cubicBezTo>
                    <a:cubicBezTo>
                      <a:pt x="62" y="80"/>
                      <a:pt x="62" y="80"/>
                      <a:pt x="62" y="80"/>
                    </a:cubicBezTo>
                    <a:lnTo>
                      <a:pt x="62" y="84"/>
                    </a:lnTo>
                    <a:close/>
                    <a:moveTo>
                      <a:pt x="16" y="60"/>
                    </a:moveTo>
                    <a:cubicBezTo>
                      <a:pt x="36" y="60"/>
                      <a:pt x="36" y="60"/>
                      <a:pt x="36" y="60"/>
                    </a:cubicBezTo>
                    <a:cubicBezTo>
                      <a:pt x="36" y="40"/>
                      <a:pt x="36" y="40"/>
                      <a:pt x="36" y="40"/>
                    </a:cubicBezTo>
                    <a:cubicBezTo>
                      <a:pt x="16" y="40"/>
                      <a:pt x="16" y="40"/>
                      <a:pt x="16" y="40"/>
                    </a:cubicBezTo>
                    <a:lnTo>
                      <a:pt x="16" y="60"/>
                    </a:lnTo>
                    <a:close/>
                    <a:moveTo>
                      <a:pt x="24" y="48"/>
                    </a:moveTo>
                    <a:cubicBezTo>
                      <a:pt x="28" y="48"/>
                      <a:pt x="28" y="48"/>
                      <a:pt x="28" y="48"/>
                    </a:cubicBezTo>
                    <a:cubicBezTo>
                      <a:pt x="28" y="52"/>
                      <a:pt x="28" y="52"/>
                      <a:pt x="28" y="52"/>
                    </a:cubicBezTo>
                    <a:cubicBezTo>
                      <a:pt x="24" y="52"/>
                      <a:pt x="24" y="52"/>
                      <a:pt x="24" y="52"/>
                    </a:cubicBezTo>
                    <a:lnTo>
                      <a:pt x="24" y="48"/>
                    </a:lnTo>
                    <a:close/>
                    <a:moveTo>
                      <a:pt x="70" y="40"/>
                    </a:moveTo>
                    <a:cubicBezTo>
                      <a:pt x="51" y="40"/>
                      <a:pt x="51" y="40"/>
                      <a:pt x="51" y="40"/>
                    </a:cubicBezTo>
                    <a:cubicBezTo>
                      <a:pt x="51" y="60"/>
                      <a:pt x="51" y="60"/>
                      <a:pt x="51" y="60"/>
                    </a:cubicBezTo>
                    <a:cubicBezTo>
                      <a:pt x="70" y="60"/>
                      <a:pt x="70" y="60"/>
                      <a:pt x="70" y="60"/>
                    </a:cubicBezTo>
                    <a:lnTo>
                      <a:pt x="70" y="40"/>
                    </a:lnTo>
                    <a:close/>
                    <a:moveTo>
                      <a:pt x="62" y="52"/>
                    </a:moveTo>
                    <a:cubicBezTo>
                      <a:pt x="59" y="52"/>
                      <a:pt x="59" y="52"/>
                      <a:pt x="59" y="52"/>
                    </a:cubicBezTo>
                    <a:cubicBezTo>
                      <a:pt x="59" y="48"/>
                      <a:pt x="59" y="48"/>
                      <a:pt x="59" y="48"/>
                    </a:cubicBezTo>
                    <a:cubicBezTo>
                      <a:pt x="62" y="48"/>
                      <a:pt x="62" y="48"/>
                      <a:pt x="62" y="48"/>
                    </a:cubicBezTo>
                    <a:lnTo>
                      <a:pt x="62" y="52"/>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grpSp>
      <p:grpSp>
        <p:nvGrpSpPr>
          <p:cNvPr id="18" name="Group 17">
            <a:extLst>
              <a:ext uri="{FF2B5EF4-FFF2-40B4-BE49-F238E27FC236}">
                <a16:creationId xmlns:a16="http://schemas.microsoft.com/office/drawing/2014/main" id="{79760974-CDAA-4951-9F1C-DB906B3469AE}"/>
              </a:ext>
            </a:extLst>
          </p:cNvPr>
          <p:cNvGrpSpPr/>
          <p:nvPr/>
        </p:nvGrpSpPr>
        <p:grpSpPr>
          <a:xfrm>
            <a:off x="6607557" y="3455733"/>
            <a:ext cx="1737360" cy="1005840"/>
            <a:chOff x="6607557" y="3455733"/>
            <a:chExt cx="1737360" cy="1005840"/>
          </a:xfrm>
          <a:solidFill>
            <a:schemeClr val="accent4"/>
          </a:solidFill>
        </p:grpSpPr>
        <p:sp>
          <p:nvSpPr>
            <p:cNvPr id="47" name="Rectangle 46">
              <a:extLst>
                <a:ext uri="{FF2B5EF4-FFF2-40B4-BE49-F238E27FC236}">
                  <a16:creationId xmlns:a16="http://schemas.microsoft.com/office/drawing/2014/main" id="{8B502BE2-80AE-4295-AA8E-A27D6124C0A5}"/>
                </a:ext>
              </a:extLst>
            </p:cNvPr>
            <p:cNvSpPr/>
            <p:nvPr/>
          </p:nvSpPr>
          <p:spPr bwMode="auto">
            <a:xfrm>
              <a:off x="6607557" y="3455733"/>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a:defRPr/>
              </a:pPr>
              <a:r>
                <a:rPr lang="en-US" sz="1051" spc="-31">
                  <a:solidFill>
                    <a:srgbClr val="505050"/>
                  </a:solidFill>
                  <a:latin typeface="Segoe UI"/>
                  <a:cs typeface="Arial" panose="020B0604020202020204" pitchFamily="34" charset="0"/>
                </a:rPr>
                <a:t>Azure AD</a:t>
              </a:r>
              <a:br>
                <a:rPr lang="en-US" sz="1051" spc="-31">
                  <a:solidFill>
                    <a:srgbClr val="505050"/>
                  </a:solidFill>
                  <a:latin typeface="Segoe UI"/>
                  <a:cs typeface="Arial" panose="020B0604020202020204" pitchFamily="34" charset="0"/>
                </a:rPr>
              </a:br>
              <a:r>
                <a:rPr lang="en-US" sz="1051" spc="-31">
                  <a:solidFill>
                    <a:srgbClr val="505050"/>
                  </a:solidFill>
                  <a:latin typeface="Segoe UI"/>
                  <a:cs typeface="Arial" panose="020B0604020202020204" pitchFamily="34" charset="0"/>
                </a:rPr>
                <a:t>B2C</a:t>
              </a:r>
            </a:p>
          </p:txBody>
        </p:sp>
        <p:grpSp>
          <p:nvGrpSpPr>
            <p:cNvPr id="71" name="Group 70">
              <a:extLst>
                <a:ext uri="{FF2B5EF4-FFF2-40B4-BE49-F238E27FC236}">
                  <a16:creationId xmlns:a16="http://schemas.microsoft.com/office/drawing/2014/main" id="{E2173E22-4533-4897-88FD-05EA75CF97A4}"/>
                </a:ext>
              </a:extLst>
            </p:cNvPr>
            <p:cNvGrpSpPr>
              <a:grpSpLocks noChangeAspect="1"/>
            </p:cNvGrpSpPr>
            <p:nvPr/>
          </p:nvGrpSpPr>
          <p:grpSpPr>
            <a:xfrm>
              <a:off x="6687669" y="3821493"/>
              <a:ext cx="568103" cy="274320"/>
              <a:chOff x="7521353" y="3579354"/>
              <a:chExt cx="695006" cy="335598"/>
            </a:xfrm>
            <a:grpFill/>
          </p:grpSpPr>
          <p:grpSp>
            <p:nvGrpSpPr>
              <p:cNvPr id="72" name="Group 71">
                <a:extLst>
                  <a:ext uri="{FF2B5EF4-FFF2-40B4-BE49-F238E27FC236}">
                    <a16:creationId xmlns:a16="http://schemas.microsoft.com/office/drawing/2014/main" id="{F7E16A8B-41C9-497A-B6F5-BAEE25E9ADB8}"/>
                  </a:ext>
                </a:extLst>
              </p:cNvPr>
              <p:cNvGrpSpPr/>
              <p:nvPr/>
            </p:nvGrpSpPr>
            <p:grpSpPr>
              <a:xfrm>
                <a:off x="7521353" y="3579354"/>
                <a:ext cx="444034" cy="335598"/>
                <a:chOff x="10110340" y="2541110"/>
                <a:chExt cx="697761" cy="527364"/>
              </a:xfrm>
              <a:grpFill/>
            </p:grpSpPr>
            <p:sp>
              <p:nvSpPr>
                <p:cNvPr id="76" name="Freeform 143">
                  <a:extLst>
                    <a:ext uri="{FF2B5EF4-FFF2-40B4-BE49-F238E27FC236}">
                      <a16:creationId xmlns:a16="http://schemas.microsoft.com/office/drawing/2014/main" id="{AB77AD97-BA91-462B-9A77-C59B6F53CC42}"/>
                    </a:ext>
                  </a:extLst>
                </p:cNvPr>
                <p:cNvSpPr>
                  <a:spLocks noEditPoints="1"/>
                </p:cNvSpPr>
                <p:nvPr/>
              </p:nvSpPr>
              <p:spPr bwMode="auto">
                <a:xfrm>
                  <a:off x="10110340" y="2541110"/>
                  <a:ext cx="255540" cy="527364"/>
                </a:xfrm>
                <a:custGeom>
                  <a:avLst/>
                  <a:gdLst>
                    <a:gd name="T0" fmla="*/ 11 w 86"/>
                    <a:gd name="T1" fmla="*/ 15 h 178"/>
                    <a:gd name="T2" fmla="*/ 0 w 86"/>
                    <a:gd name="T3" fmla="*/ 178 h 178"/>
                    <a:gd name="T4" fmla="*/ 86 w 86"/>
                    <a:gd name="T5" fmla="*/ 15 h 178"/>
                    <a:gd name="T6" fmla="*/ 41 w 86"/>
                    <a:gd name="T7" fmla="*/ 0 h 178"/>
                    <a:gd name="T8" fmla="*/ 19 w 86"/>
                    <a:gd name="T9" fmla="*/ 8 h 178"/>
                    <a:gd name="T10" fmla="*/ 33 w 86"/>
                    <a:gd name="T11" fmla="*/ 15 h 178"/>
                    <a:gd name="T12" fmla="*/ 19 w 86"/>
                    <a:gd name="T13" fmla="*/ 8 h 178"/>
                    <a:gd name="T14" fmla="*/ 37 w 86"/>
                    <a:gd name="T15" fmla="*/ 170 h 178"/>
                    <a:gd name="T16" fmla="*/ 43 w 86"/>
                    <a:gd name="T17" fmla="*/ 150 h 178"/>
                    <a:gd name="T18" fmla="*/ 49 w 86"/>
                    <a:gd name="T19" fmla="*/ 170 h 178"/>
                    <a:gd name="T20" fmla="*/ 78 w 86"/>
                    <a:gd name="T21" fmla="*/ 170 h 178"/>
                    <a:gd name="T22" fmla="*/ 57 w 86"/>
                    <a:gd name="T23" fmla="*/ 156 h 178"/>
                    <a:gd name="T24" fmla="*/ 29 w 86"/>
                    <a:gd name="T25" fmla="*/ 156 h 178"/>
                    <a:gd name="T26" fmla="*/ 8 w 86"/>
                    <a:gd name="T27" fmla="*/ 170 h 178"/>
                    <a:gd name="T28" fmla="*/ 11 w 86"/>
                    <a:gd name="T29" fmla="*/ 23 h 178"/>
                    <a:gd name="T30" fmla="*/ 78 w 86"/>
                    <a:gd name="T31" fmla="*/ 23 h 178"/>
                    <a:gd name="T32" fmla="*/ 36 w 86"/>
                    <a:gd name="T33" fmla="*/ 124 h 178"/>
                    <a:gd name="T34" fmla="*/ 16 w 86"/>
                    <a:gd name="T35" fmla="*/ 104 h 178"/>
                    <a:gd name="T36" fmla="*/ 24 w 86"/>
                    <a:gd name="T37" fmla="*/ 112 h 178"/>
                    <a:gd name="T38" fmla="*/ 28 w 86"/>
                    <a:gd name="T39" fmla="*/ 116 h 178"/>
                    <a:gd name="T40" fmla="*/ 24 w 86"/>
                    <a:gd name="T41" fmla="*/ 112 h 178"/>
                    <a:gd name="T42" fmla="*/ 51 w 86"/>
                    <a:gd name="T43" fmla="*/ 104 h 178"/>
                    <a:gd name="T44" fmla="*/ 70 w 86"/>
                    <a:gd name="T45" fmla="*/ 124 h 178"/>
                    <a:gd name="T46" fmla="*/ 62 w 86"/>
                    <a:gd name="T47" fmla="*/ 116 h 178"/>
                    <a:gd name="T48" fmla="*/ 59 w 86"/>
                    <a:gd name="T49" fmla="*/ 112 h 178"/>
                    <a:gd name="T50" fmla="*/ 62 w 86"/>
                    <a:gd name="T51" fmla="*/ 116 h 178"/>
                    <a:gd name="T52" fmla="*/ 36 w 86"/>
                    <a:gd name="T53" fmla="*/ 92 h 178"/>
                    <a:gd name="T54" fmla="*/ 16 w 86"/>
                    <a:gd name="T55" fmla="*/ 72 h 178"/>
                    <a:gd name="T56" fmla="*/ 24 w 86"/>
                    <a:gd name="T57" fmla="*/ 80 h 178"/>
                    <a:gd name="T58" fmla="*/ 28 w 86"/>
                    <a:gd name="T59" fmla="*/ 84 h 178"/>
                    <a:gd name="T60" fmla="*/ 24 w 86"/>
                    <a:gd name="T61" fmla="*/ 80 h 178"/>
                    <a:gd name="T62" fmla="*/ 51 w 86"/>
                    <a:gd name="T63" fmla="*/ 72 h 178"/>
                    <a:gd name="T64" fmla="*/ 70 w 86"/>
                    <a:gd name="T65" fmla="*/ 92 h 178"/>
                    <a:gd name="T66" fmla="*/ 62 w 86"/>
                    <a:gd name="T67" fmla="*/ 84 h 178"/>
                    <a:gd name="T68" fmla="*/ 59 w 86"/>
                    <a:gd name="T69" fmla="*/ 80 h 178"/>
                    <a:gd name="T70" fmla="*/ 62 w 86"/>
                    <a:gd name="T71" fmla="*/ 84 h 178"/>
                    <a:gd name="T72" fmla="*/ 36 w 86"/>
                    <a:gd name="T73" fmla="*/ 60 h 178"/>
                    <a:gd name="T74" fmla="*/ 16 w 86"/>
                    <a:gd name="T75" fmla="*/ 40 h 178"/>
                    <a:gd name="T76" fmla="*/ 24 w 86"/>
                    <a:gd name="T77" fmla="*/ 48 h 178"/>
                    <a:gd name="T78" fmla="*/ 28 w 86"/>
                    <a:gd name="T79" fmla="*/ 52 h 178"/>
                    <a:gd name="T80" fmla="*/ 24 w 86"/>
                    <a:gd name="T81" fmla="*/ 48 h 178"/>
                    <a:gd name="T82" fmla="*/ 51 w 86"/>
                    <a:gd name="T83" fmla="*/ 40 h 178"/>
                    <a:gd name="T84" fmla="*/ 70 w 86"/>
                    <a:gd name="T85" fmla="*/ 60 h 178"/>
                    <a:gd name="T86" fmla="*/ 62 w 86"/>
                    <a:gd name="T87" fmla="*/ 52 h 178"/>
                    <a:gd name="T88" fmla="*/ 59 w 86"/>
                    <a:gd name="T89" fmla="*/ 48 h 178"/>
                    <a:gd name="T90" fmla="*/ 62 w 86"/>
                    <a:gd name="T91" fmla="*/ 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78">
                      <a:moveTo>
                        <a:pt x="11" y="0"/>
                      </a:moveTo>
                      <a:cubicBezTo>
                        <a:pt x="11" y="15"/>
                        <a:pt x="11" y="15"/>
                        <a:pt x="11" y="15"/>
                      </a:cubicBezTo>
                      <a:cubicBezTo>
                        <a:pt x="0" y="15"/>
                        <a:pt x="0" y="15"/>
                        <a:pt x="0" y="15"/>
                      </a:cubicBezTo>
                      <a:cubicBezTo>
                        <a:pt x="0" y="178"/>
                        <a:pt x="0" y="178"/>
                        <a:pt x="0" y="178"/>
                      </a:cubicBezTo>
                      <a:cubicBezTo>
                        <a:pt x="86" y="178"/>
                        <a:pt x="86" y="178"/>
                        <a:pt x="86" y="178"/>
                      </a:cubicBezTo>
                      <a:cubicBezTo>
                        <a:pt x="86" y="15"/>
                        <a:pt x="86" y="15"/>
                        <a:pt x="86" y="15"/>
                      </a:cubicBezTo>
                      <a:cubicBezTo>
                        <a:pt x="41" y="15"/>
                        <a:pt x="41" y="15"/>
                        <a:pt x="41" y="15"/>
                      </a:cubicBezTo>
                      <a:cubicBezTo>
                        <a:pt x="41" y="0"/>
                        <a:pt x="41" y="0"/>
                        <a:pt x="41" y="0"/>
                      </a:cubicBezTo>
                      <a:lnTo>
                        <a:pt x="11" y="0"/>
                      </a:lnTo>
                      <a:close/>
                      <a:moveTo>
                        <a:pt x="19" y="8"/>
                      </a:moveTo>
                      <a:cubicBezTo>
                        <a:pt x="33" y="8"/>
                        <a:pt x="33" y="8"/>
                        <a:pt x="33" y="8"/>
                      </a:cubicBezTo>
                      <a:cubicBezTo>
                        <a:pt x="33" y="15"/>
                        <a:pt x="33" y="15"/>
                        <a:pt x="33" y="15"/>
                      </a:cubicBezTo>
                      <a:cubicBezTo>
                        <a:pt x="19" y="15"/>
                        <a:pt x="19" y="15"/>
                        <a:pt x="19" y="15"/>
                      </a:cubicBezTo>
                      <a:lnTo>
                        <a:pt x="19" y="8"/>
                      </a:lnTo>
                      <a:close/>
                      <a:moveTo>
                        <a:pt x="49" y="170"/>
                      </a:moveTo>
                      <a:cubicBezTo>
                        <a:pt x="37" y="170"/>
                        <a:pt x="37" y="170"/>
                        <a:pt x="37" y="170"/>
                      </a:cubicBezTo>
                      <a:cubicBezTo>
                        <a:pt x="37" y="156"/>
                        <a:pt x="37" y="156"/>
                        <a:pt x="37" y="156"/>
                      </a:cubicBezTo>
                      <a:cubicBezTo>
                        <a:pt x="37" y="152"/>
                        <a:pt x="40" y="150"/>
                        <a:pt x="43" y="150"/>
                      </a:cubicBezTo>
                      <a:cubicBezTo>
                        <a:pt x="46" y="150"/>
                        <a:pt x="49" y="152"/>
                        <a:pt x="49" y="156"/>
                      </a:cubicBezTo>
                      <a:lnTo>
                        <a:pt x="49" y="170"/>
                      </a:lnTo>
                      <a:close/>
                      <a:moveTo>
                        <a:pt x="78" y="23"/>
                      </a:moveTo>
                      <a:cubicBezTo>
                        <a:pt x="78" y="170"/>
                        <a:pt x="78" y="170"/>
                        <a:pt x="78" y="170"/>
                      </a:cubicBezTo>
                      <a:cubicBezTo>
                        <a:pt x="57" y="170"/>
                        <a:pt x="57" y="170"/>
                        <a:pt x="57" y="170"/>
                      </a:cubicBezTo>
                      <a:cubicBezTo>
                        <a:pt x="57" y="156"/>
                        <a:pt x="57" y="156"/>
                        <a:pt x="57" y="156"/>
                      </a:cubicBezTo>
                      <a:cubicBezTo>
                        <a:pt x="57" y="148"/>
                        <a:pt x="51" y="142"/>
                        <a:pt x="43" y="142"/>
                      </a:cubicBezTo>
                      <a:cubicBezTo>
                        <a:pt x="35" y="142"/>
                        <a:pt x="29" y="148"/>
                        <a:pt x="29" y="156"/>
                      </a:cubicBezTo>
                      <a:cubicBezTo>
                        <a:pt x="29" y="170"/>
                        <a:pt x="29" y="170"/>
                        <a:pt x="29" y="170"/>
                      </a:cubicBezTo>
                      <a:cubicBezTo>
                        <a:pt x="8" y="170"/>
                        <a:pt x="8" y="170"/>
                        <a:pt x="8" y="170"/>
                      </a:cubicBezTo>
                      <a:cubicBezTo>
                        <a:pt x="8" y="23"/>
                        <a:pt x="8" y="23"/>
                        <a:pt x="8" y="23"/>
                      </a:cubicBezTo>
                      <a:cubicBezTo>
                        <a:pt x="11" y="23"/>
                        <a:pt x="11" y="23"/>
                        <a:pt x="11" y="23"/>
                      </a:cubicBezTo>
                      <a:cubicBezTo>
                        <a:pt x="41" y="23"/>
                        <a:pt x="41" y="23"/>
                        <a:pt x="41" y="23"/>
                      </a:cubicBezTo>
                      <a:lnTo>
                        <a:pt x="78" y="23"/>
                      </a:lnTo>
                      <a:close/>
                      <a:moveTo>
                        <a:pt x="16" y="124"/>
                      </a:moveTo>
                      <a:cubicBezTo>
                        <a:pt x="36" y="124"/>
                        <a:pt x="36" y="124"/>
                        <a:pt x="36" y="124"/>
                      </a:cubicBezTo>
                      <a:cubicBezTo>
                        <a:pt x="36" y="104"/>
                        <a:pt x="36" y="104"/>
                        <a:pt x="36" y="104"/>
                      </a:cubicBezTo>
                      <a:cubicBezTo>
                        <a:pt x="16" y="104"/>
                        <a:pt x="16" y="104"/>
                        <a:pt x="16" y="104"/>
                      </a:cubicBezTo>
                      <a:lnTo>
                        <a:pt x="16" y="124"/>
                      </a:lnTo>
                      <a:close/>
                      <a:moveTo>
                        <a:pt x="24" y="112"/>
                      </a:moveTo>
                      <a:cubicBezTo>
                        <a:pt x="28" y="112"/>
                        <a:pt x="28" y="112"/>
                        <a:pt x="28" y="112"/>
                      </a:cubicBezTo>
                      <a:cubicBezTo>
                        <a:pt x="28" y="116"/>
                        <a:pt x="28" y="116"/>
                        <a:pt x="28" y="116"/>
                      </a:cubicBezTo>
                      <a:cubicBezTo>
                        <a:pt x="24" y="116"/>
                        <a:pt x="24" y="116"/>
                        <a:pt x="24" y="116"/>
                      </a:cubicBezTo>
                      <a:lnTo>
                        <a:pt x="24" y="112"/>
                      </a:lnTo>
                      <a:close/>
                      <a:moveTo>
                        <a:pt x="70" y="104"/>
                      </a:moveTo>
                      <a:cubicBezTo>
                        <a:pt x="51" y="104"/>
                        <a:pt x="51" y="104"/>
                        <a:pt x="51" y="104"/>
                      </a:cubicBezTo>
                      <a:cubicBezTo>
                        <a:pt x="51" y="124"/>
                        <a:pt x="51" y="124"/>
                        <a:pt x="51" y="124"/>
                      </a:cubicBezTo>
                      <a:cubicBezTo>
                        <a:pt x="70" y="124"/>
                        <a:pt x="70" y="124"/>
                        <a:pt x="70" y="124"/>
                      </a:cubicBezTo>
                      <a:lnTo>
                        <a:pt x="70" y="104"/>
                      </a:lnTo>
                      <a:close/>
                      <a:moveTo>
                        <a:pt x="62" y="116"/>
                      </a:moveTo>
                      <a:cubicBezTo>
                        <a:pt x="59" y="116"/>
                        <a:pt x="59" y="116"/>
                        <a:pt x="59" y="116"/>
                      </a:cubicBezTo>
                      <a:cubicBezTo>
                        <a:pt x="59" y="112"/>
                        <a:pt x="59" y="112"/>
                        <a:pt x="59" y="112"/>
                      </a:cubicBezTo>
                      <a:cubicBezTo>
                        <a:pt x="62" y="112"/>
                        <a:pt x="62" y="112"/>
                        <a:pt x="62" y="112"/>
                      </a:cubicBezTo>
                      <a:lnTo>
                        <a:pt x="62" y="116"/>
                      </a:lnTo>
                      <a:close/>
                      <a:moveTo>
                        <a:pt x="16" y="92"/>
                      </a:moveTo>
                      <a:cubicBezTo>
                        <a:pt x="36" y="92"/>
                        <a:pt x="36" y="92"/>
                        <a:pt x="36" y="92"/>
                      </a:cubicBezTo>
                      <a:cubicBezTo>
                        <a:pt x="36" y="72"/>
                        <a:pt x="36" y="72"/>
                        <a:pt x="36" y="72"/>
                      </a:cubicBezTo>
                      <a:cubicBezTo>
                        <a:pt x="16" y="72"/>
                        <a:pt x="16" y="72"/>
                        <a:pt x="16" y="72"/>
                      </a:cubicBezTo>
                      <a:lnTo>
                        <a:pt x="16" y="92"/>
                      </a:lnTo>
                      <a:close/>
                      <a:moveTo>
                        <a:pt x="24" y="80"/>
                      </a:moveTo>
                      <a:cubicBezTo>
                        <a:pt x="28" y="80"/>
                        <a:pt x="28" y="80"/>
                        <a:pt x="28" y="80"/>
                      </a:cubicBezTo>
                      <a:cubicBezTo>
                        <a:pt x="28" y="84"/>
                        <a:pt x="28" y="84"/>
                        <a:pt x="28" y="84"/>
                      </a:cubicBezTo>
                      <a:cubicBezTo>
                        <a:pt x="24" y="84"/>
                        <a:pt x="24" y="84"/>
                        <a:pt x="24" y="84"/>
                      </a:cubicBezTo>
                      <a:lnTo>
                        <a:pt x="24" y="80"/>
                      </a:lnTo>
                      <a:close/>
                      <a:moveTo>
                        <a:pt x="70" y="72"/>
                      </a:moveTo>
                      <a:cubicBezTo>
                        <a:pt x="51" y="72"/>
                        <a:pt x="51" y="72"/>
                        <a:pt x="51" y="72"/>
                      </a:cubicBezTo>
                      <a:cubicBezTo>
                        <a:pt x="51" y="92"/>
                        <a:pt x="51" y="92"/>
                        <a:pt x="51" y="92"/>
                      </a:cubicBezTo>
                      <a:cubicBezTo>
                        <a:pt x="70" y="92"/>
                        <a:pt x="70" y="92"/>
                        <a:pt x="70" y="92"/>
                      </a:cubicBezTo>
                      <a:lnTo>
                        <a:pt x="70" y="72"/>
                      </a:lnTo>
                      <a:close/>
                      <a:moveTo>
                        <a:pt x="62" y="84"/>
                      </a:moveTo>
                      <a:cubicBezTo>
                        <a:pt x="59" y="84"/>
                        <a:pt x="59" y="84"/>
                        <a:pt x="59" y="84"/>
                      </a:cubicBezTo>
                      <a:cubicBezTo>
                        <a:pt x="59" y="80"/>
                        <a:pt x="59" y="80"/>
                        <a:pt x="59" y="80"/>
                      </a:cubicBezTo>
                      <a:cubicBezTo>
                        <a:pt x="62" y="80"/>
                        <a:pt x="62" y="80"/>
                        <a:pt x="62" y="80"/>
                      </a:cubicBezTo>
                      <a:lnTo>
                        <a:pt x="62" y="84"/>
                      </a:lnTo>
                      <a:close/>
                      <a:moveTo>
                        <a:pt x="16" y="60"/>
                      </a:moveTo>
                      <a:cubicBezTo>
                        <a:pt x="36" y="60"/>
                        <a:pt x="36" y="60"/>
                        <a:pt x="36" y="60"/>
                      </a:cubicBezTo>
                      <a:cubicBezTo>
                        <a:pt x="36" y="40"/>
                        <a:pt x="36" y="40"/>
                        <a:pt x="36" y="40"/>
                      </a:cubicBezTo>
                      <a:cubicBezTo>
                        <a:pt x="16" y="40"/>
                        <a:pt x="16" y="40"/>
                        <a:pt x="16" y="40"/>
                      </a:cubicBezTo>
                      <a:lnTo>
                        <a:pt x="16" y="60"/>
                      </a:lnTo>
                      <a:close/>
                      <a:moveTo>
                        <a:pt x="24" y="48"/>
                      </a:moveTo>
                      <a:cubicBezTo>
                        <a:pt x="28" y="48"/>
                        <a:pt x="28" y="48"/>
                        <a:pt x="28" y="48"/>
                      </a:cubicBezTo>
                      <a:cubicBezTo>
                        <a:pt x="28" y="52"/>
                        <a:pt x="28" y="52"/>
                        <a:pt x="28" y="52"/>
                      </a:cubicBezTo>
                      <a:cubicBezTo>
                        <a:pt x="24" y="52"/>
                        <a:pt x="24" y="52"/>
                        <a:pt x="24" y="52"/>
                      </a:cubicBezTo>
                      <a:lnTo>
                        <a:pt x="24" y="48"/>
                      </a:lnTo>
                      <a:close/>
                      <a:moveTo>
                        <a:pt x="70" y="40"/>
                      </a:moveTo>
                      <a:cubicBezTo>
                        <a:pt x="51" y="40"/>
                        <a:pt x="51" y="40"/>
                        <a:pt x="51" y="40"/>
                      </a:cubicBezTo>
                      <a:cubicBezTo>
                        <a:pt x="51" y="60"/>
                        <a:pt x="51" y="60"/>
                        <a:pt x="51" y="60"/>
                      </a:cubicBezTo>
                      <a:cubicBezTo>
                        <a:pt x="70" y="60"/>
                        <a:pt x="70" y="60"/>
                        <a:pt x="70" y="60"/>
                      </a:cubicBezTo>
                      <a:lnTo>
                        <a:pt x="70" y="40"/>
                      </a:lnTo>
                      <a:close/>
                      <a:moveTo>
                        <a:pt x="62" y="52"/>
                      </a:moveTo>
                      <a:cubicBezTo>
                        <a:pt x="59" y="52"/>
                        <a:pt x="59" y="52"/>
                        <a:pt x="59" y="52"/>
                      </a:cubicBezTo>
                      <a:cubicBezTo>
                        <a:pt x="59" y="48"/>
                        <a:pt x="59" y="48"/>
                        <a:pt x="59" y="48"/>
                      </a:cubicBezTo>
                      <a:cubicBezTo>
                        <a:pt x="62" y="48"/>
                        <a:pt x="62" y="48"/>
                        <a:pt x="62" y="48"/>
                      </a:cubicBezTo>
                      <a:lnTo>
                        <a:pt x="62" y="52"/>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nvGrpSpPr>
                <p:cNvPr id="78" name="Group 77">
                  <a:extLst>
                    <a:ext uri="{FF2B5EF4-FFF2-40B4-BE49-F238E27FC236}">
                      <a16:creationId xmlns:a16="http://schemas.microsoft.com/office/drawing/2014/main" id="{45BBD6F8-D919-493B-986C-C21D38DD0898}"/>
                    </a:ext>
                  </a:extLst>
                </p:cNvPr>
                <p:cNvGrpSpPr/>
                <p:nvPr/>
              </p:nvGrpSpPr>
              <p:grpSpPr>
                <a:xfrm>
                  <a:off x="10396736" y="2613879"/>
                  <a:ext cx="411365" cy="381827"/>
                  <a:chOff x="9675960" y="2523905"/>
                  <a:chExt cx="411365" cy="381827"/>
                </a:xfrm>
                <a:grpFill/>
              </p:grpSpPr>
              <p:sp>
                <p:nvSpPr>
                  <p:cNvPr id="79" name="Freeform 44">
                    <a:extLst>
                      <a:ext uri="{FF2B5EF4-FFF2-40B4-BE49-F238E27FC236}">
                        <a16:creationId xmlns:a16="http://schemas.microsoft.com/office/drawing/2014/main" id="{B71860F7-BFAD-4892-AB54-151CD3AE95A0}"/>
                      </a:ext>
                    </a:extLst>
                  </p:cNvPr>
                  <p:cNvSpPr>
                    <a:spLocks noChangeAspect="1"/>
                  </p:cNvSpPr>
                  <p:nvPr/>
                </p:nvSpPr>
                <p:spPr bwMode="auto">
                  <a:xfrm>
                    <a:off x="9698365" y="2523905"/>
                    <a:ext cx="388960" cy="228600"/>
                  </a:xfrm>
                  <a:custGeom>
                    <a:avLst/>
                    <a:gdLst>
                      <a:gd name="T0" fmla="*/ 225 w 298"/>
                      <a:gd name="T1" fmla="*/ 0 h 144"/>
                      <a:gd name="T2" fmla="*/ 211 w 298"/>
                      <a:gd name="T3" fmla="*/ 11 h 144"/>
                      <a:gd name="T4" fmla="*/ 260 w 298"/>
                      <a:gd name="T5" fmla="*/ 63 h 144"/>
                      <a:gd name="T6" fmla="*/ 0 w 298"/>
                      <a:gd name="T7" fmla="*/ 63 h 144"/>
                      <a:gd name="T8" fmla="*/ 0 w 298"/>
                      <a:gd name="T9" fmla="*/ 82 h 144"/>
                      <a:gd name="T10" fmla="*/ 260 w 298"/>
                      <a:gd name="T11" fmla="*/ 82 h 144"/>
                      <a:gd name="T12" fmla="*/ 211 w 298"/>
                      <a:gd name="T13" fmla="*/ 132 h 144"/>
                      <a:gd name="T14" fmla="*/ 225 w 298"/>
                      <a:gd name="T15" fmla="*/ 144 h 144"/>
                      <a:gd name="T16" fmla="*/ 298 w 298"/>
                      <a:gd name="T17" fmla="*/ 73 h 144"/>
                      <a:gd name="T18" fmla="*/ 225 w 298"/>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144">
                        <a:moveTo>
                          <a:pt x="225" y="0"/>
                        </a:moveTo>
                        <a:lnTo>
                          <a:pt x="211" y="11"/>
                        </a:lnTo>
                        <a:lnTo>
                          <a:pt x="260" y="63"/>
                        </a:lnTo>
                        <a:lnTo>
                          <a:pt x="0" y="63"/>
                        </a:lnTo>
                        <a:lnTo>
                          <a:pt x="0" y="82"/>
                        </a:lnTo>
                        <a:lnTo>
                          <a:pt x="260" y="82"/>
                        </a:lnTo>
                        <a:lnTo>
                          <a:pt x="211" y="132"/>
                        </a:lnTo>
                        <a:lnTo>
                          <a:pt x="225" y="144"/>
                        </a:lnTo>
                        <a:lnTo>
                          <a:pt x="298" y="73"/>
                        </a:lnTo>
                        <a:lnTo>
                          <a:pt x="225" y="0"/>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sp>
                <p:nvSpPr>
                  <p:cNvPr id="80" name="Freeform 44">
                    <a:extLst>
                      <a:ext uri="{FF2B5EF4-FFF2-40B4-BE49-F238E27FC236}">
                        <a16:creationId xmlns:a16="http://schemas.microsoft.com/office/drawing/2014/main" id="{5E888696-D4D4-4C02-B738-8C2B813793E0}"/>
                      </a:ext>
                    </a:extLst>
                  </p:cNvPr>
                  <p:cNvSpPr>
                    <a:spLocks noChangeAspect="1"/>
                  </p:cNvSpPr>
                  <p:nvPr/>
                </p:nvSpPr>
                <p:spPr bwMode="auto">
                  <a:xfrm rot="10800000">
                    <a:off x="9675960" y="2677132"/>
                    <a:ext cx="388960" cy="228600"/>
                  </a:xfrm>
                  <a:custGeom>
                    <a:avLst/>
                    <a:gdLst>
                      <a:gd name="T0" fmla="*/ 225 w 298"/>
                      <a:gd name="T1" fmla="*/ 0 h 144"/>
                      <a:gd name="T2" fmla="*/ 211 w 298"/>
                      <a:gd name="T3" fmla="*/ 11 h 144"/>
                      <a:gd name="T4" fmla="*/ 260 w 298"/>
                      <a:gd name="T5" fmla="*/ 63 h 144"/>
                      <a:gd name="T6" fmla="*/ 0 w 298"/>
                      <a:gd name="T7" fmla="*/ 63 h 144"/>
                      <a:gd name="T8" fmla="*/ 0 w 298"/>
                      <a:gd name="T9" fmla="*/ 82 h 144"/>
                      <a:gd name="T10" fmla="*/ 260 w 298"/>
                      <a:gd name="T11" fmla="*/ 82 h 144"/>
                      <a:gd name="T12" fmla="*/ 211 w 298"/>
                      <a:gd name="T13" fmla="*/ 132 h 144"/>
                      <a:gd name="T14" fmla="*/ 225 w 298"/>
                      <a:gd name="T15" fmla="*/ 144 h 144"/>
                      <a:gd name="T16" fmla="*/ 298 w 298"/>
                      <a:gd name="T17" fmla="*/ 73 h 144"/>
                      <a:gd name="T18" fmla="*/ 225 w 298"/>
                      <a:gd name="T1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144">
                        <a:moveTo>
                          <a:pt x="225" y="0"/>
                        </a:moveTo>
                        <a:lnTo>
                          <a:pt x="211" y="11"/>
                        </a:lnTo>
                        <a:lnTo>
                          <a:pt x="260" y="63"/>
                        </a:lnTo>
                        <a:lnTo>
                          <a:pt x="0" y="63"/>
                        </a:lnTo>
                        <a:lnTo>
                          <a:pt x="0" y="82"/>
                        </a:lnTo>
                        <a:lnTo>
                          <a:pt x="260" y="82"/>
                        </a:lnTo>
                        <a:lnTo>
                          <a:pt x="211" y="132"/>
                        </a:lnTo>
                        <a:lnTo>
                          <a:pt x="225" y="144"/>
                        </a:lnTo>
                        <a:lnTo>
                          <a:pt x="298" y="73"/>
                        </a:lnTo>
                        <a:lnTo>
                          <a:pt x="225" y="0"/>
                        </a:ln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grpSp>
          <p:sp>
            <p:nvSpPr>
              <p:cNvPr id="73" name="Freeform 12">
                <a:extLst>
                  <a:ext uri="{FF2B5EF4-FFF2-40B4-BE49-F238E27FC236}">
                    <a16:creationId xmlns:a16="http://schemas.microsoft.com/office/drawing/2014/main" id="{5BFE37B1-0864-4F9A-8A92-B6C21689E90F}"/>
                  </a:ext>
                </a:extLst>
              </p:cNvPr>
              <p:cNvSpPr>
                <a:spLocks noChangeAspect="1" noEditPoints="1"/>
              </p:cNvSpPr>
              <p:nvPr/>
            </p:nvSpPr>
            <p:spPr bwMode="auto">
              <a:xfrm>
                <a:off x="7949590" y="3603664"/>
                <a:ext cx="266769" cy="286979"/>
              </a:xfrm>
              <a:custGeom>
                <a:avLst/>
                <a:gdLst>
                  <a:gd name="T0" fmla="*/ 0 w 112"/>
                  <a:gd name="T1" fmla="*/ 120 h 120"/>
                  <a:gd name="T2" fmla="*/ 8 w 112"/>
                  <a:gd name="T3" fmla="*/ 120 h 120"/>
                  <a:gd name="T4" fmla="*/ 32 w 112"/>
                  <a:gd name="T5" fmla="*/ 96 h 120"/>
                  <a:gd name="T6" fmla="*/ 56 w 112"/>
                  <a:gd name="T7" fmla="*/ 120 h 120"/>
                  <a:gd name="T8" fmla="*/ 64 w 112"/>
                  <a:gd name="T9" fmla="*/ 120 h 120"/>
                  <a:gd name="T10" fmla="*/ 46 w 112"/>
                  <a:gd name="T11" fmla="*/ 91 h 120"/>
                  <a:gd name="T12" fmla="*/ 56 w 112"/>
                  <a:gd name="T13" fmla="*/ 72 h 120"/>
                  <a:gd name="T14" fmla="*/ 80 w 112"/>
                  <a:gd name="T15" fmla="*/ 48 h 120"/>
                  <a:gd name="T16" fmla="*/ 104 w 112"/>
                  <a:gd name="T17" fmla="*/ 72 h 120"/>
                  <a:gd name="T18" fmla="*/ 112 w 112"/>
                  <a:gd name="T19" fmla="*/ 72 h 120"/>
                  <a:gd name="T20" fmla="*/ 94 w 112"/>
                  <a:gd name="T21" fmla="*/ 43 h 120"/>
                  <a:gd name="T22" fmla="*/ 104 w 112"/>
                  <a:gd name="T23" fmla="*/ 24 h 120"/>
                  <a:gd name="T24" fmla="*/ 80 w 112"/>
                  <a:gd name="T25" fmla="*/ 0 h 120"/>
                  <a:gd name="T26" fmla="*/ 56 w 112"/>
                  <a:gd name="T27" fmla="*/ 24 h 120"/>
                  <a:gd name="T28" fmla="*/ 65 w 112"/>
                  <a:gd name="T29" fmla="*/ 43 h 120"/>
                  <a:gd name="T30" fmla="*/ 51 w 112"/>
                  <a:gd name="T31" fmla="*/ 58 h 120"/>
                  <a:gd name="T32" fmla="*/ 32 w 112"/>
                  <a:gd name="T33" fmla="*/ 48 h 120"/>
                  <a:gd name="T34" fmla="*/ 8 w 112"/>
                  <a:gd name="T35" fmla="*/ 72 h 120"/>
                  <a:gd name="T36" fmla="*/ 17 w 112"/>
                  <a:gd name="T37" fmla="*/ 91 h 120"/>
                  <a:gd name="T38" fmla="*/ 0 w 112"/>
                  <a:gd name="T39" fmla="*/ 120 h 120"/>
                  <a:gd name="T40" fmla="*/ 64 w 112"/>
                  <a:gd name="T41" fmla="*/ 24 h 120"/>
                  <a:gd name="T42" fmla="*/ 80 w 112"/>
                  <a:gd name="T43" fmla="*/ 8 h 120"/>
                  <a:gd name="T44" fmla="*/ 96 w 112"/>
                  <a:gd name="T45" fmla="*/ 24 h 120"/>
                  <a:gd name="T46" fmla="*/ 80 w 112"/>
                  <a:gd name="T47" fmla="*/ 40 h 120"/>
                  <a:gd name="T48" fmla="*/ 64 w 112"/>
                  <a:gd name="T49" fmla="*/ 24 h 120"/>
                  <a:gd name="T50" fmla="*/ 16 w 112"/>
                  <a:gd name="T51" fmla="*/ 72 h 120"/>
                  <a:gd name="T52" fmla="*/ 32 w 112"/>
                  <a:gd name="T53" fmla="*/ 56 h 120"/>
                  <a:gd name="T54" fmla="*/ 48 w 112"/>
                  <a:gd name="T55" fmla="*/ 72 h 120"/>
                  <a:gd name="T56" fmla="*/ 32 w 112"/>
                  <a:gd name="T57" fmla="*/ 88 h 120"/>
                  <a:gd name="T58" fmla="*/ 16 w 112"/>
                  <a:gd name="T59"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20">
                    <a:moveTo>
                      <a:pt x="0" y="120"/>
                    </a:moveTo>
                    <a:cubicBezTo>
                      <a:pt x="8" y="120"/>
                      <a:pt x="8" y="120"/>
                      <a:pt x="8" y="120"/>
                    </a:cubicBezTo>
                    <a:cubicBezTo>
                      <a:pt x="8" y="107"/>
                      <a:pt x="18" y="96"/>
                      <a:pt x="32" y="96"/>
                    </a:cubicBezTo>
                    <a:cubicBezTo>
                      <a:pt x="45" y="96"/>
                      <a:pt x="56" y="107"/>
                      <a:pt x="56" y="120"/>
                    </a:cubicBezTo>
                    <a:cubicBezTo>
                      <a:pt x="64" y="120"/>
                      <a:pt x="64" y="120"/>
                      <a:pt x="64" y="120"/>
                    </a:cubicBezTo>
                    <a:cubicBezTo>
                      <a:pt x="64" y="107"/>
                      <a:pt x="56" y="97"/>
                      <a:pt x="46" y="91"/>
                    </a:cubicBezTo>
                    <a:cubicBezTo>
                      <a:pt x="52" y="87"/>
                      <a:pt x="56" y="80"/>
                      <a:pt x="56" y="72"/>
                    </a:cubicBezTo>
                    <a:cubicBezTo>
                      <a:pt x="56" y="59"/>
                      <a:pt x="66" y="48"/>
                      <a:pt x="80" y="48"/>
                    </a:cubicBezTo>
                    <a:cubicBezTo>
                      <a:pt x="93" y="48"/>
                      <a:pt x="104" y="59"/>
                      <a:pt x="104" y="72"/>
                    </a:cubicBezTo>
                    <a:cubicBezTo>
                      <a:pt x="112" y="72"/>
                      <a:pt x="112" y="72"/>
                      <a:pt x="112" y="72"/>
                    </a:cubicBezTo>
                    <a:cubicBezTo>
                      <a:pt x="112" y="59"/>
                      <a:pt x="104" y="49"/>
                      <a:pt x="94" y="43"/>
                    </a:cubicBezTo>
                    <a:cubicBezTo>
                      <a:pt x="100" y="39"/>
                      <a:pt x="104" y="32"/>
                      <a:pt x="104" y="24"/>
                    </a:cubicBezTo>
                    <a:cubicBezTo>
                      <a:pt x="104" y="11"/>
                      <a:pt x="93" y="0"/>
                      <a:pt x="80" y="0"/>
                    </a:cubicBezTo>
                    <a:cubicBezTo>
                      <a:pt x="66" y="0"/>
                      <a:pt x="56" y="11"/>
                      <a:pt x="56" y="24"/>
                    </a:cubicBezTo>
                    <a:cubicBezTo>
                      <a:pt x="56" y="32"/>
                      <a:pt x="60" y="39"/>
                      <a:pt x="65" y="43"/>
                    </a:cubicBezTo>
                    <a:cubicBezTo>
                      <a:pt x="59" y="46"/>
                      <a:pt x="54" y="52"/>
                      <a:pt x="51" y="58"/>
                    </a:cubicBezTo>
                    <a:cubicBezTo>
                      <a:pt x="47" y="52"/>
                      <a:pt x="40" y="48"/>
                      <a:pt x="32" y="48"/>
                    </a:cubicBezTo>
                    <a:cubicBezTo>
                      <a:pt x="18" y="48"/>
                      <a:pt x="8" y="59"/>
                      <a:pt x="8" y="72"/>
                    </a:cubicBezTo>
                    <a:cubicBezTo>
                      <a:pt x="8" y="80"/>
                      <a:pt x="12" y="87"/>
                      <a:pt x="17" y="91"/>
                    </a:cubicBezTo>
                    <a:cubicBezTo>
                      <a:pt x="7" y="97"/>
                      <a:pt x="0" y="107"/>
                      <a:pt x="0" y="120"/>
                    </a:cubicBezTo>
                    <a:close/>
                    <a:moveTo>
                      <a:pt x="64" y="24"/>
                    </a:moveTo>
                    <a:cubicBezTo>
                      <a:pt x="64" y="15"/>
                      <a:pt x="71" y="8"/>
                      <a:pt x="80" y="8"/>
                    </a:cubicBezTo>
                    <a:cubicBezTo>
                      <a:pt x="88" y="8"/>
                      <a:pt x="96" y="15"/>
                      <a:pt x="96" y="24"/>
                    </a:cubicBezTo>
                    <a:cubicBezTo>
                      <a:pt x="96" y="33"/>
                      <a:pt x="88" y="40"/>
                      <a:pt x="80" y="40"/>
                    </a:cubicBezTo>
                    <a:cubicBezTo>
                      <a:pt x="71" y="40"/>
                      <a:pt x="64" y="33"/>
                      <a:pt x="64" y="24"/>
                    </a:cubicBezTo>
                    <a:close/>
                    <a:moveTo>
                      <a:pt x="16" y="72"/>
                    </a:moveTo>
                    <a:cubicBezTo>
                      <a:pt x="16" y="63"/>
                      <a:pt x="23" y="56"/>
                      <a:pt x="32" y="56"/>
                    </a:cubicBezTo>
                    <a:cubicBezTo>
                      <a:pt x="40" y="56"/>
                      <a:pt x="48" y="63"/>
                      <a:pt x="48" y="72"/>
                    </a:cubicBezTo>
                    <a:cubicBezTo>
                      <a:pt x="48" y="81"/>
                      <a:pt x="40" y="88"/>
                      <a:pt x="32" y="88"/>
                    </a:cubicBezTo>
                    <a:cubicBezTo>
                      <a:pt x="23" y="88"/>
                      <a:pt x="16" y="81"/>
                      <a:pt x="16" y="72"/>
                    </a:cubicBezTo>
                    <a:close/>
                  </a:path>
                </a:pathLst>
              </a:custGeom>
              <a:grpFill/>
              <a:ln>
                <a:noFill/>
              </a:ln>
            </p:spPr>
            <p:txBody>
              <a:bodyPr vert="horz" wrap="square" lIns="91440" tIns="45720" rIns="91440" bIns="45720" numCol="1" anchor="t" anchorCtr="0" compatLnSpc="1">
                <a:prstTxWarp prst="textNoShape">
                  <a:avLst/>
                </a:prstTxWarp>
              </a:bodyPr>
              <a:lstStyle/>
              <a:p>
                <a:pPr defTabSz="914377"/>
                <a:endParaRPr lang="en-US" sz="1800">
                  <a:solidFill>
                    <a:srgbClr val="353535"/>
                  </a:solidFill>
                  <a:latin typeface="Segoe UI Semilight"/>
                </a:endParaRPr>
              </a:p>
            </p:txBody>
          </p:sp>
        </p:grpSp>
      </p:grpSp>
      <p:grpSp>
        <p:nvGrpSpPr>
          <p:cNvPr id="8" name="Group 7">
            <a:extLst>
              <a:ext uri="{FF2B5EF4-FFF2-40B4-BE49-F238E27FC236}">
                <a16:creationId xmlns:a16="http://schemas.microsoft.com/office/drawing/2014/main" id="{3A3E3CA8-9367-45E2-8767-B24CFFAD21C3}"/>
              </a:ext>
            </a:extLst>
          </p:cNvPr>
          <p:cNvGrpSpPr/>
          <p:nvPr/>
        </p:nvGrpSpPr>
        <p:grpSpPr>
          <a:xfrm>
            <a:off x="4807987" y="1328125"/>
            <a:ext cx="1737360" cy="1005840"/>
            <a:chOff x="4807987" y="1328125"/>
            <a:chExt cx="1737360" cy="1005840"/>
          </a:xfrm>
        </p:grpSpPr>
        <p:sp>
          <p:nvSpPr>
            <p:cNvPr id="39" name="Rectangle 38">
              <a:extLst>
                <a:ext uri="{FF2B5EF4-FFF2-40B4-BE49-F238E27FC236}">
                  <a16:creationId xmlns:a16="http://schemas.microsoft.com/office/drawing/2014/main" id="{F914664C-DA51-4DD8-9034-D9C5B17CFDE5}"/>
                </a:ext>
              </a:extLst>
            </p:cNvPr>
            <p:cNvSpPr/>
            <p:nvPr/>
          </p:nvSpPr>
          <p:spPr bwMode="auto">
            <a:xfrm>
              <a:off x="4807987" y="1328125"/>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SSO to SaaS</a:t>
              </a:r>
            </a:p>
          </p:txBody>
        </p:sp>
        <p:pic>
          <p:nvPicPr>
            <p:cNvPr id="5" name="Picture 4" descr="A close up of a sign&#10;&#10;Description generated with high confidence">
              <a:extLst>
                <a:ext uri="{FF2B5EF4-FFF2-40B4-BE49-F238E27FC236}">
                  <a16:creationId xmlns:a16="http://schemas.microsoft.com/office/drawing/2014/main" id="{829623E3-13E7-4C15-99F6-929300F4C202}"/>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4935470" y="1670140"/>
              <a:ext cx="468504" cy="321810"/>
            </a:xfrm>
            <a:prstGeom prst="rect">
              <a:avLst/>
            </a:prstGeom>
          </p:spPr>
        </p:pic>
      </p:grpSp>
      <p:grpSp>
        <p:nvGrpSpPr>
          <p:cNvPr id="13" name="Group 12">
            <a:extLst>
              <a:ext uri="{FF2B5EF4-FFF2-40B4-BE49-F238E27FC236}">
                <a16:creationId xmlns:a16="http://schemas.microsoft.com/office/drawing/2014/main" id="{DFC7B18F-2CB9-462E-81BF-F45A68E63A64}"/>
              </a:ext>
            </a:extLst>
          </p:cNvPr>
          <p:cNvGrpSpPr/>
          <p:nvPr/>
        </p:nvGrpSpPr>
        <p:grpSpPr>
          <a:xfrm>
            <a:off x="4807987" y="4519540"/>
            <a:ext cx="1737360" cy="1005840"/>
            <a:chOff x="4807987" y="4519540"/>
            <a:chExt cx="1737360" cy="1005840"/>
          </a:xfrm>
        </p:grpSpPr>
        <p:sp>
          <p:nvSpPr>
            <p:cNvPr id="42" name="Rectangle 41">
              <a:extLst>
                <a:ext uri="{FF2B5EF4-FFF2-40B4-BE49-F238E27FC236}">
                  <a16:creationId xmlns:a16="http://schemas.microsoft.com/office/drawing/2014/main" id="{7730C322-EB25-488C-8248-FB3C3F7688BC}"/>
                </a:ext>
              </a:extLst>
            </p:cNvPr>
            <p:cNvSpPr/>
            <p:nvPr/>
          </p:nvSpPr>
          <p:spPr bwMode="auto">
            <a:xfrm>
              <a:off x="4807987" y="4519540"/>
              <a:ext cx="1737360" cy="10058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520" tIns="46637" rIns="45720" bIns="46637" numCol="1" rtlCol="0" anchor="ctr" anchorCtr="0" compatLnSpc="1">
              <a:prstTxWarp prst="textNoShape">
                <a:avLst/>
              </a:prstTxWarp>
            </a:bodyPr>
            <a:lstStyle/>
            <a:p>
              <a:pPr defTabSz="914377" fontAlgn="t"/>
              <a:r>
                <a:rPr lang="en-US" sz="1051" spc="-31">
                  <a:solidFill>
                    <a:srgbClr val="505050"/>
                  </a:solidFill>
                  <a:latin typeface="Segoe UI"/>
                  <a:cs typeface="Arial" panose="020B0604020202020204" pitchFamily="34" charset="0"/>
                </a:rPr>
                <a:t>Microsoft Authenticator  - Password-less Access</a:t>
              </a:r>
            </a:p>
          </p:txBody>
        </p:sp>
        <p:grpSp>
          <p:nvGrpSpPr>
            <p:cNvPr id="7" name="Group 6">
              <a:extLst>
                <a:ext uri="{FF2B5EF4-FFF2-40B4-BE49-F238E27FC236}">
                  <a16:creationId xmlns:a16="http://schemas.microsoft.com/office/drawing/2014/main" id="{0425C2AA-642F-4F4F-804A-064CEC55C1D7}"/>
                </a:ext>
              </a:extLst>
            </p:cNvPr>
            <p:cNvGrpSpPr>
              <a:grpSpLocks noChangeAspect="1"/>
            </p:cNvGrpSpPr>
            <p:nvPr/>
          </p:nvGrpSpPr>
          <p:grpSpPr>
            <a:xfrm>
              <a:off x="5050459" y="4797980"/>
              <a:ext cx="238526" cy="448955"/>
              <a:chOff x="7368827" y="4988149"/>
              <a:chExt cx="456145" cy="858558"/>
            </a:xfrm>
          </p:grpSpPr>
          <p:grpSp>
            <p:nvGrpSpPr>
              <p:cNvPr id="92" name="Group 91">
                <a:extLst>
                  <a:ext uri="{FF2B5EF4-FFF2-40B4-BE49-F238E27FC236}">
                    <a16:creationId xmlns:a16="http://schemas.microsoft.com/office/drawing/2014/main" id="{168BF342-0CCA-491D-B81F-F2C78EC76731}"/>
                  </a:ext>
                </a:extLst>
              </p:cNvPr>
              <p:cNvGrpSpPr/>
              <p:nvPr/>
            </p:nvGrpSpPr>
            <p:grpSpPr>
              <a:xfrm>
                <a:off x="7368827" y="4988149"/>
                <a:ext cx="456145" cy="858558"/>
                <a:chOff x="9273976" y="4198321"/>
                <a:chExt cx="406409" cy="764944"/>
              </a:xfrm>
            </p:grpSpPr>
            <p:sp>
              <p:nvSpPr>
                <p:cNvPr id="93" name="Freeform 8">
                  <a:extLst>
                    <a:ext uri="{FF2B5EF4-FFF2-40B4-BE49-F238E27FC236}">
                      <a16:creationId xmlns:a16="http://schemas.microsoft.com/office/drawing/2014/main" id="{F81FA1F0-C6EA-4542-BBE5-99D183264D46}"/>
                    </a:ext>
                  </a:extLst>
                </p:cNvPr>
                <p:cNvSpPr>
                  <a:spLocks/>
                </p:cNvSpPr>
                <p:nvPr/>
              </p:nvSpPr>
              <p:spPr bwMode="auto">
                <a:xfrm>
                  <a:off x="9273976" y="4198321"/>
                  <a:ext cx="406409" cy="764944"/>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1" rIns="93260" bIns="46631" numCol="1" anchor="t" anchorCtr="0" compatLnSpc="1">
                  <a:prstTxWarp prst="textNoShape">
                    <a:avLst/>
                  </a:prstTxWarp>
                </a:bodyPr>
                <a:lstStyle/>
                <a:p>
                  <a:pPr defTabSz="932719">
                    <a:defRPr/>
                  </a:pPr>
                  <a:endParaRPr lang="en-US" sz="1836" kern="0">
                    <a:solidFill>
                      <a:srgbClr val="353535"/>
                    </a:solidFill>
                    <a:latin typeface="Segoe UI Semilight"/>
                  </a:endParaRPr>
                </a:p>
              </p:txBody>
            </p:sp>
            <p:sp>
              <p:nvSpPr>
                <p:cNvPr id="94" name="Line 9">
                  <a:extLst>
                    <a:ext uri="{FF2B5EF4-FFF2-40B4-BE49-F238E27FC236}">
                      <a16:creationId xmlns:a16="http://schemas.microsoft.com/office/drawing/2014/main" id="{D87A2C07-971E-4304-B10B-4407CC55D241}"/>
                    </a:ext>
                  </a:extLst>
                </p:cNvPr>
                <p:cNvSpPr>
                  <a:spLocks noChangeShapeType="1"/>
                </p:cNvSpPr>
                <p:nvPr/>
              </p:nvSpPr>
              <p:spPr bwMode="auto">
                <a:xfrm flipH="1" flipV="1">
                  <a:off x="9273976" y="4854288"/>
                  <a:ext cx="406409"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1" rIns="93260" bIns="46631" numCol="1" anchor="t" anchorCtr="0" compatLnSpc="1">
                  <a:prstTxWarp prst="textNoShape">
                    <a:avLst/>
                  </a:prstTxWarp>
                </a:bodyPr>
                <a:lstStyle/>
                <a:p>
                  <a:pPr defTabSz="932719">
                    <a:defRPr/>
                  </a:pPr>
                  <a:endParaRPr lang="en-US" sz="1836" kern="0">
                    <a:solidFill>
                      <a:srgbClr val="353535"/>
                    </a:solidFill>
                    <a:latin typeface="Segoe UI Semilight"/>
                  </a:endParaRPr>
                </a:p>
              </p:txBody>
            </p:sp>
            <p:sp>
              <p:nvSpPr>
                <p:cNvPr id="96" name="Line 10">
                  <a:extLst>
                    <a:ext uri="{FF2B5EF4-FFF2-40B4-BE49-F238E27FC236}">
                      <a16:creationId xmlns:a16="http://schemas.microsoft.com/office/drawing/2014/main" id="{D3D97733-E9CA-40ED-9E14-E3AFE7BA27E4}"/>
                    </a:ext>
                  </a:extLst>
                </p:cNvPr>
                <p:cNvSpPr>
                  <a:spLocks noChangeShapeType="1"/>
                </p:cNvSpPr>
                <p:nvPr/>
              </p:nvSpPr>
              <p:spPr bwMode="auto">
                <a:xfrm>
                  <a:off x="9273976" y="4298916"/>
                  <a:ext cx="402623" cy="2548"/>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1" rIns="93260" bIns="46631" numCol="1" anchor="t" anchorCtr="0" compatLnSpc="1">
                  <a:prstTxWarp prst="textNoShape">
                    <a:avLst/>
                  </a:prstTxWarp>
                </a:bodyPr>
                <a:lstStyle/>
                <a:p>
                  <a:pPr defTabSz="932719">
                    <a:defRPr/>
                  </a:pPr>
                  <a:endParaRPr lang="en-US" sz="1836" kern="0">
                    <a:solidFill>
                      <a:srgbClr val="353535"/>
                    </a:solidFill>
                    <a:latin typeface="Segoe UI Semilight"/>
                  </a:endParaRPr>
                </a:p>
              </p:txBody>
            </p:sp>
          </p:grpSp>
          <p:sp>
            <p:nvSpPr>
              <p:cNvPr id="97" name="Freeform 172">
                <a:extLst>
                  <a:ext uri="{FF2B5EF4-FFF2-40B4-BE49-F238E27FC236}">
                    <a16:creationId xmlns:a16="http://schemas.microsoft.com/office/drawing/2014/main" id="{2D8E4F98-8B5F-467E-A246-59D52DFDF2BC}"/>
                  </a:ext>
                </a:extLst>
              </p:cNvPr>
              <p:cNvSpPr>
                <a:spLocks noChangeAspect="1"/>
              </p:cNvSpPr>
              <p:nvPr/>
            </p:nvSpPr>
            <p:spPr bwMode="black">
              <a:xfrm>
                <a:off x="7436763" y="5243735"/>
                <a:ext cx="324656" cy="368647"/>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4911" tIns="75929" rIns="94911" bIns="75929" numCol="1" spcCol="0" rtlCol="0" fromWordArt="0" anchor="t" anchorCtr="0" forceAA="0" compatLnSpc="1">
                <a:prstTxWarp prst="textNoShape">
                  <a:avLst/>
                </a:prstTxWarp>
                <a:noAutofit/>
              </a:bodyPr>
              <a:lstStyle/>
              <a:p>
                <a:pPr algn="ctr" defTabSz="483912" fontAlgn="base">
                  <a:lnSpc>
                    <a:spcPct val="90000"/>
                  </a:lnSpc>
                  <a:spcBef>
                    <a:spcPct val="0"/>
                  </a:spcBef>
                  <a:spcAft>
                    <a:spcPct val="0"/>
                  </a:spcAft>
                  <a:defRPr/>
                </a:pPr>
                <a:endParaRPr lang="en-US" sz="1247"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3019295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0 -3.99001E-6 L 0 0.25012 " pathEditMode="relative" rAng="0" ptsTypes="AA">
                                      <p:cBhvr>
                                        <p:cTn id="9" dur="750" spd="-100000" fill="hold"/>
                                        <p:tgtEl>
                                          <p:spTgt spid="2"/>
                                        </p:tgtEl>
                                        <p:attrNameLst>
                                          <p:attrName>ppt_x</p:attrName>
                                          <p:attrName>ppt_y</p:attrName>
                                        </p:attrNameLst>
                                      </p:cBhvr>
                                      <p:rCtr x="0" y="12506"/>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8" grpId="0"/>
      <p:bldP spid="109" grpId="0"/>
      <p:bldP spid="110" grpId="0"/>
      <p:bldP spid="111" grpId="0"/>
      <p:bldP spid="36" grpId="0" animBg="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173FD-8FE6-4E62-949A-8A480D681008}"/>
              </a:ext>
            </a:extLst>
          </p:cNvPr>
          <p:cNvPicPr>
            <a:picLocks noChangeAspect="1"/>
          </p:cNvPicPr>
          <p:nvPr/>
        </p:nvPicPr>
        <p:blipFill>
          <a:blip r:embed="rId2"/>
          <a:stretch>
            <a:fillRect/>
          </a:stretch>
        </p:blipFill>
        <p:spPr>
          <a:xfrm>
            <a:off x="726233" y="195943"/>
            <a:ext cx="10739534" cy="6466113"/>
          </a:xfrm>
          <a:prstGeom prst="rect">
            <a:avLst/>
          </a:prstGeom>
        </p:spPr>
      </p:pic>
    </p:spTree>
    <p:extLst>
      <p:ext uri="{BB962C8B-B14F-4D97-AF65-F5344CB8AC3E}">
        <p14:creationId xmlns:p14="http://schemas.microsoft.com/office/powerpoint/2010/main" val="33987021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EA9A59-1D73-47C6-8CF8-D3080AD8A13D}"/>
              </a:ext>
            </a:extLst>
          </p:cNvPr>
          <p:cNvGraphicFramePr>
            <a:graphicFrameLocks noGrp="1"/>
          </p:cNvGraphicFramePr>
          <p:nvPr>
            <p:extLst>
              <p:ext uri="{D42A27DB-BD31-4B8C-83A1-F6EECF244321}">
                <p14:modId xmlns:p14="http://schemas.microsoft.com/office/powerpoint/2010/main" val="12460289"/>
              </p:ext>
            </p:extLst>
          </p:nvPr>
        </p:nvGraphicFramePr>
        <p:xfrm>
          <a:off x="714375" y="1555750"/>
          <a:ext cx="10763252" cy="4305300"/>
        </p:xfrm>
        <a:graphic>
          <a:graphicData uri="http://schemas.openxmlformats.org/drawingml/2006/table">
            <a:tbl>
              <a:tblPr firstRow="1" bandRow="1">
                <a:tableStyleId>{2D5ABB26-0587-4C30-8999-92F81FD0307C}</a:tableStyleId>
              </a:tblPr>
              <a:tblGrid>
                <a:gridCol w="2690813">
                  <a:extLst>
                    <a:ext uri="{9D8B030D-6E8A-4147-A177-3AD203B41FA5}">
                      <a16:colId xmlns:a16="http://schemas.microsoft.com/office/drawing/2014/main" val="3792003131"/>
                    </a:ext>
                  </a:extLst>
                </a:gridCol>
                <a:gridCol w="896938">
                  <a:extLst>
                    <a:ext uri="{9D8B030D-6E8A-4147-A177-3AD203B41FA5}">
                      <a16:colId xmlns:a16="http://schemas.microsoft.com/office/drawing/2014/main" val="624966721"/>
                    </a:ext>
                  </a:extLst>
                </a:gridCol>
                <a:gridCol w="1793875">
                  <a:extLst>
                    <a:ext uri="{9D8B030D-6E8A-4147-A177-3AD203B41FA5}">
                      <a16:colId xmlns:a16="http://schemas.microsoft.com/office/drawing/2014/main" val="3933424486"/>
                    </a:ext>
                  </a:extLst>
                </a:gridCol>
                <a:gridCol w="1793875">
                  <a:extLst>
                    <a:ext uri="{9D8B030D-6E8A-4147-A177-3AD203B41FA5}">
                      <a16:colId xmlns:a16="http://schemas.microsoft.com/office/drawing/2014/main" val="1449938115"/>
                    </a:ext>
                  </a:extLst>
                </a:gridCol>
                <a:gridCol w="896938">
                  <a:extLst>
                    <a:ext uri="{9D8B030D-6E8A-4147-A177-3AD203B41FA5}">
                      <a16:colId xmlns:a16="http://schemas.microsoft.com/office/drawing/2014/main" val="415523962"/>
                    </a:ext>
                  </a:extLst>
                </a:gridCol>
                <a:gridCol w="2690813">
                  <a:extLst>
                    <a:ext uri="{9D8B030D-6E8A-4147-A177-3AD203B41FA5}">
                      <a16:colId xmlns:a16="http://schemas.microsoft.com/office/drawing/2014/main" val="2900678160"/>
                    </a:ext>
                  </a:extLst>
                </a:gridCol>
              </a:tblGrid>
              <a:tr h="2152650">
                <a:tc>
                  <a:txBody>
                    <a:bodyPr/>
                    <a:lstStyle/>
                    <a:p>
                      <a:endParaRPr lang="en-US" sz="2100"/>
                    </a:p>
                  </a:txBody>
                  <a:tcPr marL="107633" marR="107633" marT="53816" marB="53816">
                    <a:lnL w="317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US" sz="2100"/>
                    </a:p>
                  </a:txBody>
                  <a:tcPr marL="107633" marR="107633" marT="53816" marB="5381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lvl="0" indent="0" algn="l" defTabSz="792206" rtl="0" eaLnBrk="1" fontAlgn="base" latinLnBrk="0" hangingPunct="1">
                        <a:lnSpc>
                          <a:spcPct val="90000"/>
                        </a:lnSpc>
                        <a:spcBef>
                          <a:spcPts val="510"/>
                        </a:spcBef>
                        <a:spcAft>
                          <a:spcPct val="0"/>
                        </a:spcAft>
                        <a:buClrTx/>
                        <a:buSzTx/>
                        <a:buFontTx/>
                        <a:buNone/>
                        <a:tabLst/>
                        <a:defRPr/>
                      </a:pPr>
                      <a:r>
                        <a:rPr kumimoji="0" lang="en-US" sz="4400" b="0" i="0" u="none" strike="noStrike" kern="1200" cap="none" spc="-127"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WS-Fed</a:t>
                      </a:r>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endParaRPr lang="en-US" sz="2100"/>
                    </a:p>
                  </a:txBody>
                  <a:tcPr marL="107633" marR="107633" marT="53816" marB="53816">
                    <a:lnL w="1270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6904213"/>
                  </a:ext>
                </a:extLst>
              </a:tr>
              <a:tr h="2152650">
                <a:tc gridSpan="2">
                  <a:txBody>
                    <a:bodyPr/>
                    <a:lstStyle/>
                    <a:p>
                      <a:endParaRPr lang="en-US" sz="2100"/>
                    </a:p>
                  </a:txBody>
                  <a:tcPr marL="107633" marR="107633" marT="53816" marB="53816">
                    <a:lnL w="317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endParaRPr lang="en-US" sz="2100" dirty="0"/>
                    </a:p>
                  </a:txBody>
                  <a:tcPr marL="107633" marR="107633" marT="53816" marB="53816">
                    <a:lnL w="1270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1657106"/>
                  </a:ext>
                </a:extLst>
              </a:tr>
            </a:tbl>
          </a:graphicData>
        </a:graphic>
      </p:graphicFrame>
      <p:sp>
        <p:nvSpPr>
          <p:cNvPr id="2" name="Title 1">
            <a:extLst>
              <a:ext uri="{FF2B5EF4-FFF2-40B4-BE49-F238E27FC236}">
                <a16:creationId xmlns:a16="http://schemas.microsoft.com/office/drawing/2014/main" id="{8A6D354C-12DF-42A2-A94C-4B6BC6FE3DC9}"/>
              </a:ext>
            </a:extLst>
          </p:cNvPr>
          <p:cNvSpPr>
            <a:spLocks noGrp="1"/>
          </p:cNvSpPr>
          <p:nvPr>
            <p:ph type="title"/>
          </p:nvPr>
        </p:nvSpPr>
        <p:spPr>
          <a:xfrm>
            <a:off x="426424" y="449826"/>
            <a:ext cx="11336039" cy="758022"/>
          </a:xfrm>
        </p:spPr>
        <p:txBody>
          <a:bodyPr/>
          <a:lstStyle/>
          <a:p>
            <a:r>
              <a:rPr lang="en-US"/>
              <a:t>Open Standards</a:t>
            </a:r>
          </a:p>
        </p:txBody>
      </p:sp>
      <p:pic>
        <p:nvPicPr>
          <p:cNvPr id="4" name="Picture 3">
            <a:extLst>
              <a:ext uri="{FF2B5EF4-FFF2-40B4-BE49-F238E27FC236}">
                <a16:creationId xmlns:a16="http://schemas.microsoft.com/office/drawing/2014/main" id="{993CE4FC-15D6-48D9-8C9F-396A372B6B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98469" y="2149950"/>
            <a:ext cx="1001206" cy="1001203"/>
          </a:xfrm>
          <a:prstGeom prst="ellipse">
            <a:avLst/>
          </a:prstGeom>
        </p:spPr>
      </p:pic>
      <p:pic>
        <p:nvPicPr>
          <p:cNvPr id="5" name="Picture 4">
            <a:extLst>
              <a:ext uri="{FF2B5EF4-FFF2-40B4-BE49-F238E27FC236}">
                <a16:creationId xmlns:a16="http://schemas.microsoft.com/office/drawing/2014/main" id="{FD02DB8F-9626-4412-927B-F09D9E0B8C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94291" y="2149950"/>
            <a:ext cx="1001203" cy="1001203"/>
          </a:xfrm>
          <a:prstGeom prst="ellipse">
            <a:avLst/>
          </a:prstGeom>
        </p:spPr>
      </p:pic>
      <p:sp>
        <p:nvSpPr>
          <p:cNvPr id="6" name="Rectangle 5">
            <a:extLst>
              <a:ext uri="{FF2B5EF4-FFF2-40B4-BE49-F238E27FC236}">
                <a16:creationId xmlns:a16="http://schemas.microsoft.com/office/drawing/2014/main" id="{65F9CC35-7280-4085-9DB4-257157B1038B}"/>
              </a:ext>
            </a:extLst>
          </p:cNvPr>
          <p:cNvSpPr/>
          <p:nvPr/>
        </p:nvSpPr>
        <p:spPr>
          <a:xfrm>
            <a:off x="4787660" y="4493450"/>
            <a:ext cx="2616680" cy="609398"/>
          </a:xfrm>
          <a:prstGeom prst="rect">
            <a:avLst/>
          </a:prstGeom>
        </p:spPr>
        <p:txBody>
          <a:bodyPr wrap="square" lIns="0" tIns="0" rIns="0" bIns="0" anchor="ctr">
            <a:spAutoFit/>
          </a:bodyPr>
          <a:lstStyle/>
          <a:p>
            <a:pPr defTabSz="792206" fontAlgn="base">
              <a:lnSpc>
                <a:spcPct val="90000"/>
              </a:lnSpc>
              <a:spcBef>
                <a:spcPts val="510"/>
              </a:spcBef>
              <a:spcAft>
                <a:spcPct val="0"/>
              </a:spcAft>
            </a:pPr>
            <a:r>
              <a:rPr lang="en-US" sz="4400" spc="-127" dirty="0" err="1">
                <a:solidFill>
                  <a:srgbClr val="282828"/>
                </a:solidFill>
                <a:latin typeface="Segoe UI" panose="020B0502040204020203" pitchFamily="34" charset="0"/>
                <a:cs typeface="Segoe UI" panose="020B0502040204020203" pitchFamily="34" charset="0"/>
              </a:rPr>
              <a:t>WebAuthn</a:t>
            </a:r>
            <a:endParaRPr lang="en-US" sz="4400" spc="-127" dirty="0">
              <a:solidFill>
                <a:srgbClr val="282828"/>
              </a:solidFill>
              <a:latin typeface="Segoe UI" panose="020B0502040204020203" pitchFamily="34" charset="0"/>
              <a:cs typeface="Segoe UI" panose="020B0502040204020203" pitchFamily="34" charset="0"/>
            </a:endParaRPr>
          </a:p>
        </p:txBody>
      </p:sp>
      <p:pic>
        <p:nvPicPr>
          <p:cNvPr id="15" name="Picture 14">
            <a:extLst>
              <a:ext uri="{FF2B5EF4-FFF2-40B4-BE49-F238E27FC236}">
                <a16:creationId xmlns:a16="http://schemas.microsoft.com/office/drawing/2014/main" id="{4EAA1ED5-34E0-4F37-A55C-CD3BC66E0E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8002" y="2971615"/>
            <a:ext cx="2092676" cy="406642"/>
          </a:xfrm>
          <a:prstGeom prst="rect">
            <a:avLst/>
          </a:prstGeom>
        </p:spPr>
      </p:pic>
      <p:pic>
        <p:nvPicPr>
          <p:cNvPr id="1026" name="Picture 2" descr="See the source image">
            <a:extLst>
              <a:ext uri="{FF2B5EF4-FFF2-40B4-BE49-F238E27FC236}">
                <a16:creationId xmlns:a16="http://schemas.microsoft.com/office/drawing/2014/main" id="{2B69E0F5-70DF-4484-9197-B8FEEFE20F3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78898" y="2329489"/>
            <a:ext cx="1883568" cy="642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A12565FD-BD93-4E32-9AE3-F21A853F570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21296" y="4245719"/>
            <a:ext cx="1920941" cy="1104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images-1.medium.com/max/1200/1*gumWMo_am-YuGDNwMcX8pA.png">
            <a:extLst>
              <a:ext uri="{FF2B5EF4-FFF2-40B4-BE49-F238E27FC236}">
                <a16:creationId xmlns:a16="http://schemas.microsoft.com/office/drawing/2014/main" id="{6A188FAF-77B4-47F0-8F1E-AF495FAA0C4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356424" y="4355046"/>
            <a:ext cx="2517235" cy="88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63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46A00F9-3F59-FE49-8EF6-C018A9BC0A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6551" y="900"/>
            <a:ext cx="10745449" cy="6856200"/>
          </a:xfrm>
          <a:prstGeom prst="rect">
            <a:avLst/>
          </a:prstGeom>
        </p:spPr>
      </p:pic>
      <p:sp>
        <p:nvSpPr>
          <p:cNvPr id="19" name="Rectangle 18">
            <a:extLst>
              <a:ext uri="{FF2B5EF4-FFF2-40B4-BE49-F238E27FC236}">
                <a16:creationId xmlns:a16="http://schemas.microsoft.com/office/drawing/2014/main" id="{601CAA3E-ECD7-4742-B783-A86B5775F476}"/>
              </a:ext>
            </a:extLst>
          </p:cNvPr>
          <p:cNvSpPr/>
          <p:nvPr/>
        </p:nvSpPr>
        <p:spPr bwMode="auto">
          <a:xfrm>
            <a:off x="1176729" y="-487"/>
            <a:ext cx="11019128" cy="6857027"/>
          </a:xfrm>
          <a:prstGeom prst="rect">
            <a:avLst/>
          </a:prstGeom>
          <a:solidFill>
            <a:srgbClr val="002060">
              <a:alpha val="6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B6827F7-C322-9942-AC53-99E1AFAD4AC8}"/>
              </a:ext>
            </a:extLst>
          </p:cNvPr>
          <p:cNvSpPr/>
          <p:nvPr/>
        </p:nvSpPr>
        <p:spPr bwMode="auto">
          <a:xfrm>
            <a:off x="0" y="2534478"/>
            <a:ext cx="12192000" cy="1828800"/>
          </a:xfrm>
          <a:prstGeom prst="rect">
            <a:avLst/>
          </a:prstGeom>
          <a:gradFill>
            <a:gsLst>
              <a:gs pos="0">
                <a:schemeClr val="bg1">
                  <a:alpha val="71000"/>
                </a:schemeClr>
              </a:gs>
              <a:gs pos="98000">
                <a:schemeClr val="bg1">
                  <a:alpha val="76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2" name="Freeform 21">
            <a:extLst>
              <a:ext uri="{FF2B5EF4-FFF2-40B4-BE49-F238E27FC236}">
                <a16:creationId xmlns:a16="http://schemas.microsoft.com/office/drawing/2014/main" id="{13558E66-CCF6-D24A-8F0F-F793426D9E29}"/>
              </a:ext>
            </a:extLst>
          </p:cNvPr>
          <p:cNvSpPr/>
          <p:nvPr/>
        </p:nvSpPr>
        <p:spPr bwMode="auto">
          <a:xfrm>
            <a:off x="-21849" y="0"/>
            <a:ext cx="3798864" cy="6856053"/>
          </a:xfrm>
          <a:custGeom>
            <a:avLst/>
            <a:gdLst>
              <a:gd name="connsiteX0" fmla="*/ 0 w 3798864"/>
              <a:gd name="connsiteY0" fmla="*/ 0 h 6856053"/>
              <a:gd name="connsiteX1" fmla="*/ 1552288 w 3798864"/>
              <a:gd name="connsiteY1" fmla="*/ 0 h 6856053"/>
              <a:gd name="connsiteX2" fmla="*/ 1676092 w 3798864"/>
              <a:gd name="connsiteY2" fmla="*/ 54971 h 6856053"/>
              <a:gd name="connsiteX3" fmla="*/ 3284881 w 3798864"/>
              <a:gd name="connsiteY3" fmla="*/ 1541799 h 6856053"/>
              <a:gd name="connsiteX4" fmla="*/ 3295509 w 3798864"/>
              <a:gd name="connsiteY4" fmla="*/ 5318157 h 6856053"/>
              <a:gd name="connsiteX5" fmla="*/ 1695112 w 3798864"/>
              <a:gd name="connsiteY5" fmla="*/ 6814016 h 6856053"/>
              <a:gd name="connsiteX6" fmla="*/ 1601856 w 3798864"/>
              <a:gd name="connsiteY6" fmla="*/ 6856053 h 6856053"/>
              <a:gd name="connsiteX7" fmla="*/ 19293 w 3798864"/>
              <a:gd name="connsiteY7" fmla="*/ 6856053 h 6856053"/>
              <a:gd name="connsiteX8" fmla="*/ 0 w 3798864"/>
              <a:gd name="connsiteY8" fmla="*/ 0 h 68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864" h="6856053">
                <a:moveTo>
                  <a:pt x="0" y="0"/>
                </a:moveTo>
                <a:lnTo>
                  <a:pt x="1552288" y="0"/>
                </a:lnTo>
                <a:lnTo>
                  <a:pt x="1676092" y="54971"/>
                </a:lnTo>
                <a:cubicBezTo>
                  <a:pt x="2336987" y="374553"/>
                  <a:pt x="2901543" y="886190"/>
                  <a:pt x="3284881" y="1541799"/>
                </a:cubicBezTo>
                <a:cubicBezTo>
                  <a:pt x="3966373" y="2707326"/>
                  <a:pt x="3970429" y="4148813"/>
                  <a:pt x="3295509" y="5318157"/>
                </a:cubicBezTo>
                <a:cubicBezTo>
                  <a:pt x="2915866" y="5975913"/>
                  <a:pt x="2354198" y="6490719"/>
                  <a:pt x="1695112" y="6814016"/>
                </a:cubicBezTo>
                <a:lnTo>
                  <a:pt x="1601856" y="6856053"/>
                </a:lnTo>
                <a:lnTo>
                  <a:pt x="19293" y="6856053"/>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6D110179-802A-414E-8742-CB58442C568A}"/>
              </a:ext>
            </a:extLst>
          </p:cNvPr>
          <p:cNvGrpSpPr/>
          <p:nvPr/>
        </p:nvGrpSpPr>
        <p:grpSpPr>
          <a:xfrm rot="13303421">
            <a:off x="-2949843" y="141025"/>
            <a:ext cx="6596198" cy="6596200"/>
            <a:chOff x="6446837" y="1287462"/>
            <a:chExt cx="4800600" cy="4800600"/>
          </a:xfrm>
          <a:solidFill>
            <a:srgbClr val="FFFFFF">
              <a:alpha val="20000"/>
            </a:srgbClr>
          </a:solidFill>
        </p:grpSpPr>
        <p:sp>
          <p:nvSpPr>
            <p:cNvPr id="12" name="Oval 11">
              <a:extLst>
                <a:ext uri="{FF2B5EF4-FFF2-40B4-BE49-F238E27FC236}">
                  <a16:creationId xmlns:a16="http://schemas.microsoft.com/office/drawing/2014/main" id="{8CCE4D2E-910C-486F-99B3-A6FD16415AE8}"/>
                </a:ext>
              </a:extLst>
            </p:cNvPr>
            <p:cNvSpPr/>
            <p:nvPr/>
          </p:nvSpPr>
          <p:spPr bwMode="auto">
            <a:xfrm>
              <a:off x="8504237" y="1287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a:extLst>
                <a:ext uri="{FF2B5EF4-FFF2-40B4-BE49-F238E27FC236}">
                  <a16:creationId xmlns:a16="http://schemas.microsoft.com/office/drawing/2014/main" id="{68524618-5EC3-4CDB-A65E-CDC2A407B0BB}"/>
                </a:ext>
              </a:extLst>
            </p:cNvPr>
            <p:cNvSpPr/>
            <p:nvPr/>
          </p:nvSpPr>
          <p:spPr bwMode="auto">
            <a:xfrm rot="21207814">
              <a:off x="10028237" y="1744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Oval 16">
              <a:extLst>
                <a:ext uri="{FF2B5EF4-FFF2-40B4-BE49-F238E27FC236}">
                  <a16:creationId xmlns:a16="http://schemas.microsoft.com/office/drawing/2014/main" id="{E16478D4-24DC-43EE-953A-11DC3B03DA95}"/>
                </a:ext>
              </a:extLst>
            </p:cNvPr>
            <p:cNvSpPr/>
            <p:nvPr/>
          </p:nvSpPr>
          <p:spPr bwMode="auto">
            <a:xfrm>
              <a:off x="6980237" y="20494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Oval 19">
              <a:extLst>
                <a:ext uri="{FF2B5EF4-FFF2-40B4-BE49-F238E27FC236}">
                  <a16:creationId xmlns:a16="http://schemas.microsoft.com/office/drawing/2014/main" id="{70CC2E60-0A0F-4A09-8E38-860AEFFD0D47}"/>
                </a:ext>
              </a:extLst>
            </p:cNvPr>
            <p:cNvSpPr/>
            <p:nvPr/>
          </p:nvSpPr>
          <p:spPr bwMode="auto">
            <a:xfrm>
              <a:off x="10866437" y="27352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Oval 22">
              <a:extLst>
                <a:ext uri="{FF2B5EF4-FFF2-40B4-BE49-F238E27FC236}">
                  <a16:creationId xmlns:a16="http://schemas.microsoft.com/office/drawing/2014/main" id="{64140B25-580C-4D25-8F9C-75078E8255ED}"/>
                </a:ext>
              </a:extLst>
            </p:cNvPr>
            <p:cNvSpPr/>
            <p:nvPr/>
          </p:nvSpPr>
          <p:spPr bwMode="auto">
            <a:xfrm>
              <a:off x="6446837" y="34210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Oval 23">
              <a:extLst>
                <a:ext uri="{FF2B5EF4-FFF2-40B4-BE49-F238E27FC236}">
                  <a16:creationId xmlns:a16="http://schemas.microsoft.com/office/drawing/2014/main" id="{7726BEBA-F2DA-42BD-9625-AC62656B7D0C}"/>
                </a:ext>
              </a:extLst>
            </p:cNvPr>
            <p:cNvSpPr/>
            <p:nvPr/>
          </p:nvSpPr>
          <p:spPr bwMode="auto">
            <a:xfrm rot="392934">
              <a:off x="6904037" y="5173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5" name="Oval 24">
              <a:extLst>
                <a:ext uri="{FF2B5EF4-FFF2-40B4-BE49-F238E27FC236}">
                  <a16:creationId xmlns:a16="http://schemas.microsoft.com/office/drawing/2014/main" id="{57B390AF-C943-402D-B489-5D802DFDD00C}"/>
                </a:ext>
              </a:extLst>
            </p:cNvPr>
            <p:cNvSpPr/>
            <p:nvPr/>
          </p:nvSpPr>
          <p:spPr bwMode="auto">
            <a:xfrm rot="20789237">
              <a:off x="8047037" y="58594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Oval 25">
              <a:extLst>
                <a:ext uri="{FF2B5EF4-FFF2-40B4-BE49-F238E27FC236}">
                  <a16:creationId xmlns:a16="http://schemas.microsoft.com/office/drawing/2014/main" id="{71ADE749-424B-4EDE-B901-0EC71DA87A63}"/>
                </a:ext>
              </a:extLst>
            </p:cNvPr>
            <p:cNvSpPr/>
            <p:nvPr/>
          </p:nvSpPr>
          <p:spPr bwMode="auto">
            <a:xfrm>
              <a:off x="10180637" y="53260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Oval 26">
              <a:extLst>
                <a:ext uri="{FF2B5EF4-FFF2-40B4-BE49-F238E27FC236}">
                  <a16:creationId xmlns:a16="http://schemas.microsoft.com/office/drawing/2014/main" id="{02C2E777-D82E-42A6-88CB-7CC647158075}"/>
                </a:ext>
              </a:extLst>
            </p:cNvPr>
            <p:cNvSpPr/>
            <p:nvPr/>
          </p:nvSpPr>
          <p:spPr bwMode="auto">
            <a:xfrm rot="20947770">
              <a:off x="11018837" y="41068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532D919A-66C8-451C-81D5-6E2F21D4B5D8}"/>
                </a:ext>
              </a:extLst>
            </p:cNvPr>
            <p:cNvCxnSpPr>
              <a:stCxn id="12" idx="6"/>
              <a:endCxn id="15" idx="1"/>
            </p:cNvCxnSpPr>
            <p:nvPr/>
          </p:nvCxnSpPr>
          <p:spPr>
            <a:xfrm>
              <a:off x="8809037" y="1439862"/>
              <a:ext cx="1244003" cy="348004"/>
            </a:xfrm>
            <a:prstGeom prst="line">
              <a:avLst/>
            </a:prstGeom>
            <a:grpFill/>
            <a:ln w="12700" cap="flat" cmpd="sng" algn="ctr">
              <a:solidFill>
                <a:srgbClr val="FFFFFF">
                  <a:alpha val="20000"/>
                </a:srgbClr>
              </a:solidFill>
              <a:prstDash val="solid"/>
              <a:headEnd type="none"/>
              <a:tailEnd type="none"/>
            </a:ln>
            <a:effectLst/>
          </p:spPr>
        </p:cxnSp>
        <p:cxnSp>
          <p:nvCxnSpPr>
            <p:cNvPr id="29" name="Straight Connector 28">
              <a:extLst>
                <a:ext uri="{FF2B5EF4-FFF2-40B4-BE49-F238E27FC236}">
                  <a16:creationId xmlns:a16="http://schemas.microsoft.com/office/drawing/2014/main" id="{394AD92E-F102-40AC-A02D-41A18662D533}"/>
                </a:ext>
              </a:extLst>
            </p:cNvPr>
            <p:cNvCxnSpPr>
              <a:stCxn id="15" idx="5"/>
              <a:endCxn id="20" idx="1"/>
            </p:cNvCxnSpPr>
            <p:nvPr/>
          </p:nvCxnSpPr>
          <p:spPr>
            <a:xfrm>
              <a:off x="10232034" y="1930058"/>
              <a:ext cx="656721" cy="827522"/>
            </a:xfrm>
            <a:prstGeom prst="line">
              <a:avLst/>
            </a:prstGeom>
            <a:grpFill/>
            <a:ln w="12700" cap="flat" cmpd="sng" algn="ctr">
              <a:solidFill>
                <a:srgbClr val="FFFFFF">
                  <a:alpha val="20000"/>
                </a:srgbClr>
              </a:solidFill>
              <a:prstDash val="solid"/>
              <a:headEnd type="none"/>
              <a:tailEnd type="none"/>
            </a:ln>
            <a:effectLst/>
          </p:spPr>
        </p:cxnSp>
        <p:cxnSp>
          <p:nvCxnSpPr>
            <p:cNvPr id="30" name="Straight Connector 29">
              <a:extLst>
                <a:ext uri="{FF2B5EF4-FFF2-40B4-BE49-F238E27FC236}">
                  <a16:creationId xmlns:a16="http://schemas.microsoft.com/office/drawing/2014/main" id="{49B98643-725C-46DA-B7B9-23F197F8BDF0}"/>
                </a:ext>
              </a:extLst>
            </p:cNvPr>
            <p:cNvCxnSpPr>
              <a:stCxn id="20" idx="4"/>
              <a:endCxn id="27" idx="0"/>
            </p:cNvCxnSpPr>
            <p:nvPr/>
          </p:nvCxnSpPr>
          <p:spPr>
            <a:xfrm>
              <a:off x="10942637" y="2887662"/>
              <a:ext cx="168944" cy="1221251"/>
            </a:xfrm>
            <a:prstGeom prst="line">
              <a:avLst/>
            </a:prstGeom>
            <a:grpFill/>
            <a:ln w="12700" cap="flat" cmpd="sng" algn="ctr">
              <a:solidFill>
                <a:srgbClr val="FFFFFF">
                  <a:alpha val="20000"/>
                </a:srgbClr>
              </a:solidFill>
              <a:prstDash val="solid"/>
              <a:headEnd type="none"/>
              <a:tailEnd type="none"/>
            </a:ln>
            <a:effectLst/>
          </p:spPr>
        </p:cxnSp>
        <p:cxnSp>
          <p:nvCxnSpPr>
            <p:cNvPr id="31" name="Straight Connector 30">
              <a:extLst>
                <a:ext uri="{FF2B5EF4-FFF2-40B4-BE49-F238E27FC236}">
                  <a16:creationId xmlns:a16="http://schemas.microsoft.com/office/drawing/2014/main" id="{7C801212-786E-4095-BB87-4B3E0CE1C192}"/>
                </a:ext>
              </a:extLst>
            </p:cNvPr>
            <p:cNvCxnSpPr>
              <a:stCxn id="27" idx="3"/>
              <a:endCxn id="26" idx="7"/>
            </p:cNvCxnSpPr>
            <p:nvPr/>
          </p:nvCxnSpPr>
          <p:spPr>
            <a:xfrm flipH="1">
              <a:off x="10440800" y="4315776"/>
              <a:ext cx="628207" cy="1054923"/>
            </a:xfrm>
            <a:prstGeom prst="line">
              <a:avLst/>
            </a:prstGeom>
            <a:grpFill/>
            <a:ln w="12700" cap="flat" cmpd="sng" algn="ctr">
              <a:solidFill>
                <a:srgbClr val="FFFFFF">
                  <a:alpha val="20000"/>
                </a:srgbClr>
              </a:solidFill>
              <a:prstDash val="solid"/>
              <a:headEnd type="none"/>
              <a:tailEnd type="none"/>
            </a:ln>
            <a:effectLst/>
          </p:spPr>
        </p:cxnSp>
        <p:cxnSp>
          <p:nvCxnSpPr>
            <p:cNvPr id="32" name="Straight Connector 31">
              <a:extLst>
                <a:ext uri="{FF2B5EF4-FFF2-40B4-BE49-F238E27FC236}">
                  <a16:creationId xmlns:a16="http://schemas.microsoft.com/office/drawing/2014/main" id="{B55032C0-1EFE-4CA4-A649-6269B49AC4E1}"/>
                </a:ext>
              </a:extLst>
            </p:cNvPr>
            <p:cNvCxnSpPr>
              <a:stCxn id="26" idx="3"/>
              <a:endCxn id="25" idx="6"/>
            </p:cNvCxnSpPr>
            <p:nvPr/>
          </p:nvCxnSpPr>
          <p:spPr>
            <a:xfrm flipH="1">
              <a:off x="8272473" y="5586225"/>
              <a:ext cx="1952801" cy="360830"/>
            </a:xfrm>
            <a:prstGeom prst="line">
              <a:avLst/>
            </a:prstGeom>
            <a:grpFill/>
            <a:ln w="12700" cap="flat" cmpd="sng" algn="ctr">
              <a:solidFill>
                <a:srgbClr val="FFFFFF">
                  <a:alpha val="20000"/>
                </a:srgbClr>
              </a:solidFill>
              <a:prstDash val="solid"/>
              <a:headEnd type="none"/>
              <a:tailEnd type="none"/>
            </a:ln>
            <a:effectLst/>
          </p:spPr>
        </p:cxnSp>
        <p:cxnSp>
          <p:nvCxnSpPr>
            <p:cNvPr id="33" name="Straight Connector 32">
              <a:extLst>
                <a:ext uri="{FF2B5EF4-FFF2-40B4-BE49-F238E27FC236}">
                  <a16:creationId xmlns:a16="http://schemas.microsoft.com/office/drawing/2014/main" id="{15104744-8ADB-4D1C-8EC2-D5A9915774AE}"/>
                </a:ext>
              </a:extLst>
            </p:cNvPr>
            <p:cNvCxnSpPr>
              <a:stCxn id="25" idx="1"/>
              <a:endCxn id="24" idx="5"/>
            </p:cNvCxnSpPr>
            <p:nvPr/>
          </p:nvCxnSpPr>
          <p:spPr>
            <a:xfrm flipH="1" flipV="1">
              <a:off x="7089414" y="5377474"/>
              <a:ext cx="974453" cy="536588"/>
            </a:xfrm>
            <a:prstGeom prst="line">
              <a:avLst/>
            </a:prstGeom>
            <a:grpFill/>
            <a:ln w="12700" cap="flat" cmpd="sng" algn="ctr">
              <a:solidFill>
                <a:srgbClr val="FFFFFF">
                  <a:alpha val="20000"/>
                </a:srgbClr>
              </a:solidFill>
              <a:prstDash val="solid"/>
              <a:headEnd type="none"/>
              <a:tailEnd type="none"/>
            </a:ln>
            <a:effectLst/>
          </p:spPr>
        </p:cxnSp>
        <p:cxnSp>
          <p:nvCxnSpPr>
            <p:cNvPr id="34" name="Straight Connector 33">
              <a:extLst>
                <a:ext uri="{FF2B5EF4-FFF2-40B4-BE49-F238E27FC236}">
                  <a16:creationId xmlns:a16="http://schemas.microsoft.com/office/drawing/2014/main" id="{F5B5A104-F89B-47AF-92D7-E083BE2E6D64}"/>
                </a:ext>
              </a:extLst>
            </p:cNvPr>
            <p:cNvCxnSpPr>
              <a:stCxn id="24" idx="1"/>
              <a:endCxn id="23" idx="4"/>
            </p:cNvCxnSpPr>
            <p:nvPr/>
          </p:nvCxnSpPr>
          <p:spPr>
            <a:xfrm flipH="1" flipV="1">
              <a:off x="6523037" y="3573462"/>
              <a:ext cx="424223" cy="1624988"/>
            </a:xfrm>
            <a:prstGeom prst="line">
              <a:avLst/>
            </a:prstGeom>
            <a:grpFill/>
            <a:ln w="12700" cap="flat" cmpd="sng" algn="ctr">
              <a:solidFill>
                <a:srgbClr val="FFFFFF">
                  <a:alpha val="20000"/>
                </a:srgbClr>
              </a:solidFill>
              <a:prstDash val="solid"/>
              <a:headEnd type="none"/>
              <a:tailEnd type="none"/>
            </a:ln>
            <a:effectLst/>
          </p:spPr>
        </p:cxnSp>
        <p:cxnSp>
          <p:nvCxnSpPr>
            <p:cNvPr id="35" name="Straight Connector 34">
              <a:extLst>
                <a:ext uri="{FF2B5EF4-FFF2-40B4-BE49-F238E27FC236}">
                  <a16:creationId xmlns:a16="http://schemas.microsoft.com/office/drawing/2014/main" id="{2331FC7A-9FF1-4827-90DC-D14A7A815800}"/>
                </a:ext>
              </a:extLst>
            </p:cNvPr>
            <p:cNvCxnSpPr>
              <a:stCxn id="23" idx="0"/>
              <a:endCxn id="17" idx="3"/>
            </p:cNvCxnSpPr>
            <p:nvPr/>
          </p:nvCxnSpPr>
          <p:spPr>
            <a:xfrm flipV="1">
              <a:off x="6523037" y="2374666"/>
              <a:ext cx="512996" cy="1046396"/>
            </a:xfrm>
            <a:prstGeom prst="line">
              <a:avLst/>
            </a:prstGeom>
            <a:grpFill/>
            <a:ln w="12700" cap="flat" cmpd="sng" algn="ctr">
              <a:solidFill>
                <a:srgbClr val="FFFFFF">
                  <a:alpha val="20000"/>
                </a:srgbClr>
              </a:solidFill>
              <a:prstDash val="solid"/>
              <a:headEnd type="none"/>
              <a:tailEnd type="none"/>
            </a:ln>
            <a:effectLst/>
          </p:spPr>
        </p:cxnSp>
        <p:cxnSp>
          <p:nvCxnSpPr>
            <p:cNvPr id="36" name="Straight Connector 35">
              <a:extLst>
                <a:ext uri="{FF2B5EF4-FFF2-40B4-BE49-F238E27FC236}">
                  <a16:creationId xmlns:a16="http://schemas.microsoft.com/office/drawing/2014/main" id="{73975EBD-AE2E-40D7-8861-C9F543E7C0AD}"/>
                </a:ext>
              </a:extLst>
            </p:cNvPr>
            <p:cNvCxnSpPr>
              <a:stCxn id="17" idx="7"/>
              <a:endCxn id="12" idx="2"/>
            </p:cNvCxnSpPr>
            <p:nvPr/>
          </p:nvCxnSpPr>
          <p:spPr>
            <a:xfrm flipV="1">
              <a:off x="7305441" y="1439862"/>
              <a:ext cx="1198796" cy="665396"/>
            </a:xfrm>
            <a:prstGeom prst="line">
              <a:avLst/>
            </a:prstGeom>
            <a:grpFill/>
            <a:ln w="12700" cap="flat" cmpd="sng" algn="ctr">
              <a:solidFill>
                <a:srgbClr val="FFFFFF">
                  <a:alpha val="20000"/>
                </a:srgbClr>
              </a:solidFill>
              <a:prstDash val="solid"/>
              <a:headEnd type="none"/>
              <a:tailEnd type="none"/>
            </a:ln>
            <a:effectLst/>
          </p:spPr>
        </p:cxnSp>
        <p:sp>
          <p:nvSpPr>
            <p:cNvPr id="37" name="Oval 36">
              <a:extLst>
                <a:ext uri="{FF2B5EF4-FFF2-40B4-BE49-F238E27FC236}">
                  <a16:creationId xmlns:a16="http://schemas.microsoft.com/office/drawing/2014/main" id="{3D0532A4-D2B0-4036-B88E-6B82700D1496}"/>
                </a:ext>
              </a:extLst>
            </p:cNvPr>
            <p:cNvSpPr/>
            <p:nvPr/>
          </p:nvSpPr>
          <p:spPr bwMode="auto">
            <a:xfrm>
              <a:off x="9037637" y="19732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a:extLst>
                <a:ext uri="{FF2B5EF4-FFF2-40B4-BE49-F238E27FC236}">
                  <a16:creationId xmlns:a16="http://schemas.microsoft.com/office/drawing/2014/main" id="{8417D0F3-2892-4179-90EF-2569D3BA3F1A}"/>
                </a:ext>
              </a:extLst>
            </p:cNvPr>
            <p:cNvSpPr/>
            <p:nvPr/>
          </p:nvSpPr>
          <p:spPr bwMode="auto">
            <a:xfrm>
              <a:off x="7666037" y="2811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9" name="Oval 38">
              <a:extLst>
                <a:ext uri="{FF2B5EF4-FFF2-40B4-BE49-F238E27FC236}">
                  <a16:creationId xmlns:a16="http://schemas.microsoft.com/office/drawing/2014/main" id="{CF5FB901-3BE2-481C-A4A3-C67152950C74}"/>
                </a:ext>
              </a:extLst>
            </p:cNvPr>
            <p:cNvSpPr/>
            <p:nvPr/>
          </p:nvSpPr>
          <p:spPr bwMode="auto">
            <a:xfrm>
              <a:off x="9308591" y="4272969"/>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0" name="Oval 39">
              <a:extLst>
                <a:ext uri="{FF2B5EF4-FFF2-40B4-BE49-F238E27FC236}">
                  <a16:creationId xmlns:a16="http://schemas.microsoft.com/office/drawing/2014/main" id="{8BAA1558-E813-4765-913C-8794DD795A11}"/>
                </a:ext>
              </a:extLst>
            </p:cNvPr>
            <p:cNvSpPr/>
            <p:nvPr/>
          </p:nvSpPr>
          <p:spPr bwMode="auto">
            <a:xfrm>
              <a:off x="7742237" y="38782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Oval 40">
              <a:extLst>
                <a:ext uri="{FF2B5EF4-FFF2-40B4-BE49-F238E27FC236}">
                  <a16:creationId xmlns:a16="http://schemas.microsoft.com/office/drawing/2014/main" id="{B65E5159-E90F-4A8F-B915-1DBCB4B7C592}"/>
                </a:ext>
              </a:extLst>
            </p:cNvPr>
            <p:cNvSpPr/>
            <p:nvPr/>
          </p:nvSpPr>
          <p:spPr bwMode="auto">
            <a:xfrm>
              <a:off x="9952037" y="32686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2" name="Oval 41">
              <a:extLst>
                <a:ext uri="{FF2B5EF4-FFF2-40B4-BE49-F238E27FC236}">
                  <a16:creationId xmlns:a16="http://schemas.microsoft.com/office/drawing/2014/main" id="{61330743-E1F4-4B1E-9704-FC3385C18691}"/>
                </a:ext>
              </a:extLst>
            </p:cNvPr>
            <p:cNvSpPr/>
            <p:nvPr/>
          </p:nvSpPr>
          <p:spPr bwMode="auto">
            <a:xfrm>
              <a:off x="8199437" y="49450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3" name="Straight Connector 42">
              <a:extLst>
                <a:ext uri="{FF2B5EF4-FFF2-40B4-BE49-F238E27FC236}">
                  <a16:creationId xmlns:a16="http://schemas.microsoft.com/office/drawing/2014/main" id="{606B263A-16FA-4203-9359-EA455561AADA}"/>
                </a:ext>
              </a:extLst>
            </p:cNvPr>
            <p:cNvCxnSpPr>
              <a:stCxn id="38" idx="1"/>
              <a:endCxn id="17" idx="5"/>
            </p:cNvCxnSpPr>
            <p:nvPr/>
          </p:nvCxnSpPr>
          <p:spPr>
            <a:xfrm flipH="1" flipV="1">
              <a:off x="7305441" y="2374666"/>
              <a:ext cx="405233" cy="481433"/>
            </a:xfrm>
            <a:prstGeom prst="line">
              <a:avLst/>
            </a:prstGeom>
            <a:grpFill/>
            <a:ln w="12700" cap="flat" cmpd="sng" algn="ctr">
              <a:solidFill>
                <a:srgbClr val="FFFFFF">
                  <a:alpha val="20000"/>
                </a:srgbClr>
              </a:solidFill>
              <a:prstDash val="solid"/>
              <a:headEnd type="none"/>
              <a:tailEnd type="none"/>
            </a:ln>
            <a:effectLst/>
          </p:spPr>
        </p:cxnSp>
        <p:cxnSp>
          <p:nvCxnSpPr>
            <p:cNvPr id="44" name="Straight Connector 43">
              <a:extLst>
                <a:ext uri="{FF2B5EF4-FFF2-40B4-BE49-F238E27FC236}">
                  <a16:creationId xmlns:a16="http://schemas.microsoft.com/office/drawing/2014/main" id="{EBFD29FB-8FA2-4312-B016-3156F18D7A0C}"/>
                </a:ext>
              </a:extLst>
            </p:cNvPr>
            <p:cNvCxnSpPr>
              <a:stCxn id="37" idx="2"/>
              <a:endCxn id="17" idx="6"/>
            </p:cNvCxnSpPr>
            <p:nvPr/>
          </p:nvCxnSpPr>
          <p:spPr>
            <a:xfrm flipH="1">
              <a:off x="7361237" y="2125662"/>
              <a:ext cx="1676400" cy="114300"/>
            </a:xfrm>
            <a:prstGeom prst="line">
              <a:avLst/>
            </a:prstGeom>
            <a:grpFill/>
            <a:ln w="12700" cap="flat" cmpd="sng" algn="ctr">
              <a:solidFill>
                <a:srgbClr val="FFFFFF">
                  <a:alpha val="20000"/>
                </a:srgbClr>
              </a:solidFill>
              <a:prstDash val="solid"/>
              <a:headEnd type="none"/>
              <a:tailEnd type="none"/>
            </a:ln>
            <a:effectLst/>
          </p:spPr>
        </p:cxnSp>
        <p:cxnSp>
          <p:nvCxnSpPr>
            <p:cNvPr id="45" name="Straight Connector 44">
              <a:extLst>
                <a:ext uri="{FF2B5EF4-FFF2-40B4-BE49-F238E27FC236}">
                  <a16:creationId xmlns:a16="http://schemas.microsoft.com/office/drawing/2014/main" id="{AEC87C42-6F2B-4F50-9344-55C1921F22F1}"/>
                </a:ext>
              </a:extLst>
            </p:cNvPr>
            <p:cNvCxnSpPr>
              <a:stCxn id="40" idx="1"/>
              <a:endCxn id="17" idx="4"/>
            </p:cNvCxnSpPr>
            <p:nvPr/>
          </p:nvCxnSpPr>
          <p:spPr>
            <a:xfrm flipH="1" flipV="1">
              <a:off x="7170737" y="2430462"/>
              <a:ext cx="604978" cy="1481278"/>
            </a:xfrm>
            <a:prstGeom prst="line">
              <a:avLst/>
            </a:prstGeom>
            <a:grpFill/>
            <a:ln w="12700" cap="flat" cmpd="sng" algn="ctr">
              <a:solidFill>
                <a:srgbClr val="FFFFFF">
                  <a:alpha val="20000"/>
                </a:srgbClr>
              </a:solidFill>
              <a:prstDash val="solid"/>
              <a:headEnd type="none"/>
              <a:tailEnd type="none"/>
            </a:ln>
            <a:effectLst/>
          </p:spPr>
        </p:cxnSp>
        <p:cxnSp>
          <p:nvCxnSpPr>
            <p:cNvPr id="46" name="Straight Connector 45">
              <a:extLst>
                <a:ext uri="{FF2B5EF4-FFF2-40B4-BE49-F238E27FC236}">
                  <a16:creationId xmlns:a16="http://schemas.microsoft.com/office/drawing/2014/main" id="{4C2F214F-66B9-45BD-B415-F9B58B6861AA}"/>
                </a:ext>
              </a:extLst>
            </p:cNvPr>
            <p:cNvCxnSpPr>
              <a:stCxn id="41" idx="1"/>
              <a:endCxn id="17" idx="6"/>
            </p:cNvCxnSpPr>
            <p:nvPr/>
          </p:nvCxnSpPr>
          <p:spPr>
            <a:xfrm flipH="1" flipV="1">
              <a:off x="7361237" y="2239962"/>
              <a:ext cx="2635437" cy="1073337"/>
            </a:xfrm>
            <a:prstGeom prst="line">
              <a:avLst/>
            </a:prstGeom>
            <a:grpFill/>
            <a:ln w="12700" cap="flat" cmpd="sng" algn="ctr">
              <a:solidFill>
                <a:srgbClr val="FFFFFF">
                  <a:alpha val="20000"/>
                </a:srgbClr>
              </a:solidFill>
              <a:prstDash val="solid"/>
              <a:headEnd type="none"/>
              <a:tailEnd type="none"/>
            </a:ln>
            <a:effectLst/>
          </p:spPr>
        </p:cxnSp>
        <p:cxnSp>
          <p:nvCxnSpPr>
            <p:cNvPr id="47" name="Straight Connector 46">
              <a:extLst>
                <a:ext uri="{FF2B5EF4-FFF2-40B4-BE49-F238E27FC236}">
                  <a16:creationId xmlns:a16="http://schemas.microsoft.com/office/drawing/2014/main" id="{4CF16CFF-C60D-4DD6-9970-7A9024363A5B}"/>
                </a:ext>
              </a:extLst>
            </p:cNvPr>
            <p:cNvCxnSpPr>
              <a:stCxn id="37" idx="1"/>
              <a:endCxn id="12" idx="4"/>
            </p:cNvCxnSpPr>
            <p:nvPr/>
          </p:nvCxnSpPr>
          <p:spPr>
            <a:xfrm flipH="1" flipV="1">
              <a:off x="8656637" y="1592262"/>
              <a:ext cx="425637" cy="425637"/>
            </a:xfrm>
            <a:prstGeom prst="line">
              <a:avLst/>
            </a:prstGeom>
            <a:grpFill/>
            <a:ln w="12700" cap="flat" cmpd="sng" algn="ctr">
              <a:solidFill>
                <a:srgbClr val="FFFFFF">
                  <a:alpha val="20000"/>
                </a:srgbClr>
              </a:solidFill>
              <a:prstDash val="solid"/>
              <a:headEnd type="none"/>
              <a:tailEnd type="none"/>
            </a:ln>
            <a:effectLst/>
          </p:spPr>
        </p:cxnSp>
        <p:cxnSp>
          <p:nvCxnSpPr>
            <p:cNvPr id="48" name="Straight Connector 47">
              <a:extLst>
                <a:ext uri="{FF2B5EF4-FFF2-40B4-BE49-F238E27FC236}">
                  <a16:creationId xmlns:a16="http://schemas.microsoft.com/office/drawing/2014/main" id="{87B00AF0-7E0A-4BD3-8B72-BEDD791F85A4}"/>
                </a:ext>
              </a:extLst>
            </p:cNvPr>
            <p:cNvCxnSpPr>
              <a:cxnSpLocks/>
              <a:stCxn id="39" idx="0"/>
              <a:endCxn id="12" idx="4"/>
            </p:cNvCxnSpPr>
            <p:nvPr/>
          </p:nvCxnSpPr>
          <p:spPr>
            <a:xfrm rot="8296579" flipH="1">
              <a:off x="8466927" y="1664561"/>
              <a:ext cx="1183775" cy="2536109"/>
            </a:xfrm>
            <a:prstGeom prst="line">
              <a:avLst/>
            </a:prstGeom>
            <a:grpFill/>
            <a:ln w="12700" cap="flat" cmpd="sng" algn="ctr">
              <a:solidFill>
                <a:srgbClr val="FFFFFF">
                  <a:alpha val="20000"/>
                </a:srgbClr>
              </a:solidFill>
              <a:prstDash val="solid"/>
              <a:headEnd type="none"/>
              <a:tailEnd type="none"/>
            </a:ln>
            <a:effectLst/>
          </p:spPr>
        </p:cxnSp>
        <p:cxnSp>
          <p:nvCxnSpPr>
            <p:cNvPr id="49" name="Straight Connector 48">
              <a:extLst>
                <a:ext uri="{FF2B5EF4-FFF2-40B4-BE49-F238E27FC236}">
                  <a16:creationId xmlns:a16="http://schemas.microsoft.com/office/drawing/2014/main" id="{E5B35FF5-CA34-4B03-82FF-53A3FA8E503D}"/>
                </a:ext>
              </a:extLst>
            </p:cNvPr>
            <p:cNvCxnSpPr>
              <a:stCxn id="40" idx="0"/>
              <a:endCxn id="12" idx="3"/>
            </p:cNvCxnSpPr>
            <p:nvPr/>
          </p:nvCxnSpPr>
          <p:spPr>
            <a:xfrm flipV="1">
              <a:off x="7856537" y="1547625"/>
              <a:ext cx="692337" cy="2330637"/>
            </a:xfrm>
            <a:prstGeom prst="line">
              <a:avLst/>
            </a:prstGeom>
            <a:grpFill/>
            <a:ln w="12700" cap="flat" cmpd="sng" algn="ctr">
              <a:solidFill>
                <a:srgbClr val="FFFFFF">
                  <a:alpha val="20000"/>
                </a:srgbClr>
              </a:solidFill>
              <a:prstDash val="solid"/>
              <a:headEnd type="none"/>
              <a:tailEnd type="none"/>
            </a:ln>
            <a:effectLst/>
          </p:spPr>
        </p:cxnSp>
        <p:cxnSp>
          <p:nvCxnSpPr>
            <p:cNvPr id="50" name="Straight Connector 49">
              <a:extLst>
                <a:ext uri="{FF2B5EF4-FFF2-40B4-BE49-F238E27FC236}">
                  <a16:creationId xmlns:a16="http://schemas.microsoft.com/office/drawing/2014/main" id="{D9B2D7E1-7457-41BE-94FB-5D00F913BB81}"/>
                </a:ext>
              </a:extLst>
            </p:cNvPr>
            <p:cNvCxnSpPr>
              <a:stCxn id="42" idx="0"/>
              <a:endCxn id="12" idx="3"/>
            </p:cNvCxnSpPr>
            <p:nvPr/>
          </p:nvCxnSpPr>
          <p:spPr>
            <a:xfrm flipV="1">
              <a:off x="8389937" y="1547625"/>
              <a:ext cx="158937" cy="3397437"/>
            </a:xfrm>
            <a:prstGeom prst="line">
              <a:avLst/>
            </a:prstGeom>
            <a:grpFill/>
            <a:ln w="12700" cap="flat" cmpd="sng" algn="ctr">
              <a:solidFill>
                <a:srgbClr val="FFFFFF">
                  <a:alpha val="20000"/>
                </a:srgbClr>
              </a:solidFill>
              <a:prstDash val="solid"/>
              <a:headEnd type="none"/>
              <a:tailEnd type="none"/>
            </a:ln>
            <a:effectLst/>
          </p:spPr>
        </p:cxnSp>
        <p:cxnSp>
          <p:nvCxnSpPr>
            <p:cNvPr id="51" name="Straight Connector 50">
              <a:extLst>
                <a:ext uri="{FF2B5EF4-FFF2-40B4-BE49-F238E27FC236}">
                  <a16:creationId xmlns:a16="http://schemas.microsoft.com/office/drawing/2014/main" id="{84282DE3-6CFB-4E1D-A455-8026213D29CA}"/>
                </a:ext>
              </a:extLst>
            </p:cNvPr>
            <p:cNvCxnSpPr>
              <a:cxnSpLocks/>
              <a:stCxn id="38" idx="3"/>
              <a:endCxn id="23" idx="6"/>
            </p:cNvCxnSpPr>
            <p:nvPr/>
          </p:nvCxnSpPr>
          <p:spPr>
            <a:xfrm rot="8296579">
              <a:off x="6598549" y="3073431"/>
              <a:ext cx="1112814" cy="422024"/>
            </a:xfrm>
            <a:prstGeom prst="line">
              <a:avLst/>
            </a:prstGeom>
            <a:grpFill/>
            <a:ln w="12700" cap="flat" cmpd="sng" algn="ctr">
              <a:solidFill>
                <a:srgbClr val="FFFFFF">
                  <a:alpha val="20000"/>
                </a:srgbClr>
              </a:solidFill>
              <a:prstDash val="solid"/>
              <a:headEnd type="none"/>
              <a:tailEnd type="none"/>
            </a:ln>
            <a:effectLst/>
          </p:spPr>
        </p:cxnSp>
        <p:cxnSp>
          <p:nvCxnSpPr>
            <p:cNvPr id="52" name="Straight Connector 51">
              <a:extLst>
                <a:ext uri="{FF2B5EF4-FFF2-40B4-BE49-F238E27FC236}">
                  <a16:creationId xmlns:a16="http://schemas.microsoft.com/office/drawing/2014/main" id="{13652128-1AC6-456A-A040-F8E00FC6355D}"/>
                </a:ext>
              </a:extLst>
            </p:cNvPr>
            <p:cNvCxnSpPr>
              <a:stCxn id="40" idx="2"/>
            </p:cNvCxnSpPr>
            <p:nvPr/>
          </p:nvCxnSpPr>
          <p:spPr>
            <a:xfrm flipH="1" flipV="1">
              <a:off x="6599237" y="3497262"/>
              <a:ext cx="1143000" cy="495300"/>
            </a:xfrm>
            <a:prstGeom prst="line">
              <a:avLst/>
            </a:prstGeom>
            <a:grpFill/>
            <a:ln w="12700" cap="flat" cmpd="sng" algn="ctr">
              <a:solidFill>
                <a:srgbClr val="FFFFFF">
                  <a:alpha val="20000"/>
                </a:srgbClr>
              </a:solidFill>
              <a:prstDash val="solid"/>
              <a:headEnd type="none"/>
              <a:tailEnd type="none"/>
            </a:ln>
            <a:effectLst/>
          </p:spPr>
        </p:cxnSp>
        <p:cxnSp>
          <p:nvCxnSpPr>
            <p:cNvPr id="53" name="Straight Connector 52">
              <a:extLst>
                <a:ext uri="{FF2B5EF4-FFF2-40B4-BE49-F238E27FC236}">
                  <a16:creationId xmlns:a16="http://schemas.microsoft.com/office/drawing/2014/main" id="{B9CA9A9C-A059-4CBD-844D-E2F75F1D1DF8}"/>
                </a:ext>
              </a:extLst>
            </p:cNvPr>
            <p:cNvCxnSpPr>
              <a:stCxn id="41" idx="2"/>
              <a:endCxn id="23" idx="6"/>
            </p:cNvCxnSpPr>
            <p:nvPr/>
          </p:nvCxnSpPr>
          <p:spPr>
            <a:xfrm flipH="1">
              <a:off x="6599237" y="3421062"/>
              <a:ext cx="3352800" cy="76200"/>
            </a:xfrm>
            <a:prstGeom prst="line">
              <a:avLst/>
            </a:prstGeom>
            <a:grpFill/>
            <a:ln w="12700" cap="flat" cmpd="sng" algn="ctr">
              <a:solidFill>
                <a:srgbClr val="FFFFFF">
                  <a:alpha val="20000"/>
                </a:srgbClr>
              </a:solidFill>
              <a:prstDash val="solid"/>
              <a:headEnd type="none"/>
              <a:tailEnd type="none"/>
            </a:ln>
            <a:effectLst/>
          </p:spPr>
        </p:cxnSp>
        <p:cxnSp>
          <p:nvCxnSpPr>
            <p:cNvPr id="54" name="Straight Connector 53">
              <a:extLst>
                <a:ext uri="{FF2B5EF4-FFF2-40B4-BE49-F238E27FC236}">
                  <a16:creationId xmlns:a16="http://schemas.microsoft.com/office/drawing/2014/main" id="{B1486365-5511-4CD9-8C12-5C31BA36DACA}"/>
                </a:ext>
              </a:extLst>
            </p:cNvPr>
            <p:cNvCxnSpPr>
              <a:stCxn id="40" idx="3"/>
              <a:endCxn id="24" idx="0"/>
            </p:cNvCxnSpPr>
            <p:nvPr/>
          </p:nvCxnSpPr>
          <p:spPr>
            <a:xfrm flipH="1">
              <a:off x="7031373" y="4073384"/>
              <a:ext cx="744342" cy="1101024"/>
            </a:xfrm>
            <a:prstGeom prst="line">
              <a:avLst/>
            </a:prstGeom>
            <a:grpFill/>
            <a:ln w="12700" cap="flat" cmpd="sng" algn="ctr">
              <a:solidFill>
                <a:srgbClr val="FFFFFF">
                  <a:alpha val="20000"/>
                </a:srgbClr>
              </a:solidFill>
              <a:prstDash val="solid"/>
              <a:headEnd type="none"/>
              <a:tailEnd type="none"/>
            </a:ln>
            <a:effectLst/>
          </p:spPr>
        </p:cxnSp>
        <p:cxnSp>
          <p:nvCxnSpPr>
            <p:cNvPr id="55" name="Straight Connector 54">
              <a:extLst>
                <a:ext uri="{FF2B5EF4-FFF2-40B4-BE49-F238E27FC236}">
                  <a16:creationId xmlns:a16="http://schemas.microsoft.com/office/drawing/2014/main" id="{B3E29A79-C27E-4C03-A26A-792204F45A5A}"/>
                </a:ext>
              </a:extLst>
            </p:cNvPr>
            <p:cNvCxnSpPr>
              <a:stCxn id="42" idx="2"/>
              <a:endCxn id="24" idx="6"/>
            </p:cNvCxnSpPr>
            <p:nvPr/>
          </p:nvCxnSpPr>
          <p:spPr>
            <a:xfrm flipH="1">
              <a:off x="7131891" y="5135562"/>
              <a:ext cx="1067546" cy="165436"/>
            </a:xfrm>
            <a:prstGeom prst="line">
              <a:avLst/>
            </a:prstGeom>
            <a:grpFill/>
            <a:ln w="12700" cap="flat" cmpd="sng" algn="ctr">
              <a:solidFill>
                <a:srgbClr val="FFFFFF">
                  <a:alpha val="20000"/>
                </a:srgbClr>
              </a:solidFill>
              <a:prstDash val="solid"/>
              <a:headEnd type="none"/>
              <a:tailEnd type="none"/>
            </a:ln>
            <a:effectLst/>
          </p:spPr>
        </p:cxnSp>
        <p:cxnSp>
          <p:nvCxnSpPr>
            <p:cNvPr id="56" name="Straight Connector 55">
              <a:extLst>
                <a:ext uri="{FF2B5EF4-FFF2-40B4-BE49-F238E27FC236}">
                  <a16:creationId xmlns:a16="http://schemas.microsoft.com/office/drawing/2014/main" id="{DB6B4709-ED89-4834-8A79-54699E7405FD}"/>
                </a:ext>
              </a:extLst>
            </p:cNvPr>
            <p:cNvCxnSpPr>
              <a:cxnSpLocks/>
              <a:stCxn id="39" idx="3"/>
              <a:endCxn id="42" idx="7"/>
            </p:cNvCxnSpPr>
            <p:nvPr/>
          </p:nvCxnSpPr>
          <p:spPr>
            <a:xfrm rot="8296579">
              <a:off x="8474076" y="4665813"/>
              <a:ext cx="929718" cy="202364"/>
            </a:xfrm>
            <a:prstGeom prst="line">
              <a:avLst/>
            </a:prstGeom>
            <a:grpFill/>
            <a:ln w="12700" cap="flat" cmpd="sng" algn="ctr">
              <a:solidFill>
                <a:srgbClr val="FFFFFF">
                  <a:alpha val="20000"/>
                </a:srgbClr>
              </a:solidFill>
              <a:prstDash val="solid"/>
              <a:headEnd type="none"/>
              <a:tailEnd type="none"/>
            </a:ln>
            <a:effectLst/>
          </p:spPr>
        </p:cxnSp>
        <p:cxnSp>
          <p:nvCxnSpPr>
            <p:cNvPr id="57" name="Straight Connector 56">
              <a:extLst>
                <a:ext uri="{FF2B5EF4-FFF2-40B4-BE49-F238E27FC236}">
                  <a16:creationId xmlns:a16="http://schemas.microsoft.com/office/drawing/2014/main" id="{443B58C0-7DDE-4B43-BF6C-5E70F8BA925C}"/>
                </a:ext>
              </a:extLst>
            </p:cNvPr>
            <p:cNvCxnSpPr>
              <a:stCxn id="42" idx="1"/>
              <a:endCxn id="23" idx="5"/>
            </p:cNvCxnSpPr>
            <p:nvPr/>
          </p:nvCxnSpPr>
          <p:spPr>
            <a:xfrm flipH="1" flipV="1">
              <a:off x="6576919" y="3551144"/>
              <a:ext cx="1678314" cy="1449714"/>
            </a:xfrm>
            <a:prstGeom prst="line">
              <a:avLst/>
            </a:prstGeom>
            <a:grpFill/>
            <a:ln w="12700" cap="flat" cmpd="sng" algn="ctr">
              <a:solidFill>
                <a:srgbClr val="FFFFFF">
                  <a:alpha val="20000"/>
                </a:srgbClr>
              </a:solidFill>
              <a:prstDash val="solid"/>
              <a:headEnd type="none"/>
              <a:tailEnd type="none"/>
            </a:ln>
            <a:effectLst/>
          </p:spPr>
        </p:cxnSp>
        <p:cxnSp>
          <p:nvCxnSpPr>
            <p:cNvPr id="58" name="Straight Connector 57">
              <a:extLst>
                <a:ext uri="{FF2B5EF4-FFF2-40B4-BE49-F238E27FC236}">
                  <a16:creationId xmlns:a16="http://schemas.microsoft.com/office/drawing/2014/main" id="{B17D3A6B-DF3C-4B2D-ABF2-AE7E0F04542A}"/>
                </a:ext>
              </a:extLst>
            </p:cNvPr>
            <p:cNvCxnSpPr>
              <a:stCxn id="25" idx="0"/>
            </p:cNvCxnSpPr>
            <p:nvPr/>
          </p:nvCxnSpPr>
          <p:spPr>
            <a:xfrm flipV="1">
              <a:off x="8134630" y="5326062"/>
              <a:ext cx="217207" cy="536564"/>
            </a:xfrm>
            <a:prstGeom prst="line">
              <a:avLst/>
            </a:prstGeom>
            <a:grpFill/>
            <a:ln w="12700" cap="flat" cmpd="sng" algn="ctr">
              <a:solidFill>
                <a:srgbClr val="FFFFFF">
                  <a:alpha val="20000"/>
                </a:srgbClr>
              </a:solidFill>
              <a:prstDash val="solid"/>
              <a:headEnd type="none"/>
              <a:tailEnd type="none"/>
            </a:ln>
            <a:effectLst/>
          </p:spPr>
        </p:cxnSp>
        <p:cxnSp>
          <p:nvCxnSpPr>
            <p:cNvPr id="59" name="Straight Connector 58">
              <a:extLst>
                <a:ext uri="{FF2B5EF4-FFF2-40B4-BE49-F238E27FC236}">
                  <a16:creationId xmlns:a16="http://schemas.microsoft.com/office/drawing/2014/main" id="{2EE5D5BA-7411-48FC-BD09-491A5382B2FA}"/>
                </a:ext>
              </a:extLst>
            </p:cNvPr>
            <p:cNvCxnSpPr>
              <a:cxnSpLocks/>
              <a:stCxn id="25" idx="7"/>
              <a:endCxn id="39" idx="3"/>
            </p:cNvCxnSpPr>
            <p:nvPr/>
          </p:nvCxnSpPr>
          <p:spPr>
            <a:xfrm rot="8296579" flipH="1">
              <a:off x="7917656" y="5080228"/>
              <a:ext cx="1738953" cy="248968"/>
            </a:xfrm>
            <a:prstGeom prst="line">
              <a:avLst/>
            </a:prstGeom>
            <a:grpFill/>
            <a:ln w="12700" cap="flat" cmpd="sng" algn="ctr">
              <a:solidFill>
                <a:srgbClr val="FFFFFF">
                  <a:alpha val="20000"/>
                </a:srgbClr>
              </a:solidFill>
              <a:prstDash val="solid"/>
              <a:headEnd type="none"/>
              <a:tailEnd type="none"/>
            </a:ln>
            <a:effectLst/>
          </p:spPr>
        </p:cxnSp>
        <p:cxnSp>
          <p:nvCxnSpPr>
            <p:cNvPr id="60" name="Straight Connector 59">
              <a:extLst>
                <a:ext uri="{FF2B5EF4-FFF2-40B4-BE49-F238E27FC236}">
                  <a16:creationId xmlns:a16="http://schemas.microsoft.com/office/drawing/2014/main" id="{AA64C893-03E7-4CA0-971C-F1818A7CB546}"/>
                </a:ext>
              </a:extLst>
            </p:cNvPr>
            <p:cNvCxnSpPr>
              <a:endCxn id="40" idx="4"/>
            </p:cNvCxnSpPr>
            <p:nvPr/>
          </p:nvCxnSpPr>
          <p:spPr>
            <a:xfrm flipH="1" flipV="1">
              <a:off x="7856537" y="4106862"/>
              <a:ext cx="266700" cy="1752600"/>
            </a:xfrm>
            <a:prstGeom prst="line">
              <a:avLst/>
            </a:prstGeom>
            <a:grpFill/>
            <a:ln w="12700" cap="flat" cmpd="sng" algn="ctr">
              <a:solidFill>
                <a:srgbClr val="FFFFFF">
                  <a:alpha val="20000"/>
                </a:srgbClr>
              </a:solidFill>
              <a:prstDash val="solid"/>
              <a:headEnd type="none"/>
              <a:tailEnd type="none"/>
            </a:ln>
            <a:effectLst/>
          </p:spPr>
        </p:cxnSp>
        <p:cxnSp>
          <p:nvCxnSpPr>
            <p:cNvPr id="61" name="Straight Connector 60">
              <a:extLst>
                <a:ext uri="{FF2B5EF4-FFF2-40B4-BE49-F238E27FC236}">
                  <a16:creationId xmlns:a16="http://schemas.microsoft.com/office/drawing/2014/main" id="{72064799-C6C1-476D-9DD3-9B66C549D898}"/>
                </a:ext>
              </a:extLst>
            </p:cNvPr>
            <p:cNvCxnSpPr>
              <a:cxnSpLocks/>
              <a:stCxn id="26" idx="1"/>
              <a:endCxn id="39" idx="5"/>
            </p:cNvCxnSpPr>
            <p:nvPr/>
          </p:nvCxnSpPr>
          <p:spPr>
            <a:xfrm rot="8296579" flipH="1">
              <a:off x="9863298" y="4420880"/>
              <a:ext cx="67432" cy="1062070"/>
            </a:xfrm>
            <a:prstGeom prst="line">
              <a:avLst/>
            </a:prstGeom>
            <a:grpFill/>
            <a:ln w="12700" cap="flat" cmpd="sng" algn="ctr">
              <a:solidFill>
                <a:srgbClr val="FFFFFF">
                  <a:alpha val="20000"/>
                </a:srgbClr>
              </a:solidFill>
              <a:prstDash val="solid"/>
              <a:headEnd type="none"/>
              <a:tailEnd type="none"/>
            </a:ln>
            <a:effectLst/>
          </p:spPr>
        </p:cxnSp>
        <p:cxnSp>
          <p:nvCxnSpPr>
            <p:cNvPr id="62" name="Straight Connector 61">
              <a:extLst>
                <a:ext uri="{FF2B5EF4-FFF2-40B4-BE49-F238E27FC236}">
                  <a16:creationId xmlns:a16="http://schemas.microsoft.com/office/drawing/2014/main" id="{0BEA1B76-89CC-491B-BA85-FD0EC1FCE8FE}"/>
                </a:ext>
              </a:extLst>
            </p:cNvPr>
            <p:cNvCxnSpPr>
              <a:cxnSpLocks/>
              <a:stCxn id="26" idx="2"/>
              <a:endCxn id="42" idx="6"/>
            </p:cNvCxnSpPr>
            <p:nvPr/>
          </p:nvCxnSpPr>
          <p:spPr>
            <a:xfrm rot="8296579">
              <a:off x="8897479" y="4646550"/>
              <a:ext cx="966116" cy="1320923"/>
            </a:xfrm>
            <a:prstGeom prst="line">
              <a:avLst/>
            </a:prstGeom>
            <a:grpFill/>
            <a:ln w="12700" cap="flat" cmpd="sng" algn="ctr">
              <a:solidFill>
                <a:srgbClr val="FFFFFF">
                  <a:alpha val="20000"/>
                </a:srgbClr>
              </a:solidFill>
              <a:prstDash val="solid"/>
              <a:headEnd type="none"/>
              <a:tailEnd type="none"/>
            </a:ln>
            <a:effectLst/>
          </p:spPr>
        </p:cxnSp>
        <p:cxnSp>
          <p:nvCxnSpPr>
            <p:cNvPr id="63" name="Straight Connector 62">
              <a:extLst>
                <a:ext uri="{FF2B5EF4-FFF2-40B4-BE49-F238E27FC236}">
                  <a16:creationId xmlns:a16="http://schemas.microsoft.com/office/drawing/2014/main" id="{32192F28-8BE5-4EE3-A980-4348A0D4CB57}"/>
                </a:ext>
              </a:extLst>
            </p:cNvPr>
            <p:cNvCxnSpPr>
              <a:stCxn id="26" idx="1"/>
              <a:endCxn id="37" idx="5"/>
            </p:cNvCxnSpPr>
            <p:nvPr/>
          </p:nvCxnSpPr>
          <p:spPr>
            <a:xfrm flipH="1" flipV="1">
              <a:off x="9297800" y="2233425"/>
              <a:ext cx="927474" cy="3137274"/>
            </a:xfrm>
            <a:prstGeom prst="line">
              <a:avLst/>
            </a:prstGeom>
            <a:grpFill/>
            <a:ln w="12700" cap="flat" cmpd="sng" algn="ctr">
              <a:solidFill>
                <a:srgbClr val="FFFFFF">
                  <a:alpha val="20000"/>
                </a:srgbClr>
              </a:solidFill>
              <a:prstDash val="solid"/>
              <a:headEnd type="none"/>
              <a:tailEnd type="none"/>
            </a:ln>
            <a:effectLst/>
          </p:spPr>
        </p:cxnSp>
        <p:cxnSp>
          <p:nvCxnSpPr>
            <p:cNvPr id="64" name="Straight Connector 63">
              <a:extLst>
                <a:ext uri="{FF2B5EF4-FFF2-40B4-BE49-F238E27FC236}">
                  <a16:creationId xmlns:a16="http://schemas.microsoft.com/office/drawing/2014/main" id="{DDB5E7B6-3CDB-4839-8627-F228E81627C7}"/>
                </a:ext>
              </a:extLst>
            </p:cNvPr>
            <p:cNvCxnSpPr>
              <a:stCxn id="26" idx="1"/>
              <a:endCxn id="40" idx="5"/>
            </p:cNvCxnSpPr>
            <p:nvPr/>
          </p:nvCxnSpPr>
          <p:spPr>
            <a:xfrm flipH="1" flipV="1">
              <a:off x="7937359" y="4073384"/>
              <a:ext cx="2287915" cy="1297315"/>
            </a:xfrm>
            <a:prstGeom prst="line">
              <a:avLst/>
            </a:prstGeom>
            <a:grpFill/>
            <a:ln w="12700" cap="flat" cmpd="sng" algn="ctr">
              <a:solidFill>
                <a:srgbClr val="FFFFFF">
                  <a:alpha val="20000"/>
                </a:srgbClr>
              </a:solidFill>
              <a:prstDash val="solid"/>
              <a:headEnd type="none"/>
              <a:tailEnd type="none"/>
            </a:ln>
            <a:effectLst/>
          </p:spPr>
        </p:cxnSp>
        <p:cxnSp>
          <p:nvCxnSpPr>
            <p:cNvPr id="65" name="Straight Connector 64">
              <a:extLst>
                <a:ext uri="{FF2B5EF4-FFF2-40B4-BE49-F238E27FC236}">
                  <a16:creationId xmlns:a16="http://schemas.microsoft.com/office/drawing/2014/main" id="{C5A50C78-4BB9-4C72-B292-555175263A4E}"/>
                </a:ext>
              </a:extLst>
            </p:cNvPr>
            <p:cNvCxnSpPr>
              <a:cxnSpLocks/>
              <a:stCxn id="27" idx="2"/>
              <a:endCxn id="40" idx="6"/>
            </p:cNvCxnSpPr>
            <p:nvPr/>
          </p:nvCxnSpPr>
          <p:spPr>
            <a:xfrm rot="8296579">
              <a:off x="8440883" y="3009324"/>
              <a:ext cx="2109958" cy="2216634"/>
            </a:xfrm>
            <a:prstGeom prst="line">
              <a:avLst/>
            </a:prstGeom>
            <a:grpFill/>
            <a:ln w="12700" cap="flat" cmpd="sng" algn="ctr">
              <a:solidFill>
                <a:srgbClr val="FFFFFF">
                  <a:alpha val="20000"/>
                </a:srgbClr>
              </a:solidFill>
              <a:prstDash val="solid"/>
              <a:headEnd type="none"/>
              <a:tailEnd type="none"/>
            </a:ln>
            <a:effectLst/>
          </p:spPr>
        </p:cxnSp>
        <p:cxnSp>
          <p:nvCxnSpPr>
            <p:cNvPr id="66" name="Straight Connector 65">
              <a:extLst>
                <a:ext uri="{FF2B5EF4-FFF2-40B4-BE49-F238E27FC236}">
                  <a16:creationId xmlns:a16="http://schemas.microsoft.com/office/drawing/2014/main" id="{5A754139-92CB-4925-8F0C-03216CD90F48}"/>
                </a:ext>
              </a:extLst>
            </p:cNvPr>
            <p:cNvCxnSpPr>
              <a:stCxn id="20" idx="3"/>
              <a:endCxn id="41" idx="7"/>
            </p:cNvCxnSpPr>
            <p:nvPr/>
          </p:nvCxnSpPr>
          <p:spPr>
            <a:xfrm flipH="1">
              <a:off x="10212200" y="2865344"/>
              <a:ext cx="676555" cy="447955"/>
            </a:xfrm>
            <a:prstGeom prst="line">
              <a:avLst/>
            </a:prstGeom>
            <a:grpFill/>
            <a:ln w="12700" cap="flat" cmpd="sng" algn="ctr">
              <a:solidFill>
                <a:srgbClr val="FFFFFF">
                  <a:alpha val="20000"/>
                </a:srgbClr>
              </a:solidFill>
              <a:prstDash val="solid"/>
              <a:headEnd type="none"/>
              <a:tailEnd type="none"/>
            </a:ln>
            <a:effectLst/>
          </p:spPr>
        </p:cxnSp>
        <p:cxnSp>
          <p:nvCxnSpPr>
            <p:cNvPr id="67" name="Straight Connector 66">
              <a:extLst>
                <a:ext uri="{FF2B5EF4-FFF2-40B4-BE49-F238E27FC236}">
                  <a16:creationId xmlns:a16="http://schemas.microsoft.com/office/drawing/2014/main" id="{75E871EE-7342-43E8-B3E5-3C1298FB591C}"/>
                </a:ext>
              </a:extLst>
            </p:cNvPr>
            <p:cNvCxnSpPr>
              <a:cxnSpLocks/>
              <a:stCxn id="27" idx="2"/>
              <a:endCxn id="39" idx="6"/>
            </p:cNvCxnSpPr>
            <p:nvPr/>
          </p:nvCxnSpPr>
          <p:spPr>
            <a:xfrm rot="8296579">
              <a:off x="9731107" y="3933834"/>
              <a:ext cx="1172064" cy="800420"/>
            </a:xfrm>
            <a:prstGeom prst="line">
              <a:avLst/>
            </a:prstGeom>
            <a:grpFill/>
            <a:ln w="12700" cap="flat" cmpd="sng" algn="ctr">
              <a:solidFill>
                <a:srgbClr val="FFFFFF">
                  <a:alpha val="20000"/>
                </a:srgbClr>
              </a:solidFill>
              <a:prstDash val="solid"/>
              <a:headEnd type="none"/>
              <a:tailEnd type="none"/>
            </a:ln>
            <a:effectLst/>
          </p:spPr>
        </p:cxnSp>
        <p:cxnSp>
          <p:nvCxnSpPr>
            <p:cNvPr id="68" name="Straight Connector 67">
              <a:extLst>
                <a:ext uri="{FF2B5EF4-FFF2-40B4-BE49-F238E27FC236}">
                  <a16:creationId xmlns:a16="http://schemas.microsoft.com/office/drawing/2014/main" id="{45C6441D-8241-4AF8-98BB-0BAEFABE1CBB}"/>
                </a:ext>
              </a:extLst>
            </p:cNvPr>
            <p:cNvCxnSpPr>
              <a:stCxn id="27" idx="1"/>
              <a:endCxn id="41" idx="5"/>
            </p:cNvCxnSpPr>
            <p:nvPr/>
          </p:nvCxnSpPr>
          <p:spPr>
            <a:xfrm flipH="1" flipV="1">
              <a:off x="10212200" y="3528825"/>
              <a:ext cx="826323" cy="628207"/>
            </a:xfrm>
            <a:prstGeom prst="line">
              <a:avLst/>
            </a:prstGeom>
            <a:grpFill/>
            <a:ln w="12700" cap="flat" cmpd="sng" algn="ctr">
              <a:solidFill>
                <a:srgbClr val="FFFFFF">
                  <a:alpha val="20000"/>
                </a:srgbClr>
              </a:solidFill>
              <a:prstDash val="solid"/>
              <a:headEnd type="none"/>
              <a:tailEnd type="none"/>
            </a:ln>
            <a:effectLst/>
          </p:spPr>
        </p:cxnSp>
        <p:cxnSp>
          <p:nvCxnSpPr>
            <p:cNvPr id="69" name="Straight Connector 68">
              <a:extLst>
                <a:ext uri="{FF2B5EF4-FFF2-40B4-BE49-F238E27FC236}">
                  <a16:creationId xmlns:a16="http://schemas.microsoft.com/office/drawing/2014/main" id="{893EA39F-030A-4C69-972A-6FCAC84673F0}"/>
                </a:ext>
              </a:extLst>
            </p:cNvPr>
            <p:cNvCxnSpPr>
              <a:stCxn id="27" idx="1"/>
              <a:endCxn id="38" idx="5"/>
            </p:cNvCxnSpPr>
            <p:nvPr/>
          </p:nvCxnSpPr>
          <p:spPr>
            <a:xfrm flipH="1" flipV="1">
              <a:off x="7926200" y="3071625"/>
              <a:ext cx="3112323" cy="1085407"/>
            </a:xfrm>
            <a:prstGeom prst="line">
              <a:avLst/>
            </a:prstGeom>
            <a:grpFill/>
            <a:ln w="12700" cap="flat" cmpd="sng" algn="ctr">
              <a:solidFill>
                <a:srgbClr val="FFFFFF">
                  <a:alpha val="20000"/>
                </a:srgbClr>
              </a:solidFill>
              <a:prstDash val="solid"/>
              <a:headEnd type="none"/>
              <a:tailEnd type="none"/>
            </a:ln>
            <a:effectLst/>
          </p:spPr>
        </p:cxnSp>
        <p:cxnSp>
          <p:nvCxnSpPr>
            <p:cNvPr id="70" name="Straight Connector 69">
              <a:extLst>
                <a:ext uri="{FF2B5EF4-FFF2-40B4-BE49-F238E27FC236}">
                  <a16:creationId xmlns:a16="http://schemas.microsoft.com/office/drawing/2014/main" id="{77D62C56-44C6-4845-8455-503C21F41586}"/>
                </a:ext>
              </a:extLst>
            </p:cNvPr>
            <p:cNvCxnSpPr>
              <a:stCxn id="20" idx="2"/>
              <a:endCxn id="37" idx="5"/>
            </p:cNvCxnSpPr>
            <p:nvPr/>
          </p:nvCxnSpPr>
          <p:spPr>
            <a:xfrm flipH="1" flipV="1">
              <a:off x="9297800" y="2233425"/>
              <a:ext cx="1568637" cy="578037"/>
            </a:xfrm>
            <a:prstGeom prst="line">
              <a:avLst/>
            </a:prstGeom>
            <a:grpFill/>
            <a:ln w="12700" cap="flat" cmpd="sng" algn="ctr">
              <a:solidFill>
                <a:srgbClr val="FFFFFF">
                  <a:alpha val="20000"/>
                </a:srgbClr>
              </a:solidFill>
              <a:prstDash val="solid"/>
              <a:headEnd type="none"/>
              <a:tailEnd type="none"/>
            </a:ln>
            <a:effectLst/>
          </p:spPr>
        </p:cxnSp>
        <p:cxnSp>
          <p:nvCxnSpPr>
            <p:cNvPr id="71" name="Straight Connector 70">
              <a:extLst>
                <a:ext uri="{FF2B5EF4-FFF2-40B4-BE49-F238E27FC236}">
                  <a16:creationId xmlns:a16="http://schemas.microsoft.com/office/drawing/2014/main" id="{73CBE158-2F44-4B8A-921F-4F7F4FCF90A1}"/>
                </a:ext>
              </a:extLst>
            </p:cNvPr>
            <p:cNvCxnSpPr>
              <a:stCxn id="15" idx="3"/>
              <a:endCxn id="42" idx="7"/>
            </p:cNvCxnSpPr>
            <p:nvPr/>
          </p:nvCxnSpPr>
          <p:spPr>
            <a:xfrm flipH="1">
              <a:off x="8524641" y="1948459"/>
              <a:ext cx="1546800" cy="3052399"/>
            </a:xfrm>
            <a:prstGeom prst="line">
              <a:avLst/>
            </a:prstGeom>
            <a:grpFill/>
            <a:ln w="12700" cap="flat" cmpd="sng" algn="ctr">
              <a:solidFill>
                <a:srgbClr val="FFFFFF">
                  <a:alpha val="20000"/>
                </a:srgbClr>
              </a:solidFill>
              <a:prstDash val="solid"/>
              <a:headEnd type="none"/>
              <a:tailEnd type="none"/>
            </a:ln>
            <a:effectLst/>
          </p:spPr>
        </p:cxnSp>
        <p:cxnSp>
          <p:nvCxnSpPr>
            <p:cNvPr id="72" name="Straight Connector 71">
              <a:extLst>
                <a:ext uri="{FF2B5EF4-FFF2-40B4-BE49-F238E27FC236}">
                  <a16:creationId xmlns:a16="http://schemas.microsoft.com/office/drawing/2014/main" id="{B0123FBA-03B8-454B-983C-AA5D43FC20FE}"/>
                </a:ext>
              </a:extLst>
            </p:cNvPr>
            <p:cNvCxnSpPr>
              <a:stCxn id="20" idx="2"/>
              <a:endCxn id="38" idx="6"/>
            </p:cNvCxnSpPr>
            <p:nvPr/>
          </p:nvCxnSpPr>
          <p:spPr>
            <a:xfrm flipH="1">
              <a:off x="7970837" y="2811462"/>
              <a:ext cx="2895600" cy="152400"/>
            </a:xfrm>
            <a:prstGeom prst="line">
              <a:avLst/>
            </a:prstGeom>
            <a:grpFill/>
            <a:ln w="12700" cap="flat" cmpd="sng" algn="ctr">
              <a:solidFill>
                <a:srgbClr val="FFFFFF">
                  <a:alpha val="20000"/>
                </a:srgbClr>
              </a:solidFill>
              <a:prstDash val="solid"/>
              <a:headEnd type="none"/>
              <a:tailEnd type="none"/>
            </a:ln>
            <a:effectLst/>
          </p:spPr>
        </p:cxnSp>
        <p:cxnSp>
          <p:nvCxnSpPr>
            <p:cNvPr id="73" name="Straight Connector 72">
              <a:extLst>
                <a:ext uri="{FF2B5EF4-FFF2-40B4-BE49-F238E27FC236}">
                  <a16:creationId xmlns:a16="http://schemas.microsoft.com/office/drawing/2014/main" id="{6913E0B2-DB96-4DC5-8475-1C44E352891B}"/>
                </a:ext>
              </a:extLst>
            </p:cNvPr>
            <p:cNvCxnSpPr>
              <a:cxnSpLocks/>
              <a:stCxn id="26" idx="1"/>
              <a:endCxn id="38" idx="3"/>
            </p:cNvCxnSpPr>
            <p:nvPr/>
          </p:nvCxnSpPr>
          <p:spPr>
            <a:xfrm rot="8296579">
              <a:off x="8794635" y="2526408"/>
              <a:ext cx="346680" cy="3389508"/>
            </a:xfrm>
            <a:prstGeom prst="line">
              <a:avLst/>
            </a:prstGeom>
            <a:grpFill/>
            <a:ln w="12700" cap="flat" cmpd="sng" algn="ctr">
              <a:solidFill>
                <a:srgbClr val="FFFFFF">
                  <a:alpha val="20000"/>
                </a:srgbClr>
              </a:solidFill>
              <a:prstDash val="solid"/>
              <a:headEnd type="none"/>
              <a:tailEnd type="none"/>
            </a:ln>
            <a:effectLst/>
          </p:spPr>
        </p:cxnSp>
        <p:cxnSp>
          <p:nvCxnSpPr>
            <p:cNvPr id="74" name="Straight Connector 73">
              <a:extLst>
                <a:ext uri="{FF2B5EF4-FFF2-40B4-BE49-F238E27FC236}">
                  <a16:creationId xmlns:a16="http://schemas.microsoft.com/office/drawing/2014/main" id="{D3120CF3-265F-434D-A36D-66C452C499E1}"/>
                </a:ext>
              </a:extLst>
            </p:cNvPr>
            <p:cNvCxnSpPr>
              <a:stCxn id="15" idx="2"/>
              <a:endCxn id="37" idx="7"/>
            </p:cNvCxnSpPr>
            <p:nvPr/>
          </p:nvCxnSpPr>
          <p:spPr>
            <a:xfrm flipH="1">
              <a:off x="9297800" y="1871973"/>
              <a:ext cx="731180" cy="145926"/>
            </a:xfrm>
            <a:prstGeom prst="line">
              <a:avLst/>
            </a:prstGeom>
            <a:grpFill/>
            <a:ln w="12700" cap="flat" cmpd="sng" algn="ctr">
              <a:solidFill>
                <a:srgbClr val="FFFFFF">
                  <a:alpha val="20000"/>
                </a:srgbClr>
              </a:solidFill>
              <a:prstDash val="solid"/>
              <a:headEnd type="none"/>
              <a:tailEnd type="none"/>
            </a:ln>
            <a:effectLst/>
          </p:spPr>
        </p:cxnSp>
        <p:cxnSp>
          <p:nvCxnSpPr>
            <p:cNvPr id="75" name="Straight Connector 74">
              <a:extLst>
                <a:ext uri="{FF2B5EF4-FFF2-40B4-BE49-F238E27FC236}">
                  <a16:creationId xmlns:a16="http://schemas.microsoft.com/office/drawing/2014/main" id="{4FD29A0B-4483-44BB-9EF7-299657C4568F}"/>
                </a:ext>
              </a:extLst>
            </p:cNvPr>
            <p:cNvCxnSpPr/>
            <p:nvPr/>
          </p:nvCxnSpPr>
          <p:spPr>
            <a:xfrm flipH="1">
              <a:off x="10409237" y="2887662"/>
              <a:ext cx="508312" cy="2438400"/>
            </a:xfrm>
            <a:prstGeom prst="line">
              <a:avLst/>
            </a:prstGeom>
            <a:grpFill/>
            <a:ln w="12700" cap="flat" cmpd="sng" algn="ctr">
              <a:solidFill>
                <a:srgbClr val="FFFFFF">
                  <a:alpha val="20000"/>
                </a:srgbClr>
              </a:solidFill>
              <a:prstDash val="solid"/>
              <a:headEnd type="none"/>
              <a:tailEnd type="none"/>
            </a:ln>
            <a:effectLst/>
          </p:spPr>
        </p:cxnSp>
        <p:cxnSp>
          <p:nvCxnSpPr>
            <p:cNvPr id="76" name="Straight Connector 75">
              <a:extLst>
                <a:ext uri="{FF2B5EF4-FFF2-40B4-BE49-F238E27FC236}">
                  <a16:creationId xmlns:a16="http://schemas.microsoft.com/office/drawing/2014/main" id="{06EA8C24-6633-4CF2-9045-E6ED50DBD8F0}"/>
                </a:ext>
              </a:extLst>
            </p:cNvPr>
            <p:cNvCxnSpPr>
              <a:stCxn id="27" idx="3"/>
              <a:endCxn id="25" idx="7"/>
            </p:cNvCxnSpPr>
            <p:nvPr/>
          </p:nvCxnSpPr>
          <p:spPr>
            <a:xfrm flipH="1">
              <a:off x="8221037" y="4315776"/>
              <a:ext cx="2847970" cy="1560516"/>
            </a:xfrm>
            <a:prstGeom prst="line">
              <a:avLst/>
            </a:prstGeom>
            <a:grpFill/>
            <a:ln w="12700" cap="flat" cmpd="sng" algn="ctr">
              <a:solidFill>
                <a:srgbClr val="FFFFFF">
                  <a:alpha val="20000"/>
                </a:srgbClr>
              </a:solidFill>
              <a:prstDash val="solid"/>
              <a:headEnd type="none"/>
              <a:tailEnd type="none"/>
            </a:ln>
            <a:effectLst/>
          </p:spPr>
        </p:cxnSp>
      </p:grpSp>
      <p:sp>
        <p:nvSpPr>
          <p:cNvPr id="13" name="Title 2">
            <a:extLst>
              <a:ext uri="{FF2B5EF4-FFF2-40B4-BE49-F238E27FC236}">
                <a16:creationId xmlns:a16="http://schemas.microsoft.com/office/drawing/2014/main" id="{42EC42F9-5CB2-7A42-91EA-8E77639BF7D1}"/>
              </a:ext>
            </a:extLst>
          </p:cNvPr>
          <p:cNvSpPr txBox="1">
            <a:spLocks/>
          </p:cNvSpPr>
          <p:nvPr/>
        </p:nvSpPr>
        <p:spPr>
          <a:xfrm>
            <a:off x="5221545" y="2869841"/>
            <a:ext cx="6400800" cy="6093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w="3175">
                  <a:noFill/>
                </a:ln>
                <a:gradFill>
                  <a:gsLst>
                    <a:gs pos="62564">
                      <a:srgbClr val="1A1A1A"/>
                    </a:gs>
                    <a:gs pos="55000">
                      <a:srgbClr val="1A1A1A"/>
                    </a:gs>
                  </a:gsLst>
                  <a:lin ang="5400000" scaled="0"/>
                </a:gradFill>
                <a:effectLst/>
                <a:uLnTx/>
                <a:uFillTx/>
                <a:latin typeface="Segoe UI Semibold"/>
                <a:ea typeface="+mn-ea"/>
                <a:cs typeface="Segoe UI" pitchFamily="34" charset="0"/>
              </a:rPr>
              <a:t>Azure AD</a:t>
            </a:r>
          </a:p>
        </p:txBody>
      </p:sp>
      <p:sp>
        <p:nvSpPr>
          <p:cNvPr id="14" name="Title 4">
            <a:extLst>
              <a:ext uri="{FF2B5EF4-FFF2-40B4-BE49-F238E27FC236}">
                <a16:creationId xmlns:a16="http://schemas.microsoft.com/office/drawing/2014/main" id="{57AF5074-3637-6142-8684-9ED007472675}"/>
              </a:ext>
            </a:extLst>
          </p:cNvPr>
          <p:cNvSpPr txBox="1">
            <a:spLocks/>
          </p:cNvSpPr>
          <p:nvPr/>
        </p:nvSpPr>
        <p:spPr>
          <a:xfrm>
            <a:off x="5221544" y="3439124"/>
            <a:ext cx="6876185"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sz="2500" spc="-69" dirty="0">
                <a:solidFill>
                  <a:schemeClr val="accent1"/>
                </a:solidFill>
                <a:latin typeface="Segoe UI Semilight" panose="020B0402040204020203" pitchFamily="34" charset="0"/>
                <a:cs typeface="Segoe UI Semilight" panose="020B0402040204020203" pitchFamily="34" charset="0"/>
              </a:rPr>
              <a:t>By the numbers</a:t>
            </a:r>
          </a:p>
        </p:txBody>
      </p:sp>
      <p:sp>
        <p:nvSpPr>
          <p:cNvPr id="152" name="object 60">
            <a:extLst>
              <a:ext uri="{FF2B5EF4-FFF2-40B4-BE49-F238E27FC236}">
                <a16:creationId xmlns:a16="http://schemas.microsoft.com/office/drawing/2014/main" id="{4C939EDD-01A9-4BEF-BDFF-FAAF58E3D531}"/>
              </a:ext>
            </a:extLst>
          </p:cNvPr>
          <p:cNvSpPr/>
          <p:nvPr/>
        </p:nvSpPr>
        <p:spPr>
          <a:xfrm>
            <a:off x="2301182" y="2153694"/>
            <a:ext cx="2545160" cy="2550613"/>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alpha val="32000"/>
            </a:schemeClr>
          </a:solid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53" name="object 60">
            <a:extLst>
              <a:ext uri="{FF2B5EF4-FFF2-40B4-BE49-F238E27FC236}">
                <a16:creationId xmlns:a16="http://schemas.microsoft.com/office/drawing/2014/main" id="{5147B757-0CBE-4C34-B2A2-68671EE2EA71}"/>
              </a:ext>
            </a:extLst>
          </p:cNvPr>
          <p:cNvSpPr/>
          <p:nvPr/>
        </p:nvSpPr>
        <p:spPr>
          <a:xfrm>
            <a:off x="2532789" y="2385797"/>
            <a:ext cx="2081946" cy="208640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defTabSz="623318">
              <a:defRPr/>
            </a:pPr>
            <a:endParaRPr sz="1226">
              <a:solidFill>
                <a:prstClr val="black"/>
              </a:solidFill>
              <a:latin typeface="Calibri"/>
            </a:endParaRPr>
          </a:p>
        </p:txBody>
      </p:sp>
      <p:pic>
        <p:nvPicPr>
          <p:cNvPr id="16" name="Picture 15">
            <a:extLst>
              <a:ext uri="{FF2B5EF4-FFF2-40B4-BE49-F238E27FC236}">
                <a16:creationId xmlns:a16="http://schemas.microsoft.com/office/drawing/2014/main" id="{C54A8235-67DF-9B4D-B85B-F0433BB699B5}"/>
              </a:ext>
            </a:extLst>
          </p:cNvPr>
          <p:cNvPicPr>
            <a:picLocks noChangeAspect="1"/>
          </p:cNvPicPr>
          <p:nvPr/>
        </p:nvPicPr>
        <p:blipFill>
          <a:blip r:embed="rId4"/>
          <a:stretch>
            <a:fillRect/>
          </a:stretch>
        </p:blipFill>
        <p:spPr>
          <a:xfrm>
            <a:off x="3025653" y="2804619"/>
            <a:ext cx="1097948" cy="1097949"/>
          </a:xfrm>
          <a:prstGeom prst="rect">
            <a:avLst/>
          </a:prstGeom>
        </p:spPr>
      </p:pic>
    </p:spTree>
    <p:extLst>
      <p:ext uri="{BB962C8B-B14F-4D97-AF65-F5344CB8AC3E}">
        <p14:creationId xmlns:p14="http://schemas.microsoft.com/office/powerpoint/2010/main" val="235117332"/>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bwMode="auto">
          <a:xfrm>
            <a:off x="3038344" y="3944946"/>
            <a:ext cx="2798077" cy="2599632"/>
          </a:xfrm>
          <a:prstGeom prst="rect">
            <a:avLst/>
          </a:prstGeom>
          <a:solidFill>
            <a:srgbClr val="7BA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43428"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8627" dirty="0">
                <a:gradFill>
                  <a:gsLst>
                    <a:gs pos="0">
                      <a:srgbClr val="FFFFFF"/>
                    </a:gs>
                    <a:gs pos="100000">
                      <a:srgbClr val="FFFFFF"/>
                    </a:gs>
                  </a:gsLst>
                  <a:lin ang="5400000" scaled="0"/>
                </a:gradFill>
                <a:latin typeface="Segoe UI Light"/>
                <a:ea typeface="Segoe UI" pitchFamily="34" charset="0"/>
                <a:cs typeface="Segoe UI" pitchFamily="34" charset="0"/>
              </a:rPr>
              <a:t>400K</a:t>
            </a:r>
          </a:p>
          <a:p>
            <a:pPr defTabSz="914102" fontAlgn="base">
              <a:lnSpc>
                <a:spcPct val="90000"/>
              </a:lnSpc>
              <a:spcBef>
                <a:spcPct val="0"/>
              </a:spcBef>
              <a:spcAft>
                <a:spcPct val="0"/>
              </a:spcAft>
            </a:pPr>
            <a:r>
              <a:rPr lang="en-US" sz="2353" b="1" dirty="0">
                <a:gradFill>
                  <a:gsLst>
                    <a:gs pos="0">
                      <a:srgbClr val="FFFFFF"/>
                    </a:gs>
                    <a:gs pos="100000">
                      <a:srgbClr val="FFFFFF"/>
                    </a:gs>
                  </a:gsLst>
                  <a:lin ang="5400000" scaled="0"/>
                </a:gradFill>
                <a:latin typeface="Segoe UI Light"/>
                <a:ea typeface="Segoe UI" pitchFamily="34" charset="0"/>
                <a:cs typeface="Segoe UI" pitchFamily="34" charset="0"/>
              </a:rPr>
              <a:t>SQL Databases</a:t>
            </a:r>
            <a:b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t>on Microsoft Azure</a:t>
            </a:r>
          </a:p>
        </p:txBody>
      </p:sp>
      <p:sp>
        <p:nvSpPr>
          <p:cNvPr id="11" name="Rectangle 10"/>
          <p:cNvSpPr>
            <a:spLocks/>
          </p:cNvSpPr>
          <p:nvPr/>
        </p:nvSpPr>
        <p:spPr bwMode="auto">
          <a:xfrm>
            <a:off x="365237" y="3944946"/>
            <a:ext cx="2608073" cy="2599632"/>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43428"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8627" dirty="0">
                <a:gradFill>
                  <a:gsLst>
                    <a:gs pos="0">
                      <a:srgbClr val="FFFFFF"/>
                    </a:gs>
                    <a:gs pos="100000">
                      <a:srgbClr val="FFFFFF"/>
                    </a:gs>
                  </a:gsLst>
                  <a:lin ang="5400000" scaled="0"/>
                </a:gradFill>
                <a:latin typeface="Segoe UI Light"/>
                <a:ea typeface="Segoe UI" pitchFamily="34" charset="0"/>
                <a:cs typeface="Segoe UI" pitchFamily="34" charset="0"/>
              </a:rPr>
              <a:t>2X</a:t>
            </a:r>
          </a:p>
          <a:p>
            <a:pPr defTabSz="914102" fontAlgn="base">
              <a:lnSpc>
                <a:spcPct val="90000"/>
              </a:lnSpc>
              <a:spcBef>
                <a:spcPct val="0"/>
              </a:spcBef>
              <a:spcAft>
                <a:spcPct val="0"/>
              </a:spcAft>
            </a:pPr>
            <a:r>
              <a:rPr lang="en-US" sz="2353" b="1" dirty="0">
                <a:gradFill>
                  <a:gsLst>
                    <a:gs pos="0">
                      <a:srgbClr val="FFFFFF"/>
                    </a:gs>
                    <a:gs pos="100000">
                      <a:srgbClr val="FFFFFF"/>
                    </a:gs>
                  </a:gsLst>
                  <a:lin ang="5400000" scaled="0"/>
                </a:gradFill>
                <a:latin typeface="Segoe UI Light"/>
                <a:ea typeface="Segoe UI" pitchFamily="34" charset="0"/>
                <a:cs typeface="Segoe UI" pitchFamily="34" charset="0"/>
              </a:rPr>
              <a:t>Compute and storage </a:t>
            </a:r>
            <a: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t>every </a:t>
            </a:r>
            <a:b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t>six months </a:t>
            </a:r>
          </a:p>
        </p:txBody>
      </p:sp>
      <p:sp>
        <p:nvSpPr>
          <p:cNvPr id="18" name="Rectangle 17"/>
          <p:cNvSpPr>
            <a:spLocks/>
          </p:cNvSpPr>
          <p:nvPr/>
        </p:nvSpPr>
        <p:spPr bwMode="auto">
          <a:xfrm>
            <a:off x="5901457" y="3944946"/>
            <a:ext cx="2642197" cy="259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43428"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8627" dirty="0">
                <a:gradFill>
                  <a:gsLst>
                    <a:gs pos="0">
                      <a:srgbClr val="FFFFFF"/>
                    </a:gs>
                    <a:gs pos="100000">
                      <a:srgbClr val="FFFFFF"/>
                    </a:gs>
                  </a:gsLst>
                  <a:lin ang="5400000" scaled="0"/>
                </a:gradFill>
                <a:latin typeface="Segoe UI Light"/>
                <a:ea typeface="Segoe UI" pitchFamily="34" charset="0"/>
                <a:cs typeface="Segoe UI" pitchFamily="34" charset="0"/>
              </a:rPr>
              <a:t>170K</a:t>
            </a:r>
          </a:p>
          <a:p>
            <a:pPr defTabSz="914102" fontAlgn="base">
              <a:lnSpc>
                <a:spcPct val="90000"/>
              </a:lnSpc>
              <a:spcBef>
                <a:spcPct val="0"/>
              </a:spcBef>
              <a:spcAft>
                <a:spcPct val="0"/>
              </a:spcAft>
            </a:pPr>
            <a:r>
              <a:rPr lang="en-US" sz="2353" b="1" dirty="0">
                <a:gradFill>
                  <a:gsLst>
                    <a:gs pos="0">
                      <a:srgbClr val="FFFFFF"/>
                    </a:gs>
                    <a:gs pos="100000">
                      <a:srgbClr val="FFFFFF"/>
                    </a:gs>
                  </a:gsLst>
                  <a:lin ang="5400000" scaled="0"/>
                </a:gradFill>
                <a:latin typeface="Segoe UI Light"/>
                <a:ea typeface="Segoe UI" pitchFamily="34" charset="0"/>
                <a:cs typeface="Segoe UI" pitchFamily="34" charset="0"/>
              </a:rPr>
              <a:t>Web sites </a:t>
            </a:r>
            <a: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t>on Microsoft Azure</a:t>
            </a:r>
          </a:p>
        </p:txBody>
      </p:sp>
      <p:sp>
        <p:nvSpPr>
          <p:cNvPr id="30" name="Rectangle 29"/>
          <p:cNvSpPr>
            <a:spLocks/>
          </p:cNvSpPr>
          <p:nvPr/>
        </p:nvSpPr>
        <p:spPr bwMode="auto">
          <a:xfrm>
            <a:off x="365236" y="1160419"/>
            <a:ext cx="5471185" cy="2743060"/>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11273" dirty="0">
                <a:gradFill>
                  <a:gsLst>
                    <a:gs pos="0">
                      <a:srgbClr val="FFFFFF"/>
                    </a:gs>
                    <a:gs pos="100000">
                      <a:srgbClr val="FFFFFF"/>
                    </a:gs>
                  </a:gsLst>
                  <a:lin ang="5400000" scaled="0"/>
                </a:gradFill>
                <a:latin typeface="Segoe UI Light"/>
                <a:ea typeface="Segoe UI" pitchFamily="34" charset="0"/>
                <a:cs typeface="Segoe UI" pitchFamily="34" charset="0"/>
              </a:rPr>
              <a:t>54%</a:t>
            </a:r>
          </a:p>
          <a:p>
            <a:pPr defTabSz="914102" fontAlgn="base">
              <a:lnSpc>
                <a:spcPct val="90000"/>
              </a:lnSpc>
              <a:spcBef>
                <a:spcPct val="0"/>
              </a:spcBef>
              <a:spcAft>
                <a:spcPct val="0"/>
              </a:spcAft>
            </a:pPr>
            <a:r>
              <a:rPr lang="en-US" sz="2745" b="1" dirty="0">
                <a:gradFill>
                  <a:gsLst>
                    <a:gs pos="0">
                      <a:srgbClr val="FFFFFF"/>
                    </a:gs>
                    <a:gs pos="100000">
                      <a:srgbClr val="FFFFFF"/>
                    </a:gs>
                  </a:gsLst>
                  <a:lin ang="5400000" scaled="0"/>
                </a:gradFill>
                <a:latin typeface="Segoe UI Light"/>
                <a:ea typeface="Segoe UI" pitchFamily="34" charset="0"/>
                <a:cs typeface="Segoe UI" pitchFamily="34" charset="0"/>
              </a:rPr>
              <a:t>Fortune 500 </a:t>
            </a:r>
            <a:r>
              <a:rPr lang="en-US" sz="2745" dirty="0">
                <a:gradFill>
                  <a:gsLst>
                    <a:gs pos="0">
                      <a:srgbClr val="FFFFFF"/>
                    </a:gs>
                    <a:gs pos="100000">
                      <a:srgbClr val="FFFFFF"/>
                    </a:gs>
                  </a:gsLst>
                  <a:lin ang="5400000" scaled="0"/>
                </a:gradFill>
                <a:latin typeface="Segoe UI Light"/>
                <a:ea typeface="Segoe UI" pitchFamily="34" charset="0"/>
                <a:cs typeface="Segoe UI" pitchFamily="34" charset="0"/>
              </a:rPr>
              <a:t>companies signed up for Microsoft Azure </a:t>
            </a:r>
          </a:p>
        </p:txBody>
      </p:sp>
      <p:sp>
        <p:nvSpPr>
          <p:cNvPr id="37" name="Rectangle 36"/>
          <p:cNvSpPr>
            <a:spLocks/>
          </p:cNvSpPr>
          <p:nvPr/>
        </p:nvSpPr>
        <p:spPr bwMode="auto">
          <a:xfrm>
            <a:off x="5901456" y="1160419"/>
            <a:ext cx="5593876" cy="27430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11273" dirty="0">
                <a:gradFill>
                  <a:gsLst>
                    <a:gs pos="0">
                      <a:srgbClr val="FFFFFF"/>
                    </a:gs>
                    <a:gs pos="100000">
                      <a:srgbClr val="FFFFFF"/>
                    </a:gs>
                  </a:gsLst>
                  <a:lin ang="5400000" scaled="0"/>
                </a:gradFill>
                <a:latin typeface="Segoe UI Light"/>
                <a:ea typeface="Segoe UI" pitchFamily="34" charset="0"/>
                <a:cs typeface="Segoe UI" pitchFamily="34" charset="0"/>
              </a:rPr>
              <a:t>&gt;1000</a:t>
            </a:r>
          </a:p>
          <a:p>
            <a:pPr defTabSz="914102" fontAlgn="base">
              <a:lnSpc>
                <a:spcPct val="90000"/>
              </a:lnSpc>
              <a:spcBef>
                <a:spcPct val="0"/>
              </a:spcBef>
              <a:spcAft>
                <a:spcPct val="0"/>
              </a:spcAft>
            </a:pPr>
            <a:r>
              <a:rPr lang="en-US" sz="2745" b="1" dirty="0">
                <a:gradFill>
                  <a:gsLst>
                    <a:gs pos="0">
                      <a:srgbClr val="FFFFFF"/>
                    </a:gs>
                    <a:gs pos="100000">
                      <a:srgbClr val="FFFFFF"/>
                    </a:gs>
                  </a:gsLst>
                  <a:lin ang="5400000" scaled="0"/>
                </a:gradFill>
                <a:latin typeface="Segoe UI Light"/>
                <a:ea typeface="Segoe UI" pitchFamily="34" charset="0"/>
                <a:cs typeface="Segoe UI" pitchFamily="34" charset="0"/>
              </a:rPr>
              <a:t>New customers a day</a:t>
            </a:r>
            <a:br>
              <a:rPr lang="en-US" sz="2745" b="1" dirty="0">
                <a:gradFill>
                  <a:gsLst>
                    <a:gs pos="0">
                      <a:srgbClr val="FFFFFF"/>
                    </a:gs>
                    <a:gs pos="100000">
                      <a:srgbClr val="FFFFFF"/>
                    </a:gs>
                  </a:gsLst>
                  <a:lin ang="5400000" scaled="0"/>
                </a:gradFill>
                <a:latin typeface="Segoe UI Light"/>
                <a:ea typeface="Segoe UI" pitchFamily="34" charset="0"/>
                <a:cs typeface="Segoe UI" pitchFamily="34" charset="0"/>
              </a:rPr>
            </a:br>
            <a:endParaRPr lang="en-US" sz="2745" b="1"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a:spLocks/>
          </p:cNvSpPr>
          <p:nvPr/>
        </p:nvSpPr>
        <p:spPr bwMode="auto">
          <a:xfrm>
            <a:off x="8608687" y="3944946"/>
            <a:ext cx="2886645" cy="259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43428"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8627" dirty="0">
                <a:gradFill>
                  <a:gsLst>
                    <a:gs pos="0">
                      <a:srgbClr val="FFFFFF"/>
                    </a:gs>
                    <a:gs pos="100000">
                      <a:srgbClr val="FFFFFF"/>
                    </a:gs>
                  </a:gsLst>
                  <a:lin ang="5400000" scaled="0"/>
                </a:gradFill>
                <a:latin typeface="Segoe UI Light"/>
                <a:ea typeface="Segoe UI" pitchFamily="34" charset="0"/>
                <a:cs typeface="Segoe UI" pitchFamily="34" charset="0"/>
              </a:rPr>
              <a:t>430B</a:t>
            </a:r>
          </a:p>
          <a:p>
            <a:pPr defTabSz="914102" fontAlgn="base">
              <a:lnSpc>
                <a:spcPct val="90000"/>
              </a:lnSpc>
              <a:spcBef>
                <a:spcPct val="0"/>
              </a:spcBef>
              <a:spcAft>
                <a:spcPct val="0"/>
              </a:spcAft>
            </a:pPr>
            <a:r>
              <a:rPr lang="en-US" sz="2353" b="1" dirty="0">
                <a:gradFill>
                  <a:gsLst>
                    <a:gs pos="0">
                      <a:srgbClr val="FFFFFF"/>
                    </a:gs>
                    <a:gs pos="100000">
                      <a:srgbClr val="FFFFFF"/>
                    </a:gs>
                  </a:gsLst>
                  <a:lin ang="5400000" scaled="0"/>
                </a:gradFill>
                <a:latin typeface="Segoe UI Light"/>
                <a:ea typeface="Segoe UI" pitchFamily="34" charset="0"/>
                <a:cs typeface="Segoe UI" pitchFamily="34" charset="0"/>
              </a:rPr>
              <a:t>Authentications </a:t>
            </a:r>
            <a:r>
              <a:rPr lang="en-US" sz="2353" dirty="0">
                <a:gradFill>
                  <a:gsLst>
                    <a:gs pos="0">
                      <a:srgbClr val="FFFFFF"/>
                    </a:gs>
                    <a:gs pos="100000">
                      <a:srgbClr val="FFFFFF"/>
                    </a:gs>
                  </a:gsLst>
                  <a:lin ang="5400000" scaled="0"/>
                </a:gradFill>
                <a:latin typeface="Segoe UI Light"/>
                <a:ea typeface="Segoe UI" pitchFamily="34" charset="0"/>
                <a:cs typeface="Segoe UI" pitchFamily="34" charset="0"/>
              </a:rPr>
              <a:t>via Microsoft Azure Active Directory </a:t>
            </a:r>
          </a:p>
        </p:txBody>
      </p:sp>
      <p:sp>
        <p:nvSpPr>
          <p:cNvPr id="7" name="Title 6"/>
          <p:cNvSpPr>
            <a:spLocks noGrp="1"/>
          </p:cNvSpPr>
          <p:nvPr>
            <p:ph type="title"/>
          </p:nvPr>
        </p:nvSpPr>
        <p:spPr>
          <a:xfrm>
            <a:off x="269240" y="259792"/>
            <a:ext cx="11653522" cy="1774845"/>
          </a:xfrm>
        </p:spPr>
        <p:txBody>
          <a:bodyPr/>
          <a:lstStyle/>
          <a:p>
            <a:r>
              <a:rPr lang="en-US" dirty="0"/>
              <a:t>Windows Azure momentum</a:t>
            </a:r>
            <a:br>
              <a:rPr lang="en-US" dirty="0"/>
            </a:br>
            <a:endParaRPr lang="en-US" dirty="0"/>
          </a:p>
        </p:txBody>
      </p:sp>
      <p:sp useBgFill="1">
        <p:nvSpPr>
          <p:cNvPr id="9" name="Rectangle 8"/>
          <p:cNvSpPr/>
          <p:nvPr/>
        </p:nvSpPr>
        <p:spPr bwMode="auto">
          <a:xfrm>
            <a:off x="11495332" y="487"/>
            <a:ext cx="696669" cy="6857027"/>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5380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1+#ppt_w/2"/>
                                          </p:val>
                                        </p:tav>
                                        <p:tav tm="100000">
                                          <p:val>
                                            <p:strVal val="#ppt_x"/>
                                          </p:val>
                                        </p:tav>
                                      </p:tavLst>
                                    </p:anim>
                                    <p:anim calcmode="lin" valueType="num">
                                      <p:cBhvr additive="base">
                                        <p:cTn id="8" dur="75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750" fill="hold"/>
                                        <p:tgtEl>
                                          <p:spTgt spid="37"/>
                                        </p:tgtEl>
                                        <p:attrNameLst>
                                          <p:attrName>ppt_x</p:attrName>
                                        </p:attrNameLst>
                                      </p:cBhvr>
                                      <p:tavLst>
                                        <p:tav tm="0">
                                          <p:val>
                                            <p:strVal val="1+#ppt_w/2"/>
                                          </p:val>
                                        </p:tav>
                                        <p:tav tm="100000">
                                          <p:val>
                                            <p:strVal val="#ppt_x"/>
                                          </p:val>
                                        </p:tav>
                                      </p:tavLst>
                                    </p:anim>
                                    <p:anim calcmode="lin" valueType="num">
                                      <p:cBhvr additive="base">
                                        <p:cTn id="12" dur="75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1+#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3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1+#ppt_w/2"/>
                                          </p:val>
                                        </p:tav>
                                        <p:tav tm="100000">
                                          <p:val>
                                            <p:strVal val="#ppt_x"/>
                                          </p:val>
                                        </p:tav>
                                      </p:tavLst>
                                    </p:anim>
                                    <p:anim calcmode="lin" valueType="num">
                                      <p:cBhvr additive="base">
                                        <p:cTn id="24" dur="75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4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750" fill="hold"/>
                                        <p:tgtEl>
                                          <p:spTgt spid="27"/>
                                        </p:tgtEl>
                                        <p:attrNameLst>
                                          <p:attrName>ppt_x</p:attrName>
                                        </p:attrNameLst>
                                      </p:cBhvr>
                                      <p:tavLst>
                                        <p:tav tm="0">
                                          <p:val>
                                            <p:strVal val="1+#ppt_w/2"/>
                                          </p:val>
                                        </p:tav>
                                        <p:tav tm="100000">
                                          <p:val>
                                            <p:strVal val="#ppt_x"/>
                                          </p:val>
                                        </p:tav>
                                      </p:tavLst>
                                    </p:anim>
                                    <p:anim calcmode="lin" valueType="num">
                                      <p:cBhvr additive="base">
                                        <p:cTn id="28"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8" grpId="0" animBg="1"/>
      <p:bldP spid="30" grpId="0" animBg="1"/>
      <p:bldP spid="37"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4833364" y="3532099"/>
            <a:ext cx="2066724" cy="2061272"/>
          </a:xfrm>
          <a:prstGeom prst="rect">
            <a:avLst/>
          </a:prstGeom>
          <a:solidFill>
            <a:schemeClr val="tx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1414" rIns="182828" bIns="146263" numCol="1" spcCol="0" rtlCol="0" fromWordArt="0" anchor="t" anchorCtr="0" forceAA="0" compatLnSpc="1">
            <a:prstTxWarp prst="textNoShape">
              <a:avLst/>
            </a:prstTxWarp>
            <a:noAutofit/>
          </a:bodyPr>
          <a:lstStyle/>
          <a:p>
            <a:pPr defTabSz="672193" fontAlgn="base">
              <a:spcBef>
                <a:spcPct val="0"/>
              </a:spcBef>
              <a:spcAft>
                <a:spcPct val="0"/>
              </a:spcAft>
            </a:pPr>
            <a:r>
              <a:rPr lang="en-US" sz="4000" dirty="0">
                <a:solidFill>
                  <a:srgbClr val="FFFFFF"/>
                </a:solidFill>
                <a:latin typeface="Segoe UI Light"/>
              </a:rPr>
              <a:t>1 Trillion</a:t>
            </a:r>
          </a:p>
          <a:p>
            <a:pPr defTabSz="672193" fontAlgn="base">
              <a:spcBef>
                <a:spcPct val="0"/>
              </a:spcBef>
              <a:spcAft>
                <a:spcPct val="0"/>
              </a:spcAft>
            </a:pPr>
            <a:r>
              <a:rPr lang="en-US" sz="1730" dirty="0">
                <a:solidFill>
                  <a:srgbClr val="FFFFFF"/>
                </a:solidFill>
                <a:latin typeface="Segoe UI Light"/>
              </a:rPr>
              <a:t>Azure AD authentications since the release of the service</a:t>
            </a:r>
            <a:endParaRPr lang="en-US" sz="1568" i="1" dirty="0">
              <a:solidFill>
                <a:srgbClr val="FFFFFF"/>
              </a:solidFill>
              <a:latin typeface="Segoe UI Light"/>
            </a:endParaRPr>
          </a:p>
        </p:txBody>
      </p:sp>
      <p:sp>
        <p:nvSpPr>
          <p:cNvPr id="31" name="Rectangle 30"/>
          <p:cNvSpPr/>
          <p:nvPr/>
        </p:nvSpPr>
        <p:spPr bwMode="auto">
          <a:xfrm>
            <a:off x="6905025" y="3532099"/>
            <a:ext cx="2066724" cy="2061272"/>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1414" rIns="182828" bIns="146263" numCol="1" spcCol="0" rtlCol="0" fromWordArt="0" anchor="t" anchorCtr="0" forceAA="0" compatLnSpc="1">
            <a:prstTxWarp prst="textNoShape">
              <a:avLst/>
            </a:prstTxWarp>
            <a:noAutofit/>
          </a:bodyPr>
          <a:lstStyle/>
          <a:p>
            <a:pPr defTabSz="659077" fontAlgn="base">
              <a:spcBef>
                <a:spcPct val="0"/>
              </a:spcBef>
              <a:spcAft>
                <a:spcPct val="0"/>
              </a:spcAft>
            </a:pPr>
            <a:r>
              <a:rPr lang="en-US" sz="3921" dirty="0">
                <a:solidFill>
                  <a:srgbClr val="FFFFFF"/>
                </a:solidFill>
                <a:latin typeface="Segoe UI Light"/>
              </a:rPr>
              <a:t>50 M</a:t>
            </a:r>
            <a:br>
              <a:rPr lang="en-US" sz="3921" dirty="0">
                <a:solidFill>
                  <a:srgbClr val="FFFFFF"/>
                </a:solidFill>
                <a:latin typeface="Segoe UI Light"/>
              </a:rPr>
            </a:br>
            <a:r>
              <a:rPr lang="en-US" sz="1730" dirty="0">
                <a:solidFill>
                  <a:srgbClr val="FFFFFF"/>
                </a:solidFill>
                <a:latin typeface="Segoe UI Light"/>
              </a:rPr>
              <a:t>Office 365 users active every month</a:t>
            </a:r>
            <a:endParaRPr lang="en-US" sz="784" dirty="0">
              <a:solidFill>
                <a:srgbClr val="FFFFFF"/>
              </a:solidFill>
            </a:endParaRPr>
          </a:p>
        </p:txBody>
      </p:sp>
      <p:sp>
        <p:nvSpPr>
          <p:cNvPr id="32" name="Rectangle 31"/>
          <p:cNvSpPr/>
          <p:nvPr/>
        </p:nvSpPr>
        <p:spPr bwMode="auto">
          <a:xfrm>
            <a:off x="8971749" y="3532099"/>
            <a:ext cx="2066724" cy="2061272"/>
          </a:xfrm>
          <a:prstGeom prst="rect">
            <a:avLst/>
          </a:prstGeom>
          <a:solidFill>
            <a:schemeClr val="tx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1414" rIns="182828" bIns="146263" numCol="1" spcCol="0" rtlCol="0" fromWordArt="0" anchor="t" anchorCtr="0" forceAA="0" compatLnSpc="1">
            <a:prstTxWarp prst="textNoShape">
              <a:avLst/>
            </a:prstTxWarp>
            <a:noAutofit/>
          </a:bodyPr>
          <a:lstStyle/>
          <a:p>
            <a:pPr defTabSz="672193" fontAlgn="base">
              <a:spcBef>
                <a:spcPct val="0"/>
              </a:spcBef>
              <a:spcAft>
                <a:spcPct val="0"/>
              </a:spcAft>
            </a:pPr>
            <a:r>
              <a:rPr lang="en-US" sz="3600" spc="-100" dirty="0">
                <a:solidFill>
                  <a:srgbClr val="FFFFFF"/>
                </a:solidFill>
                <a:latin typeface="Segoe UI Light"/>
              </a:rPr>
              <a:t>&gt;1 Billion </a:t>
            </a:r>
            <a:r>
              <a:rPr lang="en-US" sz="1961" spc="-100" dirty="0">
                <a:solidFill>
                  <a:srgbClr val="FFFFFF"/>
                </a:solidFill>
                <a:latin typeface="Segoe UI Light"/>
              </a:rPr>
              <a:t>authentications every day on Azure AD</a:t>
            </a:r>
            <a:endParaRPr lang="en-US" sz="1961" dirty="0">
              <a:solidFill>
                <a:srgbClr val="FFFFFF"/>
              </a:solidFill>
            </a:endParaRPr>
          </a:p>
        </p:txBody>
      </p:sp>
      <p:sp>
        <p:nvSpPr>
          <p:cNvPr id="21" name="Rectangle 20"/>
          <p:cNvSpPr/>
          <p:nvPr/>
        </p:nvSpPr>
        <p:spPr bwMode="auto">
          <a:xfrm>
            <a:off x="8971749" y="1388420"/>
            <a:ext cx="2066724" cy="2061272"/>
          </a:xfrm>
          <a:prstGeom prst="rect">
            <a:avLst/>
          </a:prstGeom>
          <a:solidFill>
            <a:schemeClr val="tx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365656" rIns="182828" bIns="146263" numCol="1" spcCol="0" rtlCol="0" fromWordArt="0" anchor="b" anchorCtr="0" forceAA="0" compatLnSpc="1">
            <a:prstTxWarp prst="textNoShape">
              <a:avLst/>
            </a:prstTxWarp>
            <a:noAutofit/>
          </a:bodyPr>
          <a:lstStyle/>
          <a:p>
            <a:pPr defTabSz="659077" fontAlgn="base">
              <a:spcBef>
                <a:spcPct val="0"/>
              </a:spcBef>
              <a:spcAft>
                <a:spcPct val="0"/>
              </a:spcAft>
            </a:pPr>
            <a:r>
              <a:rPr lang="en-US" sz="1730" dirty="0">
                <a:solidFill>
                  <a:srgbClr val="FFFFFF"/>
                </a:solidFill>
                <a:latin typeface="Segoe UI Light"/>
              </a:rPr>
              <a:t>More than </a:t>
            </a:r>
          </a:p>
          <a:p>
            <a:pPr defTabSz="659077" fontAlgn="base">
              <a:spcBef>
                <a:spcPct val="0"/>
              </a:spcBef>
              <a:spcAft>
                <a:spcPct val="0"/>
              </a:spcAft>
            </a:pPr>
            <a:r>
              <a:rPr lang="en-US" sz="3921" dirty="0">
                <a:solidFill>
                  <a:srgbClr val="FFFFFF"/>
                </a:solidFill>
                <a:latin typeface="Segoe UI Light"/>
              </a:rPr>
              <a:t>500 M</a:t>
            </a:r>
            <a:r>
              <a:rPr lang="en-US" sz="1372" dirty="0">
                <a:solidFill>
                  <a:srgbClr val="FFFFFF"/>
                </a:solidFill>
                <a:latin typeface="Segoe UI Light"/>
              </a:rPr>
              <a:t> </a:t>
            </a:r>
            <a:r>
              <a:rPr lang="en-US" sz="1730" dirty="0">
                <a:solidFill>
                  <a:srgbClr val="FFFFFF"/>
                </a:solidFill>
                <a:latin typeface="Segoe UI Light"/>
              </a:rPr>
              <a:t>objects hosted on Azure Active Directory</a:t>
            </a:r>
            <a:endParaRPr lang="en-US" sz="1372" dirty="0">
              <a:solidFill>
                <a:srgbClr val="FFFFFF"/>
              </a:solidFill>
              <a:latin typeface="Segoe UI Light"/>
            </a:endParaRPr>
          </a:p>
        </p:txBody>
      </p:sp>
      <p:grpSp>
        <p:nvGrpSpPr>
          <p:cNvPr id="86" name="Group 85"/>
          <p:cNvGrpSpPr/>
          <p:nvPr/>
        </p:nvGrpSpPr>
        <p:grpSpPr>
          <a:xfrm>
            <a:off x="6905025" y="1262640"/>
            <a:ext cx="2066724" cy="2106272"/>
            <a:chOff x="6955020" y="1339219"/>
            <a:chExt cx="2067310" cy="2106870"/>
          </a:xfrm>
        </p:grpSpPr>
        <p:sp>
          <p:nvSpPr>
            <p:cNvPr id="15" name="Rectangle 14"/>
            <p:cNvSpPr/>
            <p:nvPr/>
          </p:nvSpPr>
          <p:spPr bwMode="auto">
            <a:xfrm>
              <a:off x="6955020" y="1339219"/>
              <a:ext cx="2067310" cy="2061858"/>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365656" rIns="182828" bIns="146263" numCol="1" spcCol="0" rtlCol="0" fromWordArt="0" anchor="t" anchorCtr="0" forceAA="0" compatLnSpc="1">
              <a:prstTxWarp prst="textNoShape">
                <a:avLst/>
              </a:prstTxWarp>
              <a:noAutofit/>
            </a:bodyPr>
            <a:lstStyle/>
            <a:p>
              <a:pPr defTabSz="672193" fontAlgn="base">
                <a:spcBef>
                  <a:spcPct val="0"/>
                </a:spcBef>
                <a:spcAft>
                  <a:spcPct val="0"/>
                </a:spcAft>
              </a:pPr>
              <a:r>
                <a:rPr lang="en-US" sz="1800" dirty="0">
                  <a:solidFill>
                    <a:srgbClr val="FFFFFF"/>
                  </a:solidFill>
                  <a:latin typeface="Segoe UI Light"/>
                </a:rPr>
                <a:t>Azure AD manages identity data for  </a:t>
              </a:r>
            </a:p>
            <a:p>
              <a:pPr defTabSz="672193" fontAlgn="base">
                <a:spcBef>
                  <a:spcPct val="0"/>
                </a:spcBef>
                <a:spcAft>
                  <a:spcPct val="0"/>
                </a:spcAft>
              </a:pPr>
              <a:r>
                <a:rPr lang="en-US" sz="3200" dirty="0">
                  <a:solidFill>
                    <a:srgbClr val="FFFFFF"/>
                  </a:solidFill>
                  <a:latin typeface="Segoe UI Light"/>
                </a:rPr>
                <a:t>&gt;5 M </a:t>
              </a:r>
              <a:r>
                <a:rPr lang="en-US" sz="1800" dirty="0">
                  <a:solidFill>
                    <a:srgbClr val="FFFFFF"/>
                  </a:solidFill>
                  <a:latin typeface="Segoe UI Light"/>
                </a:rPr>
                <a:t>organizations</a:t>
              </a:r>
              <a:r>
                <a:rPr lang="en-US" sz="1400" dirty="0">
                  <a:solidFill>
                    <a:srgbClr val="FFFFFF"/>
                  </a:solidFill>
                  <a:latin typeface="Segoe UI Light"/>
                </a:rPr>
                <a:t> </a:t>
              </a:r>
            </a:p>
          </p:txBody>
        </p:sp>
        <p:sp>
          <p:nvSpPr>
            <p:cNvPr id="72" name="Rectangle 71"/>
            <p:cNvSpPr/>
            <p:nvPr/>
          </p:nvSpPr>
          <p:spPr>
            <a:xfrm>
              <a:off x="6972797" y="3212466"/>
              <a:ext cx="1897750" cy="233623"/>
            </a:xfrm>
            <a:prstGeom prst="rect">
              <a:avLst/>
            </a:prstGeom>
          </p:spPr>
          <p:txBody>
            <a:bodyPr wrap="square">
              <a:spAutoFit/>
            </a:bodyPr>
            <a:lstStyle/>
            <a:p>
              <a:pPr defTabSz="672193" fontAlgn="base">
                <a:spcBef>
                  <a:spcPts val="300"/>
                </a:spcBef>
                <a:spcAft>
                  <a:spcPct val="0"/>
                </a:spcAft>
              </a:pPr>
              <a:endParaRPr lang="en-US" sz="900" dirty="0">
                <a:solidFill>
                  <a:srgbClr val="FFFFFF">
                    <a:alpha val="60000"/>
                  </a:srgbClr>
                </a:solidFill>
              </a:endParaRPr>
            </a:p>
          </p:txBody>
        </p:sp>
      </p:grpSp>
      <p:sp>
        <p:nvSpPr>
          <p:cNvPr id="12" name="Rectangle 11"/>
          <p:cNvSpPr/>
          <p:nvPr/>
        </p:nvSpPr>
        <p:spPr bwMode="auto">
          <a:xfrm>
            <a:off x="4838303" y="1388420"/>
            <a:ext cx="2066724" cy="2061272"/>
          </a:xfrm>
          <a:prstGeom prst="rect">
            <a:avLst/>
          </a:prstGeom>
          <a:solidFill>
            <a:schemeClr val="tx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365656" rIns="182828" bIns="146263" numCol="1" spcCol="0" rtlCol="0" fromWordArt="0" anchor="b" anchorCtr="0" forceAA="0" compatLnSpc="1">
            <a:prstTxWarp prst="textNoShape">
              <a:avLst/>
            </a:prstTxWarp>
            <a:noAutofit/>
          </a:bodyPr>
          <a:lstStyle/>
          <a:p>
            <a:pPr defTabSz="672193" fontAlgn="base">
              <a:spcBef>
                <a:spcPct val="0"/>
              </a:spcBef>
              <a:spcAft>
                <a:spcPct val="0"/>
              </a:spcAft>
            </a:pPr>
            <a:endParaRPr lang="en-US" sz="4800" dirty="0">
              <a:solidFill>
                <a:srgbClr val="FFFFFF"/>
              </a:solidFill>
              <a:latin typeface="Calibri" panose="020F0502020204030204"/>
            </a:endParaRPr>
          </a:p>
          <a:p>
            <a:pPr defTabSz="672193" fontAlgn="base">
              <a:spcBef>
                <a:spcPct val="0"/>
              </a:spcBef>
              <a:spcAft>
                <a:spcPct val="0"/>
              </a:spcAft>
            </a:pPr>
            <a:endParaRPr lang="en-US" sz="4800" dirty="0">
              <a:solidFill>
                <a:srgbClr val="FFFFFF"/>
              </a:solidFill>
              <a:latin typeface="Calibri" panose="020F0502020204030204"/>
            </a:endParaRPr>
          </a:p>
          <a:p>
            <a:pPr defTabSz="672193" fontAlgn="base">
              <a:spcBef>
                <a:spcPct val="0"/>
              </a:spcBef>
              <a:spcAft>
                <a:spcPct val="0"/>
              </a:spcAft>
            </a:pPr>
            <a:endParaRPr lang="en-US" sz="4800" dirty="0">
              <a:solidFill>
                <a:srgbClr val="FFFFFF"/>
              </a:solidFill>
              <a:latin typeface="Calibri" panose="020F0502020204030204"/>
            </a:endParaRPr>
          </a:p>
          <a:p>
            <a:pPr defTabSz="672193" fontAlgn="base">
              <a:spcBef>
                <a:spcPct val="0"/>
              </a:spcBef>
              <a:spcAft>
                <a:spcPct val="0"/>
              </a:spcAft>
            </a:pPr>
            <a:endParaRPr lang="en-US" sz="4800" dirty="0">
              <a:solidFill>
                <a:srgbClr val="FFFFFF"/>
              </a:solidFill>
              <a:latin typeface="Calibri" panose="020F0502020204030204"/>
            </a:endParaRPr>
          </a:p>
          <a:p>
            <a:pPr defTabSz="672193" fontAlgn="base">
              <a:spcBef>
                <a:spcPct val="0"/>
              </a:spcBef>
              <a:spcAft>
                <a:spcPct val="0"/>
              </a:spcAft>
            </a:pPr>
            <a:r>
              <a:rPr lang="en-US" sz="4000" dirty="0">
                <a:solidFill>
                  <a:srgbClr val="FFFFFF"/>
                </a:solidFill>
                <a:latin typeface="Segoe UI Light"/>
              </a:rPr>
              <a:t>86% </a:t>
            </a:r>
          </a:p>
          <a:p>
            <a:pPr defTabSz="672193" fontAlgn="base">
              <a:spcBef>
                <a:spcPct val="0"/>
              </a:spcBef>
              <a:spcAft>
                <a:spcPct val="0"/>
              </a:spcAft>
            </a:pPr>
            <a:r>
              <a:rPr lang="en-US" sz="1372" dirty="0">
                <a:solidFill>
                  <a:srgbClr val="FFFFFF"/>
                </a:solidFill>
                <a:latin typeface="Segoe UI Light"/>
              </a:rPr>
              <a:t>of Fortune 500 companies on Microsoft Cloud (Azure, O365, CRM Online and PowerBI</a:t>
            </a:r>
            <a:r>
              <a:rPr lang="en-US" sz="1372" dirty="0">
                <a:solidFill>
                  <a:srgbClr val="FFFFFF"/>
                </a:solidFill>
                <a:latin typeface="Calibri" panose="020F0502020204030204"/>
              </a:rPr>
              <a:t>)</a:t>
            </a:r>
          </a:p>
          <a:p>
            <a:pPr defTabSz="672193" fontAlgn="base">
              <a:spcBef>
                <a:spcPct val="0"/>
              </a:spcBef>
              <a:spcAft>
                <a:spcPct val="0"/>
              </a:spcAft>
            </a:pPr>
            <a:endParaRPr lang="en-US" sz="1050" dirty="0">
              <a:solidFill>
                <a:srgbClr val="FFFFFF"/>
              </a:solidFill>
            </a:endParaRPr>
          </a:p>
        </p:txBody>
      </p:sp>
      <p:sp>
        <p:nvSpPr>
          <p:cNvPr id="62" name="Rectangle 61"/>
          <p:cNvSpPr/>
          <p:nvPr/>
        </p:nvSpPr>
        <p:spPr>
          <a:xfrm>
            <a:off x="383759" y="6195300"/>
            <a:ext cx="1869212" cy="538934"/>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9"/>
            <a:endParaRPr lang="en-US" sz="1800" dirty="0">
              <a:solidFill>
                <a:srgbClr val="FFFFFF"/>
              </a:solidFill>
            </a:endParaRPr>
          </a:p>
        </p:txBody>
      </p:sp>
      <p:grpSp>
        <p:nvGrpSpPr>
          <p:cNvPr id="69" name="Group 68"/>
          <p:cNvGrpSpPr/>
          <p:nvPr/>
        </p:nvGrpSpPr>
        <p:grpSpPr>
          <a:xfrm>
            <a:off x="-365545" y="6357865"/>
            <a:ext cx="5987938" cy="1247421"/>
            <a:chOff x="-2182528" y="7627937"/>
            <a:chExt cx="5989638" cy="1247775"/>
          </a:xfrm>
        </p:grpSpPr>
        <p:sp>
          <p:nvSpPr>
            <p:cNvPr id="65" name="Freeform 19"/>
            <p:cNvSpPr>
              <a:spLocks/>
            </p:cNvSpPr>
            <p:nvPr/>
          </p:nvSpPr>
          <p:spPr bwMode="auto">
            <a:xfrm>
              <a:off x="-2182528" y="7627937"/>
              <a:ext cx="5989638" cy="1247775"/>
            </a:xfrm>
            <a:custGeom>
              <a:avLst/>
              <a:gdLst>
                <a:gd name="T0" fmla="*/ 985 w 1595"/>
                <a:gd name="T1" fmla="*/ 16 h 331"/>
                <a:gd name="T2" fmla="*/ 968 w 1595"/>
                <a:gd name="T3" fmla="*/ 13 h 331"/>
                <a:gd name="T4" fmla="*/ 925 w 1595"/>
                <a:gd name="T5" fmla="*/ 7 h 331"/>
                <a:gd name="T6" fmla="*/ 836 w 1595"/>
                <a:gd name="T7" fmla="*/ 1 h 331"/>
                <a:gd name="T8" fmla="*/ 788 w 1595"/>
                <a:gd name="T9" fmla="*/ 0 h 331"/>
                <a:gd name="T10" fmla="*/ 0 w 1595"/>
                <a:gd name="T11" fmla="*/ 331 h 331"/>
                <a:gd name="T12" fmla="*/ 564 w 1595"/>
                <a:gd name="T13" fmla="*/ 331 h 331"/>
                <a:gd name="T14" fmla="*/ 1595 w 1595"/>
                <a:gd name="T15" fmla="*/ 331 h 331"/>
                <a:gd name="T16" fmla="*/ 985 w 1595"/>
                <a:gd name="T17" fmla="*/ 1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5" h="331">
                  <a:moveTo>
                    <a:pt x="985" y="16"/>
                  </a:moveTo>
                  <a:cubicBezTo>
                    <a:pt x="980" y="15"/>
                    <a:pt x="974" y="14"/>
                    <a:pt x="968" y="13"/>
                  </a:cubicBezTo>
                  <a:cubicBezTo>
                    <a:pt x="954" y="11"/>
                    <a:pt x="939" y="9"/>
                    <a:pt x="925" y="7"/>
                  </a:cubicBezTo>
                  <a:cubicBezTo>
                    <a:pt x="895" y="4"/>
                    <a:pt x="866" y="2"/>
                    <a:pt x="836" y="1"/>
                  </a:cubicBezTo>
                  <a:cubicBezTo>
                    <a:pt x="820" y="0"/>
                    <a:pt x="804" y="0"/>
                    <a:pt x="788" y="0"/>
                  </a:cubicBezTo>
                  <a:cubicBezTo>
                    <a:pt x="502" y="3"/>
                    <a:pt x="218" y="113"/>
                    <a:pt x="0" y="331"/>
                  </a:cubicBezTo>
                  <a:cubicBezTo>
                    <a:pt x="564" y="331"/>
                    <a:pt x="564" y="331"/>
                    <a:pt x="564" y="331"/>
                  </a:cubicBezTo>
                  <a:cubicBezTo>
                    <a:pt x="1595" y="331"/>
                    <a:pt x="1595" y="331"/>
                    <a:pt x="1595" y="331"/>
                  </a:cubicBezTo>
                  <a:cubicBezTo>
                    <a:pt x="1422" y="159"/>
                    <a:pt x="1208" y="54"/>
                    <a:pt x="985" y="1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66" name="Freeform 20"/>
            <p:cNvSpPr>
              <a:spLocks/>
            </p:cNvSpPr>
            <p:nvPr/>
          </p:nvSpPr>
          <p:spPr bwMode="auto">
            <a:xfrm>
              <a:off x="-1049053" y="7631112"/>
              <a:ext cx="2136775" cy="1244600"/>
            </a:xfrm>
            <a:custGeom>
              <a:avLst/>
              <a:gdLst>
                <a:gd name="T0" fmla="*/ 569 w 569"/>
                <a:gd name="T1" fmla="*/ 1 h 330"/>
                <a:gd name="T2" fmla="*/ 559 w 569"/>
                <a:gd name="T3" fmla="*/ 0 h 330"/>
                <a:gd name="T4" fmla="*/ 0 w 569"/>
                <a:gd name="T5" fmla="*/ 330 h 330"/>
                <a:gd name="T6" fmla="*/ 106 w 569"/>
                <a:gd name="T7" fmla="*/ 330 h 330"/>
                <a:gd name="T8" fmla="*/ 569 w 569"/>
                <a:gd name="T9" fmla="*/ 1 h 330"/>
              </a:gdLst>
              <a:ahLst/>
              <a:cxnLst>
                <a:cxn ang="0">
                  <a:pos x="T0" y="T1"/>
                </a:cxn>
                <a:cxn ang="0">
                  <a:pos x="T2" y="T3"/>
                </a:cxn>
                <a:cxn ang="0">
                  <a:pos x="T4" y="T5"/>
                </a:cxn>
                <a:cxn ang="0">
                  <a:pos x="T6" y="T7"/>
                </a:cxn>
                <a:cxn ang="0">
                  <a:pos x="T8" y="T9"/>
                </a:cxn>
              </a:cxnLst>
              <a:rect l="0" t="0" r="r" b="b"/>
              <a:pathLst>
                <a:path w="569" h="330">
                  <a:moveTo>
                    <a:pt x="569" y="1"/>
                  </a:moveTo>
                  <a:cubicBezTo>
                    <a:pt x="565" y="1"/>
                    <a:pt x="562" y="0"/>
                    <a:pt x="559" y="0"/>
                  </a:cubicBezTo>
                  <a:cubicBezTo>
                    <a:pt x="221" y="64"/>
                    <a:pt x="0" y="330"/>
                    <a:pt x="0" y="330"/>
                  </a:cubicBezTo>
                  <a:cubicBezTo>
                    <a:pt x="106" y="330"/>
                    <a:pt x="106" y="330"/>
                    <a:pt x="106" y="330"/>
                  </a:cubicBezTo>
                  <a:cubicBezTo>
                    <a:pt x="106" y="330"/>
                    <a:pt x="315" y="75"/>
                    <a:pt x="569" y="1"/>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67" name="Freeform 21"/>
            <p:cNvSpPr>
              <a:spLocks/>
            </p:cNvSpPr>
            <p:nvPr/>
          </p:nvSpPr>
          <p:spPr bwMode="auto">
            <a:xfrm>
              <a:off x="1298860" y="7770812"/>
              <a:ext cx="701675" cy="1104900"/>
            </a:xfrm>
            <a:custGeom>
              <a:avLst/>
              <a:gdLst>
                <a:gd name="T0" fmla="*/ 187 w 187"/>
                <a:gd name="T1" fmla="*/ 6 h 293"/>
                <a:gd name="T2" fmla="*/ 167 w 187"/>
                <a:gd name="T3" fmla="*/ 0 h 293"/>
                <a:gd name="T4" fmla="*/ 24 w 187"/>
                <a:gd name="T5" fmla="*/ 293 h 293"/>
                <a:gd name="T6" fmla="*/ 67 w 187"/>
                <a:gd name="T7" fmla="*/ 293 h 293"/>
                <a:gd name="T8" fmla="*/ 187 w 187"/>
                <a:gd name="T9" fmla="*/ 6 h 293"/>
              </a:gdLst>
              <a:ahLst/>
              <a:cxnLst>
                <a:cxn ang="0">
                  <a:pos x="T0" y="T1"/>
                </a:cxn>
                <a:cxn ang="0">
                  <a:pos x="T2" y="T3"/>
                </a:cxn>
                <a:cxn ang="0">
                  <a:pos x="T4" y="T5"/>
                </a:cxn>
                <a:cxn ang="0">
                  <a:pos x="T6" y="T7"/>
                </a:cxn>
                <a:cxn ang="0">
                  <a:pos x="T8" y="T9"/>
                </a:cxn>
              </a:cxnLst>
              <a:rect l="0" t="0" r="r" b="b"/>
              <a:pathLst>
                <a:path w="187" h="293">
                  <a:moveTo>
                    <a:pt x="187" y="6"/>
                  </a:moveTo>
                  <a:cubicBezTo>
                    <a:pt x="181" y="4"/>
                    <a:pt x="174" y="2"/>
                    <a:pt x="167" y="0"/>
                  </a:cubicBezTo>
                  <a:cubicBezTo>
                    <a:pt x="159" y="7"/>
                    <a:pt x="0" y="133"/>
                    <a:pt x="24" y="293"/>
                  </a:cubicBezTo>
                  <a:cubicBezTo>
                    <a:pt x="67" y="293"/>
                    <a:pt x="67" y="293"/>
                    <a:pt x="67" y="293"/>
                  </a:cubicBezTo>
                  <a:cubicBezTo>
                    <a:pt x="35" y="129"/>
                    <a:pt x="187" y="6"/>
                    <a:pt x="187" y="6"/>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68" name="Freeform 22"/>
            <p:cNvSpPr>
              <a:spLocks/>
            </p:cNvSpPr>
            <p:nvPr/>
          </p:nvSpPr>
          <p:spPr bwMode="auto">
            <a:xfrm>
              <a:off x="-650590" y="7634287"/>
              <a:ext cx="2576513" cy="1241425"/>
            </a:xfrm>
            <a:custGeom>
              <a:avLst/>
              <a:gdLst>
                <a:gd name="T0" fmla="*/ 686 w 686"/>
                <a:gd name="T1" fmla="*/ 36 h 329"/>
                <a:gd name="T2" fmla="*/ 463 w 686"/>
                <a:gd name="T3" fmla="*/ 0 h 329"/>
                <a:gd name="T4" fmla="*/ 0 w 686"/>
                <a:gd name="T5" fmla="*/ 329 h 329"/>
                <a:gd name="T6" fmla="*/ 543 w 686"/>
                <a:gd name="T7" fmla="*/ 329 h 329"/>
                <a:gd name="T8" fmla="*/ 686 w 686"/>
                <a:gd name="T9" fmla="*/ 36 h 329"/>
              </a:gdLst>
              <a:ahLst/>
              <a:cxnLst>
                <a:cxn ang="0">
                  <a:pos x="T0" y="T1"/>
                </a:cxn>
                <a:cxn ang="0">
                  <a:pos x="T2" y="T3"/>
                </a:cxn>
                <a:cxn ang="0">
                  <a:pos x="T4" y="T5"/>
                </a:cxn>
                <a:cxn ang="0">
                  <a:pos x="T6" y="T7"/>
                </a:cxn>
                <a:cxn ang="0">
                  <a:pos x="T8" y="T9"/>
                </a:cxn>
              </a:cxnLst>
              <a:rect l="0" t="0" r="r" b="b"/>
              <a:pathLst>
                <a:path w="686" h="329">
                  <a:moveTo>
                    <a:pt x="686" y="36"/>
                  </a:moveTo>
                  <a:cubicBezTo>
                    <a:pt x="613" y="17"/>
                    <a:pt x="538" y="5"/>
                    <a:pt x="463" y="0"/>
                  </a:cubicBezTo>
                  <a:cubicBezTo>
                    <a:pt x="209" y="74"/>
                    <a:pt x="0" y="329"/>
                    <a:pt x="0" y="329"/>
                  </a:cubicBezTo>
                  <a:cubicBezTo>
                    <a:pt x="543" y="329"/>
                    <a:pt x="543" y="329"/>
                    <a:pt x="543" y="329"/>
                  </a:cubicBezTo>
                  <a:cubicBezTo>
                    <a:pt x="519" y="169"/>
                    <a:pt x="678" y="43"/>
                    <a:pt x="686" y="3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grpSp>
      <p:sp>
        <p:nvSpPr>
          <p:cNvPr id="56" name="Rectangle 55"/>
          <p:cNvSpPr/>
          <p:nvPr/>
        </p:nvSpPr>
        <p:spPr bwMode="auto">
          <a:xfrm>
            <a:off x="479267" y="5661581"/>
            <a:ext cx="2276730" cy="1195450"/>
          </a:xfrm>
          <a:prstGeom prst="rect">
            <a:avLst/>
          </a:prstGeom>
          <a:solidFill>
            <a:schemeClr val="bg1">
              <a:alpha val="1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9" name="Group 58"/>
          <p:cNvGrpSpPr/>
          <p:nvPr/>
        </p:nvGrpSpPr>
        <p:grpSpPr>
          <a:xfrm>
            <a:off x="2669778" y="5867862"/>
            <a:ext cx="605982" cy="989167"/>
            <a:chOff x="2668806" y="5868553"/>
            <a:chExt cx="606154" cy="989448"/>
          </a:xfrm>
        </p:grpSpPr>
        <p:sp>
          <p:nvSpPr>
            <p:cNvPr id="55" name="Rectangle 54"/>
            <p:cNvSpPr/>
            <p:nvPr/>
          </p:nvSpPr>
          <p:spPr bwMode="auto">
            <a:xfrm>
              <a:off x="2668806" y="5977719"/>
              <a:ext cx="606154" cy="880282"/>
            </a:xfrm>
            <a:prstGeom prst="rect">
              <a:avLst/>
            </a:prstGeom>
            <a:solidFill>
              <a:schemeClr val="bg1">
                <a:alpha val="1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22"/>
            <p:cNvSpPr>
              <a:spLocks noChangeArrowheads="1"/>
            </p:cNvSpPr>
            <p:nvPr/>
          </p:nvSpPr>
          <p:spPr bwMode="auto">
            <a:xfrm>
              <a:off x="3002982" y="5868553"/>
              <a:ext cx="102986" cy="110854"/>
            </a:xfrm>
            <a:prstGeom prst="rect">
              <a:avLst/>
            </a:prstGeom>
            <a:solidFill>
              <a:schemeClr val="bg1">
                <a:alpha val="19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58" name="Rectangle 23"/>
            <p:cNvSpPr>
              <a:spLocks noChangeArrowheads="1"/>
            </p:cNvSpPr>
            <p:nvPr/>
          </p:nvSpPr>
          <p:spPr bwMode="auto">
            <a:xfrm>
              <a:off x="2864886" y="5868553"/>
              <a:ext cx="102986" cy="110854"/>
            </a:xfrm>
            <a:prstGeom prst="rect">
              <a:avLst/>
            </a:prstGeom>
            <a:solidFill>
              <a:schemeClr val="bg1">
                <a:alpha val="19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grpSp>
      <p:sp>
        <p:nvSpPr>
          <p:cNvPr id="4" name="Title 3"/>
          <p:cNvSpPr>
            <a:spLocks noGrp="1"/>
          </p:cNvSpPr>
          <p:nvPr>
            <p:ph type="title"/>
          </p:nvPr>
        </p:nvSpPr>
        <p:spPr/>
        <p:txBody>
          <a:bodyPr>
            <a:noAutofit/>
          </a:bodyPr>
          <a:lstStyle/>
          <a:p>
            <a:r>
              <a:rPr lang="en-US" sz="4800" dirty="0"/>
              <a:t>Azure AD by the Numbers</a:t>
            </a:r>
          </a:p>
        </p:txBody>
      </p:sp>
      <p:grpSp>
        <p:nvGrpSpPr>
          <p:cNvPr id="36" name="Group 35"/>
          <p:cNvGrpSpPr/>
          <p:nvPr/>
        </p:nvGrpSpPr>
        <p:grpSpPr>
          <a:xfrm>
            <a:off x="1731" y="5953628"/>
            <a:ext cx="1046757" cy="908282"/>
            <a:chOff x="2947" y="5940696"/>
            <a:chExt cx="1047055" cy="908540"/>
          </a:xfrm>
        </p:grpSpPr>
        <p:sp>
          <p:nvSpPr>
            <p:cNvPr id="37" name="Rectangle 6"/>
            <p:cNvSpPr>
              <a:spLocks noChangeArrowheads="1"/>
            </p:cNvSpPr>
            <p:nvPr/>
          </p:nvSpPr>
          <p:spPr bwMode="auto">
            <a:xfrm>
              <a:off x="2947" y="5982400"/>
              <a:ext cx="993437" cy="866836"/>
            </a:xfrm>
            <a:prstGeom prst="rect">
              <a:avLst/>
            </a:prstGeom>
            <a:solidFill>
              <a:schemeClr val="accent2"/>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38" name="Rectangle 7"/>
            <p:cNvSpPr>
              <a:spLocks noChangeArrowheads="1"/>
            </p:cNvSpPr>
            <p:nvPr/>
          </p:nvSpPr>
          <p:spPr bwMode="auto">
            <a:xfrm>
              <a:off x="2947" y="5940696"/>
              <a:ext cx="1047055" cy="4170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39" name="Rectangle 8"/>
            <p:cNvSpPr>
              <a:spLocks noChangeArrowheads="1"/>
            </p:cNvSpPr>
            <p:nvPr/>
          </p:nvSpPr>
          <p:spPr bwMode="auto">
            <a:xfrm>
              <a:off x="503389" y="6572206"/>
              <a:ext cx="142983" cy="277030"/>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0" name="Rectangle 9"/>
            <p:cNvSpPr>
              <a:spLocks noChangeArrowheads="1"/>
            </p:cNvSpPr>
            <p:nvPr/>
          </p:nvSpPr>
          <p:spPr bwMode="auto">
            <a:xfrm>
              <a:off x="259125" y="6572206"/>
              <a:ext cx="140004" cy="277030"/>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1" name="Rectangle 10"/>
            <p:cNvSpPr>
              <a:spLocks noChangeArrowheads="1"/>
            </p:cNvSpPr>
            <p:nvPr/>
          </p:nvSpPr>
          <p:spPr bwMode="auto">
            <a:xfrm>
              <a:off x="11883" y="6098574"/>
              <a:ext cx="883220" cy="140004"/>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2" name="Rectangle 11"/>
            <p:cNvSpPr>
              <a:spLocks noChangeArrowheads="1"/>
            </p:cNvSpPr>
            <p:nvPr/>
          </p:nvSpPr>
          <p:spPr bwMode="auto">
            <a:xfrm>
              <a:off x="11883" y="6342837"/>
              <a:ext cx="883220" cy="14298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grpSp>
      <p:grpSp>
        <p:nvGrpSpPr>
          <p:cNvPr id="43" name="Group 42"/>
          <p:cNvGrpSpPr/>
          <p:nvPr/>
        </p:nvGrpSpPr>
        <p:grpSpPr>
          <a:xfrm>
            <a:off x="1086376" y="5293371"/>
            <a:ext cx="1201613" cy="1568540"/>
            <a:chOff x="1057662" y="5280250"/>
            <a:chExt cx="1201954" cy="1568986"/>
          </a:xfrm>
        </p:grpSpPr>
        <p:sp>
          <p:nvSpPr>
            <p:cNvPr id="44" name="Rectangle 12"/>
            <p:cNvSpPr>
              <a:spLocks noChangeArrowheads="1"/>
            </p:cNvSpPr>
            <p:nvPr/>
          </p:nvSpPr>
          <p:spPr bwMode="auto">
            <a:xfrm>
              <a:off x="1114259" y="5491108"/>
              <a:ext cx="1091738" cy="1358127"/>
            </a:xfrm>
            <a:prstGeom prst="rect">
              <a:avLst/>
            </a:prstGeom>
            <a:solidFill>
              <a:schemeClr val="accent2"/>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5" name="Rectangle 13"/>
            <p:cNvSpPr>
              <a:spLocks noChangeArrowheads="1"/>
            </p:cNvSpPr>
            <p:nvPr/>
          </p:nvSpPr>
          <p:spPr bwMode="auto">
            <a:xfrm>
              <a:off x="1057662" y="5450043"/>
              <a:ext cx="1201954" cy="4170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6" name="Rectangle 14"/>
            <p:cNvSpPr>
              <a:spLocks noChangeArrowheads="1"/>
            </p:cNvSpPr>
            <p:nvPr/>
          </p:nvSpPr>
          <p:spPr bwMode="auto">
            <a:xfrm>
              <a:off x="1714491" y="6572206"/>
              <a:ext cx="142983" cy="277030"/>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7" name="Rectangle 15"/>
            <p:cNvSpPr>
              <a:spLocks noChangeArrowheads="1"/>
            </p:cNvSpPr>
            <p:nvPr/>
          </p:nvSpPr>
          <p:spPr bwMode="auto">
            <a:xfrm>
              <a:off x="1465760" y="6572206"/>
              <a:ext cx="142983" cy="277030"/>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8" name="Rectangle 16"/>
            <p:cNvSpPr>
              <a:spLocks noChangeArrowheads="1"/>
            </p:cNvSpPr>
            <p:nvPr/>
          </p:nvSpPr>
          <p:spPr bwMode="auto">
            <a:xfrm>
              <a:off x="1221497" y="5608558"/>
              <a:ext cx="883220" cy="14298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49" name="Rectangle 17"/>
            <p:cNvSpPr>
              <a:spLocks noChangeArrowheads="1"/>
            </p:cNvSpPr>
            <p:nvPr/>
          </p:nvSpPr>
          <p:spPr bwMode="auto">
            <a:xfrm>
              <a:off x="1221497" y="5851332"/>
              <a:ext cx="883220" cy="14298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50" name="Rectangle 18"/>
            <p:cNvSpPr>
              <a:spLocks noChangeArrowheads="1"/>
            </p:cNvSpPr>
            <p:nvPr/>
          </p:nvSpPr>
          <p:spPr bwMode="auto">
            <a:xfrm>
              <a:off x="1221497" y="6098574"/>
              <a:ext cx="883220" cy="140004"/>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51" name="Rectangle 19"/>
            <p:cNvSpPr>
              <a:spLocks noChangeArrowheads="1"/>
            </p:cNvSpPr>
            <p:nvPr/>
          </p:nvSpPr>
          <p:spPr bwMode="auto">
            <a:xfrm>
              <a:off x="1221497" y="6342837"/>
              <a:ext cx="883220" cy="14298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52" name="Rectangle 22"/>
            <p:cNvSpPr>
              <a:spLocks noChangeArrowheads="1"/>
            </p:cNvSpPr>
            <p:nvPr/>
          </p:nvSpPr>
          <p:spPr bwMode="auto">
            <a:xfrm>
              <a:off x="1896199" y="5280250"/>
              <a:ext cx="131068" cy="16979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sp>
          <p:nvSpPr>
            <p:cNvPr id="53" name="Rectangle 23"/>
            <p:cNvSpPr>
              <a:spLocks noChangeArrowheads="1"/>
            </p:cNvSpPr>
            <p:nvPr/>
          </p:nvSpPr>
          <p:spPr bwMode="auto">
            <a:xfrm>
              <a:off x="1720449" y="5280250"/>
              <a:ext cx="131068" cy="169793"/>
            </a:xfrm>
            <a:prstGeom prst="rect">
              <a:avLst/>
            </a:prstGeom>
            <a:solidFill>
              <a:schemeClr val="accent2">
                <a:lumMod val="75000"/>
              </a:schemeClr>
            </a:solidFill>
            <a:ln>
              <a:noFill/>
            </a:ln>
            <a:extLst/>
          </p:spPr>
          <p:txBody>
            <a:bodyPr vert="horz" wrap="square" lIns="91414" tIns="45706" rIns="91414" bIns="45706" numCol="1" anchor="t" anchorCtr="0" compatLnSpc="1">
              <a:prstTxWarp prst="textNoShape">
                <a:avLst/>
              </a:prstTxWarp>
            </a:bodyPr>
            <a:lstStyle/>
            <a:p>
              <a:pPr defTabSz="914049"/>
              <a:endParaRPr lang="en-US" sz="1800" dirty="0">
                <a:solidFill>
                  <a:srgbClr val="00B0F0"/>
                </a:solidFill>
              </a:endParaRPr>
            </a:p>
          </p:txBody>
        </p:sp>
      </p:grpSp>
      <p:pic>
        <p:nvPicPr>
          <p:cNvPr id="76" name="Picture 75"/>
          <p:cNvPicPr>
            <a:picLocks noChangeAspect="1"/>
          </p:cNvPicPr>
          <p:nvPr/>
        </p:nvPicPr>
        <p:blipFill>
          <a:blip r:embed="rId3"/>
          <a:stretch>
            <a:fillRect/>
          </a:stretch>
        </p:blipFill>
        <p:spPr>
          <a:xfrm>
            <a:off x="350911" y="1360959"/>
            <a:ext cx="2652949" cy="1784933"/>
          </a:xfrm>
          <a:prstGeom prst="rect">
            <a:avLst/>
          </a:prstGeom>
        </p:spPr>
      </p:pic>
      <p:pic>
        <p:nvPicPr>
          <p:cNvPr id="77" name="Picture 76"/>
          <p:cNvPicPr>
            <a:picLocks noChangeAspect="1"/>
          </p:cNvPicPr>
          <p:nvPr/>
        </p:nvPicPr>
        <p:blipFill>
          <a:blip r:embed="rId3"/>
          <a:stretch>
            <a:fillRect/>
          </a:stretch>
        </p:blipFill>
        <p:spPr>
          <a:xfrm>
            <a:off x="630287" y="1552040"/>
            <a:ext cx="2652949" cy="1784933"/>
          </a:xfrm>
          <a:prstGeom prst="rect">
            <a:avLst/>
          </a:prstGeom>
        </p:spPr>
      </p:pic>
      <p:pic>
        <p:nvPicPr>
          <p:cNvPr id="78" name="Picture 77"/>
          <p:cNvPicPr>
            <a:picLocks noChangeAspect="1"/>
          </p:cNvPicPr>
          <p:nvPr/>
        </p:nvPicPr>
        <p:blipFill>
          <a:blip r:embed="rId4"/>
          <a:stretch>
            <a:fillRect/>
          </a:stretch>
        </p:blipFill>
        <p:spPr>
          <a:xfrm>
            <a:off x="1505947" y="2165142"/>
            <a:ext cx="901626" cy="901626"/>
          </a:xfrm>
          <a:prstGeom prst="rect">
            <a:avLst/>
          </a:prstGeom>
        </p:spPr>
      </p:pic>
      <p:sp>
        <p:nvSpPr>
          <p:cNvPr id="2" name="TextBox 1"/>
          <p:cNvSpPr txBox="1"/>
          <p:nvPr/>
        </p:nvSpPr>
        <p:spPr>
          <a:xfrm>
            <a:off x="4627726" y="5755938"/>
            <a:ext cx="6621322" cy="941386"/>
          </a:xfrm>
          <a:prstGeom prst="rect">
            <a:avLst/>
          </a:prstGeom>
          <a:noFill/>
        </p:spPr>
        <p:txBody>
          <a:bodyPr wrap="none" lIns="179285" tIns="143428" rIns="179285" bIns="143428" rtlCol="0">
            <a:spAutoFit/>
          </a:bodyPr>
          <a:lstStyle/>
          <a:p>
            <a:pPr algn="ctr">
              <a:lnSpc>
                <a:spcPct val="90000"/>
              </a:lnSpc>
              <a:spcAft>
                <a:spcPts val="588"/>
              </a:spcAft>
            </a:pPr>
            <a:r>
              <a:rPr lang="en-US" sz="2353" dirty="0">
                <a:gradFill>
                  <a:gsLst>
                    <a:gs pos="2917">
                      <a:srgbClr val="FFFFFF"/>
                    </a:gs>
                    <a:gs pos="30000">
                      <a:srgbClr val="FFFFFF"/>
                    </a:gs>
                  </a:gsLst>
                  <a:lin ang="5400000" scaled="0"/>
                </a:gradFill>
              </a:rPr>
              <a:t>Every Office 365 and Microsoft Azure customer</a:t>
            </a:r>
            <a:br>
              <a:rPr lang="en-US" sz="2353" dirty="0">
                <a:gradFill>
                  <a:gsLst>
                    <a:gs pos="2917">
                      <a:srgbClr val="FFFFFF"/>
                    </a:gs>
                    <a:gs pos="30000">
                      <a:srgbClr val="FFFFFF"/>
                    </a:gs>
                  </a:gsLst>
                  <a:lin ang="5400000" scaled="0"/>
                </a:gradFill>
              </a:rPr>
            </a:br>
            <a:r>
              <a:rPr lang="en-US" sz="2353" dirty="0">
                <a:gradFill>
                  <a:gsLst>
                    <a:gs pos="2917">
                      <a:srgbClr val="FFFFFF"/>
                    </a:gs>
                    <a:gs pos="30000">
                      <a:srgbClr val="FFFFFF"/>
                    </a:gs>
                  </a:gsLst>
                  <a:lin ang="5400000" scaled="0"/>
                </a:gradFill>
              </a:rPr>
              <a:t>uses Azure Active directory</a:t>
            </a:r>
          </a:p>
        </p:txBody>
      </p:sp>
    </p:spTree>
    <p:extLst>
      <p:ext uri="{BB962C8B-B14F-4D97-AF65-F5344CB8AC3E}">
        <p14:creationId xmlns:p14="http://schemas.microsoft.com/office/powerpoint/2010/main" val="20500743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D11502D2-C73D-4ABD-A7EC-13E3626BB314}"/>
              </a:ext>
            </a:extLst>
          </p:cNvPr>
          <p:cNvSpPr/>
          <p:nvPr/>
        </p:nvSpPr>
        <p:spPr bwMode="auto">
          <a:xfrm>
            <a:off x="588263" y="4178299"/>
            <a:ext cx="3566160" cy="20574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 name="Rectangle 2">
            <a:extLst>
              <a:ext uri="{FF2B5EF4-FFF2-40B4-BE49-F238E27FC236}">
                <a16:creationId xmlns:a16="http://schemas.microsoft.com/office/drawing/2014/main" id="{3D7FC77D-2581-4182-A98F-5657E841DC86}"/>
              </a:ext>
            </a:extLst>
          </p:cNvPr>
          <p:cNvSpPr/>
          <p:nvPr/>
        </p:nvSpPr>
        <p:spPr bwMode="auto">
          <a:xfrm>
            <a:off x="588263" y="1904999"/>
            <a:ext cx="3566160" cy="20574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35" name="Rectangle 134">
            <a:extLst>
              <a:ext uri="{FF2B5EF4-FFF2-40B4-BE49-F238E27FC236}">
                <a16:creationId xmlns:a16="http://schemas.microsoft.com/office/drawing/2014/main" id="{B9F876B8-21A4-4ED0-B17D-AEA65CD711C4}"/>
              </a:ext>
            </a:extLst>
          </p:cNvPr>
          <p:cNvSpPr/>
          <p:nvPr/>
        </p:nvSpPr>
        <p:spPr bwMode="auto">
          <a:xfrm>
            <a:off x="4312920" y="1904999"/>
            <a:ext cx="3566160" cy="20574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37" name="Rectangle 136">
            <a:extLst>
              <a:ext uri="{FF2B5EF4-FFF2-40B4-BE49-F238E27FC236}">
                <a16:creationId xmlns:a16="http://schemas.microsoft.com/office/drawing/2014/main" id="{75A1C781-9D5A-4F61-B3FE-E7172A937236}"/>
              </a:ext>
            </a:extLst>
          </p:cNvPr>
          <p:cNvSpPr/>
          <p:nvPr/>
        </p:nvSpPr>
        <p:spPr bwMode="auto">
          <a:xfrm>
            <a:off x="8040623" y="1904999"/>
            <a:ext cx="3566160" cy="20574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p:cNvSpPr>
            <a:spLocks noGrp="1"/>
          </p:cNvSpPr>
          <p:nvPr>
            <p:ph type="title"/>
          </p:nvPr>
        </p:nvSpPr>
        <p:spPr>
          <a:xfrm>
            <a:off x="588263" y="457200"/>
            <a:ext cx="11018520" cy="553998"/>
          </a:xfrm>
        </p:spPr>
        <p:txBody>
          <a:bodyPr/>
          <a:lstStyle/>
          <a:p>
            <a:r>
              <a:rPr lang="en-US"/>
              <a:t>Azure Active Directory in the Marketplace</a:t>
            </a:r>
          </a:p>
        </p:txBody>
      </p:sp>
      <p:sp>
        <p:nvSpPr>
          <p:cNvPr id="564" name="TextBox 563">
            <a:extLst>
              <a:ext uri="{FF2B5EF4-FFF2-40B4-BE49-F238E27FC236}">
                <a16:creationId xmlns:a16="http://schemas.microsoft.com/office/drawing/2014/main" id="{2529E24A-F139-472F-B94F-0970885A8649}"/>
              </a:ext>
            </a:extLst>
          </p:cNvPr>
          <p:cNvSpPr txBox="1"/>
          <p:nvPr/>
        </p:nvSpPr>
        <p:spPr>
          <a:xfrm>
            <a:off x="8040623" y="3099953"/>
            <a:ext cx="2286000" cy="590931"/>
          </a:xfrm>
          <a:prstGeom prst="rect">
            <a:avLst/>
          </a:prstGeom>
          <a:noFill/>
        </p:spPr>
        <p:txBody>
          <a:bodyPr wrap="square" rtlCol="0">
            <a:spAutoFit/>
          </a:bodyPr>
          <a:lstStyle/>
          <a:p>
            <a:pPr algn="ctr" defTabSz="932508">
              <a:lnSpc>
                <a:spcPct val="90000"/>
              </a:lnSpc>
              <a:defRPr/>
            </a:pPr>
            <a:r>
              <a:rPr lang="en-US" sz="180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3</a:t>
            </a:r>
            <a:r>
              <a:rPr lang="en-US" sz="1800" baseline="3000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rd</a:t>
            </a:r>
            <a:r>
              <a:rPr lang="en-US" sz="180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 party apps</a:t>
            </a:r>
          </a:p>
          <a:p>
            <a:pPr algn="ctr" defTabSz="932508">
              <a:lnSpc>
                <a:spcPct val="90000"/>
              </a:lnSpc>
              <a:defRPr/>
            </a:pPr>
            <a:r>
              <a:rPr lang="en-US" sz="180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in Azure AD</a:t>
            </a:r>
          </a:p>
        </p:txBody>
      </p:sp>
      <p:sp>
        <p:nvSpPr>
          <p:cNvPr id="565" name="TextBox 564">
            <a:extLst>
              <a:ext uri="{FF2B5EF4-FFF2-40B4-BE49-F238E27FC236}">
                <a16:creationId xmlns:a16="http://schemas.microsoft.com/office/drawing/2014/main" id="{E3692F9D-8B49-4EF1-843C-9320601BC69A}"/>
              </a:ext>
            </a:extLst>
          </p:cNvPr>
          <p:cNvSpPr txBox="1"/>
          <p:nvPr/>
        </p:nvSpPr>
        <p:spPr>
          <a:xfrm>
            <a:off x="8040623" y="2232309"/>
            <a:ext cx="2286000" cy="923330"/>
          </a:xfrm>
          <a:prstGeom prst="rect">
            <a:avLst/>
          </a:prstGeom>
          <a:noFill/>
        </p:spPr>
        <p:txBody>
          <a:bodyPr wrap="square" rtlCol="0">
            <a:spAutoFit/>
          </a:bodyPr>
          <a:lstStyle/>
          <a:p>
            <a:pPr algn="ctr" defTabSz="932508">
              <a:lnSpc>
                <a:spcPct val="90000"/>
              </a:lnSpc>
              <a:defRPr/>
            </a:pPr>
            <a:r>
              <a:rPr lang="en-US" sz="6000" kern="0" spc="-250">
                <a:ln w="3175">
                  <a:noFill/>
                </a:ln>
                <a:solidFill>
                  <a:srgbClr val="0078D7"/>
                </a:solidFill>
                <a:latin typeface="Segoe UI" panose="020B0502040204020203" pitchFamily="34" charset="0"/>
                <a:cs typeface="Segoe UI" panose="020B0502040204020203" pitchFamily="34" charset="0"/>
              </a:rPr>
              <a:t>732</a:t>
            </a:r>
            <a:r>
              <a:rPr lang="en-US" sz="2000" kern="0" spc="-250">
                <a:ln w="3175">
                  <a:noFill/>
                </a:ln>
                <a:solidFill>
                  <a:srgbClr val="0078D7"/>
                </a:solidFill>
                <a:latin typeface="Segoe UI" panose="020B0502040204020203" pitchFamily="34" charset="0"/>
                <a:cs typeface="Segoe UI" panose="020B0502040204020203" pitchFamily="34" charset="0"/>
              </a:rPr>
              <a:t> </a:t>
            </a:r>
            <a:r>
              <a:rPr lang="en-US" sz="2800" b="1" kern="0" spc="-250">
                <a:ln w="3175">
                  <a:noFill/>
                </a:ln>
                <a:solidFill>
                  <a:srgbClr val="0078D7"/>
                </a:solidFill>
                <a:latin typeface="Segoe UI" panose="020B0502040204020203" pitchFamily="34" charset="0"/>
                <a:cs typeface="Segoe UI" panose="020B0502040204020203" pitchFamily="34" charset="0"/>
              </a:rPr>
              <a:t>K</a:t>
            </a:r>
          </a:p>
        </p:txBody>
      </p:sp>
      <p:sp>
        <p:nvSpPr>
          <p:cNvPr id="472" name="TextBox 471">
            <a:extLst>
              <a:ext uri="{FF2B5EF4-FFF2-40B4-BE49-F238E27FC236}">
                <a16:creationId xmlns:a16="http://schemas.microsoft.com/office/drawing/2014/main" id="{AC161683-5E63-4920-8EA0-C399DF9C6ED7}"/>
              </a:ext>
            </a:extLst>
          </p:cNvPr>
          <p:cNvSpPr txBox="1"/>
          <p:nvPr/>
        </p:nvSpPr>
        <p:spPr>
          <a:xfrm>
            <a:off x="4312920" y="3099953"/>
            <a:ext cx="2286000" cy="341632"/>
          </a:xfrm>
          <a:prstGeom prst="rect">
            <a:avLst/>
          </a:prstGeom>
          <a:noFill/>
        </p:spPr>
        <p:txBody>
          <a:bodyPr wrap="square"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r>
              <a:rPr lang="en-US" sz="1800"/>
              <a:t>identities</a:t>
            </a:r>
          </a:p>
        </p:txBody>
      </p:sp>
      <p:sp>
        <p:nvSpPr>
          <p:cNvPr id="488" name="TextBox 487">
            <a:extLst>
              <a:ext uri="{FF2B5EF4-FFF2-40B4-BE49-F238E27FC236}">
                <a16:creationId xmlns:a16="http://schemas.microsoft.com/office/drawing/2014/main" id="{2534D3C6-D325-4916-9125-A634E6E36D36}"/>
              </a:ext>
            </a:extLst>
          </p:cNvPr>
          <p:cNvSpPr txBox="1"/>
          <p:nvPr/>
        </p:nvSpPr>
        <p:spPr>
          <a:xfrm>
            <a:off x="4312920" y="2232309"/>
            <a:ext cx="2286000" cy="923330"/>
          </a:xfrm>
          <a:prstGeom prst="rect">
            <a:avLst/>
          </a:prstGeom>
          <a:noFill/>
        </p:spPr>
        <p:txBody>
          <a:bodyPr wrap="square" rtlCol="0">
            <a:spAutoFit/>
          </a:bodyPr>
          <a:lstStyle/>
          <a:p>
            <a:pPr algn="ctr" defTabSz="932508">
              <a:lnSpc>
                <a:spcPct val="90000"/>
              </a:lnSpc>
              <a:defRPr/>
            </a:pPr>
            <a:r>
              <a:rPr lang="en-US" sz="6000" kern="0" spc="-250">
                <a:ln w="3175">
                  <a:noFill/>
                </a:ln>
                <a:solidFill>
                  <a:srgbClr val="0078D7"/>
                </a:solidFill>
                <a:latin typeface="Segoe UI" panose="020B0502040204020203" pitchFamily="34" charset="0"/>
                <a:cs typeface="Segoe UI" panose="020B0502040204020203" pitchFamily="34" charset="0"/>
              </a:rPr>
              <a:t>1.1</a:t>
            </a:r>
            <a:r>
              <a:rPr lang="en-US" sz="2800" b="1" kern="0" spc="-250">
                <a:ln w="3175">
                  <a:noFill/>
                </a:ln>
                <a:solidFill>
                  <a:srgbClr val="0078D7"/>
                </a:solidFill>
                <a:latin typeface="Segoe UI" panose="020B0502040204020203" pitchFamily="34" charset="0"/>
                <a:cs typeface="Segoe UI" panose="020B0502040204020203" pitchFamily="34" charset="0"/>
              </a:rPr>
              <a:t>B</a:t>
            </a:r>
          </a:p>
        </p:txBody>
      </p:sp>
      <p:sp>
        <p:nvSpPr>
          <p:cNvPr id="561" name="TextBox 560">
            <a:extLst>
              <a:ext uri="{FF2B5EF4-FFF2-40B4-BE49-F238E27FC236}">
                <a16:creationId xmlns:a16="http://schemas.microsoft.com/office/drawing/2014/main" id="{84338B90-C04F-4705-A770-4D672AA79DCD}"/>
              </a:ext>
            </a:extLst>
          </p:cNvPr>
          <p:cNvSpPr txBox="1"/>
          <p:nvPr/>
        </p:nvSpPr>
        <p:spPr>
          <a:xfrm>
            <a:off x="588263" y="3099953"/>
            <a:ext cx="2285999" cy="341632"/>
          </a:xfrm>
          <a:prstGeom prst="rect">
            <a:avLst/>
          </a:prstGeom>
          <a:noFill/>
        </p:spPr>
        <p:txBody>
          <a:bodyPr wrap="square"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r>
              <a:rPr lang="en-US" sz="1800"/>
              <a:t>organizations</a:t>
            </a:r>
          </a:p>
        </p:txBody>
      </p:sp>
      <p:sp>
        <p:nvSpPr>
          <p:cNvPr id="562" name="TextBox 561">
            <a:extLst>
              <a:ext uri="{FF2B5EF4-FFF2-40B4-BE49-F238E27FC236}">
                <a16:creationId xmlns:a16="http://schemas.microsoft.com/office/drawing/2014/main" id="{A834B9C1-3913-4B8F-B14C-3F92A5C3A6DD}"/>
              </a:ext>
            </a:extLst>
          </p:cNvPr>
          <p:cNvSpPr txBox="1"/>
          <p:nvPr/>
        </p:nvSpPr>
        <p:spPr>
          <a:xfrm>
            <a:off x="588263" y="2232309"/>
            <a:ext cx="2285999" cy="923330"/>
          </a:xfrm>
          <a:prstGeom prst="rect">
            <a:avLst/>
          </a:prstGeom>
          <a:noFill/>
        </p:spPr>
        <p:txBody>
          <a:bodyPr wrap="square" rtlCol="0">
            <a:spAutoFit/>
          </a:bodyPr>
          <a:lstStyle/>
          <a:p>
            <a:pPr algn="ctr" defTabSz="932508">
              <a:lnSpc>
                <a:spcPct val="90000"/>
              </a:lnSpc>
              <a:defRPr/>
            </a:pPr>
            <a:r>
              <a:rPr lang="en-US" sz="6000" kern="0" spc="-250">
                <a:ln w="3175">
                  <a:noFill/>
                </a:ln>
                <a:solidFill>
                  <a:srgbClr val="0078D7"/>
                </a:solidFill>
                <a:latin typeface="Segoe UI" panose="020B0502040204020203" pitchFamily="34" charset="0"/>
                <a:cs typeface="Segoe UI" panose="020B0502040204020203" pitchFamily="34" charset="0"/>
              </a:rPr>
              <a:t>17.5</a:t>
            </a:r>
            <a:r>
              <a:rPr lang="en-US" sz="2000" kern="0" spc="-250">
                <a:ln w="3175">
                  <a:noFill/>
                </a:ln>
                <a:solidFill>
                  <a:srgbClr val="0078D7"/>
                </a:solidFill>
                <a:latin typeface="Segoe UI" panose="020B0502040204020203" pitchFamily="34" charset="0"/>
                <a:cs typeface="Segoe UI" panose="020B0502040204020203" pitchFamily="34" charset="0"/>
              </a:rPr>
              <a:t> </a:t>
            </a:r>
            <a:r>
              <a:rPr lang="en-US" sz="2800" b="1" kern="0" spc="-250">
                <a:ln w="3175">
                  <a:noFill/>
                </a:ln>
                <a:solidFill>
                  <a:srgbClr val="0078D7"/>
                </a:solidFill>
                <a:latin typeface="Segoe UI" panose="020B0502040204020203" pitchFamily="34" charset="0"/>
                <a:cs typeface="Segoe UI" panose="020B0502040204020203" pitchFamily="34" charset="0"/>
              </a:rPr>
              <a:t>M</a:t>
            </a:r>
          </a:p>
        </p:txBody>
      </p:sp>
      <p:sp>
        <p:nvSpPr>
          <p:cNvPr id="126" name="Rectangle 125">
            <a:extLst>
              <a:ext uri="{FF2B5EF4-FFF2-40B4-BE49-F238E27FC236}">
                <a16:creationId xmlns:a16="http://schemas.microsoft.com/office/drawing/2014/main" id="{F12C88D2-8923-4F11-986E-7127E3D9C4F7}"/>
              </a:ext>
            </a:extLst>
          </p:cNvPr>
          <p:cNvSpPr/>
          <p:nvPr/>
        </p:nvSpPr>
        <p:spPr>
          <a:xfrm>
            <a:off x="486210" y="1095603"/>
            <a:ext cx="10442281" cy="461665"/>
          </a:xfrm>
          <a:prstGeom prst="rect">
            <a:avLst/>
          </a:prstGeom>
        </p:spPr>
        <p:txBody>
          <a:bodyPr wrap="none">
            <a:spAutoFit/>
          </a:bodyPr>
          <a:lstStyle/>
          <a:p>
            <a:r>
              <a:rPr lang="en-US" sz="2400">
                <a:solidFill>
                  <a:schemeClr val="accent1"/>
                </a:solidFill>
              </a:rPr>
              <a:t>Every Office 365 and Microsoft Azure customer uses Azure Active Directory</a:t>
            </a:r>
          </a:p>
        </p:txBody>
      </p:sp>
      <p:sp>
        <p:nvSpPr>
          <p:cNvPr id="4" name="Rectangle 3">
            <a:extLst>
              <a:ext uri="{FF2B5EF4-FFF2-40B4-BE49-F238E27FC236}">
                <a16:creationId xmlns:a16="http://schemas.microsoft.com/office/drawing/2014/main" id="{FC975AA3-E1B6-4BEC-B0EA-793E7F86F936}"/>
              </a:ext>
            </a:extLst>
          </p:cNvPr>
          <p:cNvSpPr/>
          <p:nvPr/>
        </p:nvSpPr>
        <p:spPr>
          <a:xfrm>
            <a:off x="10804538" y="6400609"/>
            <a:ext cx="923651" cy="307777"/>
          </a:xfrm>
          <a:prstGeom prst="rect">
            <a:avLst/>
          </a:prstGeom>
        </p:spPr>
        <p:txBody>
          <a:bodyPr wrap="none">
            <a:spAutoFit/>
          </a:bodyPr>
          <a:lstStyle/>
          <a:p>
            <a:r>
              <a:rPr lang="en-US" sz="1400"/>
              <a:t>Dec 2018</a:t>
            </a:r>
          </a:p>
        </p:txBody>
      </p:sp>
      <p:cxnSp>
        <p:nvCxnSpPr>
          <p:cNvPr id="7" name="Straight Connector 6">
            <a:extLst>
              <a:ext uri="{FF2B5EF4-FFF2-40B4-BE49-F238E27FC236}">
                <a16:creationId xmlns:a16="http://schemas.microsoft.com/office/drawing/2014/main" id="{1BF61A97-928B-40FB-8F63-698F91BD2960}"/>
              </a:ext>
            </a:extLst>
          </p:cNvPr>
          <p:cNvCxnSpPr/>
          <p:nvPr/>
        </p:nvCxnSpPr>
        <p:spPr>
          <a:xfrm>
            <a:off x="2877315" y="2247899"/>
            <a:ext cx="0" cy="13716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48CAACB-E6C4-45E3-971E-C68CB9C61F5A}"/>
              </a:ext>
            </a:extLst>
          </p:cNvPr>
          <p:cNvCxnSpPr/>
          <p:nvPr/>
        </p:nvCxnSpPr>
        <p:spPr>
          <a:xfrm>
            <a:off x="6601972" y="2247899"/>
            <a:ext cx="0" cy="13716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F20C5B2-C547-4683-AAB8-B70580A3B205}"/>
              </a:ext>
            </a:extLst>
          </p:cNvPr>
          <p:cNvCxnSpPr/>
          <p:nvPr/>
        </p:nvCxnSpPr>
        <p:spPr>
          <a:xfrm>
            <a:off x="10329675" y="2247899"/>
            <a:ext cx="0" cy="13716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1D59959C-3807-427E-BA33-16BCE2090D46}"/>
              </a:ext>
            </a:extLst>
          </p:cNvPr>
          <p:cNvSpPr/>
          <p:nvPr/>
        </p:nvSpPr>
        <p:spPr bwMode="auto">
          <a:xfrm>
            <a:off x="4312920" y="4178299"/>
            <a:ext cx="3566160" cy="20574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51" name="Rectangle 150">
            <a:extLst>
              <a:ext uri="{FF2B5EF4-FFF2-40B4-BE49-F238E27FC236}">
                <a16:creationId xmlns:a16="http://schemas.microsoft.com/office/drawing/2014/main" id="{AAB2B4AE-F8EA-46A9-9A9D-88211894DE12}"/>
              </a:ext>
            </a:extLst>
          </p:cNvPr>
          <p:cNvSpPr/>
          <p:nvPr/>
        </p:nvSpPr>
        <p:spPr bwMode="auto">
          <a:xfrm>
            <a:off x="8040623" y="4178299"/>
            <a:ext cx="3566160" cy="20574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52" name="TextBox 151">
            <a:extLst>
              <a:ext uri="{FF2B5EF4-FFF2-40B4-BE49-F238E27FC236}">
                <a16:creationId xmlns:a16="http://schemas.microsoft.com/office/drawing/2014/main" id="{17B8A6CF-A96E-4F5E-938A-346B3F550B83}"/>
              </a:ext>
            </a:extLst>
          </p:cNvPr>
          <p:cNvSpPr txBox="1"/>
          <p:nvPr/>
        </p:nvSpPr>
        <p:spPr>
          <a:xfrm>
            <a:off x="8040623" y="5373253"/>
            <a:ext cx="2286000" cy="590931"/>
          </a:xfrm>
          <a:prstGeom prst="rect">
            <a:avLst/>
          </a:prstGeom>
          <a:noFill/>
        </p:spPr>
        <p:txBody>
          <a:bodyPr wrap="square" rtlCol="0">
            <a:spAutoFit/>
          </a:bodyPr>
          <a:lstStyle/>
          <a:p>
            <a:pPr algn="ctr" defTabSz="932508">
              <a:lnSpc>
                <a:spcPct val="90000"/>
              </a:lnSpc>
              <a:defRPr/>
            </a:pPr>
            <a:r>
              <a:rPr lang="en-US" sz="180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of Fortune 500 companies</a:t>
            </a:r>
          </a:p>
        </p:txBody>
      </p:sp>
      <p:sp>
        <p:nvSpPr>
          <p:cNvPr id="153" name="TextBox 152">
            <a:extLst>
              <a:ext uri="{FF2B5EF4-FFF2-40B4-BE49-F238E27FC236}">
                <a16:creationId xmlns:a16="http://schemas.microsoft.com/office/drawing/2014/main" id="{7C826278-94EB-4AF0-8AF9-75ACEF7EDCB2}"/>
              </a:ext>
            </a:extLst>
          </p:cNvPr>
          <p:cNvSpPr txBox="1"/>
          <p:nvPr/>
        </p:nvSpPr>
        <p:spPr>
          <a:xfrm>
            <a:off x="8040623" y="4505609"/>
            <a:ext cx="2286000" cy="923330"/>
          </a:xfrm>
          <a:prstGeom prst="rect">
            <a:avLst/>
          </a:prstGeom>
          <a:noFill/>
        </p:spPr>
        <p:txBody>
          <a:bodyPr wrap="square" rtlCol="0">
            <a:spAutoFit/>
          </a:bodyPr>
          <a:lstStyle/>
          <a:p>
            <a:pPr lvl="0" algn="ctr" defTabSz="932508">
              <a:lnSpc>
                <a:spcPct val="90000"/>
              </a:lnSpc>
              <a:defRPr/>
            </a:pPr>
            <a:r>
              <a:rPr lang="en-US" sz="6000" kern="0" spc="-250">
                <a:ln w="3175">
                  <a:noFill/>
                </a:ln>
                <a:solidFill>
                  <a:srgbClr val="0078D7"/>
                </a:solidFill>
                <a:latin typeface="Segoe UI" panose="020B0502040204020203" pitchFamily="34" charset="0"/>
                <a:cs typeface="Segoe UI" panose="020B0502040204020203" pitchFamily="34" charset="0"/>
              </a:rPr>
              <a:t>90</a:t>
            </a:r>
            <a:r>
              <a:rPr lang="en-US" sz="2800" kern="0" spc="-250">
                <a:ln w="3175">
                  <a:noFill/>
                </a:ln>
                <a:solidFill>
                  <a:srgbClr val="0078D7"/>
                </a:solidFill>
                <a:latin typeface="Segoe UI" panose="020B0502040204020203" pitchFamily="34" charset="0"/>
                <a:cs typeface="Segoe UI" panose="020B0502040204020203" pitchFamily="34" charset="0"/>
              </a:rPr>
              <a:t> </a:t>
            </a:r>
            <a:r>
              <a:rPr lang="en-US" sz="2800" b="1" kern="0" spc="-250">
                <a:ln w="3175">
                  <a:noFill/>
                </a:ln>
                <a:solidFill>
                  <a:srgbClr val="0078D7"/>
                </a:solidFill>
                <a:latin typeface="Segoe UI" panose="020B0502040204020203" pitchFamily="34" charset="0"/>
                <a:cs typeface="Segoe UI" panose="020B0502040204020203" pitchFamily="34" charset="0"/>
              </a:rPr>
              <a:t>%</a:t>
            </a:r>
          </a:p>
        </p:txBody>
      </p:sp>
      <p:sp>
        <p:nvSpPr>
          <p:cNvPr id="154" name="TextBox 153">
            <a:extLst>
              <a:ext uri="{FF2B5EF4-FFF2-40B4-BE49-F238E27FC236}">
                <a16:creationId xmlns:a16="http://schemas.microsoft.com/office/drawing/2014/main" id="{5D459363-B555-4403-AD07-A10B9261881E}"/>
              </a:ext>
            </a:extLst>
          </p:cNvPr>
          <p:cNvSpPr txBox="1"/>
          <p:nvPr/>
        </p:nvSpPr>
        <p:spPr>
          <a:xfrm>
            <a:off x="4312920" y="5373253"/>
            <a:ext cx="2286000" cy="590931"/>
          </a:xfrm>
          <a:prstGeom prst="rect">
            <a:avLst/>
          </a:prstGeom>
          <a:noFill/>
        </p:spPr>
        <p:txBody>
          <a:bodyPr wrap="square"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r>
              <a:rPr lang="en-US" sz="1800"/>
              <a:t>daily Azure AD authentications</a:t>
            </a:r>
          </a:p>
        </p:txBody>
      </p:sp>
      <p:sp>
        <p:nvSpPr>
          <p:cNvPr id="156" name="TextBox 155">
            <a:extLst>
              <a:ext uri="{FF2B5EF4-FFF2-40B4-BE49-F238E27FC236}">
                <a16:creationId xmlns:a16="http://schemas.microsoft.com/office/drawing/2014/main" id="{5ECE2E19-9863-475B-9251-07ED65538B7F}"/>
              </a:ext>
            </a:extLst>
          </p:cNvPr>
          <p:cNvSpPr txBox="1"/>
          <p:nvPr/>
        </p:nvSpPr>
        <p:spPr>
          <a:xfrm>
            <a:off x="588263" y="5373253"/>
            <a:ext cx="2285999" cy="590931"/>
          </a:xfrm>
          <a:prstGeom prst="rect">
            <a:avLst/>
          </a:prstGeom>
          <a:noFill/>
        </p:spPr>
        <p:txBody>
          <a:bodyPr wrap="square" rtlCol="0">
            <a:spAutoFit/>
          </a:bodyPr>
          <a:lstStyle>
            <a:defPPr>
              <a:defRPr lang="en-US"/>
            </a:defPPr>
            <a:lvl1pPr algn="ctr" defTabSz="932508">
              <a:lnSpc>
                <a:spcPct val="90000"/>
              </a:lnSpc>
              <a:defRPr sz="1600">
                <a:gradFill>
                  <a:gsLst>
                    <a:gs pos="2917">
                      <a:srgbClr val="353535"/>
                    </a:gs>
                    <a:gs pos="30000">
                      <a:srgbClr val="353535"/>
                    </a:gs>
                  </a:gsLst>
                  <a:lin ang="5400000" scaled="0"/>
                </a:gradFill>
                <a:latin typeface="Segoe UI" panose="020B0502040204020203" pitchFamily="34" charset="0"/>
                <a:cs typeface="Segoe UI" panose="020B0502040204020203" pitchFamily="34" charset="0"/>
              </a:defRPr>
            </a:lvl1pPr>
          </a:lstStyle>
          <a:p>
            <a:r>
              <a:rPr lang="en-US" sz="1800"/>
              <a:t>paid Azure AD / </a:t>
            </a:r>
            <a:br>
              <a:rPr lang="en-US" sz="1800"/>
            </a:br>
            <a:r>
              <a:rPr lang="en-US" sz="1800"/>
              <a:t>EMS customers</a:t>
            </a:r>
          </a:p>
        </p:txBody>
      </p:sp>
      <p:sp>
        <p:nvSpPr>
          <p:cNvPr id="157" name="TextBox 156">
            <a:extLst>
              <a:ext uri="{FF2B5EF4-FFF2-40B4-BE49-F238E27FC236}">
                <a16:creationId xmlns:a16="http://schemas.microsoft.com/office/drawing/2014/main" id="{CEC6C2CC-5BA8-49A0-BF19-498AF3D1EDC5}"/>
              </a:ext>
            </a:extLst>
          </p:cNvPr>
          <p:cNvSpPr txBox="1"/>
          <p:nvPr/>
        </p:nvSpPr>
        <p:spPr>
          <a:xfrm>
            <a:off x="588263" y="4505609"/>
            <a:ext cx="2285999" cy="923330"/>
          </a:xfrm>
          <a:prstGeom prst="rect">
            <a:avLst/>
          </a:prstGeom>
          <a:noFill/>
        </p:spPr>
        <p:txBody>
          <a:bodyPr wrap="square" rtlCol="0">
            <a:spAutoFit/>
          </a:bodyPr>
          <a:lstStyle/>
          <a:p>
            <a:pPr algn="ctr" defTabSz="932508">
              <a:lnSpc>
                <a:spcPct val="90000"/>
              </a:lnSpc>
              <a:defRPr/>
            </a:pPr>
            <a:r>
              <a:rPr lang="en-US" sz="6000" kern="0" spc="-250">
                <a:ln w="3175">
                  <a:noFill/>
                </a:ln>
                <a:solidFill>
                  <a:srgbClr val="0078D7"/>
                </a:solidFill>
                <a:latin typeface="Segoe UI" panose="020B0502040204020203" pitchFamily="34" charset="0"/>
                <a:cs typeface="Segoe UI" panose="020B0502040204020203" pitchFamily="34" charset="0"/>
              </a:rPr>
              <a:t>90</a:t>
            </a:r>
            <a:r>
              <a:rPr lang="en-US" sz="2400" kern="0" spc="-250">
                <a:ln w="3175">
                  <a:noFill/>
                </a:ln>
                <a:solidFill>
                  <a:srgbClr val="0078D7"/>
                </a:solidFill>
                <a:latin typeface="Segoe UI" panose="020B0502040204020203" pitchFamily="34" charset="0"/>
                <a:cs typeface="Segoe UI" panose="020B0502040204020203" pitchFamily="34" charset="0"/>
              </a:rPr>
              <a:t> </a:t>
            </a:r>
            <a:r>
              <a:rPr lang="en-US" sz="2800" b="1" kern="0" spc="-250">
                <a:ln w="3175">
                  <a:noFill/>
                </a:ln>
                <a:solidFill>
                  <a:srgbClr val="0078D7"/>
                </a:solidFill>
                <a:latin typeface="Segoe UI" panose="020B0502040204020203" pitchFamily="34" charset="0"/>
                <a:cs typeface="Segoe UI" panose="020B0502040204020203" pitchFamily="34" charset="0"/>
              </a:rPr>
              <a:t>K</a:t>
            </a:r>
          </a:p>
        </p:txBody>
      </p:sp>
      <p:cxnSp>
        <p:nvCxnSpPr>
          <p:cNvPr id="165" name="Straight Connector 164">
            <a:extLst>
              <a:ext uri="{FF2B5EF4-FFF2-40B4-BE49-F238E27FC236}">
                <a16:creationId xmlns:a16="http://schemas.microsoft.com/office/drawing/2014/main" id="{645934B0-8B1F-4FDF-86EF-C7800EC9DC3C}"/>
              </a:ext>
            </a:extLst>
          </p:cNvPr>
          <p:cNvCxnSpPr/>
          <p:nvPr/>
        </p:nvCxnSpPr>
        <p:spPr>
          <a:xfrm>
            <a:off x="6601972" y="4521199"/>
            <a:ext cx="0" cy="13716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BECB098-FBE1-44FD-844E-38BA2FD8DA0A}"/>
              </a:ext>
            </a:extLst>
          </p:cNvPr>
          <p:cNvCxnSpPr/>
          <p:nvPr/>
        </p:nvCxnSpPr>
        <p:spPr>
          <a:xfrm>
            <a:off x="10329675" y="4521199"/>
            <a:ext cx="0" cy="13716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20DD4A-38B2-4845-A7B7-59D26BD2EB85}"/>
              </a:ext>
            </a:extLst>
          </p:cNvPr>
          <p:cNvCxnSpPr/>
          <p:nvPr/>
        </p:nvCxnSpPr>
        <p:spPr>
          <a:xfrm>
            <a:off x="2877315" y="4521199"/>
            <a:ext cx="0" cy="1371600"/>
          </a:xfrm>
          <a:prstGeom prst="line">
            <a:avLst/>
          </a:prstGeom>
          <a:ln w="28575">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CF3C90-2612-4212-9EAA-48C92676FB1A}"/>
              </a:ext>
            </a:extLst>
          </p:cNvPr>
          <p:cNvSpPr txBox="1"/>
          <p:nvPr/>
        </p:nvSpPr>
        <p:spPr>
          <a:xfrm>
            <a:off x="4312920" y="4505609"/>
            <a:ext cx="2286000" cy="923330"/>
          </a:xfrm>
          <a:prstGeom prst="rect">
            <a:avLst/>
          </a:prstGeom>
          <a:noFill/>
        </p:spPr>
        <p:txBody>
          <a:bodyPr wrap="square" rtlCol="0">
            <a:spAutoFit/>
          </a:bodyPr>
          <a:lstStyle/>
          <a:p>
            <a:pPr algn="ctr" defTabSz="932508">
              <a:lnSpc>
                <a:spcPct val="90000"/>
              </a:lnSpc>
              <a:defRPr/>
            </a:pPr>
            <a:r>
              <a:rPr lang="en-US" sz="6000" kern="0" spc="-250">
                <a:ln w="3175">
                  <a:noFill/>
                </a:ln>
                <a:solidFill>
                  <a:srgbClr val="0078D7"/>
                </a:solidFill>
                <a:latin typeface="Segoe UI" panose="020B0502040204020203" pitchFamily="34" charset="0"/>
                <a:cs typeface="Segoe UI" panose="020B0502040204020203" pitchFamily="34" charset="0"/>
              </a:rPr>
              <a:t>8</a:t>
            </a:r>
            <a:r>
              <a:rPr lang="en-US" sz="2800" kern="0" spc="-250">
                <a:ln w="3175">
                  <a:noFill/>
                </a:ln>
                <a:solidFill>
                  <a:srgbClr val="0078D7"/>
                </a:solidFill>
                <a:latin typeface="Segoe UI" panose="020B0502040204020203" pitchFamily="34" charset="0"/>
                <a:cs typeface="Segoe UI" panose="020B0502040204020203" pitchFamily="34" charset="0"/>
              </a:rPr>
              <a:t> </a:t>
            </a:r>
            <a:r>
              <a:rPr lang="en-US" sz="2800" b="1" kern="0" spc="-250">
                <a:ln w="3175">
                  <a:noFill/>
                </a:ln>
                <a:solidFill>
                  <a:srgbClr val="0078D7"/>
                </a:solidFill>
                <a:latin typeface="Segoe UI" panose="020B0502040204020203" pitchFamily="34" charset="0"/>
                <a:cs typeface="Segoe UI" panose="020B0502040204020203" pitchFamily="34" charset="0"/>
              </a:rPr>
              <a:t>B</a:t>
            </a:r>
          </a:p>
        </p:txBody>
      </p:sp>
      <p:sp>
        <p:nvSpPr>
          <p:cNvPr id="42" name="building_5" title="Icon of tall buildings">
            <a:extLst>
              <a:ext uri="{FF2B5EF4-FFF2-40B4-BE49-F238E27FC236}">
                <a16:creationId xmlns:a16="http://schemas.microsoft.com/office/drawing/2014/main" id="{32A81229-B62A-4689-AA9B-212A5F1C7878}"/>
              </a:ext>
            </a:extLst>
          </p:cNvPr>
          <p:cNvSpPr>
            <a:spLocks noChangeAspect="1" noEditPoints="1"/>
          </p:cNvSpPr>
          <p:nvPr/>
        </p:nvSpPr>
        <p:spPr bwMode="auto">
          <a:xfrm flipH="1">
            <a:off x="10576556" y="4784928"/>
            <a:ext cx="777240" cy="844142"/>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people_4" title="Icon of a person">
            <a:extLst>
              <a:ext uri="{FF2B5EF4-FFF2-40B4-BE49-F238E27FC236}">
                <a16:creationId xmlns:a16="http://schemas.microsoft.com/office/drawing/2014/main" id="{7AD653F3-1AB0-4A0B-9703-C44A20EF6110}"/>
              </a:ext>
            </a:extLst>
          </p:cNvPr>
          <p:cNvSpPr>
            <a:spLocks noChangeAspect="1" noEditPoints="1"/>
          </p:cNvSpPr>
          <p:nvPr/>
        </p:nvSpPr>
        <p:spPr bwMode="auto">
          <a:xfrm>
            <a:off x="6959159" y="2629926"/>
            <a:ext cx="548640" cy="613366"/>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47" name="Browser" title="Icon of a browser window">
            <a:extLst>
              <a:ext uri="{FF2B5EF4-FFF2-40B4-BE49-F238E27FC236}">
                <a16:creationId xmlns:a16="http://schemas.microsoft.com/office/drawing/2014/main" id="{CC17BBB5-0B96-49BE-A0D1-91A0B0F0409E}"/>
              </a:ext>
            </a:extLst>
          </p:cNvPr>
          <p:cNvSpPr>
            <a:spLocks noChangeAspect="1" noEditPoints="1"/>
          </p:cNvSpPr>
          <p:nvPr/>
        </p:nvSpPr>
        <p:spPr bwMode="auto">
          <a:xfrm>
            <a:off x="10667996" y="2695862"/>
            <a:ext cx="594360" cy="475675"/>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amily_EBDA" title="Icon of a family of people">
            <a:extLst>
              <a:ext uri="{FF2B5EF4-FFF2-40B4-BE49-F238E27FC236}">
                <a16:creationId xmlns:a16="http://schemas.microsoft.com/office/drawing/2014/main" id="{D03C3B83-9601-424B-8ABB-7BE2EA042C68}"/>
              </a:ext>
            </a:extLst>
          </p:cNvPr>
          <p:cNvSpPr>
            <a:spLocks noChangeAspect="1" noEditPoints="1"/>
          </p:cNvSpPr>
          <p:nvPr/>
        </p:nvSpPr>
        <p:spPr bwMode="auto">
          <a:xfrm>
            <a:off x="3142338" y="4915451"/>
            <a:ext cx="664098" cy="583096"/>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check 3" title="Icon of a checkmark with a circle around it">
            <a:extLst>
              <a:ext uri="{FF2B5EF4-FFF2-40B4-BE49-F238E27FC236}">
                <a16:creationId xmlns:a16="http://schemas.microsoft.com/office/drawing/2014/main" id="{48393198-9AB6-4425-8620-7919E604D8D0}"/>
              </a:ext>
            </a:extLst>
          </p:cNvPr>
          <p:cNvSpPr>
            <a:spLocks noChangeAspect="1" noEditPoints="1"/>
          </p:cNvSpPr>
          <p:nvPr/>
        </p:nvSpPr>
        <p:spPr bwMode="auto">
          <a:xfrm>
            <a:off x="6959159" y="4934270"/>
            <a:ext cx="548640" cy="545459"/>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EMI_E731" title="Icon of a tall rectangular building">
            <a:extLst>
              <a:ext uri="{FF2B5EF4-FFF2-40B4-BE49-F238E27FC236}">
                <a16:creationId xmlns:a16="http://schemas.microsoft.com/office/drawing/2014/main" id="{8AA61666-1A9D-4A29-9868-3F9FC39FDA75}"/>
              </a:ext>
            </a:extLst>
          </p:cNvPr>
          <p:cNvSpPr>
            <a:spLocks noChangeAspect="1" noEditPoints="1"/>
          </p:cNvSpPr>
          <p:nvPr/>
        </p:nvSpPr>
        <p:spPr bwMode="auto">
          <a:xfrm>
            <a:off x="3221114" y="2522219"/>
            <a:ext cx="506546" cy="822960"/>
          </a:xfrm>
          <a:custGeom>
            <a:avLst/>
            <a:gdLst>
              <a:gd name="T0" fmla="*/ 0 w 2523"/>
              <a:gd name="T1" fmla="*/ 0 h 4099"/>
              <a:gd name="T2" fmla="*/ 2523 w 2523"/>
              <a:gd name="T3" fmla="*/ 0 h 4099"/>
              <a:gd name="T4" fmla="*/ 2523 w 2523"/>
              <a:gd name="T5" fmla="*/ 4099 h 4099"/>
              <a:gd name="T6" fmla="*/ 1578 w 2523"/>
              <a:gd name="T7" fmla="*/ 4099 h 4099"/>
              <a:gd name="T8" fmla="*/ 1578 w 2523"/>
              <a:gd name="T9" fmla="*/ 2838 h 4099"/>
              <a:gd name="T10" fmla="*/ 947 w 2523"/>
              <a:gd name="T11" fmla="*/ 2838 h 4099"/>
              <a:gd name="T12" fmla="*/ 947 w 2523"/>
              <a:gd name="T13" fmla="*/ 4099 h 4099"/>
              <a:gd name="T14" fmla="*/ 0 w 2523"/>
              <a:gd name="T15" fmla="*/ 4099 h 4099"/>
              <a:gd name="T16" fmla="*/ 0 w 2523"/>
              <a:gd name="T17" fmla="*/ 0 h 4099"/>
              <a:gd name="T18" fmla="*/ 631 w 2523"/>
              <a:gd name="T19" fmla="*/ 473 h 4099"/>
              <a:gd name="T20" fmla="*/ 631 w 2523"/>
              <a:gd name="T21" fmla="*/ 1104 h 4099"/>
              <a:gd name="T22" fmla="*/ 1262 w 2523"/>
              <a:gd name="T23" fmla="*/ 473 h 4099"/>
              <a:gd name="T24" fmla="*/ 1262 w 2523"/>
              <a:gd name="T25" fmla="*/ 1104 h 4099"/>
              <a:gd name="T26" fmla="*/ 1893 w 2523"/>
              <a:gd name="T27" fmla="*/ 473 h 4099"/>
              <a:gd name="T28" fmla="*/ 1893 w 2523"/>
              <a:gd name="T29" fmla="*/ 1104 h 4099"/>
              <a:gd name="T30" fmla="*/ 631 w 2523"/>
              <a:gd name="T31" fmla="*/ 1419 h 4099"/>
              <a:gd name="T32" fmla="*/ 631 w 2523"/>
              <a:gd name="T33" fmla="*/ 2050 h 4099"/>
              <a:gd name="T34" fmla="*/ 1262 w 2523"/>
              <a:gd name="T35" fmla="*/ 1419 h 4099"/>
              <a:gd name="T36" fmla="*/ 1262 w 2523"/>
              <a:gd name="T37" fmla="*/ 2050 h 4099"/>
              <a:gd name="T38" fmla="*/ 1893 w 2523"/>
              <a:gd name="T39" fmla="*/ 1419 h 4099"/>
              <a:gd name="T40" fmla="*/ 1893 w 2523"/>
              <a:gd name="T41" fmla="*/ 2050 h 4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3" h="4099">
                <a:moveTo>
                  <a:pt x="0" y="0"/>
                </a:moveTo>
                <a:lnTo>
                  <a:pt x="2523" y="0"/>
                </a:lnTo>
                <a:lnTo>
                  <a:pt x="2523" y="4099"/>
                </a:lnTo>
                <a:lnTo>
                  <a:pt x="1578" y="4099"/>
                </a:lnTo>
                <a:lnTo>
                  <a:pt x="1578" y="2838"/>
                </a:lnTo>
                <a:lnTo>
                  <a:pt x="947" y="2838"/>
                </a:lnTo>
                <a:lnTo>
                  <a:pt x="947" y="4099"/>
                </a:lnTo>
                <a:lnTo>
                  <a:pt x="0" y="4099"/>
                </a:lnTo>
                <a:lnTo>
                  <a:pt x="0" y="0"/>
                </a:lnTo>
                <a:moveTo>
                  <a:pt x="631" y="473"/>
                </a:moveTo>
                <a:lnTo>
                  <a:pt x="631" y="1104"/>
                </a:lnTo>
                <a:moveTo>
                  <a:pt x="1262" y="473"/>
                </a:moveTo>
                <a:lnTo>
                  <a:pt x="1262" y="1104"/>
                </a:lnTo>
                <a:moveTo>
                  <a:pt x="1893" y="473"/>
                </a:moveTo>
                <a:lnTo>
                  <a:pt x="1893" y="1104"/>
                </a:lnTo>
                <a:moveTo>
                  <a:pt x="631" y="1419"/>
                </a:moveTo>
                <a:lnTo>
                  <a:pt x="631" y="2050"/>
                </a:lnTo>
                <a:moveTo>
                  <a:pt x="1262" y="1419"/>
                </a:moveTo>
                <a:lnTo>
                  <a:pt x="1262" y="2050"/>
                </a:lnTo>
                <a:moveTo>
                  <a:pt x="1893" y="1419"/>
                </a:moveTo>
                <a:lnTo>
                  <a:pt x="1893" y="2050"/>
                </a:ln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Tree>
    <p:extLst>
      <p:ext uri="{BB962C8B-B14F-4D97-AF65-F5344CB8AC3E}">
        <p14:creationId xmlns:p14="http://schemas.microsoft.com/office/powerpoint/2010/main" val="124596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5695110-3DBC-4F72-A1D7-D507D19FA6A4}"/>
              </a:ext>
            </a:extLst>
          </p:cNvPr>
          <p:cNvSpPr/>
          <p:nvPr/>
        </p:nvSpPr>
        <p:spPr bwMode="auto">
          <a:xfrm>
            <a:off x="4623418" y="0"/>
            <a:ext cx="7568581" cy="68580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61" name="Rectangle 60">
            <a:extLst>
              <a:ext uri="{FF2B5EF4-FFF2-40B4-BE49-F238E27FC236}">
                <a16:creationId xmlns:a16="http://schemas.microsoft.com/office/drawing/2014/main" id="{265AA680-496D-284D-82FB-7A94E1BEDA70}"/>
              </a:ext>
            </a:extLst>
          </p:cNvPr>
          <p:cNvSpPr/>
          <p:nvPr/>
        </p:nvSpPr>
        <p:spPr bwMode="auto">
          <a:xfrm rot="10800000">
            <a:off x="5037989" y="6553094"/>
            <a:ext cx="6712266" cy="45719"/>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39" name="Rectangle 138">
            <a:extLst>
              <a:ext uri="{FF2B5EF4-FFF2-40B4-BE49-F238E27FC236}">
                <a16:creationId xmlns:a16="http://schemas.microsoft.com/office/drawing/2014/main" id="{1C5499A0-9390-4FF1-902B-A23D6E22ED01}"/>
              </a:ext>
            </a:extLst>
          </p:cNvPr>
          <p:cNvSpPr/>
          <p:nvPr/>
        </p:nvSpPr>
        <p:spPr>
          <a:xfrm>
            <a:off x="7590211" y="6419950"/>
            <a:ext cx="1607823" cy="261610"/>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A1A1A"/>
                </a:solidFill>
                <a:effectLst/>
                <a:uLnTx/>
                <a:uFillTx/>
                <a:latin typeface="Segoe UI"/>
                <a:ea typeface="+mn-ea"/>
                <a:cs typeface="+mn-cs"/>
              </a:rPr>
              <a:t># monthly active users</a:t>
            </a:r>
          </a:p>
        </p:txBody>
      </p:sp>
      <p:grpSp>
        <p:nvGrpSpPr>
          <p:cNvPr id="63" name="Group 62">
            <a:extLst>
              <a:ext uri="{FF2B5EF4-FFF2-40B4-BE49-F238E27FC236}">
                <a16:creationId xmlns:a16="http://schemas.microsoft.com/office/drawing/2014/main" id="{805BB067-5A39-4ADD-8E60-BB7C45EFACE1}"/>
              </a:ext>
            </a:extLst>
          </p:cNvPr>
          <p:cNvGrpSpPr/>
          <p:nvPr/>
        </p:nvGrpSpPr>
        <p:grpSpPr>
          <a:xfrm>
            <a:off x="5357416" y="505647"/>
            <a:ext cx="6352603" cy="5856716"/>
            <a:chOff x="6270258" y="638997"/>
            <a:chExt cx="4826569" cy="5856716"/>
          </a:xfrm>
        </p:grpSpPr>
        <p:sp>
          <p:nvSpPr>
            <p:cNvPr id="64" name="Rectangle 63">
              <a:extLst>
                <a:ext uri="{FF2B5EF4-FFF2-40B4-BE49-F238E27FC236}">
                  <a16:creationId xmlns:a16="http://schemas.microsoft.com/office/drawing/2014/main" id="{450CDD6C-0D8E-497B-A302-7A6E7A6D7FD7}"/>
                </a:ext>
              </a:extLst>
            </p:cNvPr>
            <p:cNvSpPr/>
            <p:nvPr/>
          </p:nvSpPr>
          <p:spPr bwMode="auto">
            <a:xfrm>
              <a:off x="6270258" y="1035032"/>
              <a:ext cx="4773229"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65" name="Rectangle 64">
              <a:extLst>
                <a:ext uri="{FF2B5EF4-FFF2-40B4-BE49-F238E27FC236}">
                  <a16:creationId xmlns:a16="http://schemas.microsoft.com/office/drawing/2014/main" id="{4D25890D-1470-4325-9BFA-6E3CEE339DEC}"/>
                </a:ext>
              </a:extLst>
            </p:cNvPr>
            <p:cNvSpPr/>
            <p:nvPr/>
          </p:nvSpPr>
          <p:spPr bwMode="auto">
            <a:xfrm>
              <a:off x="6270259" y="1430767"/>
              <a:ext cx="3820729"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66" name="Rectangle 65">
              <a:extLst>
                <a:ext uri="{FF2B5EF4-FFF2-40B4-BE49-F238E27FC236}">
                  <a16:creationId xmlns:a16="http://schemas.microsoft.com/office/drawing/2014/main" id="{8EBC602B-CE99-4F1F-B65D-FDC65817AAA3}"/>
                </a:ext>
              </a:extLst>
            </p:cNvPr>
            <p:cNvSpPr/>
            <p:nvPr/>
          </p:nvSpPr>
          <p:spPr bwMode="auto">
            <a:xfrm>
              <a:off x="6270259" y="1824216"/>
              <a:ext cx="2879659"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67" name="Rectangle 66">
              <a:extLst>
                <a:ext uri="{FF2B5EF4-FFF2-40B4-BE49-F238E27FC236}">
                  <a16:creationId xmlns:a16="http://schemas.microsoft.com/office/drawing/2014/main" id="{E03EF243-1809-4242-B085-0F305C077728}"/>
                </a:ext>
              </a:extLst>
            </p:cNvPr>
            <p:cNvSpPr/>
            <p:nvPr/>
          </p:nvSpPr>
          <p:spPr bwMode="auto">
            <a:xfrm>
              <a:off x="6270259" y="2219951"/>
              <a:ext cx="1896680"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72" name="Rectangle 71">
              <a:extLst>
                <a:ext uri="{FF2B5EF4-FFF2-40B4-BE49-F238E27FC236}">
                  <a16:creationId xmlns:a16="http://schemas.microsoft.com/office/drawing/2014/main" id="{00CF226B-4B71-4390-85BB-608F404BE125}"/>
                </a:ext>
              </a:extLst>
            </p:cNvPr>
            <p:cNvSpPr/>
            <p:nvPr/>
          </p:nvSpPr>
          <p:spPr bwMode="auto">
            <a:xfrm>
              <a:off x="6270260" y="2615686"/>
              <a:ext cx="1795476"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6" name="Rectangle 85">
              <a:extLst>
                <a:ext uri="{FF2B5EF4-FFF2-40B4-BE49-F238E27FC236}">
                  <a16:creationId xmlns:a16="http://schemas.microsoft.com/office/drawing/2014/main" id="{0E143FA6-A464-4121-A14B-C28FFD3A165E}"/>
                </a:ext>
              </a:extLst>
            </p:cNvPr>
            <p:cNvSpPr/>
            <p:nvPr/>
          </p:nvSpPr>
          <p:spPr bwMode="auto">
            <a:xfrm>
              <a:off x="6270259" y="3011421"/>
              <a:ext cx="1759519"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7" name="Rectangle 86">
              <a:extLst>
                <a:ext uri="{FF2B5EF4-FFF2-40B4-BE49-F238E27FC236}">
                  <a16:creationId xmlns:a16="http://schemas.microsoft.com/office/drawing/2014/main" id="{AA83EBFE-C863-4A3D-BCE5-EEDC77B0BB8A}"/>
                </a:ext>
              </a:extLst>
            </p:cNvPr>
            <p:cNvSpPr/>
            <p:nvPr/>
          </p:nvSpPr>
          <p:spPr bwMode="auto">
            <a:xfrm>
              <a:off x="6270258" y="3407156"/>
              <a:ext cx="1377568"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8" name="Rectangle 87">
              <a:extLst>
                <a:ext uri="{FF2B5EF4-FFF2-40B4-BE49-F238E27FC236}">
                  <a16:creationId xmlns:a16="http://schemas.microsoft.com/office/drawing/2014/main" id="{4A036DFD-DEEB-4A5E-ACB8-C3B2ED92778C}"/>
                </a:ext>
              </a:extLst>
            </p:cNvPr>
            <p:cNvSpPr/>
            <p:nvPr/>
          </p:nvSpPr>
          <p:spPr bwMode="auto">
            <a:xfrm>
              <a:off x="6270258" y="3802891"/>
              <a:ext cx="1346611"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9" name="Rectangle 88">
              <a:extLst>
                <a:ext uri="{FF2B5EF4-FFF2-40B4-BE49-F238E27FC236}">
                  <a16:creationId xmlns:a16="http://schemas.microsoft.com/office/drawing/2014/main" id="{7C3590EE-01E6-47CC-A638-77F2C8CEB964}"/>
                </a:ext>
              </a:extLst>
            </p:cNvPr>
            <p:cNvSpPr/>
            <p:nvPr/>
          </p:nvSpPr>
          <p:spPr bwMode="auto">
            <a:xfrm>
              <a:off x="6270259" y="4198413"/>
              <a:ext cx="1310892"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90" name="Rectangle 89">
              <a:extLst>
                <a:ext uri="{FF2B5EF4-FFF2-40B4-BE49-F238E27FC236}">
                  <a16:creationId xmlns:a16="http://schemas.microsoft.com/office/drawing/2014/main" id="{123E22C2-82F4-4FB8-A14B-8F7965B6B83E}"/>
                </a:ext>
              </a:extLst>
            </p:cNvPr>
            <p:cNvSpPr/>
            <p:nvPr/>
          </p:nvSpPr>
          <p:spPr bwMode="auto">
            <a:xfrm>
              <a:off x="6270259" y="4593282"/>
              <a:ext cx="1296604"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91" name="Rectangle 90">
              <a:extLst>
                <a:ext uri="{FF2B5EF4-FFF2-40B4-BE49-F238E27FC236}">
                  <a16:creationId xmlns:a16="http://schemas.microsoft.com/office/drawing/2014/main" id="{02FB46E1-3CA5-401D-A141-B3D403B8215D}"/>
                </a:ext>
              </a:extLst>
            </p:cNvPr>
            <p:cNvSpPr/>
            <p:nvPr/>
          </p:nvSpPr>
          <p:spPr bwMode="auto">
            <a:xfrm>
              <a:off x="6270259" y="4988879"/>
              <a:ext cx="1065623"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92" name="Rectangle 91">
              <a:extLst>
                <a:ext uri="{FF2B5EF4-FFF2-40B4-BE49-F238E27FC236}">
                  <a16:creationId xmlns:a16="http://schemas.microsoft.com/office/drawing/2014/main" id="{5A366DFE-5839-484B-BDB1-92BB295030B4}"/>
                </a:ext>
              </a:extLst>
            </p:cNvPr>
            <p:cNvSpPr/>
            <p:nvPr/>
          </p:nvSpPr>
          <p:spPr bwMode="auto">
            <a:xfrm>
              <a:off x="6270259" y="5384199"/>
              <a:ext cx="1003710"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93" name="Rectangle 92">
              <a:extLst>
                <a:ext uri="{FF2B5EF4-FFF2-40B4-BE49-F238E27FC236}">
                  <a16:creationId xmlns:a16="http://schemas.microsoft.com/office/drawing/2014/main" id="{46F9F7B4-05D0-4BB9-A8E8-10F525F114C4}"/>
                </a:ext>
              </a:extLst>
            </p:cNvPr>
            <p:cNvSpPr/>
            <p:nvPr/>
          </p:nvSpPr>
          <p:spPr bwMode="auto">
            <a:xfrm>
              <a:off x="6270259" y="5779934"/>
              <a:ext cx="769157"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94" name="Rectangle 93">
              <a:extLst>
                <a:ext uri="{FF2B5EF4-FFF2-40B4-BE49-F238E27FC236}">
                  <a16:creationId xmlns:a16="http://schemas.microsoft.com/office/drawing/2014/main" id="{67F68F64-812B-43D5-A021-115CD18FF84B}"/>
                </a:ext>
              </a:extLst>
            </p:cNvPr>
            <p:cNvSpPr/>
            <p:nvPr/>
          </p:nvSpPr>
          <p:spPr bwMode="auto">
            <a:xfrm>
              <a:off x="6270259" y="6175673"/>
              <a:ext cx="659620"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95" name="Rectangle 94">
              <a:extLst>
                <a:ext uri="{FF2B5EF4-FFF2-40B4-BE49-F238E27FC236}">
                  <a16:creationId xmlns:a16="http://schemas.microsoft.com/office/drawing/2014/main" id="{D6821C7C-03A9-4BC6-BB8C-D50A8DD45494}"/>
                </a:ext>
              </a:extLst>
            </p:cNvPr>
            <p:cNvSpPr/>
            <p:nvPr/>
          </p:nvSpPr>
          <p:spPr bwMode="auto">
            <a:xfrm>
              <a:off x="6270258" y="638997"/>
              <a:ext cx="4826569" cy="32004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pic>
        <p:nvPicPr>
          <p:cNvPr id="124" name="Picture 123">
            <a:extLst>
              <a:ext uri="{FF2B5EF4-FFF2-40B4-BE49-F238E27FC236}">
                <a16:creationId xmlns:a16="http://schemas.microsoft.com/office/drawing/2014/main" id="{63010893-62C0-4E58-AACD-EA83E4057C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4514" y="505647"/>
            <a:ext cx="320040" cy="320040"/>
          </a:xfrm>
          <a:prstGeom prst="rect">
            <a:avLst/>
          </a:prstGeom>
        </p:spPr>
      </p:pic>
      <p:pic>
        <p:nvPicPr>
          <p:cNvPr id="125" name="Picture 124">
            <a:extLst>
              <a:ext uri="{FF2B5EF4-FFF2-40B4-BE49-F238E27FC236}">
                <a16:creationId xmlns:a16="http://schemas.microsoft.com/office/drawing/2014/main" id="{3C64152E-A5D9-48F8-B84A-0A598842C2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4514" y="1297417"/>
            <a:ext cx="320040" cy="320040"/>
          </a:xfrm>
          <a:prstGeom prst="rect">
            <a:avLst/>
          </a:prstGeom>
        </p:spPr>
      </p:pic>
      <p:pic>
        <p:nvPicPr>
          <p:cNvPr id="126" name="Picture 125">
            <a:extLst>
              <a:ext uri="{FF2B5EF4-FFF2-40B4-BE49-F238E27FC236}">
                <a16:creationId xmlns:a16="http://schemas.microsoft.com/office/drawing/2014/main" id="{CBA5C02D-C8E7-4A9D-AD2A-209B9B2170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24514" y="1690866"/>
            <a:ext cx="320040" cy="320040"/>
          </a:xfrm>
          <a:prstGeom prst="rect">
            <a:avLst/>
          </a:prstGeom>
        </p:spPr>
      </p:pic>
      <p:pic>
        <p:nvPicPr>
          <p:cNvPr id="127" name="Picture 126">
            <a:extLst>
              <a:ext uri="{FF2B5EF4-FFF2-40B4-BE49-F238E27FC236}">
                <a16:creationId xmlns:a16="http://schemas.microsoft.com/office/drawing/2014/main" id="{389581D0-11EC-4EB0-B2A4-4047C859871E}"/>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22806" y="2879467"/>
            <a:ext cx="320040" cy="320040"/>
          </a:xfrm>
          <a:prstGeom prst="rect">
            <a:avLst/>
          </a:prstGeom>
          <a:ln>
            <a:noFill/>
          </a:ln>
        </p:spPr>
      </p:pic>
      <p:pic>
        <p:nvPicPr>
          <p:cNvPr id="128" name="Picture 127">
            <a:extLst>
              <a:ext uri="{FF2B5EF4-FFF2-40B4-BE49-F238E27FC236}">
                <a16:creationId xmlns:a16="http://schemas.microsoft.com/office/drawing/2014/main" id="{3BC60476-2081-401E-8146-54D0596F9C2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22806" y="3671197"/>
            <a:ext cx="320040" cy="320040"/>
          </a:xfrm>
          <a:prstGeom prst="rect">
            <a:avLst/>
          </a:prstGeom>
        </p:spPr>
      </p:pic>
      <p:pic>
        <p:nvPicPr>
          <p:cNvPr id="129" name="Picture 8" descr="https://az495088.vo.msecnd.net/app-logo/FacebookAtWork_215.png">
            <a:extLst>
              <a:ext uri="{FF2B5EF4-FFF2-40B4-BE49-F238E27FC236}">
                <a16:creationId xmlns:a16="http://schemas.microsoft.com/office/drawing/2014/main" id="{B424D5AA-C986-4E6F-A57E-185FE0F5FD3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022806" y="3273806"/>
            <a:ext cx="321748" cy="32004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 descr="https://az495088.vo.msecnd.net/app-logo/successcenter_215.png">
            <a:extLst>
              <a:ext uri="{FF2B5EF4-FFF2-40B4-BE49-F238E27FC236}">
                <a16:creationId xmlns:a16="http://schemas.microsoft.com/office/drawing/2014/main" id="{329233C4-A591-41BF-B105-24F37B8CC0B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022806" y="4459932"/>
            <a:ext cx="321748" cy="32004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hlinkClick r:id="rId11"/>
            <a:extLst>
              <a:ext uri="{FF2B5EF4-FFF2-40B4-BE49-F238E27FC236}">
                <a16:creationId xmlns:a16="http://schemas.microsoft.com/office/drawing/2014/main" id="{87A103F6-5D82-44AB-8316-F58A798A938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22806" y="2480315"/>
            <a:ext cx="321748" cy="320040"/>
          </a:xfrm>
          <a:prstGeom prst="rect">
            <a:avLst/>
          </a:prstGeom>
        </p:spPr>
      </p:pic>
      <p:pic>
        <p:nvPicPr>
          <p:cNvPr id="134" name="Picture 133">
            <a:hlinkClick r:id="rId13"/>
            <a:extLst>
              <a:ext uri="{FF2B5EF4-FFF2-40B4-BE49-F238E27FC236}">
                <a16:creationId xmlns:a16="http://schemas.microsoft.com/office/drawing/2014/main" id="{501C6C55-5790-4F10-83A6-C141D3C76E0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24514" y="4067066"/>
            <a:ext cx="320040" cy="318341"/>
          </a:xfrm>
          <a:prstGeom prst="rect">
            <a:avLst/>
          </a:prstGeom>
        </p:spPr>
      </p:pic>
      <p:grpSp>
        <p:nvGrpSpPr>
          <p:cNvPr id="138" name="Group 137">
            <a:extLst>
              <a:ext uri="{FF2B5EF4-FFF2-40B4-BE49-F238E27FC236}">
                <a16:creationId xmlns:a16="http://schemas.microsoft.com/office/drawing/2014/main" id="{CAF92EF7-B37F-46AA-879B-5C6237062478}"/>
              </a:ext>
            </a:extLst>
          </p:cNvPr>
          <p:cNvGrpSpPr/>
          <p:nvPr/>
        </p:nvGrpSpPr>
        <p:grpSpPr>
          <a:xfrm>
            <a:off x="5022806" y="901682"/>
            <a:ext cx="321748" cy="320040"/>
            <a:chOff x="6286959" y="1420970"/>
            <a:chExt cx="320040" cy="320040"/>
          </a:xfrm>
        </p:grpSpPr>
        <p:sp>
          <p:nvSpPr>
            <p:cNvPr id="140" name="Rectangle 139">
              <a:extLst>
                <a:ext uri="{FF2B5EF4-FFF2-40B4-BE49-F238E27FC236}">
                  <a16:creationId xmlns:a16="http://schemas.microsoft.com/office/drawing/2014/main" id="{469A9022-2721-4E71-8EA1-ADC92E8F2009}"/>
                </a:ext>
              </a:extLst>
            </p:cNvPr>
            <p:cNvSpPr/>
            <p:nvPr/>
          </p:nvSpPr>
          <p:spPr bwMode="auto">
            <a:xfrm>
              <a:off x="6286959" y="1422602"/>
              <a:ext cx="320040" cy="316776"/>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pic>
          <p:nvPicPr>
            <p:cNvPr id="141" name="Picture 2" descr="https://az495088.vo.msecnd.net/app-logo/google_215.png">
              <a:extLst>
                <a:ext uri="{FF2B5EF4-FFF2-40B4-BE49-F238E27FC236}">
                  <a16:creationId xmlns:a16="http://schemas.microsoft.com/office/drawing/2014/main" id="{3CCDD9E4-7628-4B6D-A364-CF969F194C03}"/>
                </a:ext>
              </a:extLst>
            </p:cNvPr>
            <p:cNvPicPr>
              <a:picLocks noChangeAspect="1" noChangeArrowheads="1"/>
            </p:cNvPicPr>
            <p:nvPr/>
          </p:nvPicPr>
          <p:blipFill>
            <a:blip r:embed="rId15" cstate="print">
              <a:clrChange>
                <a:clrFrom>
                  <a:srgbClr val="E8E8E8"/>
                </a:clrFrom>
                <a:clrTo>
                  <a:srgbClr val="E8E8E8">
                    <a:alpha val="0"/>
                  </a:srgbClr>
                </a:clrTo>
              </a:clrChange>
              <a:extLst>
                <a:ext uri="{28A0092B-C50C-407E-A947-70E740481C1C}">
                  <a14:useLocalDpi xmlns:a14="http://schemas.microsoft.com/office/drawing/2010/main"/>
                </a:ext>
              </a:extLst>
            </a:blip>
            <a:srcRect/>
            <a:stretch>
              <a:fillRect/>
            </a:stretch>
          </p:blipFill>
          <p:spPr bwMode="auto">
            <a:xfrm>
              <a:off x="6286959" y="1420970"/>
              <a:ext cx="320040" cy="3200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2" name="Picture 151">
            <a:extLst>
              <a:ext uri="{FF2B5EF4-FFF2-40B4-BE49-F238E27FC236}">
                <a16:creationId xmlns:a16="http://schemas.microsoft.com/office/drawing/2014/main" id="{422BA8D4-7DC4-47E9-8B4B-76ED5712FEC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024514" y="2086601"/>
            <a:ext cx="320040" cy="320040"/>
          </a:xfrm>
          <a:prstGeom prst="rect">
            <a:avLst/>
          </a:prstGeom>
        </p:spPr>
      </p:pic>
      <p:pic>
        <p:nvPicPr>
          <p:cNvPr id="1026" name="Picture 2" descr="https://az495088.vo.msecnd.net/app-logo/blackboardlearn_215.png">
            <a:extLst>
              <a:ext uri="{FF2B5EF4-FFF2-40B4-BE49-F238E27FC236}">
                <a16:creationId xmlns:a16="http://schemas.microsoft.com/office/drawing/2014/main" id="{CD561F88-CD03-42CB-925F-526CA0A4AB3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024514" y="4854575"/>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z495088.vo.msecnd.net/app-logo/clever_215.png">
            <a:extLst>
              <a:ext uri="{FF2B5EF4-FFF2-40B4-BE49-F238E27FC236}">
                <a16:creationId xmlns:a16="http://schemas.microsoft.com/office/drawing/2014/main" id="{67656A33-47A1-4B5B-B74B-8C86B7B958CD}"/>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024514" y="5250845"/>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z495088.vo.msecnd.net/app-logo/box_215.png">
            <a:extLst>
              <a:ext uri="{FF2B5EF4-FFF2-40B4-BE49-F238E27FC236}">
                <a16:creationId xmlns:a16="http://schemas.microsoft.com/office/drawing/2014/main" id="{22672AD5-FBEC-451A-B70A-4DB493007ED7}"/>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024514" y="5646584"/>
            <a:ext cx="320040" cy="3200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5A468F6-804D-4FBD-A36C-51C7A9AF391B}"/>
              </a:ext>
            </a:extLst>
          </p:cNvPr>
          <p:cNvGrpSpPr/>
          <p:nvPr/>
        </p:nvGrpSpPr>
        <p:grpSpPr>
          <a:xfrm>
            <a:off x="5023660" y="6042323"/>
            <a:ext cx="320040" cy="320040"/>
            <a:chOff x="5229998" y="4846959"/>
            <a:chExt cx="320040" cy="320040"/>
          </a:xfrm>
        </p:grpSpPr>
        <p:sp>
          <p:nvSpPr>
            <p:cNvPr id="2" name="Rectangle 1">
              <a:extLst>
                <a:ext uri="{FF2B5EF4-FFF2-40B4-BE49-F238E27FC236}">
                  <a16:creationId xmlns:a16="http://schemas.microsoft.com/office/drawing/2014/main" id="{DC80E843-45C9-4035-A639-099A4E112F2D}"/>
                </a:ext>
              </a:extLst>
            </p:cNvPr>
            <p:cNvSpPr/>
            <p:nvPr/>
          </p:nvSpPr>
          <p:spPr bwMode="auto">
            <a:xfrm>
              <a:off x="5229998" y="4846959"/>
              <a:ext cx="320040" cy="3200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1032" name="Picture 8" descr="Fireflysolutions.png">
              <a:extLst>
                <a:ext uri="{FF2B5EF4-FFF2-40B4-BE49-F238E27FC236}">
                  <a16:creationId xmlns:a16="http://schemas.microsoft.com/office/drawing/2014/main" id="{2D4E4D69-B0C7-429E-AE5A-C9421C4BE9F1}"/>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243714" y="4860675"/>
              <a:ext cx="292608" cy="29260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a:extLst>
              <a:ext uri="{FF2B5EF4-FFF2-40B4-BE49-F238E27FC236}">
                <a16:creationId xmlns:a16="http://schemas.microsoft.com/office/drawing/2014/main" id="{4A0F63D3-0826-432A-9999-C33D08C6FB2A}"/>
              </a:ext>
            </a:extLst>
          </p:cNvPr>
          <p:cNvSpPr>
            <a:spLocks noGrp="1"/>
          </p:cNvSpPr>
          <p:nvPr>
            <p:ph type="title"/>
          </p:nvPr>
        </p:nvSpPr>
        <p:spPr/>
        <p:txBody>
          <a:bodyPr/>
          <a:lstStyle/>
          <a:p>
            <a:r>
              <a:rPr lang="en-US" sz="2800"/>
              <a:t>Azure Active Directory</a:t>
            </a:r>
            <a:br>
              <a:rPr lang="en-US" sz="2800">
                <a:gradFill>
                  <a:gsLst>
                    <a:gs pos="1250">
                      <a:srgbClr val="1A1A1A"/>
                    </a:gs>
                    <a:gs pos="100000">
                      <a:srgbClr val="1A1A1A"/>
                    </a:gs>
                  </a:gsLst>
                  <a:lin ang="5400000" scaled="0"/>
                </a:gradFill>
              </a:rPr>
            </a:br>
            <a:r>
              <a:rPr lang="en-US" sz="2000" b="0">
                <a:solidFill>
                  <a:srgbClr val="0078D4"/>
                </a:solidFill>
                <a:latin typeface="Segoe UI"/>
              </a:rPr>
              <a:t>3</a:t>
            </a:r>
            <a:r>
              <a:rPr lang="en-US" sz="2000" b="0" baseline="30000">
                <a:solidFill>
                  <a:srgbClr val="0078D4"/>
                </a:solidFill>
                <a:latin typeface="Segoe UI"/>
              </a:rPr>
              <a:t>rd</a:t>
            </a:r>
            <a:r>
              <a:rPr lang="en-US" sz="2000" b="0">
                <a:solidFill>
                  <a:srgbClr val="0078D4"/>
                </a:solidFill>
                <a:latin typeface="Segoe UI"/>
              </a:rPr>
              <a:t> party applications</a:t>
            </a:r>
            <a:endParaRPr lang="en-US" sz="2000" b="0">
              <a:solidFill>
                <a:schemeClr val="accent1"/>
              </a:solidFill>
              <a:latin typeface="+mn-lt"/>
              <a:cs typeface="+mn-cs"/>
            </a:endParaRPr>
          </a:p>
        </p:txBody>
      </p:sp>
      <p:sp>
        <p:nvSpPr>
          <p:cNvPr id="11" name="Rectangle 10">
            <a:extLst>
              <a:ext uri="{FF2B5EF4-FFF2-40B4-BE49-F238E27FC236}">
                <a16:creationId xmlns:a16="http://schemas.microsoft.com/office/drawing/2014/main" id="{4BA28C93-8B15-4E4C-9D9F-893B76C9219A}"/>
              </a:ext>
            </a:extLst>
          </p:cNvPr>
          <p:cNvSpPr/>
          <p:nvPr/>
        </p:nvSpPr>
        <p:spPr>
          <a:xfrm>
            <a:off x="430524" y="6282386"/>
            <a:ext cx="1155829" cy="276999"/>
          </a:xfrm>
          <a:prstGeom prst="rect">
            <a:avLst/>
          </a:prstGeom>
        </p:spPr>
        <p:txBody>
          <a:bodyPr wrap="non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mn-ea"/>
                <a:cs typeface="+mn-cs"/>
              </a:rPr>
              <a:t>February 2018</a:t>
            </a:r>
          </a:p>
        </p:txBody>
      </p:sp>
      <p:sp>
        <p:nvSpPr>
          <p:cNvPr id="146" name="Rectangle 145">
            <a:extLst>
              <a:ext uri="{FF2B5EF4-FFF2-40B4-BE49-F238E27FC236}">
                <a16:creationId xmlns:a16="http://schemas.microsoft.com/office/drawing/2014/main" id="{9CC40AB0-0818-4198-B778-0CCC2E256651}"/>
              </a:ext>
            </a:extLst>
          </p:cNvPr>
          <p:cNvSpPr/>
          <p:nvPr/>
        </p:nvSpPr>
        <p:spPr>
          <a:xfrm>
            <a:off x="361770" y="3194323"/>
            <a:ext cx="2808782" cy="1421928"/>
          </a:xfrm>
          <a:prstGeom prst="rect">
            <a:avLst/>
          </a:prstGeom>
        </p:spPr>
        <p:txBody>
          <a:bodyPr wrap="none">
            <a:spAutoFit/>
          </a:bodyPr>
          <a:lstStyle/>
          <a:p>
            <a:pPr marL="0" marR="0" lvl="0" indent="0" algn="ctr" defTabSz="932508" rtl="0" eaLnBrk="1" fontAlgn="auto" latinLnBrk="0" hangingPunct="1">
              <a:lnSpc>
                <a:spcPct val="90000"/>
              </a:lnSpc>
              <a:spcBef>
                <a:spcPts val="0"/>
              </a:spcBef>
              <a:spcAft>
                <a:spcPts val="0"/>
              </a:spcAft>
              <a:buClrTx/>
              <a:buSzTx/>
              <a:buFontTx/>
              <a:buNone/>
              <a:tabLst/>
              <a:defRPr/>
            </a:pPr>
            <a:r>
              <a:rPr kumimoji="0" lang="en-US" sz="9600" b="0" i="0" u="none" strike="noStrike" kern="0" cap="none" spc="-300" normalizeH="0" baseline="0" noProof="0">
                <a:ln w="3175">
                  <a:noFill/>
                </a:ln>
                <a:solidFill>
                  <a:srgbClr val="0078D7"/>
                </a:solidFill>
                <a:effectLst/>
                <a:uLnTx/>
                <a:uFillTx/>
                <a:latin typeface="+mj-lt"/>
                <a:cs typeface="Segoe UI Semilight" panose="020B0402040204020203" pitchFamily="34" charset="0"/>
              </a:rPr>
              <a:t>870K</a:t>
            </a:r>
            <a:endParaRPr kumimoji="0" lang="en-US" sz="9600" b="1" i="0" u="none" strike="noStrike" kern="0" cap="none" spc="-300" normalizeH="0" baseline="0" noProof="0">
              <a:ln w="3175">
                <a:noFill/>
              </a:ln>
              <a:solidFill>
                <a:srgbClr val="0078D7"/>
              </a:solidFill>
              <a:effectLst/>
              <a:uLnTx/>
              <a:uFillTx/>
              <a:latin typeface="+mj-lt"/>
              <a:cs typeface="Segoe UI Semilight" panose="020B0402040204020203" pitchFamily="34" charset="0"/>
            </a:endParaRPr>
          </a:p>
        </p:txBody>
      </p:sp>
      <p:sp>
        <p:nvSpPr>
          <p:cNvPr id="147" name="Rectangle 146">
            <a:extLst>
              <a:ext uri="{FF2B5EF4-FFF2-40B4-BE49-F238E27FC236}">
                <a16:creationId xmlns:a16="http://schemas.microsoft.com/office/drawing/2014/main" id="{B27F8929-3371-4703-B192-941E213BF8B9}"/>
              </a:ext>
            </a:extLst>
          </p:cNvPr>
          <p:cNvSpPr/>
          <p:nvPr/>
        </p:nvSpPr>
        <p:spPr>
          <a:xfrm>
            <a:off x="430522" y="4482838"/>
            <a:ext cx="4260590" cy="707886"/>
          </a:xfrm>
          <a:prstGeom prst="rect">
            <a:avLst/>
          </a:prstGeom>
        </p:spPr>
        <p:txBody>
          <a:bodyPr wrap="none">
            <a:spAutoFit/>
          </a:bodyPr>
          <a:lstStyle/>
          <a:p>
            <a:r>
              <a:rPr lang="en-US" sz="2000">
                <a:solidFill>
                  <a:schemeClr val="accent1"/>
                </a:solidFill>
              </a:rPr>
              <a:t>active 3</a:t>
            </a:r>
            <a:r>
              <a:rPr lang="en-US" sz="2000" baseline="30000">
                <a:solidFill>
                  <a:schemeClr val="accent1"/>
                </a:solidFill>
              </a:rPr>
              <a:t>rd</a:t>
            </a:r>
            <a:r>
              <a:rPr lang="en-US" sz="2000">
                <a:solidFill>
                  <a:schemeClr val="accent1"/>
                </a:solidFill>
              </a:rPr>
              <a:t> party apps integrated with</a:t>
            </a:r>
            <a:br>
              <a:rPr lang="en-US" sz="2000">
                <a:solidFill>
                  <a:schemeClr val="accent1"/>
                </a:solidFill>
              </a:rPr>
            </a:br>
            <a:r>
              <a:rPr lang="en-US" sz="2000">
                <a:solidFill>
                  <a:schemeClr val="accent1"/>
                </a:solidFill>
              </a:rPr>
              <a:t>Azure Active Directory</a:t>
            </a:r>
            <a:endParaRPr lang="en-US" sz="1800"/>
          </a:p>
        </p:txBody>
      </p:sp>
      <p:sp>
        <p:nvSpPr>
          <p:cNvPr id="148" name="Rectangle 147">
            <a:extLst>
              <a:ext uri="{FF2B5EF4-FFF2-40B4-BE49-F238E27FC236}">
                <a16:creationId xmlns:a16="http://schemas.microsoft.com/office/drawing/2014/main" id="{3372CFA7-E30B-43B4-8A0D-88B27AAFACED}"/>
              </a:ext>
            </a:extLst>
          </p:cNvPr>
          <p:cNvSpPr/>
          <p:nvPr/>
        </p:nvSpPr>
        <p:spPr>
          <a:xfrm>
            <a:off x="9041351" y="3194323"/>
            <a:ext cx="2029723" cy="1421928"/>
          </a:xfrm>
          <a:prstGeom prst="rect">
            <a:avLst/>
          </a:prstGeom>
        </p:spPr>
        <p:txBody>
          <a:bodyPr wrap="none">
            <a:spAutoFit/>
          </a:bodyPr>
          <a:lstStyle/>
          <a:p>
            <a:pPr marL="0" marR="0" lvl="0" indent="0" algn="ctr" defTabSz="932508" rtl="0" eaLnBrk="1" fontAlgn="auto" latinLnBrk="0" hangingPunct="1">
              <a:lnSpc>
                <a:spcPct val="90000"/>
              </a:lnSpc>
              <a:spcBef>
                <a:spcPts val="0"/>
              </a:spcBef>
              <a:spcAft>
                <a:spcPts val="0"/>
              </a:spcAft>
              <a:buClrTx/>
              <a:buSzTx/>
              <a:buFontTx/>
              <a:buNone/>
              <a:tabLst/>
              <a:defRPr/>
            </a:pPr>
            <a:r>
              <a:rPr kumimoji="0" lang="en-US" sz="9600" b="0" i="0" u="none" strike="noStrike" kern="0" cap="none" spc="-300" normalizeH="0" baseline="0" noProof="0">
                <a:ln w="3175">
                  <a:noFill/>
                </a:ln>
                <a:solidFill>
                  <a:srgbClr val="0078D7"/>
                </a:solidFill>
                <a:effectLst/>
                <a:uLnTx/>
                <a:uFillTx/>
                <a:latin typeface="+mj-lt"/>
                <a:cs typeface="Segoe UI Semilight" panose="020B0402040204020203" pitchFamily="34" charset="0"/>
              </a:rPr>
              <a:t>31</a:t>
            </a:r>
            <a:r>
              <a:rPr kumimoji="0" lang="en-US" sz="6600" b="1" i="0" u="none" strike="noStrike" kern="0" cap="none" spc="-300" normalizeH="0" baseline="0" noProof="0">
                <a:ln w="3175">
                  <a:noFill/>
                </a:ln>
                <a:solidFill>
                  <a:srgbClr val="0078D7"/>
                </a:solidFill>
                <a:effectLst/>
                <a:uLnTx/>
                <a:uFillTx/>
                <a:latin typeface="+mj-lt"/>
                <a:cs typeface="Segoe UI Semilight" panose="020B0402040204020203" pitchFamily="34" charset="0"/>
              </a:rPr>
              <a:t>M</a:t>
            </a:r>
            <a:endParaRPr kumimoji="0" lang="en-US" sz="9600" b="1" i="0" u="none" strike="noStrike" kern="0" cap="none" spc="-300" normalizeH="0" baseline="0" noProof="0">
              <a:ln w="3175">
                <a:noFill/>
              </a:ln>
              <a:solidFill>
                <a:srgbClr val="0078D7"/>
              </a:solidFill>
              <a:effectLst/>
              <a:uLnTx/>
              <a:uFillTx/>
              <a:latin typeface="+mj-lt"/>
              <a:cs typeface="Segoe UI Semilight" panose="020B0402040204020203" pitchFamily="34" charset="0"/>
            </a:endParaRPr>
          </a:p>
        </p:txBody>
      </p:sp>
      <p:sp>
        <p:nvSpPr>
          <p:cNvPr id="149" name="Rectangle 148">
            <a:extLst>
              <a:ext uri="{FF2B5EF4-FFF2-40B4-BE49-F238E27FC236}">
                <a16:creationId xmlns:a16="http://schemas.microsoft.com/office/drawing/2014/main" id="{A5749206-8C7D-4FBE-8A6D-329DC6D4EF60}"/>
              </a:ext>
            </a:extLst>
          </p:cNvPr>
          <p:cNvSpPr/>
          <p:nvPr/>
        </p:nvSpPr>
        <p:spPr>
          <a:xfrm>
            <a:off x="9046201" y="4482838"/>
            <a:ext cx="2506071" cy="707886"/>
          </a:xfrm>
          <a:prstGeom prst="rect">
            <a:avLst/>
          </a:prstGeom>
        </p:spPr>
        <p:txBody>
          <a:bodyPr wrap="none">
            <a:spAutoFit/>
          </a:bodyPr>
          <a:lstStyle/>
          <a:p>
            <a:r>
              <a:rPr lang="en-US" sz="2000">
                <a:solidFill>
                  <a:schemeClr val="accent1"/>
                </a:solidFill>
              </a:rPr>
              <a:t>monthly active users</a:t>
            </a:r>
            <a:br>
              <a:rPr lang="en-US" sz="2000">
                <a:solidFill>
                  <a:schemeClr val="accent1"/>
                </a:solidFill>
              </a:rPr>
            </a:br>
            <a:r>
              <a:rPr lang="en-US" sz="2000">
                <a:solidFill>
                  <a:schemeClr val="accent1"/>
                </a:solidFill>
              </a:rPr>
              <a:t>of 3</a:t>
            </a:r>
            <a:r>
              <a:rPr lang="en-US" sz="2000" baseline="30000">
                <a:solidFill>
                  <a:schemeClr val="accent1"/>
                </a:solidFill>
              </a:rPr>
              <a:t>rd</a:t>
            </a:r>
            <a:r>
              <a:rPr lang="en-US" sz="2000">
                <a:solidFill>
                  <a:schemeClr val="accent1"/>
                </a:solidFill>
              </a:rPr>
              <a:t> party apps</a:t>
            </a:r>
            <a:endParaRPr lang="en-US" sz="1800"/>
          </a:p>
        </p:txBody>
      </p:sp>
      <p:sp>
        <p:nvSpPr>
          <p:cNvPr id="62" name="Rectangle 61">
            <a:extLst>
              <a:ext uri="{FF2B5EF4-FFF2-40B4-BE49-F238E27FC236}">
                <a16:creationId xmlns:a16="http://schemas.microsoft.com/office/drawing/2014/main" id="{6006AF60-E02F-024E-9EEB-B3629C383560}"/>
              </a:ext>
            </a:extLst>
          </p:cNvPr>
          <p:cNvSpPr/>
          <p:nvPr/>
        </p:nvSpPr>
        <p:spPr bwMode="auto">
          <a:xfrm rot="5400000" flipV="1">
            <a:off x="4900829" y="6545520"/>
            <a:ext cx="265176" cy="914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73" name="Rectangle 72">
            <a:extLst>
              <a:ext uri="{FF2B5EF4-FFF2-40B4-BE49-F238E27FC236}">
                <a16:creationId xmlns:a16="http://schemas.microsoft.com/office/drawing/2014/main" id="{608B7CE4-C86A-084F-8203-D0B2664F278D}"/>
              </a:ext>
            </a:extLst>
          </p:cNvPr>
          <p:cNvSpPr/>
          <p:nvPr/>
        </p:nvSpPr>
        <p:spPr bwMode="auto">
          <a:xfrm rot="5400000" flipV="1">
            <a:off x="11619129" y="6545520"/>
            <a:ext cx="265176" cy="914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23" name="Rectangle 122">
            <a:extLst>
              <a:ext uri="{FF2B5EF4-FFF2-40B4-BE49-F238E27FC236}">
                <a16:creationId xmlns:a16="http://schemas.microsoft.com/office/drawing/2014/main" id="{1D6CEE76-DDBD-48C7-ADD7-71CB5738B627}"/>
              </a:ext>
            </a:extLst>
          </p:cNvPr>
          <p:cNvSpPr/>
          <p:nvPr/>
        </p:nvSpPr>
        <p:spPr>
          <a:xfrm>
            <a:off x="5359182" y="534862"/>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ServiceNow</a:t>
            </a:r>
          </a:p>
        </p:txBody>
      </p:sp>
      <p:sp>
        <p:nvSpPr>
          <p:cNvPr id="117" name="Rectangle 116">
            <a:extLst>
              <a:ext uri="{FF2B5EF4-FFF2-40B4-BE49-F238E27FC236}">
                <a16:creationId xmlns:a16="http://schemas.microsoft.com/office/drawing/2014/main" id="{8ADE4484-E955-4067-9DE7-1B13B957AD2A}"/>
              </a:ext>
            </a:extLst>
          </p:cNvPr>
          <p:cNvSpPr/>
          <p:nvPr/>
        </p:nvSpPr>
        <p:spPr>
          <a:xfrm>
            <a:off x="5359182" y="2907286"/>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Salesforce</a:t>
            </a:r>
          </a:p>
        </p:txBody>
      </p:sp>
      <p:sp>
        <p:nvSpPr>
          <p:cNvPr id="118" name="Rectangle 117">
            <a:extLst>
              <a:ext uri="{FF2B5EF4-FFF2-40B4-BE49-F238E27FC236}">
                <a16:creationId xmlns:a16="http://schemas.microsoft.com/office/drawing/2014/main" id="{28D8D321-2DB3-43F5-B619-375F7EF4E1D0}"/>
              </a:ext>
            </a:extLst>
          </p:cNvPr>
          <p:cNvSpPr/>
          <p:nvPr/>
        </p:nvSpPr>
        <p:spPr>
          <a:xfrm>
            <a:off x="5359182" y="2509530"/>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Concur</a:t>
            </a:r>
          </a:p>
        </p:txBody>
      </p:sp>
      <p:sp>
        <p:nvSpPr>
          <p:cNvPr id="119" name="Rectangle 118">
            <a:extLst>
              <a:ext uri="{FF2B5EF4-FFF2-40B4-BE49-F238E27FC236}">
                <a16:creationId xmlns:a16="http://schemas.microsoft.com/office/drawing/2014/main" id="{B8F9C78D-D4AB-439D-8E91-479EC85C8403}"/>
              </a:ext>
            </a:extLst>
          </p:cNvPr>
          <p:cNvSpPr/>
          <p:nvPr/>
        </p:nvSpPr>
        <p:spPr>
          <a:xfrm>
            <a:off x="5359182" y="2113933"/>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Schoology</a:t>
            </a:r>
          </a:p>
        </p:txBody>
      </p:sp>
      <p:sp>
        <p:nvSpPr>
          <p:cNvPr id="120" name="Rectangle 119">
            <a:extLst>
              <a:ext uri="{FF2B5EF4-FFF2-40B4-BE49-F238E27FC236}">
                <a16:creationId xmlns:a16="http://schemas.microsoft.com/office/drawing/2014/main" id="{BE95AEAC-E26A-4641-B288-45B174FDE74C}"/>
              </a:ext>
            </a:extLst>
          </p:cNvPr>
          <p:cNvSpPr/>
          <p:nvPr/>
        </p:nvSpPr>
        <p:spPr>
          <a:xfrm>
            <a:off x="5359182" y="1718336"/>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SuccessFactors</a:t>
            </a:r>
          </a:p>
        </p:txBody>
      </p:sp>
      <p:sp>
        <p:nvSpPr>
          <p:cNvPr id="121" name="Rectangle 120">
            <a:extLst>
              <a:ext uri="{FF2B5EF4-FFF2-40B4-BE49-F238E27FC236}">
                <a16:creationId xmlns:a16="http://schemas.microsoft.com/office/drawing/2014/main" id="{3C93ECB6-94E3-410B-BC88-F61C835107A3}"/>
              </a:ext>
            </a:extLst>
          </p:cNvPr>
          <p:cNvSpPr/>
          <p:nvPr/>
        </p:nvSpPr>
        <p:spPr>
          <a:xfrm>
            <a:off x="5359182" y="1326632"/>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Workday</a:t>
            </a:r>
          </a:p>
        </p:txBody>
      </p:sp>
      <p:sp>
        <p:nvSpPr>
          <p:cNvPr id="122" name="Rectangle 121">
            <a:extLst>
              <a:ext uri="{FF2B5EF4-FFF2-40B4-BE49-F238E27FC236}">
                <a16:creationId xmlns:a16="http://schemas.microsoft.com/office/drawing/2014/main" id="{3FA1CE4B-63C4-42FB-8E75-D9865855116F}"/>
              </a:ext>
            </a:extLst>
          </p:cNvPr>
          <p:cNvSpPr/>
          <p:nvPr/>
        </p:nvSpPr>
        <p:spPr>
          <a:xfrm>
            <a:off x="5359182" y="930897"/>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Google Apps</a:t>
            </a:r>
          </a:p>
        </p:txBody>
      </p:sp>
      <p:sp>
        <p:nvSpPr>
          <p:cNvPr id="109" name="Rectangle 1">
            <a:extLst>
              <a:ext uri="{FF2B5EF4-FFF2-40B4-BE49-F238E27FC236}">
                <a16:creationId xmlns:a16="http://schemas.microsoft.com/office/drawing/2014/main" id="{57F03B5B-9290-4271-BED0-2AD766211BB6}"/>
              </a:ext>
            </a:extLst>
          </p:cNvPr>
          <p:cNvSpPr>
            <a:spLocks noChangeArrowheads="1"/>
          </p:cNvSpPr>
          <p:nvPr/>
        </p:nvSpPr>
        <p:spPr bwMode="auto">
          <a:xfrm>
            <a:off x="5366181" y="6071538"/>
            <a:ext cx="12692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chemeClr val="bg1"/>
                </a:solidFill>
                <a:effectLst/>
                <a:uLnTx/>
                <a:uFillTx/>
                <a:latin typeface="Segoe UI Semibold"/>
                <a:ea typeface="Calibri" panose="020F0502020204030204" pitchFamily="34" charset="0"/>
                <a:cs typeface="+mn-cs"/>
              </a:rPr>
              <a:t>Firefly</a:t>
            </a:r>
            <a:endParaRPr kumimoji="0" lang="en-US" altLang="en-US" sz="1800" b="0" i="0" u="none" strike="noStrike" kern="1200" cap="none" spc="0" normalizeH="0" baseline="0" noProof="0">
              <a:ln>
                <a:noFill/>
              </a:ln>
              <a:solidFill>
                <a:schemeClr val="bg1"/>
              </a:solidFill>
              <a:effectLst/>
              <a:uLnTx/>
              <a:uFillTx/>
              <a:latin typeface="Segoe UI Semibold"/>
              <a:cs typeface="+mn-cs"/>
            </a:endParaRPr>
          </a:p>
        </p:txBody>
      </p:sp>
      <p:sp>
        <p:nvSpPr>
          <p:cNvPr id="110" name="Rectangle 109">
            <a:extLst>
              <a:ext uri="{FF2B5EF4-FFF2-40B4-BE49-F238E27FC236}">
                <a16:creationId xmlns:a16="http://schemas.microsoft.com/office/drawing/2014/main" id="{12442949-DFDE-4204-A542-2A1BD811C6BF}"/>
              </a:ext>
            </a:extLst>
          </p:cNvPr>
          <p:cNvSpPr/>
          <p:nvPr/>
        </p:nvSpPr>
        <p:spPr>
          <a:xfrm>
            <a:off x="5366181" y="5674306"/>
            <a:ext cx="12692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Box</a:t>
            </a:r>
          </a:p>
        </p:txBody>
      </p:sp>
      <p:sp>
        <p:nvSpPr>
          <p:cNvPr id="111" name="Rectangle 110">
            <a:extLst>
              <a:ext uri="{FF2B5EF4-FFF2-40B4-BE49-F238E27FC236}">
                <a16:creationId xmlns:a16="http://schemas.microsoft.com/office/drawing/2014/main" id="{A9D484E4-75AF-48F0-BD81-DDA643582A2C}"/>
              </a:ext>
            </a:extLst>
          </p:cNvPr>
          <p:cNvSpPr/>
          <p:nvPr/>
        </p:nvSpPr>
        <p:spPr>
          <a:xfrm>
            <a:off x="5366181" y="5278709"/>
            <a:ext cx="12692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Clever</a:t>
            </a:r>
          </a:p>
        </p:txBody>
      </p:sp>
      <p:sp>
        <p:nvSpPr>
          <p:cNvPr id="112" name="Rectangle 111">
            <a:extLst>
              <a:ext uri="{FF2B5EF4-FFF2-40B4-BE49-F238E27FC236}">
                <a16:creationId xmlns:a16="http://schemas.microsoft.com/office/drawing/2014/main" id="{F9E2E473-D3B2-40C7-895F-CC053CCAC398}"/>
              </a:ext>
            </a:extLst>
          </p:cNvPr>
          <p:cNvSpPr/>
          <p:nvPr/>
        </p:nvSpPr>
        <p:spPr>
          <a:xfrm>
            <a:off x="5341069" y="4889462"/>
            <a:ext cx="15918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Blackboard Learn</a:t>
            </a:r>
          </a:p>
        </p:txBody>
      </p:sp>
      <p:sp>
        <p:nvSpPr>
          <p:cNvPr id="113" name="Rectangle 112">
            <a:extLst>
              <a:ext uri="{FF2B5EF4-FFF2-40B4-BE49-F238E27FC236}">
                <a16:creationId xmlns:a16="http://schemas.microsoft.com/office/drawing/2014/main" id="{55F9409E-F6C5-4D68-B1CD-5A845854E12F}"/>
              </a:ext>
            </a:extLst>
          </p:cNvPr>
          <p:cNvSpPr/>
          <p:nvPr/>
        </p:nvSpPr>
        <p:spPr>
          <a:xfrm>
            <a:off x="5341068" y="4487058"/>
            <a:ext cx="2068545"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Cornerstone OnDemand</a:t>
            </a:r>
          </a:p>
        </p:txBody>
      </p:sp>
      <p:sp>
        <p:nvSpPr>
          <p:cNvPr id="114" name="Rectangle 113">
            <a:extLst>
              <a:ext uri="{FF2B5EF4-FFF2-40B4-BE49-F238E27FC236}">
                <a16:creationId xmlns:a16="http://schemas.microsoft.com/office/drawing/2014/main" id="{932808EF-F939-4DE2-92E6-4ECE871838F1}"/>
              </a:ext>
            </a:extLst>
          </p:cNvPr>
          <p:cNvSpPr/>
          <p:nvPr/>
        </p:nvSpPr>
        <p:spPr>
          <a:xfrm>
            <a:off x="5366181" y="3696321"/>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chemeClr val="bg1"/>
                </a:solidFill>
                <a:effectLst/>
                <a:uLnTx/>
                <a:uFillTx/>
                <a:latin typeface="Segoe UI Semibold"/>
                <a:ea typeface="+mn-ea"/>
                <a:cs typeface="+mn-cs"/>
              </a:rPr>
              <a:t>Myday</a:t>
            </a:r>
            <a:endParaRPr kumimoji="0" lang="en-US" sz="11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115" name="Rectangle 114">
            <a:extLst>
              <a:ext uri="{FF2B5EF4-FFF2-40B4-BE49-F238E27FC236}">
                <a16:creationId xmlns:a16="http://schemas.microsoft.com/office/drawing/2014/main" id="{69633C57-5BCA-450D-8714-551E0B8432E3}"/>
              </a:ext>
            </a:extLst>
          </p:cNvPr>
          <p:cNvSpPr/>
          <p:nvPr/>
        </p:nvSpPr>
        <p:spPr>
          <a:xfrm>
            <a:off x="5366181" y="4091918"/>
            <a:ext cx="1269240"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Canvas</a:t>
            </a:r>
          </a:p>
        </p:txBody>
      </p:sp>
      <p:sp>
        <p:nvSpPr>
          <p:cNvPr id="116" name="Rectangle 115">
            <a:extLst>
              <a:ext uri="{FF2B5EF4-FFF2-40B4-BE49-F238E27FC236}">
                <a16:creationId xmlns:a16="http://schemas.microsoft.com/office/drawing/2014/main" id="{D0BA8A93-D323-4D91-B24A-98994D3183FD}"/>
              </a:ext>
            </a:extLst>
          </p:cNvPr>
          <p:cNvSpPr/>
          <p:nvPr/>
        </p:nvSpPr>
        <p:spPr>
          <a:xfrm>
            <a:off x="5366181" y="3302313"/>
            <a:ext cx="1885958" cy="261610"/>
          </a:xfrm>
          <a:prstGeom prst="rect">
            <a:avLst/>
          </a:prstGeom>
        </p:spPr>
        <p:txBody>
          <a:bodyPr wrap="square">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100">
                <a:solidFill>
                  <a:schemeClr val="bg1"/>
                </a:solidFill>
                <a:latin typeface="Segoe UI Semibold"/>
              </a:rPr>
              <a:t>Workplace by Facebook</a:t>
            </a:r>
            <a:endParaRPr kumimoji="0" lang="en-US" sz="1100" b="0" i="0" u="none" strike="noStrike" kern="1200" cap="none" spc="0" normalizeH="0" baseline="0" noProof="0">
              <a:ln>
                <a:noFill/>
              </a:ln>
              <a:solidFill>
                <a:schemeClr val="bg1"/>
              </a:solidFill>
              <a:effectLst/>
              <a:uLnTx/>
              <a:uFillTx/>
              <a:latin typeface="Segoe UI Semibold"/>
            </a:endParaRPr>
          </a:p>
        </p:txBody>
      </p:sp>
    </p:spTree>
    <p:extLst>
      <p:ext uri="{BB962C8B-B14F-4D97-AF65-F5344CB8AC3E}">
        <p14:creationId xmlns:p14="http://schemas.microsoft.com/office/powerpoint/2010/main" val="258946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AFE151B-29DD-4639-8738-87F9FE42FEC2}"/>
              </a:ext>
            </a:extLst>
          </p:cNvPr>
          <p:cNvGraphicFramePr>
            <a:graphicFrameLocks noGrp="1"/>
          </p:cNvGraphicFramePr>
          <p:nvPr/>
        </p:nvGraphicFramePr>
        <p:xfrm>
          <a:off x="6804660" y="1854201"/>
          <a:ext cx="5120640" cy="36576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766152389"/>
                    </a:ext>
                  </a:extLst>
                </a:gridCol>
                <a:gridCol w="1280160">
                  <a:extLst>
                    <a:ext uri="{9D8B030D-6E8A-4147-A177-3AD203B41FA5}">
                      <a16:colId xmlns:a16="http://schemas.microsoft.com/office/drawing/2014/main" val="1632647932"/>
                    </a:ext>
                  </a:extLst>
                </a:gridCol>
                <a:gridCol w="1280160">
                  <a:extLst>
                    <a:ext uri="{9D8B030D-6E8A-4147-A177-3AD203B41FA5}">
                      <a16:colId xmlns:a16="http://schemas.microsoft.com/office/drawing/2014/main" val="760262325"/>
                    </a:ext>
                  </a:extLst>
                </a:gridCol>
                <a:gridCol w="1280160">
                  <a:extLst>
                    <a:ext uri="{9D8B030D-6E8A-4147-A177-3AD203B41FA5}">
                      <a16:colId xmlns:a16="http://schemas.microsoft.com/office/drawing/2014/main" val="3964164866"/>
                    </a:ext>
                  </a:extLst>
                </a:gridCol>
              </a:tblGrid>
              <a:tr h="914400">
                <a:tc>
                  <a:txBody>
                    <a:bodyPr/>
                    <a:lstStyle/>
                    <a:p>
                      <a:r>
                        <a:rPr lang="en-US" sz="900" spc="-30" err="1"/>
                        <a:t>Myday</a:t>
                      </a:r>
                      <a:endParaRPr lang="en-US" sz="900" spc="-30"/>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Canvas</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Calendly</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err="1"/>
                        <a:t>Templafy</a:t>
                      </a:r>
                      <a:endParaRPr lang="en-US" sz="900" spc="-30"/>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38857"/>
                  </a:ext>
                </a:extLst>
              </a:tr>
              <a:tr h="914400">
                <a:tc>
                  <a:txBody>
                    <a:bodyPr/>
                    <a:lstStyle/>
                    <a:p>
                      <a:r>
                        <a:rPr lang="en-US" sz="900" spc="-30"/>
                        <a:t>Doodle AG</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Smartsheet</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Nine for Office365</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K2 for Office365</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6175687"/>
                  </a:ext>
                </a:extLst>
              </a:tr>
              <a:tr h="914400">
                <a:tc>
                  <a:txBody>
                    <a:bodyPr/>
                    <a:lstStyle/>
                    <a:p>
                      <a:r>
                        <a:rPr lang="en-US" sz="900" spc="-30"/>
                        <a:t>Exclaimer Cloud</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Firefly</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Insights</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err="1"/>
                        <a:t>Cronofy</a:t>
                      </a:r>
                      <a:endParaRPr lang="en-US" sz="900" spc="-30"/>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4642395"/>
                  </a:ext>
                </a:extLst>
              </a:tr>
              <a:tr h="914400">
                <a:tc>
                  <a:txBody>
                    <a:bodyPr/>
                    <a:lstStyle/>
                    <a:p>
                      <a:r>
                        <a:rPr lang="en-US" sz="900" spc="-30" err="1"/>
                        <a:t>Flipgrid</a:t>
                      </a:r>
                      <a:endParaRPr lang="en-US" sz="900" spc="-30"/>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Edmodo</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t>Boomerang</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err="1"/>
                        <a:t>Bluemail</a:t>
                      </a:r>
                      <a:endParaRPr lang="en-US" sz="900" spc="-30"/>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8965339"/>
                  </a:ext>
                </a:extLst>
              </a:tr>
            </a:tbl>
          </a:graphicData>
        </a:graphic>
      </p:graphicFrame>
      <p:sp>
        <p:nvSpPr>
          <p:cNvPr id="2" name="Title 1">
            <a:extLst>
              <a:ext uri="{FF2B5EF4-FFF2-40B4-BE49-F238E27FC236}">
                <a16:creationId xmlns:a16="http://schemas.microsoft.com/office/drawing/2014/main" id="{A4A53B6B-57DA-4B00-B958-DDD2180FEA2C}"/>
              </a:ext>
            </a:extLst>
          </p:cNvPr>
          <p:cNvSpPr>
            <a:spLocks noGrp="1"/>
          </p:cNvSpPr>
          <p:nvPr>
            <p:ph type="title"/>
          </p:nvPr>
        </p:nvSpPr>
        <p:spPr/>
        <p:txBody>
          <a:bodyPr/>
          <a:lstStyle/>
          <a:p>
            <a:r>
              <a:rPr lang="en-US"/>
              <a:t>New to the Azure App Marketplace</a:t>
            </a:r>
          </a:p>
        </p:txBody>
      </p:sp>
      <p:graphicFrame>
        <p:nvGraphicFramePr>
          <p:cNvPr id="3" name="Table 2">
            <a:extLst>
              <a:ext uri="{FF2B5EF4-FFF2-40B4-BE49-F238E27FC236}">
                <a16:creationId xmlns:a16="http://schemas.microsoft.com/office/drawing/2014/main" id="{CAD17C29-9B26-4F8F-B39F-2C90E5D64032}"/>
              </a:ext>
            </a:extLst>
          </p:cNvPr>
          <p:cNvGraphicFramePr>
            <a:graphicFrameLocks noGrp="1"/>
          </p:cNvGraphicFramePr>
          <p:nvPr/>
        </p:nvGraphicFramePr>
        <p:xfrm>
          <a:off x="266700" y="1854201"/>
          <a:ext cx="3840480" cy="45720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766152389"/>
                    </a:ext>
                  </a:extLst>
                </a:gridCol>
                <a:gridCol w="1280160">
                  <a:extLst>
                    <a:ext uri="{9D8B030D-6E8A-4147-A177-3AD203B41FA5}">
                      <a16:colId xmlns:a16="http://schemas.microsoft.com/office/drawing/2014/main" val="1632647932"/>
                    </a:ext>
                  </a:extLst>
                </a:gridCol>
                <a:gridCol w="1280160">
                  <a:extLst>
                    <a:ext uri="{9D8B030D-6E8A-4147-A177-3AD203B41FA5}">
                      <a16:colId xmlns:a16="http://schemas.microsoft.com/office/drawing/2014/main" val="1751437910"/>
                    </a:ext>
                  </a:extLst>
                </a:gridCol>
              </a:tblGrid>
              <a:tr h="914400">
                <a:tc>
                  <a:txBody>
                    <a:bodyPr/>
                    <a:lstStyle/>
                    <a:p>
                      <a:r>
                        <a:rPr lang="en-US" sz="900" spc="-30">
                          <a:solidFill>
                            <a:schemeClr val="tx1"/>
                          </a:solidFill>
                        </a:rPr>
                        <a:t>Sauce Labs – Mobile and Web testing</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err="1">
                          <a:solidFill>
                            <a:schemeClr val="tx1"/>
                          </a:solidFill>
                        </a:rPr>
                        <a:t>SkyHigh</a:t>
                      </a:r>
                      <a:r>
                        <a:rPr lang="en-US" sz="900" spc="-30">
                          <a:solidFill>
                            <a:schemeClr val="tx1"/>
                          </a:solidFill>
                        </a:rPr>
                        <a:t> Networks</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err="1">
                          <a:solidFill>
                            <a:schemeClr val="tx1"/>
                          </a:solidFill>
                        </a:rPr>
                        <a:t>Jamf</a:t>
                      </a:r>
                      <a:r>
                        <a:rPr lang="en-US" sz="900" spc="-30">
                          <a:solidFill>
                            <a:schemeClr val="tx1"/>
                          </a:solidFill>
                        </a:rPr>
                        <a:t> Pro</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38857"/>
                  </a:ext>
                </a:extLst>
              </a:tr>
              <a:tr h="914400">
                <a:tc>
                  <a:txBody>
                    <a:bodyPr/>
                    <a:lstStyle/>
                    <a:p>
                      <a:r>
                        <a:rPr lang="en-US" sz="900" spc="-30" err="1">
                          <a:solidFill>
                            <a:schemeClr val="tx1"/>
                          </a:solidFill>
                        </a:rPr>
                        <a:t>Skillport</a:t>
                      </a:r>
                      <a:endParaRPr lang="en-US" sz="900" spc="-30">
                        <a:solidFill>
                          <a:schemeClr val="tx1"/>
                        </a:solidFill>
                      </a:endParaRP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Palo Alto Networks</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Fidelity </a:t>
                      </a:r>
                      <a:r>
                        <a:rPr lang="en-US" sz="900" spc="-30" err="1">
                          <a:solidFill>
                            <a:schemeClr val="tx1"/>
                          </a:solidFill>
                        </a:rPr>
                        <a:t>NetBenefits</a:t>
                      </a:r>
                      <a:endParaRPr lang="en-US" sz="900" spc="-30">
                        <a:solidFill>
                          <a:schemeClr val="tx1"/>
                        </a:solidFill>
                      </a:endParaRP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6175687"/>
                  </a:ext>
                </a:extLst>
              </a:tr>
              <a:tr h="914400">
                <a:tc>
                  <a:txBody>
                    <a:bodyPr/>
                    <a:lstStyle/>
                    <a:p>
                      <a:r>
                        <a:rPr lang="en-US" sz="900" spc="-30" err="1">
                          <a:solidFill>
                            <a:schemeClr val="tx1"/>
                          </a:solidFill>
                        </a:rPr>
                        <a:t>OneTrust</a:t>
                      </a:r>
                      <a:r>
                        <a:rPr lang="en-US" sz="900" spc="-30">
                          <a:solidFill>
                            <a:schemeClr val="tx1"/>
                          </a:solidFill>
                        </a:rPr>
                        <a:t> Privacy </a:t>
                      </a:r>
                      <a:r>
                        <a:rPr lang="en-US" sz="900" spc="-30" baseline="0">
                          <a:solidFill>
                            <a:schemeClr val="tx1"/>
                          </a:solidFill>
                        </a:rPr>
                        <a:t>Management Software</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Adobe</a:t>
                      </a:r>
                    </a:p>
                    <a:p>
                      <a:r>
                        <a:rPr lang="en-US" sz="900" spc="-30">
                          <a:solidFill>
                            <a:schemeClr val="tx1"/>
                          </a:solidFill>
                        </a:rPr>
                        <a:t>Creative Cloud</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Adobe</a:t>
                      </a:r>
                    </a:p>
                    <a:p>
                      <a:r>
                        <a:rPr lang="en-US" sz="900" spc="-30">
                          <a:solidFill>
                            <a:schemeClr val="tx1"/>
                          </a:solidFill>
                        </a:rPr>
                        <a:t>Experience Manager</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4642395"/>
                  </a:ext>
                </a:extLst>
              </a:tr>
              <a:tr h="914400">
                <a:tc>
                  <a:txBody>
                    <a:bodyPr/>
                    <a:lstStyle/>
                    <a:p>
                      <a:r>
                        <a:rPr lang="en-US" sz="900" spc="-30">
                          <a:solidFill>
                            <a:schemeClr val="tx1"/>
                          </a:solidFill>
                        </a:rPr>
                        <a:t>Apptio</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Carlson Wagonlit Travel</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DigiCert</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8965339"/>
                  </a:ext>
                </a:extLst>
              </a:tr>
              <a:tr h="914400">
                <a:tc>
                  <a:txBody>
                    <a:bodyPr/>
                    <a:lstStyle/>
                    <a:p>
                      <a:r>
                        <a:rPr lang="en-US" sz="900" spc="-30">
                          <a:solidFill>
                            <a:schemeClr val="tx1"/>
                          </a:solidFill>
                        </a:rPr>
                        <a:t>SAP Cloud Platform Identity Authentication</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a:solidFill>
                            <a:schemeClr val="tx1"/>
                          </a:solidFill>
                        </a:rPr>
                        <a:t>Form.com</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spc="-30" err="1">
                          <a:solidFill>
                            <a:schemeClr val="tx1"/>
                          </a:solidFill>
                        </a:rPr>
                        <a:t>OrgChart</a:t>
                      </a:r>
                      <a:r>
                        <a:rPr lang="en-US" sz="900" spc="-30">
                          <a:solidFill>
                            <a:schemeClr val="tx1"/>
                          </a:solidFill>
                        </a:rPr>
                        <a:t> Now</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4634701"/>
                  </a:ext>
                </a:extLst>
              </a:tr>
            </a:tbl>
          </a:graphicData>
        </a:graphic>
      </p:graphicFrame>
      <p:graphicFrame>
        <p:nvGraphicFramePr>
          <p:cNvPr id="5" name="Table 4">
            <a:extLst>
              <a:ext uri="{FF2B5EF4-FFF2-40B4-BE49-F238E27FC236}">
                <a16:creationId xmlns:a16="http://schemas.microsoft.com/office/drawing/2014/main" id="{C5A09434-D4D2-44F0-B4F4-4543ACCEB969}"/>
              </a:ext>
            </a:extLst>
          </p:cNvPr>
          <p:cNvGraphicFramePr>
            <a:graphicFrameLocks noGrp="1"/>
          </p:cNvGraphicFramePr>
          <p:nvPr>
            <p:extLst>
              <p:ext uri="{D42A27DB-BD31-4B8C-83A1-F6EECF244321}">
                <p14:modId xmlns:p14="http://schemas.microsoft.com/office/powerpoint/2010/main" val="1363476936"/>
              </p:ext>
            </p:extLst>
          </p:nvPr>
        </p:nvGraphicFramePr>
        <p:xfrm>
          <a:off x="4175760" y="1854201"/>
          <a:ext cx="2560320" cy="4572000"/>
        </p:xfrm>
        <a:graphic>
          <a:graphicData uri="http://schemas.openxmlformats.org/drawingml/2006/table">
            <a:tbl>
              <a:tblPr firstRow="1" bandRow="1">
                <a:tableStyleId>{2D5ABB26-0587-4C30-8999-92F81FD0307C}</a:tableStyleId>
              </a:tblPr>
              <a:tblGrid>
                <a:gridCol w="1280160">
                  <a:extLst>
                    <a:ext uri="{9D8B030D-6E8A-4147-A177-3AD203B41FA5}">
                      <a16:colId xmlns:a16="http://schemas.microsoft.com/office/drawing/2014/main" val="1766152389"/>
                    </a:ext>
                  </a:extLst>
                </a:gridCol>
                <a:gridCol w="1280160">
                  <a:extLst>
                    <a:ext uri="{9D8B030D-6E8A-4147-A177-3AD203B41FA5}">
                      <a16:colId xmlns:a16="http://schemas.microsoft.com/office/drawing/2014/main" val="1632647932"/>
                    </a:ext>
                  </a:extLst>
                </a:gridCol>
              </a:tblGrid>
              <a:tr h="914400">
                <a:tc>
                  <a:txBody>
                    <a:bodyPr/>
                    <a:lstStyle/>
                    <a:p>
                      <a:pPr marL="0" algn="l" defTabSz="932742" rtl="0" eaLnBrk="1" latinLnBrk="0" hangingPunct="1"/>
                      <a:r>
                        <a:rPr lang="en-US" sz="900" kern="1200" spc="-30">
                          <a:solidFill>
                            <a:schemeClr val="tx1"/>
                          </a:solidFill>
                          <a:latin typeface="+mn-lt"/>
                          <a:ea typeface="+mn-ea"/>
                          <a:cs typeface="+mn-cs"/>
                        </a:rPr>
                        <a:t>Cisco WebEx</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algn="l" defTabSz="932742" rtl="0" eaLnBrk="1" latinLnBrk="0" hangingPunct="1"/>
                      <a:r>
                        <a:rPr lang="en-US" sz="900" kern="1200" spc="-30" err="1">
                          <a:solidFill>
                            <a:schemeClr val="tx1"/>
                          </a:solidFill>
                          <a:latin typeface="+mn-lt"/>
                          <a:ea typeface="+mn-ea"/>
                          <a:cs typeface="+mn-cs"/>
                        </a:rPr>
                        <a:t>Samanage</a:t>
                      </a:r>
                      <a:endParaRPr lang="en-US" sz="900" kern="1200" spc="-30">
                        <a:solidFill>
                          <a:schemeClr val="tx1"/>
                        </a:solidFill>
                        <a:latin typeface="+mn-lt"/>
                        <a:ea typeface="+mn-ea"/>
                        <a:cs typeface="+mn-cs"/>
                      </a:endParaRP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38857"/>
                  </a:ext>
                </a:extLst>
              </a:tr>
              <a:tr h="914400">
                <a:tc>
                  <a:txBody>
                    <a:bodyPr/>
                    <a:lstStyle/>
                    <a:p>
                      <a:pPr marL="0" algn="l" defTabSz="932742" rtl="0" eaLnBrk="1" latinLnBrk="0" hangingPunct="1"/>
                      <a:r>
                        <a:rPr lang="en-US" sz="900" kern="1200" spc="-30">
                          <a:solidFill>
                            <a:schemeClr val="tx1"/>
                          </a:solidFill>
                          <a:latin typeface="+mn-lt"/>
                          <a:ea typeface="+mn-ea"/>
                          <a:cs typeface="+mn-cs"/>
                        </a:rPr>
                        <a:t>GitHub</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algn="l" defTabSz="932742" rtl="0" eaLnBrk="1" latinLnBrk="0" hangingPunct="1"/>
                      <a:r>
                        <a:rPr lang="en-US" sz="900" kern="1200" spc="-30">
                          <a:solidFill>
                            <a:schemeClr val="tx1"/>
                          </a:solidFill>
                          <a:latin typeface="+mn-lt"/>
                          <a:ea typeface="+mn-ea"/>
                          <a:cs typeface="+mn-cs"/>
                        </a:rPr>
                        <a:t>LucidChart</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6175687"/>
                  </a:ext>
                </a:extLst>
              </a:tr>
              <a:tr h="914400">
                <a:tc>
                  <a:txBody>
                    <a:bodyPr/>
                    <a:lstStyle/>
                    <a:p>
                      <a:pPr marL="0" algn="l" defTabSz="932742" rtl="0" eaLnBrk="1" latinLnBrk="0" hangingPunct="1"/>
                      <a:r>
                        <a:rPr lang="en-US" sz="900" kern="1200" spc="-30" err="1">
                          <a:solidFill>
                            <a:schemeClr val="tx1"/>
                          </a:solidFill>
                          <a:latin typeface="+mn-lt"/>
                          <a:ea typeface="+mn-ea"/>
                          <a:cs typeface="+mn-cs"/>
                        </a:rPr>
                        <a:t>BlueJeans</a:t>
                      </a:r>
                      <a:endParaRPr lang="en-US" sz="900" kern="1200" spc="-30">
                        <a:solidFill>
                          <a:schemeClr val="tx1"/>
                        </a:solidFill>
                        <a:latin typeface="+mn-lt"/>
                        <a:ea typeface="+mn-ea"/>
                        <a:cs typeface="+mn-cs"/>
                      </a:endParaRP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algn="l" defTabSz="932742" rtl="0" eaLnBrk="1" latinLnBrk="0" hangingPunct="1"/>
                      <a:r>
                        <a:rPr lang="en-US" sz="900" kern="1200" spc="-30">
                          <a:solidFill>
                            <a:schemeClr val="tx1"/>
                          </a:solidFill>
                          <a:latin typeface="+mn-lt"/>
                          <a:ea typeface="+mn-ea"/>
                          <a:cs typeface="+mn-cs"/>
                        </a:rPr>
                        <a:t>Zendesk</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4642395"/>
                  </a:ext>
                </a:extLst>
              </a:tr>
              <a:tr h="914400">
                <a:tc>
                  <a:txBody>
                    <a:bodyPr/>
                    <a:lstStyle/>
                    <a:p>
                      <a:pPr marL="0" algn="l" defTabSz="932742" rtl="0" eaLnBrk="1" latinLnBrk="0" hangingPunct="1"/>
                      <a:r>
                        <a:rPr lang="en-US" sz="900" kern="1200" spc="-30">
                          <a:solidFill>
                            <a:schemeClr val="tx1"/>
                          </a:solidFill>
                          <a:latin typeface="+mn-lt"/>
                          <a:ea typeface="+mn-ea"/>
                          <a:cs typeface="+mn-cs"/>
                        </a:rPr>
                        <a:t>Tableau Online</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algn="l" defTabSz="932742" rtl="0" eaLnBrk="1" latinLnBrk="0" hangingPunct="1"/>
                      <a:r>
                        <a:rPr lang="en-US" sz="900" kern="1200" spc="-30" err="1">
                          <a:solidFill>
                            <a:schemeClr val="tx1"/>
                          </a:solidFill>
                          <a:latin typeface="+mn-lt"/>
                          <a:ea typeface="+mn-ea"/>
                          <a:cs typeface="+mn-cs"/>
                        </a:rPr>
                        <a:t>ThousandEyes</a:t>
                      </a:r>
                      <a:endParaRPr lang="en-US" sz="900" kern="1200" spc="-30">
                        <a:solidFill>
                          <a:schemeClr val="tx1"/>
                        </a:solidFill>
                        <a:latin typeface="+mn-lt"/>
                        <a:ea typeface="+mn-ea"/>
                        <a:cs typeface="+mn-cs"/>
                      </a:endParaRP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8965339"/>
                  </a:ext>
                </a:extLst>
              </a:tr>
              <a:tr h="914400">
                <a:tc>
                  <a:txBody>
                    <a:bodyPr/>
                    <a:lstStyle/>
                    <a:p>
                      <a:pPr marL="0" algn="l" defTabSz="932742" rtl="0" eaLnBrk="1" latinLnBrk="0" hangingPunct="1"/>
                      <a:r>
                        <a:rPr lang="en-US" sz="900" kern="1200" spc="-30" err="1">
                          <a:solidFill>
                            <a:schemeClr val="tx1"/>
                          </a:solidFill>
                          <a:latin typeface="+mn-lt"/>
                          <a:ea typeface="+mn-ea"/>
                          <a:cs typeface="+mn-cs"/>
                        </a:rPr>
                        <a:t>Pingboard</a:t>
                      </a:r>
                      <a:endParaRPr lang="en-US" sz="900" kern="1200" spc="-30">
                        <a:solidFill>
                          <a:schemeClr val="tx1"/>
                        </a:solidFill>
                        <a:latin typeface="+mn-lt"/>
                        <a:ea typeface="+mn-ea"/>
                        <a:cs typeface="+mn-cs"/>
                      </a:endParaRP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algn="l" defTabSz="932742" rtl="0" eaLnBrk="1" latinLnBrk="0" hangingPunct="1"/>
                      <a:r>
                        <a:rPr lang="en-US" sz="900" kern="1200" spc="-30">
                          <a:solidFill>
                            <a:schemeClr val="tx1"/>
                          </a:solidFill>
                          <a:latin typeface="+mn-lt"/>
                          <a:ea typeface="+mn-ea"/>
                          <a:cs typeface="+mn-cs"/>
                        </a:rPr>
                        <a:t>Slack</a:t>
                      </a:r>
                    </a:p>
                  </a:txBody>
                  <a:tcPr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4634701"/>
                  </a:ext>
                </a:extLst>
              </a:tr>
            </a:tbl>
          </a:graphicData>
        </a:graphic>
      </p:graphicFrame>
      <p:sp>
        <p:nvSpPr>
          <p:cNvPr id="8" name="Rectangle 7">
            <a:extLst>
              <a:ext uri="{FF2B5EF4-FFF2-40B4-BE49-F238E27FC236}">
                <a16:creationId xmlns:a16="http://schemas.microsoft.com/office/drawing/2014/main" id="{913FA852-D3AE-487D-9588-440BAE9C28EA}"/>
              </a:ext>
            </a:extLst>
          </p:cNvPr>
          <p:cNvSpPr/>
          <p:nvPr/>
        </p:nvSpPr>
        <p:spPr>
          <a:xfrm>
            <a:off x="4175760" y="1490255"/>
            <a:ext cx="2560320" cy="338554"/>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a:ea typeface="+mn-ea"/>
                <a:cs typeface="+mn-cs"/>
              </a:rPr>
              <a:t>Provisioning Connectors</a:t>
            </a:r>
          </a:p>
        </p:txBody>
      </p:sp>
      <p:sp>
        <p:nvSpPr>
          <p:cNvPr id="10" name="Rectangle 9">
            <a:extLst>
              <a:ext uri="{FF2B5EF4-FFF2-40B4-BE49-F238E27FC236}">
                <a16:creationId xmlns:a16="http://schemas.microsoft.com/office/drawing/2014/main" id="{57F06A67-E9F7-4A16-B54B-7F8311D60785}"/>
              </a:ext>
            </a:extLst>
          </p:cNvPr>
          <p:cNvSpPr/>
          <p:nvPr/>
        </p:nvSpPr>
        <p:spPr>
          <a:xfrm>
            <a:off x="6804660" y="1490255"/>
            <a:ext cx="5120640" cy="338554"/>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a:ea typeface="+mn-ea"/>
                <a:cs typeface="+mn-cs"/>
              </a:rPr>
              <a:t>3</a:t>
            </a:r>
            <a:r>
              <a:rPr kumimoji="0" lang="en-US" sz="1600" b="0" i="0" u="none" strike="noStrike" kern="1200" cap="none" spc="0" normalizeH="0" baseline="30000" noProof="0">
                <a:ln>
                  <a:noFill/>
                </a:ln>
                <a:solidFill>
                  <a:srgbClr val="0078D4"/>
                </a:solidFill>
                <a:effectLst/>
                <a:uLnTx/>
                <a:uFillTx/>
                <a:latin typeface="Segoe UI"/>
                <a:ea typeface="+mn-ea"/>
                <a:cs typeface="+mn-cs"/>
              </a:rPr>
              <a:t>rd</a:t>
            </a:r>
            <a:r>
              <a:rPr kumimoji="0" lang="en-US" sz="1600" b="0" i="0" u="none" strike="noStrike" kern="1200" cap="none" spc="0" normalizeH="0" baseline="0" noProof="0">
                <a:ln>
                  <a:noFill/>
                </a:ln>
                <a:solidFill>
                  <a:srgbClr val="0078D4"/>
                </a:solidFill>
                <a:effectLst/>
                <a:uLnTx/>
                <a:uFillTx/>
                <a:latin typeface="Segoe UI"/>
                <a:ea typeface="+mn-ea"/>
                <a:cs typeface="+mn-cs"/>
              </a:rPr>
              <a:t> party native Azure AD apps</a:t>
            </a:r>
          </a:p>
        </p:txBody>
      </p:sp>
      <p:sp>
        <p:nvSpPr>
          <p:cNvPr id="11" name="Rectangle 10">
            <a:extLst>
              <a:ext uri="{FF2B5EF4-FFF2-40B4-BE49-F238E27FC236}">
                <a16:creationId xmlns:a16="http://schemas.microsoft.com/office/drawing/2014/main" id="{B30DD33D-499F-4185-ADBF-1FB5AB766451}"/>
              </a:ext>
            </a:extLst>
          </p:cNvPr>
          <p:cNvSpPr/>
          <p:nvPr/>
        </p:nvSpPr>
        <p:spPr>
          <a:xfrm>
            <a:off x="266700" y="1490255"/>
            <a:ext cx="3840480" cy="338554"/>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a:ea typeface="+mn-ea"/>
                <a:cs typeface="+mn-cs"/>
              </a:rPr>
              <a:t>Federated Connectors</a:t>
            </a:r>
          </a:p>
        </p:txBody>
      </p:sp>
      <p:grpSp>
        <p:nvGrpSpPr>
          <p:cNvPr id="4" name="Group 3">
            <a:extLst>
              <a:ext uri="{FF2B5EF4-FFF2-40B4-BE49-F238E27FC236}">
                <a16:creationId xmlns:a16="http://schemas.microsoft.com/office/drawing/2014/main" id="{BE2A3A2C-E2FF-48DF-8B8E-27B0B5BA612B}"/>
              </a:ext>
            </a:extLst>
          </p:cNvPr>
          <p:cNvGrpSpPr/>
          <p:nvPr/>
        </p:nvGrpSpPr>
        <p:grpSpPr>
          <a:xfrm>
            <a:off x="683336" y="1968342"/>
            <a:ext cx="3000844" cy="4112971"/>
            <a:chOff x="683336" y="1968342"/>
            <a:chExt cx="3000844" cy="4112971"/>
          </a:xfrm>
        </p:grpSpPr>
        <p:pic>
          <p:nvPicPr>
            <p:cNvPr id="4100" name="Picture 4" descr="https://az495088.vo.msecnd.net/app-logo/saucelabs_215.png">
              <a:extLst>
                <a:ext uri="{FF2B5EF4-FFF2-40B4-BE49-F238E27FC236}">
                  <a16:creationId xmlns:a16="http://schemas.microsoft.com/office/drawing/2014/main" id="{7F6076F8-13F3-4D45-ABAF-DE4B746D60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336" y="1968342"/>
              <a:ext cx="457200" cy="457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502F4E73-498F-4E8C-AB85-6E29E94B1D03}"/>
                </a:ext>
              </a:extLst>
            </p:cNvPr>
            <p:cNvPicPr>
              <a:picLocks noChangeAspect="1"/>
            </p:cNvPicPr>
            <p:nvPr/>
          </p:nvPicPr>
          <p:blipFill>
            <a:blip r:embed="rId4"/>
            <a:stretch>
              <a:fillRect/>
            </a:stretch>
          </p:blipFill>
          <p:spPr>
            <a:xfrm>
              <a:off x="1958340" y="3796228"/>
              <a:ext cx="457200" cy="457200"/>
            </a:xfrm>
            <a:prstGeom prst="rect">
              <a:avLst/>
            </a:prstGeom>
            <a:ln>
              <a:solidFill>
                <a:schemeClr val="bg1">
                  <a:lumMod val="85000"/>
                </a:schemeClr>
              </a:solidFill>
            </a:ln>
          </p:spPr>
        </p:pic>
        <p:pic>
          <p:nvPicPr>
            <p:cNvPr id="66" name="Picture 65">
              <a:extLst>
                <a:ext uri="{FF2B5EF4-FFF2-40B4-BE49-F238E27FC236}">
                  <a16:creationId xmlns:a16="http://schemas.microsoft.com/office/drawing/2014/main" id="{673BB11C-AC0E-4834-8156-2BD5BFED7D32}"/>
                </a:ext>
              </a:extLst>
            </p:cNvPr>
            <p:cNvPicPr>
              <a:picLocks noChangeAspect="1"/>
            </p:cNvPicPr>
            <p:nvPr/>
          </p:nvPicPr>
          <p:blipFill>
            <a:blip r:embed="rId5"/>
            <a:stretch>
              <a:fillRect/>
            </a:stretch>
          </p:blipFill>
          <p:spPr>
            <a:xfrm>
              <a:off x="3226980" y="3796228"/>
              <a:ext cx="457200" cy="457200"/>
            </a:xfrm>
            <a:prstGeom prst="rect">
              <a:avLst/>
            </a:prstGeom>
            <a:ln>
              <a:solidFill>
                <a:schemeClr val="bg1">
                  <a:lumMod val="85000"/>
                </a:schemeClr>
              </a:solidFill>
            </a:ln>
          </p:spPr>
        </p:pic>
        <p:pic>
          <p:nvPicPr>
            <p:cNvPr id="67" name="Picture 66">
              <a:extLst>
                <a:ext uri="{FF2B5EF4-FFF2-40B4-BE49-F238E27FC236}">
                  <a16:creationId xmlns:a16="http://schemas.microsoft.com/office/drawing/2014/main" id="{05A035B9-9FE8-4784-A816-B371F17F9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336" y="4710171"/>
              <a:ext cx="457200" cy="457200"/>
            </a:xfrm>
            <a:prstGeom prst="rect">
              <a:avLst/>
            </a:prstGeom>
            <a:ln>
              <a:solidFill>
                <a:schemeClr val="bg1">
                  <a:lumMod val="85000"/>
                </a:schemeClr>
              </a:solidFill>
            </a:ln>
          </p:spPr>
        </p:pic>
        <p:pic>
          <p:nvPicPr>
            <p:cNvPr id="68" name="Picture 67">
              <a:extLst>
                <a:ext uri="{FF2B5EF4-FFF2-40B4-BE49-F238E27FC236}">
                  <a16:creationId xmlns:a16="http://schemas.microsoft.com/office/drawing/2014/main" id="{7306F182-16B8-472D-8F99-BAA283481394}"/>
                </a:ext>
              </a:extLst>
            </p:cNvPr>
            <p:cNvPicPr>
              <a:picLocks noChangeAspect="1"/>
            </p:cNvPicPr>
            <p:nvPr/>
          </p:nvPicPr>
          <p:blipFill>
            <a:blip r:embed="rId7"/>
            <a:stretch>
              <a:fillRect/>
            </a:stretch>
          </p:blipFill>
          <p:spPr>
            <a:xfrm>
              <a:off x="1958340" y="4710171"/>
              <a:ext cx="457200" cy="457200"/>
            </a:xfrm>
            <a:prstGeom prst="rect">
              <a:avLst/>
            </a:prstGeom>
            <a:ln>
              <a:solidFill>
                <a:schemeClr val="bg1">
                  <a:lumMod val="85000"/>
                </a:schemeClr>
              </a:solidFill>
            </a:ln>
          </p:spPr>
        </p:pic>
        <p:pic>
          <p:nvPicPr>
            <p:cNvPr id="69" name="Picture 68">
              <a:extLst>
                <a:ext uri="{FF2B5EF4-FFF2-40B4-BE49-F238E27FC236}">
                  <a16:creationId xmlns:a16="http://schemas.microsoft.com/office/drawing/2014/main" id="{523FF5CC-ABE6-48D1-AD65-C99AA66C7CFB}"/>
                </a:ext>
              </a:extLst>
            </p:cNvPr>
            <p:cNvPicPr>
              <a:picLocks noChangeAspect="1"/>
            </p:cNvPicPr>
            <p:nvPr/>
          </p:nvPicPr>
          <p:blipFill>
            <a:blip r:embed="rId8"/>
            <a:stretch>
              <a:fillRect/>
            </a:stretch>
          </p:blipFill>
          <p:spPr>
            <a:xfrm>
              <a:off x="3226980" y="4710171"/>
              <a:ext cx="457200" cy="457200"/>
            </a:xfrm>
            <a:prstGeom prst="rect">
              <a:avLst/>
            </a:prstGeom>
            <a:ln>
              <a:solidFill>
                <a:schemeClr val="bg1">
                  <a:lumMod val="85000"/>
                </a:schemeClr>
              </a:solidFill>
            </a:ln>
          </p:spPr>
        </p:pic>
        <p:pic>
          <p:nvPicPr>
            <p:cNvPr id="70" name="Picture 69">
              <a:extLst>
                <a:ext uri="{FF2B5EF4-FFF2-40B4-BE49-F238E27FC236}">
                  <a16:creationId xmlns:a16="http://schemas.microsoft.com/office/drawing/2014/main" id="{F2B1B6A8-C657-490A-AE1B-116084893DD6}"/>
                </a:ext>
              </a:extLst>
            </p:cNvPr>
            <p:cNvPicPr>
              <a:picLocks noChangeAspect="1"/>
            </p:cNvPicPr>
            <p:nvPr/>
          </p:nvPicPr>
          <p:blipFill>
            <a:blip r:embed="rId9"/>
            <a:stretch>
              <a:fillRect/>
            </a:stretch>
          </p:blipFill>
          <p:spPr>
            <a:xfrm>
              <a:off x="3226980" y="2882285"/>
              <a:ext cx="457200" cy="457200"/>
            </a:xfrm>
            <a:prstGeom prst="rect">
              <a:avLst/>
            </a:prstGeom>
            <a:ln>
              <a:solidFill>
                <a:schemeClr val="bg1">
                  <a:lumMod val="85000"/>
                </a:schemeClr>
              </a:solidFill>
            </a:ln>
          </p:spPr>
        </p:pic>
        <p:pic>
          <p:nvPicPr>
            <p:cNvPr id="71" name="Picture 70">
              <a:extLst>
                <a:ext uri="{FF2B5EF4-FFF2-40B4-BE49-F238E27FC236}">
                  <a16:creationId xmlns:a16="http://schemas.microsoft.com/office/drawing/2014/main" id="{C6E42FBF-FC50-4826-965E-136196F70710}"/>
                </a:ext>
              </a:extLst>
            </p:cNvPr>
            <p:cNvPicPr>
              <a:picLocks noChangeAspect="1"/>
            </p:cNvPicPr>
            <p:nvPr/>
          </p:nvPicPr>
          <p:blipFill>
            <a:blip r:embed="rId10"/>
            <a:stretch>
              <a:fillRect/>
            </a:stretch>
          </p:blipFill>
          <p:spPr>
            <a:xfrm>
              <a:off x="1958340" y="5624113"/>
              <a:ext cx="457200" cy="457200"/>
            </a:xfrm>
            <a:prstGeom prst="rect">
              <a:avLst/>
            </a:prstGeom>
            <a:ln>
              <a:solidFill>
                <a:schemeClr val="bg1">
                  <a:lumMod val="85000"/>
                </a:schemeClr>
              </a:solidFill>
            </a:ln>
          </p:spPr>
        </p:pic>
        <p:pic>
          <p:nvPicPr>
            <p:cNvPr id="72" name="Picture 71">
              <a:extLst>
                <a:ext uri="{FF2B5EF4-FFF2-40B4-BE49-F238E27FC236}">
                  <a16:creationId xmlns:a16="http://schemas.microsoft.com/office/drawing/2014/main" id="{3B1E0FA1-9BE8-4960-848D-F82453DBAD8E}"/>
                </a:ext>
              </a:extLst>
            </p:cNvPr>
            <p:cNvPicPr>
              <a:picLocks noChangeAspect="1"/>
            </p:cNvPicPr>
            <p:nvPr/>
          </p:nvPicPr>
          <p:blipFill>
            <a:blip r:embed="rId11"/>
            <a:stretch>
              <a:fillRect/>
            </a:stretch>
          </p:blipFill>
          <p:spPr>
            <a:xfrm>
              <a:off x="3226980" y="1968342"/>
              <a:ext cx="457200" cy="457200"/>
            </a:xfrm>
            <a:prstGeom prst="rect">
              <a:avLst/>
            </a:prstGeom>
            <a:ln>
              <a:solidFill>
                <a:schemeClr val="bg1">
                  <a:lumMod val="85000"/>
                </a:schemeClr>
              </a:solidFill>
            </a:ln>
          </p:spPr>
        </p:pic>
        <p:pic>
          <p:nvPicPr>
            <p:cNvPr id="73" name="Picture 72">
              <a:extLst>
                <a:ext uri="{FF2B5EF4-FFF2-40B4-BE49-F238E27FC236}">
                  <a16:creationId xmlns:a16="http://schemas.microsoft.com/office/drawing/2014/main" id="{A2FC9FC9-526B-40F5-A331-A42A5AD72521}"/>
                </a:ext>
              </a:extLst>
            </p:cNvPr>
            <p:cNvPicPr>
              <a:picLocks noChangeAspect="1"/>
            </p:cNvPicPr>
            <p:nvPr/>
          </p:nvPicPr>
          <p:blipFill>
            <a:blip r:embed="rId12"/>
            <a:stretch>
              <a:fillRect/>
            </a:stretch>
          </p:blipFill>
          <p:spPr>
            <a:xfrm>
              <a:off x="683336" y="3796228"/>
              <a:ext cx="457200" cy="457200"/>
            </a:xfrm>
            <a:prstGeom prst="rect">
              <a:avLst/>
            </a:prstGeom>
            <a:ln>
              <a:solidFill>
                <a:schemeClr val="bg1">
                  <a:lumMod val="85000"/>
                </a:schemeClr>
              </a:solidFill>
            </a:ln>
          </p:spPr>
        </p:pic>
        <p:pic>
          <p:nvPicPr>
            <p:cNvPr id="74" name="Picture 73">
              <a:extLst>
                <a:ext uri="{FF2B5EF4-FFF2-40B4-BE49-F238E27FC236}">
                  <a16:creationId xmlns:a16="http://schemas.microsoft.com/office/drawing/2014/main" id="{EDC1456D-F84E-4B98-86AD-83A4C5016669}"/>
                </a:ext>
              </a:extLst>
            </p:cNvPr>
            <p:cNvPicPr>
              <a:picLocks noChangeAspect="1"/>
            </p:cNvPicPr>
            <p:nvPr/>
          </p:nvPicPr>
          <p:blipFill>
            <a:blip r:embed="rId13"/>
            <a:stretch>
              <a:fillRect/>
            </a:stretch>
          </p:blipFill>
          <p:spPr>
            <a:xfrm>
              <a:off x="3226980" y="5624113"/>
              <a:ext cx="457200" cy="457200"/>
            </a:xfrm>
            <a:prstGeom prst="rect">
              <a:avLst/>
            </a:prstGeom>
            <a:ln>
              <a:solidFill>
                <a:schemeClr val="bg1">
                  <a:lumMod val="85000"/>
                </a:schemeClr>
              </a:solidFill>
            </a:ln>
          </p:spPr>
        </p:pic>
        <p:pic>
          <p:nvPicPr>
            <p:cNvPr id="75" name="Picture 74">
              <a:extLst>
                <a:ext uri="{FF2B5EF4-FFF2-40B4-BE49-F238E27FC236}">
                  <a16:creationId xmlns:a16="http://schemas.microsoft.com/office/drawing/2014/main" id="{61A869BD-556C-4121-A050-9144DC2A7858}"/>
                </a:ext>
              </a:extLst>
            </p:cNvPr>
            <p:cNvPicPr>
              <a:picLocks noChangeAspect="1"/>
            </p:cNvPicPr>
            <p:nvPr/>
          </p:nvPicPr>
          <p:blipFill>
            <a:blip r:embed="rId14"/>
            <a:stretch>
              <a:fillRect/>
            </a:stretch>
          </p:blipFill>
          <p:spPr>
            <a:xfrm>
              <a:off x="1958340" y="2882285"/>
              <a:ext cx="457200" cy="457200"/>
            </a:xfrm>
            <a:prstGeom prst="rect">
              <a:avLst/>
            </a:prstGeom>
            <a:ln>
              <a:solidFill>
                <a:schemeClr val="bg1">
                  <a:lumMod val="85000"/>
                </a:schemeClr>
              </a:solidFill>
            </a:ln>
          </p:spPr>
        </p:pic>
        <p:pic>
          <p:nvPicPr>
            <p:cNvPr id="76" name="Picture 75">
              <a:extLst>
                <a:ext uri="{FF2B5EF4-FFF2-40B4-BE49-F238E27FC236}">
                  <a16:creationId xmlns:a16="http://schemas.microsoft.com/office/drawing/2014/main" id="{8E466C0B-30E0-42DE-A76D-5BA27E4086DB}"/>
                </a:ext>
              </a:extLst>
            </p:cNvPr>
            <p:cNvPicPr>
              <a:picLocks noChangeAspect="1"/>
            </p:cNvPicPr>
            <p:nvPr/>
          </p:nvPicPr>
          <p:blipFill>
            <a:blip r:embed="rId15"/>
            <a:stretch>
              <a:fillRect/>
            </a:stretch>
          </p:blipFill>
          <p:spPr>
            <a:xfrm>
              <a:off x="683336" y="5624113"/>
              <a:ext cx="457200" cy="457200"/>
            </a:xfrm>
            <a:prstGeom prst="rect">
              <a:avLst/>
            </a:prstGeom>
            <a:ln>
              <a:solidFill>
                <a:schemeClr val="bg1">
                  <a:lumMod val="85000"/>
                </a:schemeClr>
              </a:solidFill>
            </a:ln>
          </p:spPr>
        </p:pic>
        <p:pic>
          <p:nvPicPr>
            <p:cNvPr id="77" name="Picture 76">
              <a:extLst>
                <a:ext uri="{FF2B5EF4-FFF2-40B4-BE49-F238E27FC236}">
                  <a16:creationId xmlns:a16="http://schemas.microsoft.com/office/drawing/2014/main" id="{6A5855A3-AA3E-4C83-85BE-9406176DB710}"/>
                </a:ext>
              </a:extLst>
            </p:cNvPr>
            <p:cNvPicPr>
              <a:picLocks noChangeAspect="1"/>
            </p:cNvPicPr>
            <p:nvPr/>
          </p:nvPicPr>
          <p:blipFill>
            <a:blip r:embed="rId16"/>
            <a:stretch>
              <a:fillRect/>
            </a:stretch>
          </p:blipFill>
          <p:spPr>
            <a:xfrm>
              <a:off x="683336" y="2882285"/>
              <a:ext cx="457200" cy="457200"/>
            </a:xfrm>
            <a:prstGeom prst="rect">
              <a:avLst/>
            </a:prstGeom>
            <a:ln>
              <a:solidFill>
                <a:schemeClr val="bg1">
                  <a:lumMod val="85000"/>
                </a:schemeClr>
              </a:solidFill>
            </a:ln>
          </p:spPr>
        </p:pic>
        <p:pic>
          <p:nvPicPr>
            <p:cNvPr id="78" name="Picture 77">
              <a:extLst>
                <a:ext uri="{FF2B5EF4-FFF2-40B4-BE49-F238E27FC236}">
                  <a16:creationId xmlns:a16="http://schemas.microsoft.com/office/drawing/2014/main" id="{D1D61BFC-7C56-4316-AC8C-99C30ED364C3}"/>
                </a:ext>
              </a:extLst>
            </p:cNvPr>
            <p:cNvPicPr>
              <a:picLocks noChangeAspect="1"/>
            </p:cNvPicPr>
            <p:nvPr/>
          </p:nvPicPr>
          <p:blipFill>
            <a:blip r:embed="rId17"/>
            <a:stretch>
              <a:fillRect/>
            </a:stretch>
          </p:blipFill>
          <p:spPr>
            <a:xfrm>
              <a:off x="1958340" y="1968342"/>
              <a:ext cx="457200" cy="457200"/>
            </a:xfrm>
            <a:prstGeom prst="rect">
              <a:avLst/>
            </a:prstGeom>
            <a:ln>
              <a:solidFill>
                <a:schemeClr val="bg1">
                  <a:lumMod val="85000"/>
                </a:schemeClr>
              </a:solidFill>
            </a:ln>
          </p:spPr>
        </p:pic>
      </p:grpSp>
      <p:grpSp>
        <p:nvGrpSpPr>
          <p:cNvPr id="17" name="Group 16">
            <a:extLst>
              <a:ext uri="{FF2B5EF4-FFF2-40B4-BE49-F238E27FC236}">
                <a16:creationId xmlns:a16="http://schemas.microsoft.com/office/drawing/2014/main" id="{961BE87C-1F07-4B12-97E9-D7426F964B8A}"/>
              </a:ext>
            </a:extLst>
          </p:cNvPr>
          <p:cNvGrpSpPr/>
          <p:nvPr/>
        </p:nvGrpSpPr>
        <p:grpSpPr>
          <a:xfrm>
            <a:off x="7199715" y="1968342"/>
            <a:ext cx="4308949" cy="3234972"/>
            <a:chOff x="7199715" y="1968342"/>
            <a:chExt cx="4308949" cy="3234972"/>
          </a:xfrm>
        </p:grpSpPr>
        <p:sp>
          <p:nvSpPr>
            <p:cNvPr id="4108" name="Rectangle 4107">
              <a:extLst>
                <a:ext uri="{FF2B5EF4-FFF2-40B4-BE49-F238E27FC236}">
                  <a16:creationId xmlns:a16="http://schemas.microsoft.com/office/drawing/2014/main" id="{AA7A0409-66D5-4031-8638-4C10EED59661}"/>
                </a:ext>
              </a:extLst>
            </p:cNvPr>
            <p:cNvSpPr/>
            <p:nvPr/>
          </p:nvSpPr>
          <p:spPr bwMode="auto">
            <a:xfrm>
              <a:off x="9761171" y="2906921"/>
              <a:ext cx="457200" cy="457200"/>
            </a:xfrm>
            <a:prstGeom prst="rect">
              <a:avLst/>
            </a:prstGeom>
            <a:solidFill>
              <a:schemeClr val="bg1"/>
            </a:solidFill>
            <a:ln>
              <a:solidFill>
                <a:schemeClr val="bg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7" name="Picture 6">
              <a:extLst>
                <a:ext uri="{FF2B5EF4-FFF2-40B4-BE49-F238E27FC236}">
                  <a16:creationId xmlns:a16="http://schemas.microsoft.com/office/drawing/2014/main" id="{A2DE2EA6-8799-4149-8270-E7ABA2D8928B}"/>
                </a:ext>
              </a:extLst>
            </p:cNvPr>
            <p:cNvPicPr>
              <a:picLocks noChangeAspect="1"/>
            </p:cNvPicPr>
            <p:nvPr/>
          </p:nvPicPr>
          <p:blipFill>
            <a:blip r:embed="rId18"/>
            <a:stretch>
              <a:fillRect/>
            </a:stretch>
          </p:blipFill>
          <p:spPr>
            <a:xfrm>
              <a:off x="7205662" y="1968342"/>
              <a:ext cx="457200" cy="457200"/>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C60C68E6-E6BE-4264-AF1F-D2D81CBFE6BB}"/>
                </a:ext>
              </a:extLst>
            </p:cNvPr>
            <p:cNvPicPr>
              <a:picLocks noChangeAspect="1"/>
            </p:cNvPicPr>
            <p:nvPr/>
          </p:nvPicPr>
          <p:blipFill>
            <a:blip r:embed="rId19"/>
            <a:stretch>
              <a:fillRect/>
            </a:stretch>
          </p:blipFill>
          <p:spPr>
            <a:xfrm>
              <a:off x="8509170" y="2906921"/>
              <a:ext cx="457200" cy="457200"/>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CF50C78C-00CE-4F1B-833C-D1CA4FD2B875}"/>
                </a:ext>
              </a:extLst>
            </p:cNvPr>
            <p:cNvPicPr>
              <a:picLocks noChangeAspect="1"/>
            </p:cNvPicPr>
            <p:nvPr/>
          </p:nvPicPr>
          <p:blipFill>
            <a:blip r:embed="rId20"/>
            <a:stretch>
              <a:fillRect/>
            </a:stretch>
          </p:blipFill>
          <p:spPr>
            <a:xfrm>
              <a:off x="8509170" y="4746114"/>
              <a:ext cx="457200" cy="457200"/>
            </a:xfrm>
            <a:prstGeom prst="rect">
              <a:avLst/>
            </a:prstGeom>
            <a:ln>
              <a:solidFill>
                <a:schemeClr val="bg1">
                  <a:lumMod val="85000"/>
                </a:schemeClr>
              </a:solidFill>
            </a:ln>
          </p:spPr>
        </p:pic>
        <p:pic>
          <p:nvPicPr>
            <p:cNvPr id="79" name="Picture 78">
              <a:extLst>
                <a:ext uri="{FF2B5EF4-FFF2-40B4-BE49-F238E27FC236}">
                  <a16:creationId xmlns:a16="http://schemas.microsoft.com/office/drawing/2014/main" id="{9B0FB69D-7EE0-4BEB-B009-491E88BFD3A9}"/>
                </a:ext>
              </a:extLst>
            </p:cNvPr>
            <p:cNvPicPr>
              <a:picLocks noChangeAspect="1"/>
            </p:cNvPicPr>
            <p:nvPr/>
          </p:nvPicPr>
          <p:blipFill>
            <a:blip r:embed="rId21"/>
            <a:stretch>
              <a:fillRect/>
            </a:stretch>
          </p:blipFill>
          <p:spPr>
            <a:xfrm>
              <a:off x="8509170" y="1968342"/>
              <a:ext cx="457200" cy="457200"/>
            </a:xfrm>
            <a:prstGeom prst="rect">
              <a:avLst/>
            </a:prstGeom>
            <a:ln>
              <a:solidFill>
                <a:schemeClr val="bg1">
                  <a:lumMod val="85000"/>
                </a:schemeClr>
              </a:solidFill>
            </a:ln>
          </p:spPr>
        </p:pic>
        <p:pic>
          <p:nvPicPr>
            <p:cNvPr id="80" name="Picture 79">
              <a:extLst>
                <a:ext uri="{FF2B5EF4-FFF2-40B4-BE49-F238E27FC236}">
                  <a16:creationId xmlns:a16="http://schemas.microsoft.com/office/drawing/2014/main" id="{D9A91A12-DB35-43F9-8B9F-90B225E3A6D5}"/>
                </a:ext>
              </a:extLst>
            </p:cNvPr>
            <p:cNvPicPr>
              <a:picLocks noChangeAspect="1"/>
            </p:cNvPicPr>
            <p:nvPr/>
          </p:nvPicPr>
          <p:blipFill>
            <a:blip r:embed="rId22"/>
            <a:stretch>
              <a:fillRect/>
            </a:stretch>
          </p:blipFill>
          <p:spPr>
            <a:xfrm>
              <a:off x="7199715" y="2906921"/>
              <a:ext cx="457200" cy="457200"/>
            </a:xfrm>
            <a:prstGeom prst="rect">
              <a:avLst/>
            </a:prstGeom>
            <a:ln>
              <a:solidFill>
                <a:schemeClr val="bg1">
                  <a:lumMod val="85000"/>
                </a:schemeClr>
              </a:solidFill>
            </a:ln>
          </p:spPr>
        </p:pic>
        <p:pic>
          <p:nvPicPr>
            <p:cNvPr id="82" name="Picture 81">
              <a:extLst>
                <a:ext uri="{FF2B5EF4-FFF2-40B4-BE49-F238E27FC236}">
                  <a16:creationId xmlns:a16="http://schemas.microsoft.com/office/drawing/2014/main" id="{6E7048DB-BFB3-4854-A6C1-81E8C02C1C56}"/>
                </a:ext>
              </a:extLst>
            </p:cNvPr>
            <p:cNvPicPr>
              <a:picLocks noChangeAspect="1"/>
            </p:cNvPicPr>
            <p:nvPr/>
          </p:nvPicPr>
          <p:blipFill>
            <a:blip r:embed="rId23"/>
            <a:stretch>
              <a:fillRect/>
            </a:stretch>
          </p:blipFill>
          <p:spPr>
            <a:xfrm>
              <a:off x="11051464" y="2892490"/>
              <a:ext cx="457200" cy="457200"/>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5E06E799-5F72-4C69-97E3-6F17037F860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61171" y="1968342"/>
              <a:ext cx="457200" cy="457200"/>
            </a:xfrm>
            <a:prstGeom prst="rect">
              <a:avLst/>
            </a:prstGeom>
            <a:ln>
              <a:solidFill>
                <a:schemeClr val="bg1">
                  <a:lumMod val="85000"/>
                </a:schemeClr>
              </a:solidFill>
            </a:ln>
          </p:spPr>
        </p:pic>
        <p:pic>
          <p:nvPicPr>
            <p:cNvPr id="16" name="Picture 15">
              <a:extLst>
                <a:ext uri="{FF2B5EF4-FFF2-40B4-BE49-F238E27FC236}">
                  <a16:creationId xmlns:a16="http://schemas.microsoft.com/office/drawing/2014/main" id="{B369687F-944E-4109-963B-703194280B8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61171" y="4746114"/>
              <a:ext cx="457200" cy="457200"/>
            </a:xfrm>
            <a:prstGeom prst="rect">
              <a:avLst/>
            </a:prstGeom>
            <a:ln>
              <a:solidFill>
                <a:schemeClr val="bg1">
                  <a:lumMod val="85000"/>
                </a:schemeClr>
              </a:solidFill>
            </a:ln>
          </p:spPr>
        </p:pic>
        <p:pic>
          <p:nvPicPr>
            <p:cNvPr id="20" name="Picture 19">
              <a:extLst>
                <a:ext uri="{FF2B5EF4-FFF2-40B4-BE49-F238E27FC236}">
                  <a16:creationId xmlns:a16="http://schemas.microsoft.com/office/drawing/2014/main" id="{749C1E8E-13D7-4755-83DC-CA6CD5ECCE7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199715" y="4746114"/>
              <a:ext cx="457200" cy="457200"/>
            </a:xfrm>
            <a:prstGeom prst="rect">
              <a:avLst/>
            </a:prstGeom>
            <a:ln>
              <a:solidFill>
                <a:schemeClr val="bg1">
                  <a:lumMod val="85000"/>
                </a:schemeClr>
              </a:solidFill>
            </a:ln>
          </p:spPr>
        </p:pic>
        <p:pic>
          <p:nvPicPr>
            <p:cNvPr id="24" name="Picture 23">
              <a:extLst>
                <a:ext uri="{FF2B5EF4-FFF2-40B4-BE49-F238E27FC236}">
                  <a16:creationId xmlns:a16="http://schemas.microsoft.com/office/drawing/2014/main" id="{05C40FD9-AE69-43D9-9DD2-078D80DD2C9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08018" y="1983183"/>
              <a:ext cx="457200" cy="457200"/>
            </a:xfrm>
            <a:prstGeom prst="rect">
              <a:avLst/>
            </a:prstGeom>
            <a:ln>
              <a:solidFill>
                <a:schemeClr val="bg1">
                  <a:lumMod val="85000"/>
                </a:schemeClr>
              </a:solidFill>
            </a:ln>
          </p:spPr>
        </p:pic>
        <p:pic>
          <p:nvPicPr>
            <p:cNvPr id="4101" name="Picture 4100">
              <a:extLst>
                <a:ext uri="{FF2B5EF4-FFF2-40B4-BE49-F238E27FC236}">
                  <a16:creationId xmlns:a16="http://schemas.microsoft.com/office/drawing/2014/main" id="{F09AFC78-CB10-4F84-BC3E-F163A5E60C6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761171" y="3819302"/>
              <a:ext cx="457200" cy="457200"/>
            </a:xfrm>
            <a:prstGeom prst="rect">
              <a:avLst/>
            </a:prstGeom>
            <a:ln>
              <a:solidFill>
                <a:schemeClr val="bg1">
                  <a:lumMod val="85000"/>
                </a:schemeClr>
              </a:solidFill>
            </a:ln>
          </p:spPr>
        </p:pic>
        <p:pic>
          <p:nvPicPr>
            <p:cNvPr id="4103" name="Picture 4102">
              <a:extLst>
                <a:ext uri="{FF2B5EF4-FFF2-40B4-BE49-F238E27FC236}">
                  <a16:creationId xmlns:a16="http://schemas.microsoft.com/office/drawing/2014/main" id="{A4E4B2A0-7DC9-4C2B-A1D2-2A7F9E22735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008018" y="3807114"/>
              <a:ext cx="457200" cy="457200"/>
            </a:xfrm>
            <a:prstGeom prst="rect">
              <a:avLst/>
            </a:prstGeom>
            <a:ln>
              <a:solidFill>
                <a:schemeClr val="bg1">
                  <a:lumMod val="85000"/>
                </a:schemeClr>
              </a:solidFill>
            </a:ln>
          </p:spPr>
        </p:pic>
        <p:pic>
          <p:nvPicPr>
            <p:cNvPr id="4110" name="Picture 4109">
              <a:extLst>
                <a:ext uri="{FF2B5EF4-FFF2-40B4-BE49-F238E27FC236}">
                  <a16:creationId xmlns:a16="http://schemas.microsoft.com/office/drawing/2014/main" id="{43448B24-6B60-43A5-97CE-F0A94B9BBD2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784031" y="2938210"/>
              <a:ext cx="411480" cy="411480"/>
            </a:xfrm>
            <a:prstGeom prst="rect">
              <a:avLst/>
            </a:prstGeom>
            <a:ln>
              <a:noFill/>
            </a:ln>
          </p:spPr>
        </p:pic>
        <p:sp>
          <p:nvSpPr>
            <p:cNvPr id="64" name="Rectangle 63">
              <a:extLst>
                <a:ext uri="{FF2B5EF4-FFF2-40B4-BE49-F238E27FC236}">
                  <a16:creationId xmlns:a16="http://schemas.microsoft.com/office/drawing/2014/main" id="{1FCDFDDB-7DE3-4AA3-8AE3-7762A539B7B1}"/>
                </a:ext>
              </a:extLst>
            </p:cNvPr>
            <p:cNvSpPr/>
            <p:nvPr/>
          </p:nvSpPr>
          <p:spPr bwMode="auto">
            <a:xfrm>
              <a:off x="7199715" y="3819302"/>
              <a:ext cx="457200" cy="457200"/>
            </a:xfrm>
            <a:prstGeom prst="rect">
              <a:avLst/>
            </a:prstGeom>
            <a:solidFill>
              <a:schemeClr val="bg1"/>
            </a:solidFill>
            <a:ln>
              <a:solidFill>
                <a:schemeClr val="bg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4106" name="Picture 4105">
              <a:extLst>
                <a:ext uri="{FF2B5EF4-FFF2-40B4-BE49-F238E27FC236}">
                  <a16:creationId xmlns:a16="http://schemas.microsoft.com/office/drawing/2014/main" id="{822538E0-4D05-4B6C-BE10-F8C75226FDE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222575" y="3840860"/>
              <a:ext cx="411480" cy="411480"/>
            </a:xfrm>
            <a:prstGeom prst="rect">
              <a:avLst/>
            </a:prstGeom>
            <a:ln>
              <a:noFill/>
            </a:ln>
          </p:spPr>
        </p:pic>
        <p:sp>
          <p:nvSpPr>
            <p:cNvPr id="81" name="Rectangle 80">
              <a:extLst>
                <a:ext uri="{FF2B5EF4-FFF2-40B4-BE49-F238E27FC236}">
                  <a16:creationId xmlns:a16="http://schemas.microsoft.com/office/drawing/2014/main" id="{BFD14D5F-058D-41AB-92BA-73D5897A54F6}"/>
                </a:ext>
              </a:extLst>
            </p:cNvPr>
            <p:cNvSpPr/>
            <p:nvPr/>
          </p:nvSpPr>
          <p:spPr bwMode="auto">
            <a:xfrm>
              <a:off x="8484701" y="3819302"/>
              <a:ext cx="457200" cy="457200"/>
            </a:xfrm>
            <a:prstGeom prst="rect">
              <a:avLst/>
            </a:prstGeom>
            <a:solidFill>
              <a:schemeClr val="bg1"/>
            </a:solidFill>
            <a:ln>
              <a:solidFill>
                <a:schemeClr val="bg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pic>
          <p:nvPicPr>
            <p:cNvPr id="4112" name="Picture 4111">
              <a:extLst>
                <a:ext uri="{FF2B5EF4-FFF2-40B4-BE49-F238E27FC236}">
                  <a16:creationId xmlns:a16="http://schemas.microsoft.com/office/drawing/2014/main" id="{EC004DD3-C006-4345-A6A9-2D334972C1D2}"/>
                </a:ext>
              </a:extLst>
            </p:cNvPr>
            <p:cNvPicPr>
              <a:picLocks noChangeAspect="1"/>
            </p:cNvPicPr>
            <p:nvPr/>
          </p:nvPicPr>
          <p:blipFill rotWithShape="1">
            <a:blip r:embed="rId32">
              <a:extLst>
                <a:ext uri="{28A0092B-C50C-407E-A947-70E740481C1C}">
                  <a14:useLocalDpi xmlns:a14="http://schemas.microsoft.com/office/drawing/2010/main" val="0"/>
                </a:ext>
              </a:extLst>
            </a:blip>
            <a:srcRect l="-6073" r="66883"/>
            <a:stretch/>
          </p:blipFill>
          <p:spPr>
            <a:xfrm>
              <a:off x="8485737" y="3847560"/>
              <a:ext cx="411480" cy="411480"/>
            </a:xfrm>
            <a:prstGeom prst="rect">
              <a:avLst/>
            </a:prstGeom>
            <a:ln>
              <a:noFill/>
            </a:ln>
          </p:spPr>
        </p:pic>
        <p:pic>
          <p:nvPicPr>
            <p:cNvPr id="4114" name="Picture 4113">
              <a:extLst>
                <a:ext uri="{FF2B5EF4-FFF2-40B4-BE49-F238E27FC236}">
                  <a16:creationId xmlns:a16="http://schemas.microsoft.com/office/drawing/2014/main" id="{55E37CB9-91AB-4DA0-A545-136107D8579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042609" y="4746114"/>
              <a:ext cx="457200" cy="457200"/>
            </a:xfrm>
            <a:prstGeom prst="rect">
              <a:avLst/>
            </a:prstGeom>
            <a:ln>
              <a:solidFill>
                <a:schemeClr val="bg1">
                  <a:lumMod val="85000"/>
                </a:schemeClr>
              </a:solidFill>
            </a:ln>
          </p:spPr>
        </p:pic>
      </p:grpSp>
      <p:sp>
        <p:nvSpPr>
          <p:cNvPr id="53" name="Rectangle 52">
            <a:extLst>
              <a:ext uri="{FF2B5EF4-FFF2-40B4-BE49-F238E27FC236}">
                <a16:creationId xmlns:a16="http://schemas.microsoft.com/office/drawing/2014/main" id="{E42112B3-6891-4BFE-B8E5-FF55B642C042}"/>
              </a:ext>
            </a:extLst>
          </p:cNvPr>
          <p:cNvSpPr/>
          <p:nvPr/>
        </p:nvSpPr>
        <p:spPr>
          <a:xfrm>
            <a:off x="6855460" y="5981798"/>
            <a:ext cx="5120640" cy="523220"/>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8D4"/>
                </a:solidFill>
                <a:effectLst/>
                <a:uLnTx/>
                <a:uFillTx/>
                <a:latin typeface="Segoe UI"/>
                <a:ea typeface="+mn-ea"/>
                <a:cs typeface="+mn-cs"/>
              </a:rPr>
              <a:t>…and more added each month</a:t>
            </a:r>
          </a:p>
        </p:txBody>
      </p:sp>
      <p:grpSp>
        <p:nvGrpSpPr>
          <p:cNvPr id="12" name="Group 11">
            <a:extLst>
              <a:ext uri="{FF2B5EF4-FFF2-40B4-BE49-F238E27FC236}">
                <a16:creationId xmlns:a16="http://schemas.microsoft.com/office/drawing/2014/main" id="{77F7704A-DD11-4510-9B49-958428E55026}"/>
              </a:ext>
            </a:extLst>
          </p:cNvPr>
          <p:cNvGrpSpPr/>
          <p:nvPr/>
        </p:nvGrpSpPr>
        <p:grpSpPr>
          <a:xfrm>
            <a:off x="4590528" y="1968342"/>
            <a:ext cx="1735358" cy="4112971"/>
            <a:chOff x="4590528" y="1968342"/>
            <a:chExt cx="1735358" cy="4112971"/>
          </a:xfrm>
        </p:grpSpPr>
        <p:pic>
          <p:nvPicPr>
            <p:cNvPr id="23" name="Picture 22">
              <a:extLst>
                <a:ext uri="{FF2B5EF4-FFF2-40B4-BE49-F238E27FC236}">
                  <a16:creationId xmlns:a16="http://schemas.microsoft.com/office/drawing/2014/main" id="{69E10298-918D-4A5B-8250-128AEAB30EA5}"/>
                </a:ext>
              </a:extLst>
            </p:cNvPr>
            <p:cNvPicPr>
              <a:picLocks noChangeAspect="1"/>
            </p:cNvPicPr>
            <p:nvPr/>
          </p:nvPicPr>
          <p:blipFill>
            <a:blip r:embed="rId34"/>
            <a:stretch>
              <a:fillRect/>
            </a:stretch>
          </p:blipFill>
          <p:spPr>
            <a:xfrm>
              <a:off x="4590528" y="5624113"/>
              <a:ext cx="457200" cy="457200"/>
            </a:xfrm>
            <a:prstGeom prst="rect">
              <a:avLst/>
            </a:prstGeom>
            <a:ln>
              <a:solidFill>
                <a:schemeClr val="bg1">
                  <a:lumMod val="85000"/>
                </a:schemeClr>
              </a:solidFill>
            </a:ln>
          </p:spPr>
        </p:pic>
        <p:pic>
          <p:nvPicPr>
            <p:cNvPr id="27" name="Picture 26">
              <a:extLst>
                <a:ext uri="{FF2B5EF4-FFF2-40B4-BE49-F238E27FC236}">
                  <a16:creationId xmlns:a16="http://schemas.microsoft.com/office/drawing/2014/main" id="{66BED0C4-676F-45CD-80C4-141E5A344BB0}"/>
                </a:ext>
              </a:extLst>
            </p:cNvPr>
            <p:cNvPicPr>
              <a:picLocks noChangeAspect="1"/>
            </p:cNvPicPr>
            <p:nvPr/>
          </p:nvPicPr>
          <p:blipFill>
            <a:blip r:embed="rId35"/>
            <a:stretch>
              <a:fillRect/>
            </a:stretch>
          </p:blipFill>
          <p:spPr>
            <a:xfrm>
              <a:off x="5868686" y="1968342"/>
              <a:ext cx="457200" cy="457200"/>
            </a:xfrm>
            <a:prstGeom prst="rect">
              <a:avLst/>
            </a:prstGeom>
            <a:ln>
              <a:solidFill>
                <a:schemeClr val="bg1">
                  <a:lumMod val="85000"/>
                </a:schemeClr>
              </a:solidFill>
            </a:ln>
          </p:spPr>
        </p:pic>
        <p:pic>
          <p:nvPicPr>
            <p:cNvPr id="31" name="Picture 30">
              <a:extLst>
                <a:ext uri="{FF2B5EF4-FFF2-40B4-BE49-F238E27FC236}">
                  <a16:creationId xmlns:a16="http://schemas.microsoft.com/office/drawing/2014/main" id="{E513BAA0-D59E-46AE-9839-1AE40E999BD5}"/>
                </a:ext>
              </a:extLst>
            </p:cNvPr>
            <p:cNvPicPr>
              <a:picLocks noChangeAspect="1"/>
            </p:cNvPicPr>
            <p:nvPr/>
          </p:nvPicPr>
          <p:blipFill>
            <a:blip r:embed="rId36"/>
            <a:stretch>
              <a:fillRect/>
            </a:stretch>
          </p:blipFill>
          <p:spPr>
            <a:xfrm>
              <a:off x="5868686" y="5624113"/>
              <a:ext cx="457200" cy="457200"/>
            </a:xfrm>
            <a:prstGeom prst="rect">
              <a:avLst/>
            </a:prstGeom>
            <a:ln>
              <a:solidFill>
                <a:schemeClr val="bg1">
                  <a:lumMod val="85000"/>
                </a:schemeClr>
              </a:solidFill>
            </a:ln>
          </p:spPr>
        </p:pic>
        <p:pic>
          <p:nvPicPr>
            <p:cNvPr id="1026" name="Picture 2" descr="https://az495088.vo.msecnd.net/app-logo/thousandeyes_215.png">
              <a:extLst>
                <a:ext uri="{FF2B5EF4-FFF2-40B4-BE49-F238E27FC236}">
                  <a16:creationId xmlns:a16="http://schemas.microsoft.com/office/drawing/2014/main" id="{1F370BAC-6D11-45DB-8B1E-76D3D36160DA}"/>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841320" y="4710171"/>
              <a:ext cx="457200" cy="4572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CAB220E-A265-4FB0-8BDA-4D2A4D82C4C7}"/>
                </a:ext>
              </a:extLst>
            </p:cNvPr>
            <p:cNvPicPr>
              <a:picLocks noChangeAspect="1"/>
            </p:cNvPicPr>
            <p:nvPr/>
          </p:nvPicPr>
          <p:blipFill>
            <a:blip r:embed="rId38"/>
            <a:stretch>
              <a:fillRect/>
            </a:stretch>
          </p:blipFill>
          <p:spPr>
            <a:xfrm>
              <a:off x="4590528" y="4710171"/>
              <a:ext cx="457200" cy="457200"/>
            </a:xfrm>
            <a:prstGeom prst="rect">
              <a:avLst/>
            </a:prstGeom>
            <a:ln>
              <a:solidFill>
                <a:schemeClr val="bg1">
                  <a:lumMod val="85000"/>
                </a:schemeClr>
              </a:solidFill>
            </a:ln>
          </p:spPr>
        </p:pic>
        <p:pic>
          <p:nvPicPr>
            <p:cNvPr id="22" name="Picture 21">
              <a:extLst>
                <a:ext uri="{FF2B5EF4-FFF2-40B4-BE49-F238E27FC236}">
                  <a16:creationId xmlns:a16="http://schemas.microsoft.com/office/drawing/2014/main" id="{E11CD5D0-6AE5-4AB9-B15F-7AECA341B129}"/>
                </a:ext>
              </a:extLst>
            </p:cNvPr>
            <p:cNvPicPr>
              <a:picLocks noChangeAspect="1"/>
            </p:cNvPicPr>
            <p:nvPr/>
          </p:nvPicPr>
          <p:blipFill>
            <a:blip r:embed="rId39"/>
            <a:stretch>
              <a:fillRect/>
            </a:stretch>
          </p:blipFill>
          <p:spPr>
            <a:xfrm>
              <a:off x="5847020" y="3840860"/>
              <a:ext cx="457200" cy="457200"/>
            </a:xfrm>
            <a:prstGeom prst="rect">
              <a:avLst/>
            </a:prstGeom>
            <a:ln>
              <a:solidFill>
                <a:schemeClr val="bg1">
                  <a:lumMod val="85000"/>
                </a:schemeClr>
              </a:solidFill>
            </a:ln>
          </p:spPr>
        </p:pic>
        <p:pic>
          <p:nvPicPr>
            <p:cNvPr id="28" name="Picture 27">
              <a:extLst>
                <a:ext uri="{FF2B5EF4-FFF2-40B4-BE49-F238E27FC236}">
                  <a16:creationId xmlns:a16="http://schemas.microsoft.com/office/drawing/2014/main" id="{DD0B03A4-8763-4228-83DD-960E1310707F}"/>
                </a:ext>
              </a:extLst>
            </p:cNvPr>
            <p:cNvPicPr>
              <a:picLocks noChangeAspect="1"/>
            </p:cNvPicPr>
            <p:nvPr/>
          </p:nvPicPr>
          <p:blipFill rotWithShape="1">
            <a:blip r:embed="rId40"/>
            <a:srcRect l="13852" t="13852" r="13852" b="13852"/>
            <a:stretch/>
          </p:blipFill>
          <p:spPr>
            <a:xfrm>
              <a:off x="4590528" y="3840860"/>
              <a:ext cx="457200" cy="457200"/>
            </a:xfrm>
            <a:prstGeom prst="rect">
              <a:avLst/>
            </a:prstGeom>
            <a:ln>
              <a:solidFill>
                <a:schemeClr val="bg1">
                  <a:lumMod val="85000"/>
                </a:schemeClr>
              </a:solidFill>
            </a:ln>
          </p:spPr>
        </p:pic>
        <p:pic>
          <p:nvPicPr>
            <p:cNvPr id="32" name="Picture 31">
              <a:extLst>
                <a:ext uri="{FF2B5EF4-FFF2-40B4-BE49-F238E27FC236}">
                  <a16:creationId xmlns:a16="http://schemas.microsoft.com/office/drawing/2014/main" id="{43E79DFB-7C53-42FD-B15F-4C69E21109C6}"/>
                </a:ext>
              </a:extLst>
            </p:cNvPr>
            <p:cNvPicPr>
              <a:picLocks noChangeAspect="1"/>
            </p:cNvPicPr>
            <p:nvPr/>
          </p:nvPicPr>
          <p:blipFill>
            <a:blip r:embed="rId41"/>
            <a:stretch>
              <a:fillRect/>
            </a:stretch>
          </p:blipFill>
          <p:spPr>
            <a:xfrm>
              <a:off x="4590528" y="2906921"/>
              <a:ext cx="457200" cy="457200"/>
            </a:xfrm>
            <a:prstGeom prst="rect">
              <a:avLst/>
            </a:prstGeom>
            <a:ln>
              <a:solidFill>
                <a:schemeClr val="bg1">
                  <a:lumMod val="85000"/>
                </a:schemeClr>
              </a:solidFill>
            </a:ln>
          </p:spPr>
        </p:pic>
        <p:pic>
          <p:nvPicPr>
            <p:cNvPr id="34" name="Picture 33">
              <a:extLst>
                <a:ext uri="{FF2B5EF4-FFF2-40B4-BE49-F238E27FC236}">
                  <a16:creationId xmlns:a16="http://schemas.microsoft.com/office/drawing/2014/main" id="{A54CFD2F-57B2-4F31-93FE-78EA2C1FD697}"/>
                </a:ext>
              </a:extLst>
            </p:cNvPr>
            <p:cNvPicPr>
              <a:picLocks noChangeAspect="1"/>
            </p:cNvPicPr>
            <p:nvPr/>
          </p:nvPicPr>
          <p:blipFill>
            <a:blip r:embed="rId42"/>
            <a:stretch>
              <a:fillRect/>
            </a:stretch>
          </p:blipFill>
          <p:spPr>
            <a:xfrm>
              <a:off x="5841320" y="2906921"/>
              <a:ext cx="457200" cy="457200"/>
            </a:xfrm>
            <a:prstGeom prst="rect">
              <a:avLst/>
            </a:prstGeom>
            <a:ln>
              <a:noFill/>
            </a:ln>
          </p:spPr>
        </p:pic>
        <p:pic>
          <p:nvPicPr>
            <p:cNvPr id="36" name="Picture 35">
              <a:extLst>
                <a:ext uri="{FF2B5EF4-FFF2-40B4-BE49-F238E27FC236}">
                  <a16:creationId xmlns:a16="http://schemas.microsoft.com/office/drawing/2014/main" id="{3369B3FD-E427-4302-8B4A-97B648496BC1}"/>
                </a:ext>
              </a:extLst>
            </p:cNvPr>
            <p:cNvPicPr>
              <a:picLocks noChangeAspect="1"/>
            </p:cNvPicPr>
            <p:nvPr/>
          </p:nvPicPr>
          <p:blipFill>
            <a:blip r:embed="rId43"/>
            <a:stretch>
              <a:fillRect/>
            </a:stretch>
          </p:blipFill>
          <p:spPr>
            <a:xfrm>
              <a:off x="4590528" y="1968342"/>
              <a:ext cx="457200" cy="457200"/>
            </a:xfrm>
            <a:prstGeom prst="rect">
              <a:avLst/>
            </a:prstGeom>
            <a:ln>
              <a:solidFill>
                <a:schemeClr val="bg1">
                  <a:lumMod val="85000"/>
                </a:schemeClr>
              </a:solidFill>
            </a:ln>
          </p:spPr>
        </p:pic>
      </p:grpSp>
    </p:spTree>
    <p:extLst>
      <p:ext uri="{BB962C8B-B14F-4D97-AF65-F5344CB8AC3E}">
        <p14:creationId xmlns:p14="http://schemas.microsoft.com/office/powerpoint/2010/main" val="1486612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2500"/>
                            </p:stCondLst>
                            <p:childTnLst>
                              <p:par>
                                <p:cTn id="38" presetID="22" presetClass="entr" presetSubtype="8" fill="hold" grpId="0" nodeType="afterEffect">
                                  <p:stCondLst>
                                    <p:cond delay="500"/>
                                  </p:stCondLst>
                                  <p:childTnLst>
                                    <p:set>
                                      <p:cBhvr>
                                        <p:cTn id="39" dur="1" fill="hold">
                                          <p:stCondLst>
                                            <p:cond delay="0"/>
                                          </p:stCondLst>
                                        </p:cTn>
                                        <p:tgtEl>
                                          <p:spTgt spid="53"/>
                                        </p:tgtEl>
                                        <p:attrNameLst>
                                          <p:attrName>style.visibility</p:attrName>
                                        </p:attrNameLst>
                                      </p:cBhvr>
                                      <p:to>
                                        <p:strVal val="visible"/>
                                      </p:to>
                                    </p:set>
                                    <p:animEffect transition="in" filter="wipe(left)">
                                      <p:cBhvr>
                                        <p:cTn id="40"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FB94A-38C1-4037-9C24-52CF33181A56}"/>
              </a:ext>
            </a:extLst>
          </p:cNvPr>
          <p:cNvGrpSpPr/>
          <p:nvPr/>
        </p:nvGrpSpPr>
        <p:grpSpPr>
          <a:xfrm>
            <a:off x="1" y="-3366086"/>
            <a:ext cx="12191736" cy="6855533"/>
            <a:chOff x="0" y="-3434080"/>
            <a:chExt cx="12436206" cy="6993001"/>
          </a:xfrm>
        </p:grpSpPr>
        <p:pic>
          <p:nvPicPr>
            <p:cNvPr id="2" name="Picture 1">
              <a:extLst>
                <a:ext uri="{FF2B5EF4-FFF2-40B4-BE49-F238E27FC236}">
                  <a16:creationId xmlns:a16="http://schemas.microsoft.com/office/drawing/2014/main" id="{533CBE5E-5D31-42A9-845E-160303EF2918}"/>
                </a:ext>
              </a:extLst>
            </p:cNvPr>
            <p:cNvPicPr>
              <a:picLocks noChangeAspect="1"/>
            </p:cNvPicPr>
            <p:nvPr/>
          </p:nvPicPr>
          <p:blipFill>
            <a:blip r:embed="rId3"/>
            <a:stretch>
              <a:fillRect/>
            </a:stretch>
          </p:blipFill>
          <p:spPr>
            <a:xfrm>
              <a:off x="881" y="-3432556"/>
              <a:ext cx="12434711" cy="6991477"/>
            </a:xfrm>
            <a:prstGeom prst="rect">
              <a:avLst/>
            </a:prstGeom>
          </p:spPr>
        </p:pic>
        <p:sp>
          <p:nvSpPr>
            <p:cNvPr id="16" name="Rectangle 15">
              <a:extLst>
                <a:ext uri="{FF2B5EF4-FFF2-40B4-BE49-F238E27FC236}">
                  <a16:creationId xmlns:a16="http://schemas.microsoft.com/office/drawing/2014/main" id="{6EDB7BBD-11CA-4166-9685-FBED663BC164}"/>
                </a:ext>
              </a:extLst>
            </p:cNvPr>
            <p:cNvSpPr/>
            <p:nvPr/>
          </p:nvSpPr>
          <p:spPr bwMode="auto">
            <a:xfrm>
              <a:off x="0" y="-3434080"/>
              <a:ext cx="12436206" cy="2057400"/>
            </a:xfrm>
            <a:prstGeom prst="rect">
              <a:avLst/>
            </a:prstGeom>
            <a:gradFill flip="none" rotWithShape="1">
              <a:gsLst>
                <a:gs pos="0">
                  <a:schemeClr val="accent1">
                    <a:lumMod val="5000"/>
                    <a:lumOff val="95000"/>
                    <a:alpha val="0"/>
                  </a:schemeClr>
                </a:gs>
                <a:gs pos="49000">
                  <a:schemeClr val="accent1">
                    <a:alpha val="40000"/>
                  </a:schemeClr>
                </a:gs>
                <a:gs pos="100000">
                  <a:schemeClr val="accent1">
                    <a:alpha val="25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a:extLst>
              <a:ext uri="{FF2B5EF4-FFF2-40B4-BE49-F238E27FC236}">
                <a16:creationId xmlns:a16="http://schemas.microsoft.com/office/drawing/2014/main" id="{22FA049D-E9DC-4CFD-A6AD-71446620D8FF}"/>
              </a:ext>
            </a:extLst>
          </p:cNvPr>
          <p:cNvGrpSpPr/>
          <p:nvPr/>
        </p:nvGrpSpPr>
        <p:grpSpPr>
          <a:xfrm>
            <a:off x="1" y="3092841"/>
            <a:ext cx="12191736" cy="3764673"/>
            <a:chOff x="0" y="3154362"/>
            <a:chExt cx="12436206" cy="3840163"/>
          </a:xfrm>
        </p:grpSpPr>
        <p:pic>
          <p:nvPicPr>
            <p:cNvPr id="4" name="Picture 3">
              <a:extLst>
                <a:ext uri="{FF2B5EF4-FFF2-40B4-BE49-F238E27FC236}">
                  <a16:creationId xmlns:a16="http://schemas.microsoft.com/office/drawing/2014/main" id="{180060EB-E81E-4451-AED6-E9D8B1769068}"/>
                </a:ext>
              </a:extLst>
            </p:cNvPr>
            <p:cNvPicPr>
              <a:picLocks noChangeAspect="1"/>
            </p:cNvPicPr>
            <p:nvPr/>
          </p:nvPicPr>
          <p:blipFill>
            <a:blip r:embed="rId4"/>
            <a:stretch>
              <a:fillRect/>
            </a:stretch>
          </p:blipFill>
          <p:spPr>
            <a:xfrm>
              <a:off x="317" y="3565525"/>
              <a:ext cx="12435840" cy="3429000"/>
            </a:xfrm>
            <a:prstGeom prst="rect">
              <a:avLst/>
            </a:prstGeom>
          </p:spPr>
        </p:pic>
        <p:grpSp>
          <p:nvGrpSpPr>
            <p:cNvPr id="22" name="Group 21">
              <a:extLst>
                <a:ext uri="{FF2B5EF4-FFF2-40B4-BE49-F238E27FC236}">
                  <a16:creationId xmlns:a16="http://schemas.microsoft.com/office/drawing/2014/main" id="{0EE2A57E-339B-45F5-AF23-D8B5C9ADC181}"/>
                </a:ext>
              </a:extLst>
            </p:cNvPr>
            <p:cNvGrpSpPr/>
            <p:nvPr/>
          </p:nvGrpSpPr>
          <p:grpSpPr>
            <a:xfrm>
              <a:off x="0" y="3154362"/>
              <a:ext cx="12436206" cy="685800"/>
              <a:chOff x="0" y="3154362"/>
              <a:chExt cx="12436206" cy="685800"/>
            </a:xfrm>
          </p:grpSpPr>
          <p:sp>
            <p:nvSpPr>
              <p:cNvPr id="8" name="Rectangle 7">
                <a:extLst>
                  <a:ext uri="{FF2B5EF4-FFF2-40B4-BE49-F238E27FC236}">
                    <a16:creationId xmlns:a16="http://schemas.microsoft.com/office/drawing/2014/main" id="{B1629E7F-3382-4047-9114-B4A58956423D}"/>
                  </a:ext>
                </a:extLst>
              </p:cNvPr>
              <p:cNvSpPr/>
              <p:nvPr/>
            </p:nvSpPr>
            <p:spPr bwMode="auto">
              <a:xfrm>
                <a:off x="0" y="3154362"/>
                <a:ext cx="12436206" cy="685800"/>
              </a:xfrm>
              <a:prstGeom prst="rect">
                <a:avLst/>
              </a:prstGeom>
              <a:solidFill>
                <a:srgbClr val="00253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7734E346-DEC9-4E95-B29E-4C5E03FF5A23}"/>
                  </a:ext>
                </a:extLst>
              </p:cNvPr>
              <p:cNvSpPr/>
              <p:nvPr/>
            </p:nvSpPr>
            <p:spPr>
              <a:xfrm>
                <a:off x="317" y="3204875"/>
                <a:ext cx="12435840" cy="584775"/>
              </a:xfrm>
              <a:prstGeom prst="rect">
                <a:avLst/>
              </a:prstGeom>
            </p:spPr>
            <p:txBody>
              <a:bodyPr>
                <a:spAutoFit/>
              </a:bodyPr>
              <a:lstStyle/>
              <a:p>
                <a:pPr algn="ctr"/>
                <a:r>
                  <a:rPr lang="en-US" sz="3137" spc="-147">
                    <a:ln w="3175">
                      <a:noFill/>
                    </a:ln>
                    <a:solidFill>
                      <a:srgbClr val="FFFFFF"/>
                    </a:solidFill>
                    <a:latin typeface="Segoe UI Semibold"/>
                    <a:cs typeface="Segoe UI" pitchFamily="34" charset="0"/>
                  </a:rPr>
                  <a:t>Digital Transformation is an economic imperative</a:t>
                </a:r>
              </a:p>
            </p:txBody>
          </p:sp>
        </p:grpSp>
      </p:grpSp>
    </p:spTree>
    <p:extLst>
      <p:ext uri="{BB962C8B-B14F-4D97-AF65-F5344CB8AC3E}">
        <p14:creationId xmlns:p14="http://schemas.microsoft.com/office/powerpoint/2010/main" val="123691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46A00F9-3F59-FE49-8EF6-C018A9BC0A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50"/>
          <a:stretch/>
        </p:blipFill>
        <p:spPr>
          <a:xfrm>
            <a:off x="1729" y="900"/>
            <a:ext cx="12190271" cy="6856200"/>
          </a:xfrm>
          <a:prstGeom prst="rect">
            <a:avLst/>
          </a:prstGeom>
        </p:spPr>
      </p:pic>
      <p:sp>
        <p:nvSpPr>
          <p:cNvPr id="19" name="Rectangle 18">
            <a:extLst>
              <a:ext uri="{FF2B5EF4-FFF2-40B4-BE49-F238E27FC236}">
                <a16:creationId xmlns:a16="http://schemas.microsoft.com/office/drawing/2014/main" id="{601CAA3E-ECD7-4742-B783-A86B5775F476}"/>
              </a:ext>
            </a:extLst>
          </p:cNvPr>
          <p:cNvSpPr/>
          <p:nvPr/>
        </p:nvSpPr>
        <p:spPr bwMode="auto">
          <a:xfrm>
            <a:off x="1011586" y="487"/>
            <a:ext cx="11223789" cy="6857027"/>
          </a:xfrm>
          <a:prstGeom prst="rect">
            <a:avLst/>
          </a:prstGeom>
          <a:solidFill>
            <a:srgbClr val="002060">
              <a:alpha val="6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B6827F7-C322-9942-AC53-99E1AFAD4AC8}"/>
              </a:ext>
            </a:extLst>
          </p:cNvPr>
          <p:cNvSpPr/>
          <p:nvPr/>
        </p:nvSpPr>
        <p:spPr bwMode="auto">
          <a:xfrm>
            <a:off x="0" y="2534478"/>
            <a:ext cx="12192000" cy="1828800"/>
          </a:xfrm>
          <a:prstGeom prst="rect">
            <a:avLst/>
          </a:prstGeom>
          <a:gradFill>
            <a:gsLst>
              <a:gs pos="0">
                <a:schemeClr val="bg1">
                  <a:alpha val="71000"/>
                </a:schemeClr>
              </a:gs>
              <a:gs pos="98000">
                <a:schemeClr val="bg1">
                  <a:alpha val="76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4" name="Freeform 23">
            <a:extLst>
              <a:ext uri="{FF2B5EF4-FFF2-40B4-BE49-F238E27FC236}">
                <a16:creationId xmlns:a16="http://schemas.microsoft.com/office/drawing/2014/main" id="{A92CAB66-2795-C04B-9C83-5C8CFD04FC2A}"/>
              </a:ext>
            </a:extLst>
          </p:cNvPr>
          <p:cNvSpPr/>
          <p:nvPr/>
        </p:nvSpPr>
        <p:spPr bwMode="auto">
          <a:xfrm>
            <a:off x="-21849" y="974"/>
            <a:ext cx="3798864" cy="6856053"/>
          </a:xfrm>
          <a:custGeom>
            <a:avLst/>
            <a:gdLst>
              <a:gd name="connsiteX0" fmla="*/ 0 w 3798864"/>
              <a:gd name="connsiteY0" fmla="*/ 0 h 6856053"/>
              <a:gd name="connsiteX1" fmla="*/ 1552288 w 3798864"/>
              <a:gd name="connsiteY1" fmla="*/ 0 h 6856053"/>
              <a:gd name="connsiteX2" fmla="*/ 1676092 w 3798864"/>
              <a:gd name="connsiteY2" fmla="*/ 54971 h 6856053"/>
              <a:gd name="connsiteX3" fmla="*/ 3284881 w 3798864"/>
              <a:gd name="connsiteY3" fmla="*/ 1541799 h 6856053"/>
              <a:gd name="connsiteX4" fmla="*/ 3295509 w 3798864"/>
              <a:gd name="connsiteY4" fmla="*/ 5318157 h 6856053"/>
              <a:gd name="connsiteX5" fmla="*/ 1695112 w 3798864"/>
              <a:gd name="connsiteY5" fmla="*/ 6814016 h 6856053"/>
              <a:gd name="connsiteX6" fmla="*/ 1601856 w 3798864"/>
              <a:gd name="connsiteY6" fmla="*/ 6856053 h 6856053"/>
              <a:gd name="connsiteX7" fmla="*/ 19293 w 3798864"/>
              <a:gd name="connsiteY7" fmla="*/ 6856053 h 6856053"/>
              <a:gd name="connsiteX8" fmla="*/ 0 w 3798864"/>
              <a:gd name="connsiteY8" fmla="*/ 0 h 68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864" h="6856053">
                <a:moveTo>
                  <a:pt x="0" y="0"/>
                </a:moveTo>
                <a:lnTo>
                  <a:pt x="1552288" y="0"/>
                </a:lnTo>
                <a:lnTo>
                  <a:pt x="1676092" y="54971"/>
                </a:lnTo>
                <a:cubicBezTo>
                  <a:pt x="2336987" y="374553"/>
                  <a:pt x="2901543" y="886190"/>
                  <a:pt x="3284881" y="1541799"/>
                </a:cubicBezTo>
                <a:cubicBezTo>
                  <a:pt x="3966373" y="2707326"/>
                  <a:pt x="3970429" y="4148813"/>
                  <a:pt x="3295509" y="5318157"/>
                </a:cubicBezTo>
                <a:cubicBezTo>
                  <a:pt x="2915866" y="5975913"/>
                  <a:pt x="2354198" y="6490719"/>
                  <a:pt x="1695112" y="6814016"/>
                </a:cubicBezTo>
                <a:lnTo>
                  <a:pt x="1601856" y="6856053"/>
                </a:lnTo>
                <a:lnTo>
                  <a:pt x="19293" y="6856053"/>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48" name="Group 147">
            <a:extLst>
              <a:ext uri="{FF2B5EF4-FFF2-40B4-BE49-F238E27FC236}">
                <a16:creationId xmlns:a16="http://schemas.microsoft.com/office/drawing/2014/main" id="{E06511B9-9CD6-4A58-A442-B7F43E504855}"/>
              </a:ext>
            </a:extLst>
          </p:cNvPr>
          <p:cNvGrpSpPr/>
          <p:nvPr/>
        </p:nvGrpSpPr>
        <p:grpSpPr>
          <a:xfrm rot="13303421">
            <a:off x="-2949843" y="141025"/>
            <a:ext cx="6596198" cy="6596200"/>
            <a:chOff x="6446837" y="1287462"/>
            <a:chExt cx="4800600" cy="4800600"/>
          </a:xfrm>
          <a:solidFill>
            <a:srgbClr val="FFFFFF">
              <a:alpha val="20000"/>
            </a:srgbClr>
          </a:solidFill>
        </p:grpSpPr>
        <p:sp>
          <p:nvSpPr>
            <p:cNvPr id="149" name="Oval 148">
              <a:extLst>
                <a:ext uri="{FF2B5EF4-FFF2-40B4-BE49-F238E27FC236}">
                  <a16:creationId xmlns:a16="http://schemas.microsoft.com/office/drawing/2014/main" id="{8AD21DEF-CD09-4E75-8AF0-D3698B7A5313}"/>
                </a:ext>
              </a:extLst>
            </p:cNvPr>
            <p:cNvSpPr/>
            <p:nvPr/>
          </p:nvSpPr>
          <p:spPr bwMode="auto">
            <a:xfrm>
              <a:off x="8504237" y="1287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0" name="Oval 149">
              <a:extLst>
                <a:ext uri="{FF2B5EF4-FFF2-40B4-BE49-F238E27FC236}">
                  <a16:creationId xmlns:a16="http://schemas.microsoft.com/office/drawing/2014/main" id="{56E9E2AC-A00D-4D0F-A4ED-76BC5B2BFDAC}"/>
                </a:ext>
              </a:extLst>
            </p:cNvPr>
            <p:cNvSpPr/>
            <p:nvPr/>
          </p:nvSpPr>
          <p:spPr bwMode="auto">
            <a:xfrm rot="21207814">
              <a:off x="10028237" y="1744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1" name="Oval 150">
              <a:extLst>
                <a:ext uri="{FF2B5EF4-FFF2-40B4-BE49-F238E27FC236}">
                  <a16:creationId xmlns:a16="http://schemas.microsoft.com/office/drawing/2014/main" id="{10E01259-B502-4C36-AB96-386760C537E5}"/>
                </a:ext>
              </a:extLst>
            </p:cNvPr>
            <p:cNvSpPr/>
            <p:nvPr/>
          </p:nvSpPr>
          <p:spPr bwMode="auto">
            <a:xfrm>
              <a:off x="6980237" y="20494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4" name="Oval 153">
              <a:extLst>
                <a:ext uri="{FF2B5EF4-FFF2-40B4-BE49-F238E27FC236}">
                  <a16:creationId xmlns:a16="http://schemas.microsoft.com/office/drawing/2014/main" id="{907B53C7-A78B-4A7F-97FD-2F99C1D2272B}"/>
                </a:ext>
              </a:extLst>
            </p:cNvPr>
            <p:cNvSpPr/>
            <p:nvPr/>
          </p:nvSpPr>
          <p:spPr bwMode="auto">
            <a:xfrm>
              <a:off x="10866437" y="27352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5" name="Oval 154">
              <a:extLst>
                <a:ext uri="{FF2B5EF4-FFF2-40B4-BE49-F238E27FC236}">
                  <a16:creationId xmlns:a16="http://schemas.microsoft.com/office/drawing/2014/main" id="{46DA30F1-B1E4-4788-AF38-A143889D927A}"/>
                </a:ext>
              </a:extLst>
            </p:cNvPr>
            <p:cNvSpPr/>
            <p:nvPr/>
          </p:nvSpPr>
          <p:spPr bwMode="auto">
            <a:xfrm>
              <a:off x="6446837" y="34210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6" name="Oval 155">
              <a:extLst>
                <a:ext uri="{FF2B5EF4-FFF2-40B4-BE49-F238E27FC236}">
                  <a16:creationId xmlns:a16="http://schemas.microsoft.com/office/drawing/2014/main" id="{F5A51683-2574-486B-B218-2C069EFDE983}"/>
                </a:ext>
              </a:extLst>
            </p:cNvPr>
            <p:cNvSpPr/>
            <p:nvPr/>
          </p:nvSpPr>
          <p:spPr bwMode="auto">
            <a:xfrm rot="392934">
              <a:off x="6904037" y="5173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7" name="Oval 156">
              <a:extLst>
                <a:ext uri="{FF2B5EF4-FFF2-40B4-BE49-F238E27FC236}">
                  <a16:creationId xmlns:a16="http://schemas.microsoft.com/office/drawing/2014/main" id="{2D17E68A-8969-4426-B128-DD2F18E4340B}"/>
                </a:ext>
              </a:extLst>
            </p:cNvPr>
            <p:cNvSpPr/>
            <p:nvPr/>
          </p:nvSpPr>
          <p:spPr bwMode="auto">
            <a:xfrm rot="20789237">
              <a:off x="8047037" y="58594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8" name="Oval 157">
              <a:extLst>
                <a:ext uri="{FF2B5EF4-FFF2-40B4-BE49-F238E27FC236}">
                  <a16:creationId xmlns:a16="http://schemas.microsoft.com/office/drawing/2014/main" id="{5A0435D2-1064-4B90-ACB2-7A1A4ECEE25B}"/>
                </a:ext>
              </a:extLst>
            </p:cNvPr>
            <p:cNvSpPr/>
            <p:nvPr/>
          </p:nvSpPr>
          <p:spPr bwMode="auto">
            <a:xfrm>
              <a:off x="10180637" y="53260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9" name="Oval 158">
              <a:extLst>
                <a:ext uri="{FF2B5EF4-FFF2-40B4-BE49-F238E27FC236}">
                  <a16:creationId xmlns:a16="http://schemas.microsoft.com/office/drawing/2014/main" id="{09FE13FD-FF92-4154-BD47-61D4F07376F7}"/>
                </a:ext>
              </a:extLst>
            </p:cNvPr>
            <p:cNvSpPr/>
            <p:nvPr/>
          </p:nvSpPr>
          <p:spPr bwMode="auto">
            <a:xfrm rot="20947770">
              <a:off x="11018837" y="41068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160" name="Straight Connector 159">
              <a:extLst>
                <a:ext uri="{FF2B5EF4-FFF2-40B4-BE49-F238E27FC236}">
                  <a16:creationId xmlns:a16="http://schemas.microsoft.com/office/drawing/2014/main" id="{61510761-D171-4B94-B97E-B67E77C03745}"/>
                </a:ext>
              </a:extLst>
            </p:cNvPr>
            <p:cNvCxnSpPr>
              <a:stCxn id="149" idx="6"/>
              <a:endCxn id="150" idx="1"/>
            </p:cNvCxnSpPr>
            <p:nvPr/>
          </p:nvCxnSpPr>
          <p:spPr>
            <a:xfrm>
              <a:off x="8809037" y="1439862"/>
              <a:ext cx="1244003" cy="348004"/>
            </a:xfrm>
            <a:prstGeom prst="line">
              <a:avLst/>
            </a:prstGeom>
            <a:grpFill/>
            <a:ln w="12700" cap="flat" cmpd="sng" algn="ctr">
              <a:solidFill>
                <a:srgbClr val="FFFFFF">
                  <a:alpha val="20000"/>
                </a:srgbClr>
              </a:solidFill>
              <a:prstDash val="solid"/>
              <a:headEnd type="none"/>
              <a:tailEnd type="none"/>
            </a:ln>
            <a:effectLst/>
          </p:spPr>
        </p:cxnSp>
        <p:cxnSp>
          <p:nvCxnSpPr>
            <p:cNvPr id="161" name="Straight Connector 160">
              <a:extLst>
                <a:ext uri="{FF2B5EF4-FFF2-40B4-BE49-F238E27FC236}">
                  <a16:creationId xmlns:a16="http://schemas.microsoft.com/office/drawing/2014/main" id="{3CD08839-74AA-43DA-AA40-0BB74C3798AD}"/>
                </a:ext>
              </a:extLst>
            </p:cNvPr>
            <p:cNvCxnSpPr>
              <a:stCxn id="150" idx="5"/>
              <a:endCxn id="154" idx="1"/>
            </p:cNvCxnSpPr>
            <p:nvPr/>
          </p:nvCxnSpPr>
          <p:spPr>
            <a:xfrm>
              <a:off x="10232034" y="1930058"/>
              <a:ext cx="656721" cy="827522"/>
            </a:xfrm>
            <a:prstGeom prst="line">
              <a:avLst/>
            </a:prstGeom>
            <a:grpFill/>
            <a:ln w="12700" cap="flat" cmpd="sng" algn="ctr">
              <a:solidFill>
                <a:srgbClr val="FFFFFF">
                  <a:alpha val="20000"/>
                </a:srgbClr>
              </a:solidFill>
              <a:prstDash val="solid"/>
              <a:headEnd type="none"/>
              <a:tailEnd type="none"/>
            </a:ln>
            <a:effectLst/>
          </p:spPr>
        </p:cxnSp>
        <p:cxnSp>
          <p:nvCxnSpPr>
            <p:cNvPr id="162" name="Straight Connector 161">
              <a:extLst>
                <a:ext uri="{FF2B5EF4-FFF2-40B4-BE49-F238E27FC236}">
                  <a16:creationId xmlns:a16="http://schemas.microsoft.com/office/drawing/2014/main" id="{5684E27B-7A7E-4597-856E-38D011826F60}"/>
                </a:ext>
              </a:extLst>
            </p:cNvPr>
            <p:cNvCxnSpPr>
              <a:stCxn id="154" idx="4"/>
              <a:endCxn id="159" idx="0"/>
            </p:cNvCxnSpPr>
            <p:nvPr/>
          </p:nvCxnSpPr>
          <p:spPr>
            <a:xfrm>
              <a:off x="10942637" y="2887662"/>
              <a:ext cx="168944" cy="1221251"/>
            </a:xfrm>
            <a:prstGeom prst="line">
              <a:avLst/>
            </a:prstGeom>
            <a:grpFill/>
            <a:ln w="12700" cap="flat" cmpd="sng" algn="ctr">
              <a:solidFill>
                <a:srgbClr val="FFFFFF">
                  <a:alpha val="20000"/>
                </a:srgbClr>
              </a:solidFill>
              <a:prstDash val="solid"/>
              <a:headEnd type="none"/>
              <a:tailEnd type="none"/>
            </a:ln>
            <a:effectLst/>
          </p:spPr>
        </p:cxnSp>
        <p:cxnSp>
          <p:nvCxnSpPr>
            <p:cNvPr id="163" name="Straight Connector 162">
              <a:extLst>
                <a:ext uri="{FF2B5EF4-FFF2-40B4-BE49-F238E27FC236}">
                  <a16:creationId xmlns:a16="http://schemas.microsoft.com/office/drawing/2014/main" id="{88CCCC63-30F3-40FC-98BA-F6A72FBC02D4}"/>
                </a:ext>
              </a:extLst>
            </p:cNvPr>
            <p:cNvCxnSpPr>
              <a:stCxn id="159" idx="3"/>
              <a:endCxn id="158" idx="7"/>
            </p:cNvCxnSpPr>
            <p:nvPr/>
          </p:nvCxnSpPr>
          <p:spPr>
            <a:xfrm flipH="1">
              <a:off x="10440800" y="4315776"/>
              <a:ext cx="628207" cy="1054923"/>
            </a:xfrm>
            <a:prstGeom prst="line">
              <a:avLst/>
            </a:prstGeom>
            <a:grpFill/>
            <a:ln w="12700" cap="flat" cmpd="sng" algn="ctr">
              <a:solidFill>
                <a:srgbClr val="FFFFFF">
                  <a:alpha val="20000"/>
                </a:srgbClr>
              </a:solidFill>
              <a:prstDash val="solid"/>
              <a:headEnd type="none"/>
              <a:tailEnd type="none"/>
            </a:ln>
            <a:effectLst/>
          </p:spPr>
        </p:cxnSp>
        <p:cxnSp>
          <p:nvCxnSpPr>
            <p:cNvPr id="164" name="Straight Connector 163">
              <a:extLst>
                <a:ext uri="{FF2B5EF4-FFF2-40B4-BE49-F238E27FC236}">
                  <a16:creationId xmlns:a16="http://schemas.microsoft.com/office/drawing/2014/main" id="{459A01D8-56C4-45EE-95E4-4A0BD903A006}"/>
                </a:ext>
              </a:extLst>
            </p:cNvPr>
            <p:cNvCxnSpPr>
              <a:stCxn id="158" idx="3"/>
              <a:endCxn id="157" idx="6"/>
            </p:cNvCxnSpPr>
            <p:nvPr/>
          </p:nvCxnSpPr>
          <p:spPr>
            <a:xfrm flipH="1">
              <a:off x="8272473" y="5586225"/>
              <a:ext cx="1952801" cy="360830"/>
            </a:xfrm>
            <a:prstGeom prst="line">
              <a:avLst/>
            </a:prstGeom>
            <a:grpFill/>
            <a:ln w="12700" cap="flat" cmpd="sng" algn="ctr">
              <a:solidFill>
                <a:srgbClr val="FFFFFF">
                  <a:alpha val="20000"/>
                </a:srgbClr>
              </a:solidFill>
              <a:prstDash val="solid"/>
              <a:headEnd type="none"/>
              <a:tailEnd type="none"/>
            </a:ln>
            <a:effectLst/>
          </p:spPr>
        </p:cxnSp>
        <p:cxnSp>
          <p:nvCxnSpPr>
            <p:cNvPr id="165" name="Straight Connector 164">
              <a:extLst>
                <a:ext uri="{FF2B5EF4-FFF2-40B4-BE49-F238E27FC236}">
                  <a16:creationId xmlns:a16="http://schemas.microsoft.com/office/drawing/2014/main" id="{413E0FCB-1AFF-4DDE-87CA-0E9F032C3A21}"/>
                </a:ext>
              </a:extLst>
            </p:cNvPr>
            <p:cNvCxnSpPr>
              <a:stCxn id="157" idx="1"/>
              <a:endCxn id="156" idx="5"/>
            </p:cNvCxnSpPr>
            <p:nvPr/>
          </p:nvCxnSpPr>
          <p:spPr>
            <a:xfrm flipH="1" flipV="1">
              <a:off x="7089414" y="5377474"/>
              <a:ext cx="974453" cy="536588"/>
            </a:xfrm>
            <a:prstGeom prst="line">
              <a:avLst/>
            </a:prstGeom>
            <a:grpFill/>
            <a:ln w="12700" cap="flat" cmpd="sng" algn="ctr">
              <a:solidFill>
                <a:srgbClr val="FFFFFF">
                  <a:alpha val="20000"/>
                </a:srgbClr>
              </a:solidFill>
              <a:prstDash val="solid"/>
              <a:headEnd type="none"/>
              <a:tailEnd type="none"/>
            </a:ln>
            <a:effectLst/>
          </p:spPr>
        </p:cxnSp>
        <p:cxnSp>
          <p:nvCxnSpPr>
            <p:cNvPr id="166" name="Straight Connector 165">
              <a:extLst>
                <a:ext uri="{FF2B5EF4-FFF2-40B4-BE49-F238E27FC236}">
                  <a16:creationId xmlns:a16="http://schemas.microsoft.com/office/drawing/2014/main" id="{698A3D73-7B59-4BDF-8C38-11674FBF6D2C}"/>
                </a:ext>
              </a:extLst>
            </p:cNvPr>
            <p:cNvCxnSpPr>
              <a:stCxn id="156" idx="1"/>
              <a:endCxn id="155" idx="4"/>
            </p:cNvCxnSpPr>
            <p:nvPr/>
          </p:nvCxnSpPr>
          <p:spPr>
            <a:xfrm flipH="1" flipV="1">
              <a:off x="6523037" y="3573462"/>
              <a:ext cx="424223" cy="1624988"/>
            </a:xfrm>
            <a:prstGeom prst="line">
              <a:avLst/>
            </a:prstGeom>
            <a:grpFill/>
            <a:ln w="12700" cap="flat" cmpd="sng" algn="ctr">
              <a:solidFill>
                <a:srgbClr val="FFFFFF">
                  <a:alpha val="20000"/>
                </a:srgbClr>
              </a:solidFill>
              <a:prstDash val="solid"/>
              <a:headEnd type="none"/>
              <a:tailEnd type="none"/>
            </a:ln>
            <a:effectLst/>
          </p:spPr>
        </p:cxnSp>
        <p:cxnSp>
          <p:nvCxnSpPr>
            <p:cNvPr id="167" name="Straight Connector 166">
              <a:extLst>
                <a:ext uri="{FF2B5EF4-FFF2-40B4-BE49-F238E27FC236}">
                  <a16:creationId xmlns:a16="http://schemas.microsoft.com/office/drawing/2014/main" id="{15E5D60A-E304-4780-9CFF-BC8781C9E0F0}"/>
                </a:ext>
              </a:extLst>
            </p:cNvPr>
            <p:cNvCxnSpPr>
              <a:stCxn id="155" idx="0"/>
              <a:endCxn id="151" idx="3"/>
            </p:cNvCxnSpPr>
            <p:nvPr/>
          </p:nvCxnSpPr>
          <p:spPr>
            <a:xfrm flipV="1">
              <a:off x="6523037" y="2374666"/>
              <a:ext cx="512996" cy="1046396"/>
            </a:xfrm>
            <a:prstGeom prst="line">
              <a:avLst/>
            </a:prstGeom>
            <a:grpFill/>
            <a:ln w="12700" cap="flat" cmpd="sng" algn="ctr">
              <a:solidFill>
                <a:srgbClr val="FFFFFF">
                  <a:alpha val="20000"/>
                </a:srgbClr>
              </a:solidFill>
              <a:prstDash val="solid"/>
              <a:headEnd type="none"/>
              <a:tailEnd type="none"/>
            </a:ln>
            <a:effectLst/>
          </p:spPr>
        </p:cxnSp>
        <p:cxnSp>
          <p:nvCxnSpPr>
            <p:cNvPr id="168" name="Straight Connector 167">
              <a:extLst>
                <a:ext uri="{FF2B5EF4-FFF2-40B4-BE49-F238E27FC236}">
                  <a16:creationId xmlns:a16="http://schemas.microsoft.com/office/drawing/2014/main" id="{737DFF65-450A-4126-9329-2458F4D6A9C0}"/>
                </a:ext>
              </a:extLst>
            </p:cNvPr>
            <p:cNvCxnSpPr>
              <a:stCxn id="151" idx="7"/>
              <a:endCxn id="149" idx="2"/>
            </p:cNvCxnSpPr>
            <p:nvPr/>
          </p:nvCxnSpPr>
          <p:spPr>
            <a:xfrm flipV="1">
              <a:off x="7305441" y="1439862"/>
              <a:ext cx="1198796" cy="665396"/>
            </a:xfrm>
            <a:prstGeom prst="line">
              <a:avLst/>
            </a:prstGeom>
            <a:grpFill/>
            <a:ln w="12700" cap="flat" cmpd="sng" algn="ctr">
              <a:solidFill>
                <a:srgbClr val="FFFFFF">
                  <a:alpha val="20000"/>
                </a:srgbClr>
              </a:solidFill>
              <a:prstDash val="solid"/>
              <a:headEnd type="none"/>
              <a:tailEnd type="none"/>
            </a:ln>
            <a:effectLst/>
          </p:spPr>
        </p:cxnSp>
        <p:sp>
          <p:nvSpPr>
            <p:cNvPr id="169" name="Oval 168">
              <a:extLst>
                <a:ext uri="{FF2B5EF4-FFF2-40B4-BE49-F238E27FC236}">
                  <a16:creationId xmlns:a16="http://schemas.microsoft.com/office/drawing/2014/main" id="{F3DF818B-AAC9-449B-A697-4F952CCF5F2A}"/>
                </a:ext>
              </a:extLst>
            </p:cNvPr>
            <p:cNvSpPr/>
            <p:nvPr/>
          </p:nvSpPr>
          <p:spPr bwMode="auto">
            <a:xfrm>
              <a:off x="9037637" y="19732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0" name="Oval 169">
              <a:extLst>
                <a:ext uri="{FF2B5EF4-FFF2-40B4-BE49-F238E27FC236}">
                  <a16:creationId xmlns:a16="http://schemas.microsoft.com/office/drawing/2014/main" id="{E148B1F5-FC03-46CB-80CC-B3837DBB8A4D}"/>
                </a:ext>
              </a:extLst>
            </p:cNvPr>
            <p:cNvSpPr/>
            <p:nvPr/>
          </p:nvSpPr>
          <p:spPr bwMode="auto">
            <a:xfrm>
              <a:off x="7666037" y="2811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1" name="Oval 170">
              <a:extLst>
                <a:ext uri="{FF2B5EF4-FFF2-40B4-BE49-F238E27FC236}">
                  <a16:creationId xmlns:a16="http://schemas.microsoft.com/office/drawing/2014/main" id="{BE6DB5F0-8C2A-4891-9730-66BABE406A2F}"/>
                </a:ext>
              </a:extLst>
            </p:cNvPr>
            <p:cNvSpPr/>
            <p:nvPr/>
          </p:nvSpPr>
          <p:spPr bwMode="auto">
            <a:xfrm>
              <a:off x="9308591" y="4272969"/>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2" name="Oval 171">
              <a:extLst>
                <a:ext uri="{FF2B5EF4-FFF2-40B4-BE49-F238E27FC236}">
                  <a16:creationId xmlns:a16="http://schemas.microsoft.com/office/drawing/2014/main" id="{52A63291-AE41-4B58-866C-42C0D5EAF704}"/>
                </a:ext>
              </a:extLst>
            </p:cNvPr>
            <p:cNvSpPr/>
            <p:nvPr/>
          </p:nvSpPr>
          <p:spPr bwMode="auto">
            <a:xfrm>
              <a:off x="7742237" y="38782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3" name="Oval 172">
              <a:extLst>
                <a:ext uri="{FF2B5EF4-FFF2-40B4-BE49-F238E27FC236}">
                  <a16:creationId xmlns:a16="http://schemas.microsoft.com/office/drawing/2014/main" id="{5DC1EAFF-EDAA-42A8-B2AC-77F154116EBF}"/>
                </a:ext>
              </a:extLst>
            </p:cNvPr>
            <p:cNvSpPr/>
            <p:nvPr/>
          </p:nvSpPr>
          <p:spPr bwMode="auto">
            <a:xfrm>
              <a:off x="9952037" y="32686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4" name="Oval 173">
              <a:extLst>
                <a:ext uri="{FF2B5EF4-FFF2-40B4-BE49-F238E27FC236}">
                  <a16:creationId xmlns:a16="http://schemas.microsoft.com/office/drawing/2014/main" id="{A3470254-49BF-4CD9-AD18-2B86BEF3E1B0}"/>
                </a:ext>
              </a:extLst>
            </p:cNvPr>
            <p:cNvSpPr/>
            <p:nvPr/>
          </p:nvSpPr>
          <p:spPr bwMode="auto">
            <a:xfrm>
              <a:off x="8199437" y="49450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175" name="Straight Connector 174">
              <a:extLst>
                <a:ext uri="{FF2B5EF4-FFF2-40B4-BE49-F238E27FC236}">
                  <a16:creationId xmlns:a16="http://schemas.microsoft.com/office/drawing/2014/main" id="{F8FB6EB4-D84A-4110-8965-5857C3F97621}"/>
                </a:ext>
              </a:extLst>
            </p:cNvPr>
            <p:cNvCxnSpPr>
              <a:stCxn id="170" idx="1"/>
              <a:endCxn id="151" idx="5"/>
            </p:cNvCxnSpPr>
            <p:nvPr/>
          </p:nvCxnSpPr>
          <p:spPr>
            <a:xfrm flipH="1" flipV="1">
              <a:off x="7305441" y="2374666"/>
              <a:ext cx="405233" cy="481433"/>
            </a:xfrm>
            <a:prstGeom prst="line">
              <a:avLst/>
            </a:prstGeom>
            <a:grpFill/>
            <a:ln w="12700" cap="flat" cmpd="sng" algn="ctr">
              <a:solidFill>
                <a:srgbClr val="FFFFFF">
                  <a:alpha val="20000"/>
                </a:srgbClr>
              </a:solidFill>
              <a:prstDash val="solid"/>
              <a:headEnd type="none"/>
              <a:tailEnd type="none"/>
            </a:ln>
            <a:effectLst/>
          </p:spPr>
        </p:cxnSp>
        <p:cxnSp>
          <p:nvCxnSpPr>
            <p:cNvPr id="176" name="Straight Connector 175">
              <a:extLst>
                <a:ext uri="{FF2B5EF4-FFF2-40B4-BE49-F238E27FC236}">
                  <a16:creationId xmlns:a16="http://schemas.microsoft.com/office/drawing/2014/main" id="{62356916-6FAC-4C2D-9159-EEB03AA4B899}"/>
                </a:ext>
              </a:extLst>
            </p:cNvPr>
            <p:cNvCxnSpPr>
              <a:stCxn id="169" idx="2"/>
              <a:endCxn id="151" idx="6"/>
            </p:cNvCxnSpPr>
            <p:nvPr/>
          </p:nvCxnSpPr>
          <p:spPr>
            <a:xfrm flipH="1">
              <a:off x="7361237" y="2125662"/>
              <a:ext cx="1676400" cy="114300"/>
            </a:xfrm>
            <a:prstGeom prst="line">
              <a:avLst/>
            </a:prstGeom>
            <a:grpFill/>
            <a:ln w="12700" cap="flat" cmpd="sng" algn="ctr">
              <a:solidFill>
                <a:srgbClr val="FFFFFF">
                  <a:alpha val="20000"/>
                </a:srgbClr>
              </a:solidFill>
              <a:prstDash val="solid"/>
              <a:headEnd type="none"/>
              <a:tailEnd type="none"/>
            </a:ln>
            <a:effectLst/>
          </p:spPr>
        </p:cxnSp>
        <p:cxnSp>
          <p:nvCxnSpPr>
            <p:cNvPr id="177" name="Straight Connector 176">
              <a:extLst>
                <a:ext uri="{FF2B5EF4-FFF2-40B4-BE49-F238E27FC236}">
                  <a16:creationId xmlns:a16="http://schemas.microsoft.com/office/drawing/2014/main" id="{34CB26F8-88A8-41A8-A5B3-769341B27F13}"/>
                </a:ext>
              </a:extLst>
            </p:cNvPr>
            <p:cNvCxnSpPr>
              <a:stCxn id="172" idx="1"/>
              <a:endCxn id="151" idx="4"/>
            </p:cNvCxnSpPr>
            <p:nvPr/>
          </p:nvCxnSpPr>
          <p:spPr>
            <a:xfrm flipH="1" flipV="1">
              <a:off x="7170737" y="2430462"/>
              <a:ext cx="604978" cy="1481278"/>
            </a:xfrm>
            <a:prstGeom prst="line">
              <a:avLst/>
            </a:prstGeom>
            <a:grpFill/>
            <a:ln w="12700" cap="flat" cmpd="sng" algn="ctr">
              <a:solidFill>
                <a:srgbClr val="FFFFFF">
                  <a:alpha val="20000"/>
                </a:srgbClr>
              </a:solidFill>
              <a:prstDash val="solid"/>
              <a:headEnd type="none"/>
              <a:tailEnd type="none"/>
            </a:ln>
            <a:effectLst/>
          </p:spPr>
        </p:cxnSp>
        <p:cxnSp>
          <p:nvCxnSpPr>
            <p:cNvPr id="178" name="Straight Connector 177">
              <a:extLst>
                <a:ext uri="{FF2B5EF4-FFF2-40B4-BE49-F238E27FC236}">
                  <a16:creationId xmlns:a16="http://schemas.microsoft.com/office/drawing/2014/main" id="{B4AAAAD4-5021-45EC-8BA4-111C833A158D}"/>
                </a:ext>
              </a:extLst>
            </p:cNvPr>
            <p:cNvCxnSpPr>
              <a:stCxn id="173" idx="1"/>
              <a:endCxn id="151" idx="6"/>
            </p:cNvCxnSpPr>
            <p:nvPr/>
          </p:nvCxnSpPr>
          <p:spPr>
            <a:xfrm flipH="1" flipV="1">
              <a:off x="7361237" y="2239962"/>
              <a:ext cx="2635437" cy="1073337"/>
            </a:xfrm>
            <a:prstGeom prst="line">
              <a:avLst/>
            </a:prstGeom>
            <a:grpFill/>
            <a:ln w="12700" cap="flat" cmpd="sng" algn="ctr">
              <a:solidFill>
                <a:srgbClr val="FFFFFF">
                  <a:alpha val="20000"/>
                </a:srgbClr>
              </a:solidFill>
              <a:prstDash val="solid"/>
              <a:headEnd type="none"/>
              <a:tailEnd type="none"/>
            </a:ln>
            <a:effectLst/>
          </p:spPr>
        </p:cxnSp>
        <p:cxnSp>
          <p:nvCxnSpPr>
            <p:cNvPr id="179" name="Straight Connector 178">
              <a:extLst>
                <a:ext uri="{FF2B5EF4-FFF2-40B4-BE49-F238E27FC236}">
                  <a16:creationId xmlns:a16="http://schemas.microsoft.com/office/drawing/2014/main" id="{DD35ECA9-D14C-4205-B971-5722578FA355}"/>
                </a:ext>
              </a:extLst>
            </p:cNvPr>
            <p:cNvCxnSpPr>
              <a:stCxn id="169" idx="1"/>
              <a:endCxn id="149" idx="4"/>
            </p:cNvCxnSpPr>
            <p:nvPr/>
          </p:nvCxnSpPr>
          <p:spPr>
            <a:xfrm flipH="1" flipV="1">
              <a:off x="8656637" y="1592262"/>
              <a:ext cx="425637" cy="425637"/>
            </a:xfrm>
            <a:prstGeom prst="line">
              <a:avLst/>
            </a:prstGeom>
            <a:grpFill/>
            <a:ln w="12700" cap="flat" cmpd="sng" algn="ctr">
              <a:solidFill>
                <a:srgbClr val="FFFFFF">
                  <a:alpha val="20000"/>
                </a:srgbClr>
              </a:solidFill>
              <a:prstDash val="solid"/>
              <a:headEnd type="none"/>
              <a:tailEnd type="none"/>
            </a:ln>
            <a:effectLst/>
          </p:spPr>
        </p:cxnSp>
        <p:cxnSp>
          <p:nvCxnSpPr>
            <p:cNvPr id="180" name="Straight Connector 179">
              <a:extLst>
                <a:ext uri="{FF2B5EF4-FFF2-40B4-BE49-F238E27FC236}">
                  <a16:creationId xmlns:a16="http://schemas.microsoft.com/office/drawing/2014/main" id="{D96784A7-7E04-46D5-8A09-804EEB9480AD}"/>
                </a:ext>
              </a:extLst>
            </p:cNvPr>
            <p:cNvCxnSpPr>
              <a:cxnSpLocks/>
              <a:stCxn id="171" idx="0"/>
              <a:endCxn id="149" idx="4"/>
            </p:cNvCxnSpPr>
            <p:nvPr/>
          </p:nvCxnSpPr>
          <p:spPr>
            <a:xfrm rot="8296579" flipH="1">
              <a:off x="8466927" y="1664561"/>
              <a:ext cx="1183775" cy="2536109"/>
            </a:xfrm>
            <a:prstGeom prst="line">
              <a:avLst/>
            </a:prstGeom>
            <a:grpFill/>
            <a:ln w="12700" cap="flat" cmpd="sng" algn="ctr">
              <a:solidFill>
                <a:srgbClr val="FFFFFF">
                  <a:alpha val="20000"/>
                </a:srgbClr>
              </a:solidFill>
              <a:prstDash val="solid"/>
              <a:headEnd type="none"/>
              <a:tailEnd type="none"/>
            </a:ln>
            <a:effectLst/>
          </p:spPr>
        </p:cxnSp>
        <p:cxnSp>
          <p:nvCxnSpPr>
            <p:cNvPr id="181" name="Straight Connector 180">
              <a:extLst>
                <a:ext uri="{FF2B5EF4-FFF2-40B4-BE49-F238E27FC236}">
                  <a16:creationId xmlns:a16="http://schemas.microsoft.com/office/drawing/2014/main" id="{4BB96F73-C7AA-443E-B90E-74CD7946586C}"/>
                </a:ext>
              </a:extLst>
            </p:cNvPr>
            <p:cNvCxnSpPr>
              <a:stCxn id="172" idx="0"/>
              <a:endCxn id="149" idx="3"/>
            </p:cNvCxnSpPr>
            <p:nvPr/>
          </p:nvCxnSpPr>
          <p:spPr>
            <a:xfrm flipV="1">
              <a:off x="7856537" y="1547625"/>
              <a:ext cx="692337" cy="2330637"/>
            </a:xfrm>
            <a:prstGeom prst="line">
              <a:avLst/>
            </a:prstGeom>
            <a:grpFill/>
            <a:ln w="12700" cap="flat" cmpd="sng" algn="ctr">
              <a:solidFill>
                <a:srgbClr val="FFFFFF">
                  <a:alpha val="20000"/>
                </a:srgbClr>
              </a:solidFill>
              <a:prstDash val="solid"/>
              <a:headEnd type="none"/>
              <a:tailEnd type="none"/>
            </a:ln>
            <a:effectLst/>
          </p:spPr>
        </p:cxnSp>
        <p:cxnSp>
          <p:nvCxnSpPr>
            <p:cNvPr id="182" name="Straight Connector 181">
              <a:extLst>
                <a:ext uri="{FF2B5EF4-FFF2-40B4-BE49-F238E27FC236}">
                  <a16:creationId xmlns:a16="http://schemas.microsoft.com/office/drawing/2014/main" id="{830DA9EC-E3ED-46F7-85C8-7E933634EEB3}"/>
                </a:ext>
              </a:extLst>
            </p:cNvPr>
            <p:cNvCxnSpPr>
              <a:stCxn id="174" idx="0"/>
              <a:endCxn id="149" idx="3"/>
            </p:cNvCxnSpPr>
            <p:nvPr/>
          </p:nvCxnSpPr>
          <p:spPr>
            <a:xfrm flipV="1">
              <a:off x="8389937" y="1547625"/>
              <a:ext cx="158937" cy="3397437"/>
            </a:xfrm>
            <a:prstGeom prst="line">
              <a:avLst/>
            </a:prstGeom>
            <a:grpFill/>
            <a:ln w="12700" cap="flat" cmpd="sng" algn="ctr">
              <a:solidFill>
                <a:srgbClr val="FFFFFF">
                  <a:alpha val="20000"/>
                </a:srgbClr>
              </a:solidFill>
              <a:prstDash val="solid"/>
              <a:headEnd type="none"/>
              <a:tailEnd type="none"/>
            </a:ln>
            <a:effectLst/>
          </p:spPr>
        </p:cxnSp>
        <p:cxnSp>
          <p:nvCxnSpPr>
            <p:cNvPr id="183" name="Straight Connector 182">
              <a:extLst>
                <a:ext uri="{FF2B5EF4-FFF2-40B4-BE49-F238E27FC236}">
                  <a16:creationId xmlns:a16="http://schemas.microsoft.com/office/drawing/2014/main" id="{4E951BD4-F704-4E91-82C9-0A8F64E71DE2}"/>
                </a:ext>
              </a:extLst>
            </p:cNvPr>
            <p:cNvCxnSpPr>
              <a:cxnSpLocks/>
              <a:stCxn id="170" idx="3"/>
              <a:endCxn id="155" idx="6"/>
            </p:cNvCxnSpPr>
            <p:nvPr/>
          </p:nvCxnSpPr>
          <p:spPr>
            <a:xfrm rot="8296579">
              <a:off x="6598549" y="3073431"/>
              <a:ext cx="1112814" cy="422024"/>
            </a:xfrm>
            <a:prstGeom prst="line">
              <a:avLst/>
            </a:prstGeom>
            <a:grpFill/>
            <a:ln w="12700" cap="flat" cmpd="sng" algn="ctr">
              <a:solidFill>
                <a:srgbClr val="FFFFFF">
                  <a:alpha val="20000"/>
                </a:srgbClr>
              </a:solidFill>
              <a:prstDash val="solid"/>
              <a:headEnd type="none"/>
              <a:tailEnd type="none"/>
            </a:ln>
            <a:effectLst/>
          </p:spPr>
        </p:cxnSp>
        <p:cxnSp>
          <p:nvCxnSpPr>
            <p:cNvPr id="184" name="Straight Connector 183">
              <a:extLst>
                <a:ext uri="{FF2B5EF4-FFF2-40B4-BE49-F238E27FC236}">
                  <a16:creationId xmlns:a16="http://schemas.microsoft.com/office/drawing/2014/main" id="{65E2BEF3-AD3B-48B7-87B3-A1A9958E71C6}"/>
                </a:ext>
              </a:extLst>
            </p:cNvPr>
            <p:cNvCxnSpPr>
              <a:stCxn id="172" idx="2"/>
            </p:cNvCxnSpPr>
            <p:nvPr/>
          </p:nvCxnSpPr>
          <p:spPr>
            <a:xfrm flipH="1" flipV="1">
              <a:off x="6599237" y="3497262"/>
              <a:ext cx="1143000" cy="495300"/>
            </a:xfrm>
            <a:prstGeom prst="line">
              <a:avLst/>
            </a:prstGeom>
            <a:grpFill/>
            <a:ln w="12700" cap="flat" cmpd="sng" algn="ctr">
              <a:solidFill>
                <a:srgbClr val="FFFFFF">
                  <a:alpha val="20000"/>
                </a:srgbClr>
              </a:solidFill>
              <a:prstDash val="solid"/>
              <a:headEnd type="none"/>
              <a:tailEnd type="none"/>
            </a:ln>
            <a:effectLst/>
          </p:spPr>
        </p:cxnSp>
        <p:cxnSp>
          <p:nvCxnSpPr>
            <p:cNvPr id="185" name="Straight Connector 184">
              <a:extLst>
                <a:ext uri="{FF2B5EF4-FFF2-40B4-BE49-F238E27FC236}">
                  <a16:creationId xmlns:a16="http://schemas.microsoft.com/office/drawing/2014/main" id="{62BF1E9A-3F05-414F-8632-11EED89C51E2}"/>
                </a:ext>
              </a:extLst>
            </p:cNvPr>
            <p:cNvCxnSpPr>
              <a:stCxn id="173" idx="2"/>
              <a:endCxn id="155" idx="6"/>
            </p:cNvCxnSpPr>
            <p:nvPr/>
          </p:nvCxnSpPr>
          <p:spPr>
            <a:xfrm flipH="1">
              <a:off x="6599237" y="3421062"/>
              <a:ext cx="3352800" cy="76200"/>
            </a:xfrm>
            <a:prstGeom prst="line">
              <a:avLst/>
            </a:prstGeom>
            <a:grpFill/>
            <a:ln w="12700" cap="flat" cmpd="sng" algn="ctr">
              <a:solidFill>
                <a:srgbClr val="FFFFFF">
                  <a:alpha val="20000"/>
                </a:srgbClr>
              </a:solidFill>
              <a:prstDash val="solid"/>
              <a:headEnd type="none"/>
              <a:tailEnd type="none"/>
            </a:ln>
            <a:effectLst/>
          </p:spPr>
        </p:cxnSp>
        <p:cxnSp>
          <p:nvCxnSpPr>
            <p:cNvPr id="186" name="Straight Connector 185">
              <a:extLst>
                <a:ext uri="{FF2B5EF4-FFF2-40B4-BE49-F238E27FC236}">
                  <a16:creationId xmlns:a16="http://schemas.microsoft.com/office/drawing/2014/main" id="{76827F4B-C26E-43EC-8D6F-A39F1819B900}"/>
                </a:ext>
              </a:extLst>
            </p:cNvPr>
            <p:cNvCxnSpPr>
              <a:stCxn id="172" idx="3"/>
              <a:endCxn id="156" idx="0"/>
            </p:cNvCxnSpPr>
            <p:nvPr/>
          </p:nvCxnSpPr>
          <p:spPr>
            <a:xfrm flipH="1">
              <a:off x="7031373" y="4073384"/>
              <a:ext cx="744342" cy="1101024"/>
            </a:xfrm>
            <a:prstGeom prst="line">
              <a:avLst/>
            </a:prstGeom>
            <a:grpFill/>
            <a:ln w="12700" cap="flat" cmpd="sng" algn="ctr">
              <a:solidFill>
                <a:srgbClr val="FFFFFF">
                  <a:alpha val="20000"/>
                </a:srgbClr>
              </a:solidFill>
              <a:prstDash val="solid"/>
              <a:headEnd type="none"/>
              <a:tailEnd type="none"/>
            </a:ln>
            <a:effectLst/>
          </p:spPr>
        </p:cxnSp>
        <p:cxnSp>
          <p:nvCxnSpPr>
            <p:cNvPr id="187" name="Straight Connector 186">
              <a:extLst>
                <a:ext uri="{FF2B5EF4-FFF2-40B4-BE49-F238E27FC236}">
                  <a16:creationId xmlns:a16="http://schemas.microsoft.com/office/drawing/2014/main" id="{75826440-2BB3-4333-9CFD-E412F967A0D7}"/>
                </a:ext>
              </a:extLst>
            </p:cNvPr>
            <p:cNvCxnSpPr>
              <a:stCxn id="174" idx="2"/>
              <a:endCxn id="156" idx="6"/>
            </p:cNvCxnSpPr>
            <p:nvPr/>
          </p:nvCxnSpPr>
          <p:spPr>
            <a:xfrm flipH="1">
              <a:off x="7131891" y="5135562"/>
              <a:ext cx="1067546" cy="165436"/>
            </a:xfrm>
            <a:prstGeom prst="line">
              <a:avLst/>
            </a:prstGeom>
            <a:grpFill/>
            <a:ln w="12700" cap="flat" cmpd="sng" algn="ctr">
              <a:solidFill>
                <a:srgbClr val="FFFFFF">
                  <a:alpha val="20000"/>
                </a:srgbClr>
              </a:solidFill>
              <a:prstDash val="solid"/>
              <a:headEnd type="none"/>
              <a:tailEnd type="none"/>
            </a:ln>
            <a:effectLst/>
          </p:spPr>
        </p:cxnSp>
        <p:cxnSp>
          <p:nvCxnSpPr>
            <p:cNvPr id="188" name="Straight Connector 187">
              <a:extLst>
                <a:ext uri="{FF2B5EF4-FFF2-40B4-BE49-F238E27FC236}">
                  <a16:creationId xmlns:a16="http://schemas.microsoft.com/office/drawing/2014/main" id="{CE82C5D2-B1FA-4E90-900A-618658092E0B}"/>
                </a:ext>
              </a:extLst>
            </p:cNvPr>
            <p:cNvCxnSpPr>
              <a:cxnSpLocks/>
              <a:stCxn id="171" idx="3"/>
              <a:endCxn id="174" idx="7"/>
            </p:cNvCxnSpPr>
            <p:nvPr/>
          </p:nvCxnSpPr>
          <p:spPr>
            <a:xfrm rot="8296579">
              <a:off x="8474076" y="4665813"/>
              <a:ext cx="929718" cy="202364"/>
            </a:xfrm>
            <a:prstGeom prst="line">
              <a:avLst/>
            </a:prstGeom>
            <a:grpFill/>
            <a:ln w="12700" cap="flat" cmpd="sng" algn="ctr">
              <a:solidFill>
                <a:srgbClr val="FFFFFF">
                  <a:alpha val="20000"/>
                </a:srgbClr>
              </a:solidFill>
              <a:prstDash val="solid"/>
              <a:headEnd type="none"/>
              <a:tailEnd type="none"/>
            </a:ln>
            <a:effectLst/>
          </p:spPr>
        </p:cxnSp>
        <p:cxnSp>
          <p:nvCxnSpPr>
            <p:cNvPr id="189" name="Straight Connector 188">
              <a:extLst>
                <a:ext uri="{FF2B5EF4-FFF2-40B4-BE49-F238E27FC236}">
                  <a16:creationId xmlns:a16="http://schemas.microsoft.com/office/drawing/2014/main" id="{9BFA9800-E145-4A46-97D3-FF7E773550DB}"/>
                </a:ext>
              </a:extLst>
            </p:cNvPr>
            <p:cNvCxnSpPr>
              <a:stCxn id="174" idx="1"/>
              <a:endCxn id="155" idx="5"/>
            </p:cNvCxnSpPr>
            <p:nvPr/>
          </p:nvCxnSpPr>
          <p:spPr>
            <a:xfrm flipH="1" flipV="1">
              <a:off x="6576919" y="3551144"/>
              <a:ext cx="1678314" cy="1449714"/>
            </a:xfrm>
            <a:prstGeom prst="line">
              <a:avLst/>
            </a:prstGeom>
            <a:grpFill/>
            <a:ln w="12700" cap="flat" cmpd="sng" algn="ctr">
              <a:solidFill>
                <a:srgbClr val="FFFFFF">
                  <a:alpha val="20000"/>
                </a:srgbClr>
              </a:solidFill>
              <a:prstDash val="solid"/>
              <a:headEnd type="none"/>
              <a:tailEnd type="none"/>
            </a:ln>
            <a:effectLst/>
          </p:spPr>
        </p:cxnSp>
        <p:cxnSp>
          <p:nvCxnSpPr>
            <p:cNvPr id="190" name="Straight Connector 189">
              <a:extLst>
                <a:ext uri="{FF2B5EF4-FFF2-40B4-BE49-F238E27FC236}">
                  <a16:creationId xmlns:a16="http://schemas.microsoft.com/office/drawing/2014/main" id="{1828E95E-C90D-40EE-9B7C-5DBF865FBDC0}"/>
                </a:ext>
              </a:extLst>
            </p:cNvPr>
            <p:cNvCxnSpPr>
              <a:stCxn id="157" idx="0"/>
            </p:cNvCxnSpPr>
            <p:nvPr/>
          </p:nvCxnSpPr>
          <p:spPr>
            <a:xfrm flipV="1">
              <a:off x="8134630" y="5326062"/>
              <a:ext cx="217207" cy="536564"/>
            </a:xfrm>
            <a:prstGeom prst="line">
              <a:avLst/>
            </a:prstGeom>
            <a:grpFill/>
            <a:ln w="12700" cap="flat" cmpd="sng" algn="ctr">
              <a:solidFill>
                <a:srgbClr val="FFFFFF">
                  <a:alpha val="20000"/>
                </a:srgbClr>
              </a:solidFill>
              <a:prstDash val="solid"/>
              <a:headEnd type="none"/>
              <a:tailEnd type="none"/>
            </a:ln>
            <a:effectLst/>
          </p:spPr>
        </p:cxnSp>
        <p:cxnSp>
          <p:nvCxnSpPr>
            <p:cNvPr id="191" name="Straight Connector 190">
              <a:extLst>
                <a:ext uri="{FF2B5EF4-FFF2-40B4-BE49-F238E27FC236}">
                  <a16:creationId xmlns:a16="http://schemas.microsoft.com/office/drawing/2014/main" id="{24B403DC-E585-4575-95E5-4C3B3EF33A55}"/>
                </a:ext>
              </a:extLst>
            </p:cNvPr>
            <p:cNvCxnSpPr>
              <a:cxnSpLocks/>
              <a:stCxn id="157" idx="7"/>
              <a:endCxn id="171" idx="3"/>
            </p:cNvCxnSpPr>
            <p:nvPr/>
          </p:nvCxnSpPr>
          <p:spPr>
            <a:xfrm rot="8296579" flipH="1">
              <a:off x="7917656" y="5080228"/>
              <a:ext cx="1738953" cy="248968"/>
            </a:xfrm>
            <a:prstGeom prst="line">
              <a:avLst/>
            </a:prstGeom>
            <a:grpFill/>
            <a:ln w="12700" cap="flat" cmpd="sng" algn="ctr">
              <a:solidFill>
                <a:srgbClr val="FFFFFF">
                  <a:alpha val="20000"/>
                </a:srgbClr>
              </a:solidFill>
              <a:prstDash val="solid"/>
              <a:headEnd type="none"/>
              <a:tailEnd type="none"/>
            </a:ln>
            <a:effectLst/>
          </p:spPr>
        </p:cxnSp>
        <p:cxnSp>
          <p:nvCxnSpPr>
            <p:cNvPr id="192" name="Straight Connector 191">
              <a:extLst>
                <a:ext uri="{FF2B5EF4-FFF2-40B4-BE49-F238E27FC236}">
                  <a16:creationId xmlns:a16="http://schemas.microsoft.com/office/drawing/2014/main" id="{BCAD750E-0A56-40F7-BA88-C8BE0984F2A2}"/>
                </a:ext>
              </a:extLst>
            </p:cNvPr>
            <p:cNvCxnSpPr>
              <a:endCxn id="172" idx="4"/>
            </p:cNvCxnSpPr>
            <p:nvPr/>
          </p:nvCxnSpPr>
          <p:spPr>
            <a:xfrm flipH="1" flipV="1">
              <a:off x="7856537" y="4106862"/>
              <a:ext cx="266700" cy="1752600"/>
            </a:xfrm>
            <a:prstGeom prst="line">
              <a:avLst/>
            </a:prstGeom>
            <a:grpFill/>
            <a:ln w="12700" cap="flat" cmpd="sng" algn="ctr">
              <a:solidFill>
                <a:srgbClr val="FFFFFF">
                  <a:alpha val="20000"/>
                </a:srgbClr>
              </a:solidFill>
              <a:prstDash val="solid"/>
              <a:headEnd type="none"/>
              <a:tailEnd type="none"/>
            </a:ln>
            <a:effectLst/>
          </p:spPr>
        </p:cxnSp>
        <p:cxnSp>
          <p:nvCxnSpPr>
            <p:cNvPr id="193" name="Straight Connector 192">
              <a:extLst>
                <a:ext uri="{FF2B5EF4-FFF2-40B4-BE49-F238E27FC236}">
                  <a16:creationId xmlns:a16="http://schemas.microsoft.com/office/drawing/2014/main" id="{7A9DB1A4-530C-4118-B595-D377B37530D7}"/>
                </a:ext>
              </a:extLst>
            </p:cNvPr>
            <p:cNvCxnSpPr>
              <a:cxnSpLocks/>
              <a:stCxn id="158" idx="1"/>
              <a:endCxn id="171" idx="5"/>
            </p:cNvCxnSpPr>
            <p:nvPr/>
          </p:nvCxnSpPr>
          <p:spPr>
            <a:xfrm rot="8296579" flipH="1">
              <a:off x="9863298" y="4420880"/>
              <a:ext cx="67432" cy="1062070"/>
            </a:xfrm>
            <a:prstGeom prst="line">
              <a:avLst/>
            </a:prstGeom>
            <a:grpFill/>
            <a:ln w="12700" cap="flat" cmpd="sng" algn="ctr">
              <a:solidFill>
                <a:srgbClr val="FFFFFF">
                  <a:alpha val="20000"/>
                </a:srgbClr>
              </a:solidFill>
              <a:prstDash val="solid"/>
              <a:headEnd type="none"/>
              <a:tailEnd type="none"/>
            </a:ln>
            <a:effectLst/>
          </p:spPr>
        </p:cxnSp>
        <p:cxnSp>
          <p:nvCxnSpPr>
            <p:cNvPr id="194" name="Straight Connector 193">
              <a:extLst>
                <a:ext uri="{FF2B5EF4-FFF2-40B4-BE49-F238E27FC236}">
                  <a16:creationId xmlns:a16="http://schemas.microsoft.com/office/drawing/2014/main" id="{E4F6C948-1DCE-4AAF-87C6-02A787563126}"/>
                </a:ext>
              </a:extLst>
            </p:cNvPr>
            <p:cNvCxnSpPr>
              <a:cxnSpLocks/>
              <a:stCxn id="158" idx="2"/>
              <a:endCxn id="174" idx="6"/>
            </p:cNvCxnSpPr>
            <p:nvPr/>
          </p:nvCxnSpPr>
          <p:spPr>
            <a:xfrm rot="8296579">
              <a:off x="8897479" y="4646550"/>
              <a:ext cx="966116" cy="1320923"/>
            </a:xfrm>
            <a:prstGeom prst="line">
              <a:avLst/>
            </a:prstGeom>
            <a:grpFill/>
            <a:ln w="12700" cap="flat" cmpd="sng" algn="ctr">
              <a:solidFill>
                <a:srgbClr val="FFFFFF">
                  <a:alpha val="20000"/>
                </a:srgbClr>
              </a:solidFill>
              <a:prstDash val="solid"/>
              <a:headEnd type="none"/>
              <a:tailEnd type="none"/>
            </a:ln>
            <a:effectLst/>
          </p:spPr>
        </p:cxnSp>
        <p:cxnSp>
          <p:nvCxnSpPr>
            <p:cNvPr id="195" name="Straight Connector 194">
              <a:extLst>
                <a:ext uri="{FF2B5EF4-FFF2-40B4-BE49-F238E27FC236}">
                  <a16:creationId xmlns:a16="http://schemas.microsoft.com/office/drawing/2014/main" id="{7E65B767-BAAB-4C49-B82E-7C4E7215D61B}"/>
                </a:ext>
              </a:extLst>
            </p:cNvPr>
            <p:cNvCxnSpPr>
              <a:stCxn id="158" idx="1"/>
              <a:endCxn id="169" idx="5"/>
            </p:cNvCxnSpPr>
            <p:nvPr/>
          </p:nvCxnSpPr>
          <p:spPr>
            <a:xfrm flipH="1" flipV="1">
              <a:off x="9297800" y="2233425"/>
              <a:ext cx="927474" cy="3137274"/>
            </a:xfrm>
            <a:prstGeom prst="line">
              <a:avLst/>
            </a:prstGeom>
            <a:grpFill/>
            <a:ln w="12700" cap="flat" cmpd="sng" algn="ctr">
              <a:solidFill>
                <a:srgbClr val="FFFFFF">
                  <a:alpha val="20000"/>
                </a:srgbClr>
              </a:solidFill>
              <a:prstDash val="solid"/>
              <a:headEnd type="none"/>
              <a:tailEnd type="none"/>
            </a:ln>
            <a:effectLst/>
          </p:spPr>
        </p:cxnSp>
        <p:cxnSp>
          <p:nvCxnSpPr>
            <p:cNvPr id="196" name="Straight Connector 195">
              <a:extLst>
                <a:ext uri="{FF2B5EF4-FFF2-40B4-BE49-F238E27FC236}">
                  <a16:creationId xmlns:a16="http://schemas.microsoft.com/office/drawing/2014/main" id="{68BAB240-6871-495F-ABC8-358B1D040D70}"/>
                </a:ext>
              </a:extLst>
            </p:cNvPr>
            <p:cNvCxnSpPr>
              <a:stCxn id="158" idx="1"/>
              <a:endCxn id="172" idx="5"/>
            </p:cNvCxnSpPr>
            <p:nvPr/>
          </p:nvCxnSpPr>
          <p:spPr>
            <a:xfrm flipH="1" flipV="1">
              <a:off x="7937359" y="4073384"/>
              <a:ext cx="2287915" cy="1297315"/>
            </a:xfrm>
            <a:prstGeom prst="line">
              <a:avLst/>
            </a:prstGeom>
            <a:grpFill/>
            <a:ln w="12700" cap="flat" cmpd="sng" algn="ctr">
              <a:solidFill>
                <a:srgbClr val="FFFFFF">
                  <a:alpha val="20000"/>
                </a:srgbClr>
              </a:solidFill>
              <a:prstDash val="solid"/>
              <a:headEnd type="none"/>
              <a:tailEnd type="none"/>
            </a:ln>
            <a:effectLst/>
          </p:spPr>
        </p:cxnSp>
        <p:cxnSp>
          <p:nvCxnSpPr>
            <p:cNvPr id="197" name="Straight Connector 196">
              <a:extLst>
                <a:ext uri="{FF2B5EF4-FFF2-40B4-BE49-F238E27FC236}">
                  <a16:creationId xmlns:a16="http://schemas.microsoft.com/office/drawing/2014/main" id="{AF9C094C-23D7-49EA-BAF2-18370106B436}"/>
                </a:ext>
              </a:extLst>
            </p:cNvPr>
            <p:cNvCxnSpPr>
              <a:cxnSpLocks/>
              <a:stCxn id="159" idx="2"/>
              <a:endCxn id="172" idx="6"/>
            </p:cNvCxnSpPr>
            <p:nvPr/>
          </p:nvCxnSpPr>
          <p:spPr>
            <a:xfrm rot="8296579">
              <a:off x="8440883" y="3009324"/>
              <a:ext cx="2109958" cy="2216634"/>
            </a:xfrm>
            <a:prstGeom prst="line">
              <a:avLst/>
            </a:prstGeom>
            <a:grpFill/>
            <a:ln w="12700" cap="flat" cmpd="sng" algn="ctr">
              <a:solidFill>
                <a:srgbClr val="FFFFFF">
                  <a:alpha val="20000"/>
                </a:srgbClr>
              </a:solidFill>
              <a:prstDash val="solid"/>
              <a:headEnd type="none"/>
              <a:tailEnd type="none"/>
            </a:ln>
            <a:effectLst/>
          </p:spPr>
        </p:cxnSp>
        <p:cxnSp>
          <p:nvCxnSpPr>
            <p:cNvPr id="198" name="Straight Connector 197">
              <a:extLst>
                <a:ext uri="{FF2B5EF4-FFF2-40B4-BE49-F238E27FC236}">
                  <a16:creationId xmlns:a16="http://schemas.microsoft.com/office/drawing/2014/main" id="{0E44D4CB-5E74-48D1-9AB6-970BC27126F8}"/>
                </a:ext>
              </a:extLst>
            </p:cNvPr>
            <p:cNvCxnSpPr>
              <a:stCxn id="154" idx="3"/>
              <a:endCxn id="173" idx="7"/>
            </p:cNvCxnSpPr>
            <p:nvPr/>
          </p:nvCxnSpPr>
          <p:spPr>
            <a:xfrm flipH="1">
              <a:off x="10212200" y="2865344"/>
              <a:ext cx="676555" cy="447955"/>
            </a:xfrm>
            <a:prstGeom prst="line">
              <a:avLst/>
            </a:prstGeom>
            <a:grpFill/>
            <a:ln w="12700" cap="flat" cmpd="sng" algn="ctr">
              <a:solidFill>
                <a:srgbClr val="FFFFFF">
                  <a:alpha val="20000"/>
                </a:srgbClr>
              </a:solidFill>
              <a:prstDash val="solid"/>
              <a:headEnd type="none"/>
              <a:tailEnd type="none"/>
            </a:ln>
            <a:effectLst/>
          </p:spPr>
        </p:cxnSp>
        <p:cxnSp>
          <p:nvCxnSpPr>
            <p:cNvPr id="199" name="Straight Connector 198">
              <a:extLst>
                <a:ext uri="{FF2B5EF4-FFF2-40B4-BE49-F238E27FC236}">
                  <a16:creationId xmlns:a16="http://schemas.microsoft.com/office/drawing/2014/main" id="{24C69E53-A15A-404D-AA5F-4C2FFE750BA5}"/>
                </a:ext>
              </a:extLst>
            </p:cNvPr>
            <p:cNvCxnSpPr>
              <a:cxnSpLocks/>
              <a:stCxn id="159" idx="2"/>
              <a:endCxn id="171" idx="6"/>
            </p:cNvCxnSpPr>
            <p:nvPr/>
          </p:nvCxnSpPr>
          <p:spPr>
            <a:xfrm rot="8296579">
              <a:off x="9731107" y="3933834"/>
              <a:ext cx="1172064" cy="800420"/>
            </a:xfrm>
            <a:prstGeom prst="line">
              <a:avLst/>
            </a:prstGeom>
            <a:grpFill/>
            <a:ln w="12700" cap="flat" cmpd="sng" algn="ctr">
              <a:solidFill>
                <a:srgbClr val="FFFFFF">
                  <a:alpha val="20000"/>
                </a:srgbClr>
              </a:solidFill>
              <a:prstDash val="solid"/>
              <a:headEnd type="none"/>
              <a:tailEnd type="none"/>
            </a:ln>
            <a:effectLst/>
          </p:spPr>
        </p:cxnSp>
        <p:cxnSp>
          <p:nvCxnSpPr>
            <p:cNvPr id="200" name="Straight Connector 199">
              <a:extLst>
                <a:ext uri="{FF2B5EF4-FFF2-40B4-BE49-F238E27FC236}">
                  <a16:creationId xmlns:a16="http://schemas.microsoft.com/office/drawing/2014/main" id="{982559CC-E7B0-4A67-BF67-A8B5D26EDFFB}"/>
                </a:ext>
              </a:extLst>
            </p:cNvPr>
            <p:cNvCxnSpPr>
              <a:stCxn id="159" idx="1"/>
              <a:endCxn id="173" idx="5"/>
            </p:cNvCxnSpPr>
            <p:nvPr/>
          </p:nvCxnSpPr>
          <p:spPr>
            <a:xfrm flipH="1" flipV="1">
              <a:off x="10212200" y="3528825"/>
              <a:ext cx="826323" cy="628207"/>
            </a:xfrm>
            <a:prstGeom prst="line">
              <a:avLst/>
            </a:prstGeom>
            <a:grpFill/>
            <a:ln w="12700" cap="flat" cmpd="sng" algn="ctr">
              <a:solidFill>
                <a:srgbClr val="FFFFFF">
                  <a:alpha val="20000"/>
                </a:srgbClr>
              </a:solidFill>
              <a:prstDash val="solid"/>
              <a:headEnd type="none"/>
              <a:tailEnd type="none"/>
            </a:ln>
            <a:effectLst/>
          </p:spPr>
        </p:cxnSp>
        <p:cxnSp>
          <p:nvCxnSpPr>
            <p:cNvPr id="201" name="Straight Connector 200">
              <a:extLst>
                <a:ext uri="{FF2B5EF4-FFF2-40B4-BE49-F238E27FC236}">
                  <a16:creationId xmlns:a16="http://schemas.microsoft.com/office/drawing/2014/main" id="{2442347D-D918-4088-9BD8-65606033B000}"/>
                </a:ext>
              </a:extLst>
            </p:cNvPr>
            <p:cNvCxnSpPr>
              <a:stCxn id="159" idx="1"/>
              <a:endCxn id="170" idx="5"/>
            </p:cNvCxnSpPr>
            <p:nvPr/>
          </p:nvCxnSpPr>
          <p:spPr>
            <a:xfrm flipH="1" flipV="1">
              <a:off x="7926200" y="3071625"/>
              <a:ext cx="3112323" cy="1085407"/>
            </a:xfrm>
            <a:prstGeom prst="line">
              <a:avLst/>
            </a:prstGeom>
            <a:grpFill/>
            <a:ln w="12700" cap="flat" cmpd="sng" algn="ctr">
              <a:solidFill>
                <a:srgbClr val="FFFFFF">
                  <a:alpha val="20000"/>
                </a:srgbClr>
              </a:solidFill>
              <a:prstDash val="solid"/>
              <a:headEnd type="none"/>
              <a:tailEnd type="none"/>
            </a:ln>
            <a:effectLst/>
          </p:spPr>
        </p:cxnSp>
        <p:cxnSp>
          <p:nvCxnSpPr>
            <p:cNvPr id="202" name="Straight Connector 201">
              <a:extLst>
                <a:ext uri="{FF2B5EF4-FFF2-40B4-BE49-F238E27FC236}">
                  <a16:creationId xmlns:a16="http://schemas.microsoft.com/office/drawing/2014/main" id="{505DEB88-73F0-4692-BBC7-FB746D32D112}"/>
                </a:ext>
              </a:extLst>
            </p:cNvPr>
            <p:cNvCxnSpPr>
              <a:stCxn id="154" idx="2"/>
              <a:endCxn id="169" idx="5"/>
            </p:cNvCxnSpPr>
            <p:nvPr/>
          </p:nvCxnSpPr>
          <p:spPr>
            <a:xfrm flipH="1" flipV="1">
              <a:off x="9297800" y="2233425"/>
              <a:ext cx="1568637" cy="578037"/>
            </a:xfrm>
            <a:prstGeom prst="line">
              <a:avLst/>
            </a:prstGeom>
            <a:grpFill/>
            <a:ln w="12700" cap="flat" cmpd="sng" algn="ctr">
              <a:solidFill>
                <a:srgbClr val="FFFFFF">
                  <a:alpha val="20000"/>
                </a:srgbClr>
              </a:solidFill>
              <a:prstDash val="solid"/>
              <a:headEnd type="none"/>
              <a:tailEnd type="none"/>
            </a:ln>
            <a:effectLst/>
          </p:spPr>
        </p:cxnSp>
        <p:cxnSp>
          <p:nvCxnSpPr>
            <p:cNvPr id="203" name="Straight Connector 202">
              <a:extLst>
                <a:ext uri="{FF2B5EF4-FFF2-40B4-BE49-F238E27FC236}">
                  <a16:creationId xmlns:a16="http://schemas.microsoft.com/office/drawing/2014/main" id="{A1690DAD-CC55-46AE-99B7-1426DA70C175}"/>
                </a:ext>
              </a:extLst>
            </p:cNvPr>
            <p:cNvCxnSpPr>
              <a:stCxn id="150" idx="3"/>
              <a:endCxn id="174" idx="7"/>
            </p:cNvCxnSpPr>
            <p:nvPr/>
          </p:nvCxnSpPr>
          <p:spPr>
            <a:xfrm flipH="1">
              <a:off x="8524641" y="1948459"/>
              <a:ext cx="1546800" cy="3052399"/>
            </a:xfrm>
            <a:prstGeom prst="line">
              <a:avLst/>
            </a:prstGeom>
            <a:grpFill/>
            <a:ln w="12700" cap="flat" cmpd="sng" algn="ctr">
              <a:solidFill>
                <a:srgbClr val="FFFFFF">
                  <a:alpha val="20000"/>
                </a:srgbClr>
              </a:solidFill>
              <a:prstDash val="solid"/>
              <a:headEnd type="none"/>
              <a:tailEnd type="none"/>
            </a:ln>
            <a:effectLst/>
          </p:spPr>
        </p:cxnSp>
        <p:cxnSp>
          <p:nvCxnSpPr>
            <p:cNvPr id="204" name="Straight Connector 203">
              <a:extLst>
                <a:ext uri="{FF2B5EF4-FFF2-40B4-BE49-F238E27FC236}">
                  <a16:creationId xmlns:a16="http://schemas.microsoft.com/office/drawing/2014/main" id="{76372BC9-0026-45F8-86AC-0C30CD0E9091}"/>
                </a:ext>
              </a:extLst>
            </p:cNvPr>
            <p:cNvCxnSpPr>
              <a:stCxn id="154" idx="2"/>
              <a:endCxn id="170" idx="6"/>
            </p:cNvCxnSpPr>
            <p:nvPr/>
          </p:nvCxnSpPr>
          <p:spPr>
            <a:xfrm flipH="1">
              <a:off x="7970837" y="2811462"/>
              <a:ext cx="2895600" cy="152400"/>
            </a:xfrm>
            <a:prstGeom prst="line">
              <a:avLst/>
            </a:prstGeom>
            <a:grpFill/>
            <a:ln w="12700" cap="flat" cmpd="sng" algn="ctr">
              <a:solidFill>
                <a:srgbClr val="FFFFFF">
                  <a:alpha val="20000"/>
                </a:srgbClr>
              </a:solidFill>
              <a:prstDash val="solid"/>
              <a:headEnd type="none"/>
              <a:tailEnd type="none"/>
            </a:ln>
            <a:effectLst/>
          </p:spPr>
        </p:cxnSp>
        <p:cxnSp>
          <p:nvCxnSpPr>
            <p:cNvPr id="205" name="Straight Connector 204">
              <a:extLst>
                <a:ext uri="{FF2B5EF4-FFF2-40B4-BE49-F238E27FC236}">
                  <a16:creationId xmlns:a16="http://schemas.microsoft.com/office/drawing/2014/main" id="{74570C2D-9006-49B5-8914-EB5E650D9995}"/>
                </a:ext>
              </a:extLst>
            </p:cNvPr>
            <p:cNvCxnSpPr>
              <a:cxnSpLocks/>
              <a:stCxn id="158" idx="1"/>
              <a:endCxn id="170" idx="3"/>
            </p:cNvCxnSpPr>
            <p:nvPr/>
          </p:nvCxnSpPr>
          <p:spPr>
            <a:xfrm rot="8296579">
              <a:off x="8794635" y="2526408"/>
              <a:ext cx="346680" cy="3389508"/>
            </a:xfrm>
            <a:prstGeom prst="line">
              <a:avLst/>
            </a:prstGeom>
            <a:grpFill/>
            <a:ln w="12700" cap="flat" cmpd="sng" algn="ctr">
              <a:solidFill>
                <a:srgbClr val="FFFFFF">
                  <a:alpha val="20000"/>
                </a:srgbClr>
              </a:solidFill>
              <a:prstDash val="solid"/>
              <a:headEnd type="none"/>
              <a:tailEnd type="none"/>
            </a:ln>
            <a:effectLst/>
          </p:spPr>
        </p:cxnSp>
        <p:cxnSp>
          <p:nvCxnSpPr>
            <p:cNvPr id="206" name="Straight Connector 205">
              <a:extLst>
                <a:ext uri="{FF2B5EF4-FFF2-40B4-BE49-F238E27FC236}">
                  <a16:creationId xmlns:a16="http://schemas.microsoft.com/office/drawing/2014/main" id="{85A88259-A42D-4189-8F62-EAF5A334753E}"/>
                </a:ext>
              </a:extLst>
            </p:cNvPr>
            <p:cNvCxnSpPr>
              <a:stCxn id="150" idx="2"/>
              <a:endCxn id="169" idx="7"/>
            </p:cNvCxnSpPr>
            <p:nvPr/>
          </p:nvCxnSpPr>
          <p:spPr>
            <a:xfrm flipH="1">
              <a:off x="9297800" y="1871973"/>
              <a:ext cx="731180" cy="145926"/>
            </a:xfrm>
            <a:prstGeom prst="line">
              <a:avLst/>
            </a:prstGeom>
            <a:grpFill/>
            <a:ln w="12700" cap="flat" cmpd="sng" algn="ctr">
              <a:solidFill>
                <a:srgbClr val="FFFFFF">
                  <a:alpha val="20000"/>
                </a:srgbClr>
              </a:solidFill>
              <a:prstDash val="solid"/>
              <a:headEnd type="none"/>
              <a:tailEnd type="none"/>
            </a:ln>
            <a:effectLst/>
          </p:spPr>
        </p:cxnSp>
        <p:cxnSp>
          <p:nvCxnSpPr>
            <p:cNvPr id="207" name="Straight Connector 206">
              <a:extLst>
                <a:ext uri="{FF2B5EF4-FFF2-40B4-BE49-F238E27FC236}">
                  <a16:creationId xmlns:a16="http://schemas.microsoft.com/office/drawing/2014/main" id="{3C676D54-FE2C-48FC-AE69-6D78C3ED8264}"/>
                </a:ext>
              </a:extLst>
            </p:cNvPr>
            <p:cNvCxnSpPr/>
            <p:nvPr/>
          </p:nvCxnSpPr>
          <p:spPr>
            <a:xfrm flipH="1">
              <a:off x="10409237" y="2887662"/>
              <a:ext cx="508312" cy="2438400"/>
            </a:xfrm>
            <a:prstGeom prst="line">
              <a:avLst/>
            </a:prstGeom>
            <a:grpFill/>
            <a:ln w="12700" cap="flat" cmpd="sng" algn="ctr">
              <a:solidFill>
                <a:srgbClr val="FFFFFF">
                  <a:alpha val="20000"/>
                </a:srgbClr>
              </a:solidFill>
              <a:prstDash val="solid"/>
              <a:headEnd type="none"/>
              <a:tailEnd type="none"/>
            </a:ln>
            <a:effectLst/>
          </p:spPr>
        </p:cxnSp>
        <p:cxnSp>
          <p:nvCxnSpPr>
            <p:cNvPr id="208" name="Straight Connector 207">
              <a:extLst>
                <a:ext uri="{FF2B5EF4-FFF2-40B4-BE49-F238E27FC236}">
                  <a16:creationId xmlns:a16="http://schemas.microsoft.com/office/drawing/2014/main" id="{69E7FADF-E533-400A-8188-ACB16B6CB62A}"/>
                </a:ext>
              </a:extLst>
            </p:cNvPr>
            <p:cNvCxnSpPr>
              <a:stCxn id="159" idx="3"/>
              <a:endCxn id="157" idx="7"/>
            </p:cNvCxnSpPr>
            <p:nvPr/>
          </p:nvCxnSpPr>
          <p:spPr>
            <a:xfrm flipH="1">
              <a:off x="8221037" y="4315776"/>
              <a:ext cx="2847970" cy="1560516"/>
            </a:xfrm>
            <a:prstGeom prst="line">
              <a:avLst/>
            </a:prstGeom>
            <a:grpFill/>
            <a:ln w="12700" cap="flat" cmpd="sng" algn="ctr">
              <a:solidFill>
                <a:srgbClr val="FFFFFF">
                  <a:alpha val="20000"/>
                </a:srgbClr>
              </a:solidFill>
              <a:prstDash val="solid"/>
              <a:headEnd type="none"/>
              <a:tailEnd type="none"/>
            </a:ln>
            <a:effectLst/>
          </p:spPr>
        </p:cxnSp>
      </p:grpSp>
      <p:sp>
        <p:nvSpPr>
          <p:cNvPr id="13" name="Title 2">
            <a:extLst>
              <a:ext uri="{FF2B5EF4-FFF2-40B4-BE49-F238E27FC236}">
                <a16:creationId xmlns:a16="http://schemas.microsoft.com/office/drawing/2014/main" id="{42EC42F9-5CB2-7A42-91EA-8E77639BF7D1}"/>
              </a:ext>
            </a:extLst>
          </p:cNvPr>
          <p:cNvSpPr txBox="1">
            <a:spLocks/>
          </p:cNvSpPr>
          <p:nvPr/>
        </p:nvSpPr>
        <p:spPr>
          <a:xfrm>
            <a:off x="5221545" y="2869841"/>
            <a:ext cx="6400800" cy="6093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w="3175">
                  <a:noFill/>
                </a:ln>
                <a:gradFill>
                  <a:gsLst>
                    <a:gs pos="62564">
                      <a:srgbClr val="1A1A1A"/>
                    </a:gs>
                    <a:gs pos="55000">
                      <a:srgbClr val="1A1A1A"/>
                    </a:gs>
                  </a:gsLst>
                  <a:lin ang="5400000" scaled="0"/>
                </a:gradFill>
                <a:effectLst/>
                <a:uLnTx/>
                <a:uFillTx/>
                <a:latin typeface="Segoe UI Semibold"/>
                <a:ea typeface="+mn-ea"/>
                <a:cs typeface="Segoe UI" pitchFamily="34" charset="0"/>
              </a:rPr>
              <a:t>Azure AD</a:t>
            </a:r>
          </a:p>
        </p:txBody>
      </p:sp>
      <p:sp>
        <p:nvSpPr>
          <p:cNvPr id="14" name="Title 4">
            <a:extLst>
              <a:ext uri="{FF2B5EF4-FFF2-40B4-BE49-F238E27FC236}">
                <a16:creationId xmlns:a16="http://schemas.microsoft.com/office/drawing/2014/main" id="{57AF5074-3637-6142-8684-9ED007472675}"/>
              </a:ext>
            </a:extLst>
          </p:cNvPr>
          <p:cNvSpPr txBox="1">
            <a:spLocks/>
          </p:cNvSpPr>
          <p:nvPr/>
        </p:nvSpPr>
        <p:spPr>
          <a:xfrm>
            <a:off x="5221545" y="3439124"/>
            <a:ext cx="6133102"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sz="2500" spc="-69">
                <a:solidFill>
                  <a:srgbClr val="0078D4"/>
                </a:solidFill>
                <a:latin typeface="Segoe UI Semilight" panose="020B0402040204020203" pitchFamily="34" charset="0"/>
                <a:cs typeface="Segoe UI Semilight" panose="020B0402040204020203" pitchFamily="34" charset="0"/>
              </a:rPr>
              <a:t>World-class security</a:t>
            </a:r>
          </a:p>
        </p:txBody>
      </p:sp>
      <p:sp>
        <p:nvSpPr>
          <p:cNvPr id="152" name="object 60">
            <a:extLst>
              <a:ext uri="{FF2B5EF4-FFF2-40B4-BE49-F238E27FC236}">
                <a16:creationId xmlns:a16="http://schemas.microsoft.com/office/drawing/2014/main" id="{4C939EDD-01A9-4BEF-BDFF-FAAF58E3D531}"/>
              </a:ext>
            </a:extLst>
          </p:cNvPr>
          <p:cNvSpPr/>
          <p:nvPr/>
        </p:nvSpPr>
        <p:spPr>
          <a:xfrm>
            <a:off x="2301182" y="2153694"/>
            <a:ext cx="2545160" cy="2550613"/>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alpha val="32000"/>
            </a:schemeClr>
          </a:solid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53" name="object 60">
            <a:extLst>
              <a:ext uri="{FF2B5EF4-FFF2-40B4-BE49-F238E27FC236}">
                <a16:creationId xmlns:a16="http://schemas.microsoft.com/office/drawing/2014/main" id="{5147B757-0CBE-4C34-B2A2-68671EE2EA71}"/>
              </a:ext>
            </a:extLst>
          </p:cNvPr>
          <p:cNvSpPr/>
          <p:nvPr/>
        </p:nvSpPr>
        <p:spPr>
          <a:xfrm>
            <a:off x="2532789" y="2385797"/>
            <a:ext cx="2081946" cy="208640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defTabSz="623318">
              <a:defRPr/>
            </a:pPr>
            <a:endParaRPr sz="1226">
              <a:solidFill>
                <a:prstClr val="black"/>
              </a:solidFill>
              <a:latin typeface="Calibri"/>
            </a:endParaRPr>
          </a:p>
        </p:txBody>
      </p:sp>
      <p:pic>
        <p:nvPicPr>
          <p:cNvPr id="37" name="Picture 36">
            <a:extLst>
              <a:ext uri="{FF2B5EF4-FFF2-40B4-BE49-F238E27FC236}">
                <a16:creationId xmlns:a16="http://schemas.microsoft.com/office/drawing/2014/main" id="{08638F7B-85ED-42A6-B509-BAF025CE8536}"/>
              </a:ext>
            </a:extLst>
          </p:cNvPr>
          <p:cNvPicPr>
            <a:picLocks noChangeAspect="1"/>
          </p:cNvPicPr>
          <p:nvPr/>
        </p:nvPicPr>
        <p:blipFill>
          <a:blip r:embed="rId4"/>
          <a:stretch>
            <a:fillRect/>
          </a:stretch>
        </p:blipFill>
        <p:spPr>
          <a:xfrm>
            <a:off x="3002262" y="2857500"/>
            <a:ext cx="1143000" cy="1143000"/>
          </a:xfrm>
          <a:prstGeom prst="rect">
            <a:avLst/>
          </a:prstGeom>
        </p:spPr>
      </p:pic>
    </p:spTree>
    <p:extLst>
      <p:ext uri="{BB962C8B-B14F-4D97-AF65-F5344CB8AC3E}">
        <p14:creationId xmlns:p14="http://schemas.microsoft.com/office/powerpoint/2010/main" val="2288618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A211-271F-455E-8452-B356DE9514FA}"/>
              </a:ext>
            </a:extLst>
          </p:cNvPr>
          <p:cNvSpPr>
            <a:spLocks noGrp="1"/>
          </p:cNvSpPr>
          <p:nvPr>
            <p:ph type="title"/>
          </p:nvPr>
        </p:nvSpPr>
        <p:spPr>
          <a:xfrm>
            <a:off x="5273160" y="3035789"/>
            <a:ext cx="4456056" cy="498603"/>
          </a:xfrm>
        </p:spPr>
        <p:txBody>
          <a:bodyPr/>
          <a:lstStyle/>
          <a:p>
            <a:r>
              <a:rPr lang="en-US"/>
              <a:t>Hybrid identity</a:t>
            </a:r>
            <a:endParaRPr lang="en-US" sz="1961" spc="0">
              <a:gradFill>
                <a:gsLst>
                  <a:gs pos="1250">
                    <a:schemeClr val="tx2"/>
                  </a:gs>
                  <a:gs pos="100000">
                    <a:schemeClr val="tx2"/>
                  </a:gs>
                </a:gsLst>
                <a:lin ang="5400000" scaled="0"/>
              </a:gradFill>
              <a:latin typeface="+mn-lt"/>
              <a:cs typeface="Segoe UI Semilight" panose="020B0402040204020203" pitchFamily="34" charset="0"/>
            </a:endParaRPr>
          </a:p>
        </p:txBody>
      </p:sp>
      <p:grpSp>
        <p:nvGrpSpPr>
          <p:cNvPr id="10" name="Group 9">
            <a:extLst>
              <a:ext uri="{FF2B5EF4-FFF2-40B4-BE49-F238E27FC236}">
                <a16:creationId xmlns:a16="http://schemas.microsoft.com/office/drawing/2014/main" id="{FD8C4DAC-707C-45BC-8B69-41274708CB2F}"/>
              </a:ext>
            </a:extLst>
          </p:cNvPr>
          <p:cNvGrpSpPr/>
          <p:nvPr/>
        </p:nvGrpSpPr>
        <p:grpSpPr>
          <a:xfrm>
            <a:off x="1790572" y="2786251"/>
            <a:ext cx="2240762" cy="2241062"/>
            <a:chOff x="1981867" y="2501829"/>
            <a:chExt cx="1698468" cy="1698696"/>
          </a:xfrm>
        </p:grpSpPr>
        <p:sp>
          <p:nvSpPr>
            <p:cNvPr id="11" name="Oval 6">
              <a:extLst>
                <a:ext uri="{FF2B5EF4-FFF2-40B4-BE49-F238E27FC236}">
                  <a16:creationId xmlns:a16="http://schemas.microsoft.com/office/drawing/2014/main" id="{087B7B24-E93C-4A8E-9ABB-86AA10FE4B0E}"/>
                </a:ext>
              </a:extLst>
            </p:cNvPr>
            <p:cNvSpPr/>
            <p:nvPr/>
          </p:nvSpPr>
          <p:spPr>
            <a:xfrm>
              <a:off x="1981867"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sp>
          <p:nvSpPr>
            <p:cNvPr id="12" name="Oval 11">
              <a:extLst>
                <a:ext uri="{FF2B5EF4-FFF2-40B4-BE49-F238E27FC236}">
                  <a16:creationId xmlns:a16="http://schemas.microsoft.com/office/drawing/2014/main" id="{8E7F19A4-9906-44D6-8824-1AF775E728FA}"/>
                </a:ext>
              </a:extLst>
            </p:cNvPr>
            <p:cNvSpPr/>
            <p:nvPr/>
          </p:nvSpPr>
          <p:spPr bwMode="auto">
            <a:xfrm>
              <a:off x="2781184" y="3175268"/>
              <a:ext cx="660055" cy="6600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cloud" title="Icon of a cloud">
            <a:extLst>
              <a:ext uri="{FF2B5EF4-FFF2-40B4-BE49-F238E27FC236}">
                <a16:creationId xmlns:a16="http://schemas.microsoft.com/office/drawing/2014/main" id="{AC8376FD-F6F5-4FE9-9ECC-698C1A2DEC5F}"/>
              </a:ext>
            </a:extLst>
          </p:cNvPr>
          <p:cNvSpPr>
            <a:spLocks noChangeAspect="1"/>
          </p:cNvSpPr>
          <p:nvPr/>
        </p:nvSpPr>
        <p:spPr bwMode="auto">
          <a:xfrm>
            <a:off x="2077929" y="3062933"/>
            <a:ext cx="856438" cy="54563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 name="building_8" title="Icon of tall buildings">
            <a:extLst>
              <a:ext uri="{FF2B5EF4-FFF2-40B4-BE49-F238E27FC236}">
                <a16:creationId xmlns:a16="http://schemas.microsoft.com/office/drawing/2014/main" id="{AB310B16-97D6-40EE-918A-AF7D9E7C7FF8}"/>
              </a:ext>
            </a:extLst>
          </p:cNvPr>
          <p:cNvSpPr>
            <a:spLocks noChangeAspect="1" noEditPoints="1"/>
          </p:cNvSpPr>
          <p:nvPr/>
        </p:nvSpPr>
        <p:spPr bwMode="auto">
          <a:xfrm>
            <a:off x="3154387" y="3935664"/>
            <a:ext cx="561511" cy="60984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561A6529-942D-40B8-ADE6-DEA05CA66F10}"/>
              </a:ext>
            </a:extLst>
          </p:cNvPr>
          <p:cNvSpPr/>
          <p:nvPr/>
        </p:nvSpPr>
        <p:spPr bwMode="auto">
          <a:xfrm>
            <a:off x="2497345" y="3500264"/>
            <a:ext cx="827215" cy="87079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 name="people_4" title="Icon of a person">
            <a:extLst>
              <a:ext uri="{FF2B5EF4-FFF2-40B4-BE49-F238E27FC236}">
                <a16:creationId xmlns:a16="http://schemas.microsoft.com/office/drawing/2014/main" id="{EE8B11BA-76AF-40A8-A042-4CCA0D91307E}"/>
              </a:ext>
            </a:extLst>
          </p:cNvPr>
          <p:cNvSpPr>
            <a:spLocks noChangeAspect="1" noEditPoints="1"/>
          </p:cNvSpPr>
          <p:nvPr/>
        </p:nvSpPr>
        <p:spPr bwMode="auto">
          <a:xfrm>
            <a:off x="2618207" y="3528605"/>
            <a:ext cx="572169" cy="63967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accent1"/>
          </a:solidFill>
          <a:ln w="28575" cap="sq">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941846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8EDCAB-CCDC-4022-A377-9B50DA09A5A8}"/>
              </a:ext>
            </a:extLst>
          </p:cNvPr>
          <p:cNvSpPr>
            <a:spLocks noGrp="1"/>
          </p:cNvSpPr>
          <p:nvPr>
            <p:ph type="title"/>
          </p:nvPr>
        </p:nvSpPr>
        <p:spPr/>
        <p:txBody>
          <a:bodyPr/>
          <a:lstStyle/>
          <a:p>
            <a:r>
              <a:rPr lang="en-US"/>
              <a:t>Hybrid identity infrastructure</a:t>
            </a:r>
          </a:p>
        </p:txBody>
      </p:sp>
      <p:sp useBgFill="1">
        <p:nvSpPr>
          <p:cNvPr id="74" name="Oval 73">
            <a:extLst>
              <a:ext uri="{FF2B5EF4-FFF2-40B4-BE49-F238E27FC236}">
                <a16:creationId xmlns:a16="http://schemas.microsoft.com/office/drawing/2014/main" id="{43CAC23B-9EAD-4F6A-8FAD-846264202164}"/>
              </a:ext>
            </a:extLst>
          </p:cNvPr>
          <p:cNvSpPr/>
          <p:nvPr/>
        </p:nvSpPr>
        <p:spPr bwMode="auto">
          <a:xfrm>
            <a:off x="7993879" y="2018244"/>
            <a:ext cx="2726254" cy="2726252"/>
          </a:xfrm>
          <a:prstGeom prst="ellipse">
            <a:avLst/>
          </a:prstGeom>
          <a:ln w="28575" cap="rnd" cmpd="sng" algn="ctr">
            <a:solidFill>
              <a:srgbClr val="0078D7"/>
            </a:solidFill>
            <a:prstDash val="sysDot"/>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5" name="Group 74">
            <a:extLst>
              <a:ext uri="{FF2B5EF4-FFF2-40B4-BE49-F238E27FC236}">
                <a16:creationId xmlns:a16="http://schemas.microsoft.com/office/drawing/2014/main" id="{F5BDF67B-D369-4E02-B3DB-8F7668242942}"/>
              </a:ext>
            </a:extLst>
          </p:cNvPr>
          <p:cNvGrpSpPr/>
          <p:nvPr/>
        </p:nvGrpSpPr>
        <p:grpSpPr>
          <a:xfrm>
            <a:off x="680860" y="3893247"/>
            <a:ext cx="4151889" cy="1805336"/>
            <a:chOff x="-457509" y="3846555"/>
            <a:chExt cx="4151889" cy="1805336"/>
          </a:xfrm>
        </p:grpSpPr>
        <p:grpSp>
          <p:nvGrpSpPr>
            <p:cNvPr id="76" name="Group 75">
              <a:extLst>
                <a:ext uri="{FF2B5EF4-FFF2-40B4-BE49-F238E27FC236}">
                  <a16:creationId xmlns:a16="http://schemas.microsoft.com/office/drawing/2014/main" id="{B2082085-697F-43E0-9F67-8951C0A50C5B}"/>
                </a:ext>
              </a:extLst>
            </p:cNvPr>
            <p:cNvGrpSpPr/>
            <p:nvPr/>
          </p:nvGrpSpPr>
          <p:grpSpPr>
            <a:xfrm>
              <a:off x="1134489" y="3846555"/>
              <a:ext cx="2559891" cy="1805336"/>
              <a:chOff x="1792808" y="4869962"/>
              <a:chExt cx="2140585" cy="1509625"/>
            </a:xfrm>
          </p:grpSpPr>
          <p:grpSp>
            <p:nvGrpSpPr>
              <p:cNvPr id="78" name="Group 77">
                <a:extLst>
                  <a:ext uri="{FF2B5EF4-FFF2-40B4-BE49-F238E27FC236}">
                    <a16:creationId xmlns:a16="http://schemas.microsoft.com/office/drawing/2014/main" id="{38060BE8-CE2D-48D0-BA35-DE0B7A0AB0D3}"/>
                  </a:ext>
                </a:extLst>
              </p:cNvPr>
              <p:cNvGrpSpPr/>
              <p:nvPr/>
            </p:nvGrpSpPr>
            <p:grpSpPr>
              <a:xfrm>
                <a:off x="2679738" y="4869962"/>
                <a:ext cx="1253655" cy="1253655"/>
                <a:chOff x="2948537" y="5104016"/>
                <a:chExt cx="1600200" cy="1600200"/>
              </a:xfrm>
            </p:grpSpPr>
            <p:sp>
              <p:nvSpPr>
                <p:cNvPr id="115" name="Dotted Circle">
                  <a:extLst>
                    <a:ext uri="{FF2B5EF4-FFF2-40B4-BE49-F238E27FC236}">
                      <a16:creationId xmlns:a16="http://schemas.microsoft.com/office/drawing/2014/main" id="{E0278608-A21F-4C0A-BE50-35B0EDB64328}"/>
                    </a:ext>
                  </a:extLst>
                </p:cNvPr>
                <p:cNvSpPr/>
                <p:nvPr/>
              </p:nvSpPr>
              <p:spPr>
                <a:xfrm>
                  <a:off x="2948537" y="5104016"/>
                  <a:ext cx="1600200" cy="1600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2F2"/>
                </a:solidFill>
                <a:ln w="28575" cap="rnd">
                  <a:solidFill>
                    <a:srgbClr val="353535"/>
                  </a:solidFill>
                  <a:custDash>
                    <a:ds d="100000" sp="100000"/>
                  </a:custDash>
                </a:ln>
              </p:spPr>
              <p:txBody>
                <a:bodyPr vert="horz" wrap="square" lIns="89630" tIns="44814" rIns="89630" bIns="44814" anchor="ctr"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29" b="0" i="0" u="none" strike="noStrike" kern="0" cap="none" spc="0" normalizeH="0" baseline="0" noProof="0">
                    <a:ln>
                      <a:noFill/>
                    </a:ln>
                    <a:solidFill>
                      <a:srgbClr val="FFFFFF"/>
                    </a:solidFill>
                    <a:effectLst/>
                    <a:uLnTx/>
                    <a:uFillTx/>
                    <a:latin typeface="Segoe UI Semilight"/>
                    <a:ea typeface="+mn-ea"/>
                    <a:cs typeface="+mn-cs"/>
                  </a:endParaRPr>
                </a:p>
              </p:txBody>
            </p:sp>
            <p:grpSp>
              <p:nvGrpSpPr>
                <p:cNvPr id="116" name="Group 2">
                  <a:extLst>
                    <a:ext uri="{FF2B5EF4-FFF2-40B4-BE49-F238E27FC236}">
                      <a16:creationId xmlns:a16="http://schemas.microsoft.com/office/drawing/2014/main" id="{1D07D8ED-4D52-4CD1-B8C1-7F8AEE54CB6A}"/>
                    </a:ext>
                  </a:extLst>
                </p:cNvPr>
                <p:cNvGrpSpPr/>
                <p:nvPr/>
              </p:nvGrpSpPr>
              <p:grpSpPr>
                <a:xfrm>
                  <a:off x="3197318" y="5374450"/>
                  <a:ext cx="1102629" cy="1059331"/>
                  <a:chOff x="3197318" y="5374450"/>
                  <a:chExt cx="1102629" cy="1059331"/>
                </a:xfrm>
              </p:grpSpPr>
              <p:grpSp>
                <p:nvGrpSpPr>
                  <p:cNvPr id="117" name="Group 162">
                    <a:extLst>
                      <a:ext uri="{FF2B5EF4-FFF2-40B4-BE49-F238E27FC236}">
                        <a16:creationId xmlns:a16="http://schemas.microsoft.com/office/drawing/2014/main" id="{6695BE8D-97B3-45A1-847C-5378C5863237}"/>
                      </a:ext>
                    </a:extLst>
                  </p:cNvPr>
                  <p:cNvGrpSpPr/>
                  <p:nvPr/>
                </p:nvGrpSpPr>
                <p:grpSpPr>
                  <a:xfrm>
                    <a:off x="3197318" y="5719773"/>
                    <a:ext cx="367515" cy="311389"/>
                    <a:chOff x="3197318" y="5719773"/>
                    <a:chExt cx="367515" cy="311389"/>
                  </a:xfrm>
                </p:grpSpPr>
                <p:sp>
                  <p:nvSpPr>
                    <p:cNvPr id="143" name="Freeform 5">
                      <a:extLst>
                        <a:ext uri="{FF2B5EF4-FFF2-40B4-BE49-F238E27FC236}">
                          <a16:creationId xmlns:a16="http://schemas.microsoft.com/office/drawing/2014/main" id="{43E3CA8D-EFD7-45CC-9044-BC6897FF6E62}"/>
                        </a:ext>
                      </a:extLst>
                    </p:cNvPr>
                    <p:cNvSpPr/>
                    <p:nvPr/>
                  </p:nvSpPr>
                  <p:spPr>
                    <a:xfrm>
                      <a:off x="3317470" y="5953493"/>
                      <a:ext cx="94000" cy="46881"/>
                    </a:xfrm>
                    <a:custGeom>
                      <a:avLst/>
                      <a:gdLst>
                        <a:gd name="f0" fmla="val 10800000"/>
                        <a:gd name="f1" fmla="val 5400000"/>
                        <a:gd name="f2" fmla="val 180"/>
                        <a:gd name="f3" fmla="val w"/>
                        <a:gd name="f4" fmla="val h"/>
                        <a:gd name="f5" fmla="val 0"/>
                        <a:gd name="f6" fmla="val 48"/>
                        <a:gd name="f7" fmla="val 24"/>
                        <a:gd name="f8" fmla="val 42"/>
                        <a:gd name="f9" fmla="val 11"/>
                        <a:gd name="f10" fmla="val 22"/>
                        <a:gd name="f11" fmla="val 47"/>
                        <a:gd name="f12" fmla="val 23"/>
                        <a:gd name="f13" fmla="val 45"/>
                        <a:gd name="f14" fmla="val 3"/>
                        <a:gd name="f15" fmla="val 1"/>
                        <a:gd name="f16" fmla="val 6"/>
                        <a:gd name="f17" fmla="+- 0 0 -90"/>
                        <a:gd name="f18" fmla="*/ f3 1 48"/>
                        <a:gd name="f19" fmla="*/ f4 1 24"/>
                        <a:gd name="f20" fmla="val f5"/>
                        <a:gd name="f21" fmla="val f6"/>
                        <a:gd name="f22" fmla="val f7"/>
                        <a:gd name="f23" fmla="*/ f17 f0 1"/>
                        <a:gd name="f24" fmla="+- f22 0 f20"/>
                        <a:gd name="f25" fmla="+- f21 0 f20"/>
                        <a:gd name="f26" fmla="*/ f23 1 f2"/>
                        <a:gd name="f27" fmla="*/ f25 1 48"/>
                        <a:gd name="f28" fmla="*/ f24 1 24"/>
                        <a:gd name="f29" fmla="*/ 42 f25 1"/>
                        <a:gd name="f30" fmla="*/ 0 f24 1"/>
                        <a:gd name="f31" fmla="*/ 11 f24 1"/>
                        <a:gd name="f32" fmla="*/ 48 f25 1"/>
                        <a:gd name="f33" fmla="*/ 22 f24 1"/>
                        <a:gd name="f34" fmla="*/ 45 f25 1"/>
                        <a:gd name="f35" fmla="*/ 23 f24 1"/>
                        <a:gd name="f36" fmla="*/ 3 f25 1"/>
                        <a:gd name="f37" fmla="*/ 0 f25 1"/>
                        <a:gd name="f38" fmla="*/ 6 f25 1"/>
                        <a:gd name="f39" fmla="+- f26 0 f1"/>
                        <a:gd name="f40" fmla="*/ f29 1 48"/>
                        <a:gd name="f41" fmla="*/ f30 1 24"/>
                        <a:gd name="f42" fmla="*/ f31 1 24"/>
                        <a:gd name="f43" fmla="*/ f32 1 48"/>
                        <a:gd name="f44" fmla="*/ f33 1 24"/>
                        <a:gd name="f45" fmla="*/ f34 1 48"/>
                        <a:gd name="f46" fmla="*/ f35 1 24"/>
                        <a:gd name="f47" fmla="*/ f36 1 48"/>
                        <a:gd name="f48" fmla="*/ f37 1 48"/>
                        <a:gd name="f49" fmla="*/ f38 1 48"/>
                        <a:gd name="f50" fmla="*/ 0 1 f27"/>
                        <a:gd name="f51" fmla="*/ f21 1 f27"/>
                        <a:gd name="f52" fmla="*/ 0 1 f28"/>
                        <a:gd name="f53" fmla="*/ f22 1 f28"/>
                        <a:gd name="f54" fmla="*/ f40 1 f27"/>
                        <a:gd name="f55" fmla="*/ f41 1 f28"/>
                        <a:gd name="f56" fmla="*/ f42 1 f28"/>
                        <a:gd name="f57" fmla="*/ f43 1 f27"/>
                        <a:gd name="f58" fmla="*/ f44 1 f28"/>
                        <a:gd name="f59" fmla="*/ f45 1 f27"/>
                        <a:gd name="f60" fmla="*/ f46 1 f28"/>
                        <a:gd name="f61" fmla="*/ f47 1 f27"/>
                        <a:gd name="f62" fmla="*/ f48 1 f27"/>
                        <a:gd name="f63" fmla="*/ f49 1 f27"/>
                        <a:gd name="f64" fmla="*/ f50 f18 1"/>
                        <a:gd name="f65" fmla="*/ f51 f18 1"/>
                        <a:gd name="f66" fmla="*/ f53 f19 1"/>
                        <a:gd name="f67" fmla="*/ f52 f19 1"/>
                        <a:gd name="f68" fmla="*/ f54 f18 1"/>
                        <a:gd name="f69" fmla="*/ f55 f19 1"/>
                        <a:gd name="f70" fmla="*/ f56 f19 1"/>
                        <a:gd name="f71" fmla="*/ f57 f18 1"/>
                        <a:gd name="f72" fmla="*/ f58 f19 1"/>
                        <a:gd name="f73" fmla="*/ f59 f18 1"/>
                        <a:gd name="f74" fmla="*/ f60 f19 1"/>
                        <a:gd name="f75" fmla="*/ f61 f18 1"/>
                        <a:gd name="f76" fmla="*/ f62 f18 1"/>
                        <a:gd name="f77" fmla="*/ f63 f18 1"/>
                      </a:gdLst>
                      <a:ahLst/>
                      <a:cxnLst>
                        <a:cxn ang="3cd4">
                          <a:pos x="hc" y="t"/>
                        </a:cxn>
                        <a:cxn ang="0">
                          <a:pos x="r" y="vc"/>
                        </a:cxn>
                        <a:cxn ang="cd4">
                          <a:pos x="hc" y="b"/>
                        </a:cxn>
                        <a:cxn ang="cd2">
                          <a:pos x="l" y="vc"/>
                        </a:cxn>
                        <a:cxn ang="f39">
                          <a:pos x="f68" y="f69"/>
                        </a:cxn>
                        <a:cxn ang="f39">
                          <a:pos x="f68" y="f70"/>
                        </a:cxn>
                        <a:cxn ang="f39">
                          <a:pos x="f71" y="f72"/>
                        </a:cxn>
                        <a:cxn ang="f39">
                          <a:pos x="f73" y="f74"/>
                        </a:cxn>
                        <a:cxn ang="f39">
                          <a:pos x="f75" y="f74"/>
                        </a:cxn>
                        <a:cxn ang="f39">
                          <a:pos x="f76" y="f72"/>
                        </a:cxn>
                        <a:cxn ang="f39">
                          <a:pos x="f77" y="f70"/>
                        </a:cxn>
                        <a:cxn ang="f39">
                          <a:pos x="f77" y="f69"/>
                        </a:cxn>
                      </a:cxnLst>
                      <a:rect l="f64" t="f67" r="f65" b="f66"/>
                      <a:pathLst>
                        <a:path w="48" h="24">
                          <a:moveTo>
                            <a:pt x="f8" y="f5"/>
                          </a:moveTo>
                          <a:cubicBezTo>
                            <a:pt x="f8" y="f9"/>
                            <a:pt x="f8" y="f9"/>
                            <a:pt x="f8" y="f9"/>
                          </a:cubicBezTo>
                          <a:cubicBezTo>
                            <a:pt x="f6" y="f10"/>
                            <a:pt x="f6" y="f10"/>
                            <a:pt x="f6" y="f10"/>
                          </a:cubicBezTo>
                          <a:cubicBezTo>
                            <a:pt x="f6" y="f7"/>
                            <a:pt x="f11" y="f12"/>
                            <a:pt x="f13" y="f12"/>
                          </a:cubicBezTo>
                          <a:cubicBezTo>
                            <a:pt x="f14" y="f12"/>
                            <a:pt x="f14" y="f12"/>
                            <a:pt x="f14" y="f12"/>
                          </a:cubicBezTo>
                          <a:cubicBezTo>
                            <a:pt x="f15" y="f12"/>
                            <a:pt x="f5" y="f7"/>
                            <a:pt x="f5" y="f10"/>
                          </a:cubicBezTo>
                          <a:cubicBezTo>
                            <a:pt x="f16" y="f9"/>
                            <a:pt x="f16" y="f9"/>
                            <a:pt x="f16" y="f9"/>
                          </a:cubicBezTo>
                          <a:cubicBezTo>
                            <a:pt x="f16" y="f5"/>
                            <a:pt x="f16" y="f5"/>
                            <a:pt x="f16" y="f5"/>
                          </a:cubicBez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4" name="Freeform 6">
                      <a:extLst>
                        <a:ext uri="{FF2B5EF4-FFF2-40B4-BE49-F238E27FC236}">
                          <a16:creationId xmlns:a16="http://schemas.microsoft.com/office/drawing/2014/main" id="{31713B18-629C-449F-BF34-7AA8B8FA4869}"/>
                        </a:ext>
                      </a:extLst>
                    </p:cNvPr>
                    <p:cNvSpPr/>
                    <p:nvPr/>
                  </p:nvSpPr>
                  <p:spPr>
                    <a:xfrm>
                      <a:off x="3197318" y="5719773"/>
                      <a:ext cx="330756" cy="234415"/>
                    </a:xfrm>
                    <a:custGeom>
                      <a:avLst/>
                      <a:gdLst>
                        <a:gd name="f0" fmla="val 10800000"/>
                        <a:gd name="f1" fmla="val 5400000"/>
                        <a:gd name="f2" fmla="val 180"/>
                        <a:gd name="f3" fmla="val w"/>
                        <a:gd name="f4" fmla="val h"/>
                        <a:gd name="f5" fmla="val 0"/>
                        <a:gd name="f6" fmla="val 168"/>
                        <a:gd name="f7" fmla="val 120"/>
                        <a:gd name="f8" fmla="val 118"/>
                        <a:gd name="f9" fmla="val 10"/>
                        <a:gd name="f10" fmla="val 4"/>
                        <a:gd name="f11" fmla="val 115"/>
                        <a:gd name="f12" fmla="val 110"/>
                        <a:gd name="f13" fmla="val 158"/>
                        <a:gd name="f14" fmla="val 164"/>
                        <a:gd name="f15" fmla="val 29"/>
                        <a:gd name="f16" fmla="+- 0 0 -90"/>
                        <a:gd name="f17" fmla="*/ f3 1 168"/>
                        <a:gd name="f18" fmla="*/ f4 1 120"/>
                        <a:gd name="f19" fmla="val f5"/>
                        <a:gd name="f20" fmla="val f6"/>
                        <a:gd name="f21" fmla="val f7"/>
                        <a:gd name="f22" fmla="*/ f16 f0 1"/>
                        <a:gd name="f23" fmla="+- f21 0 f19"/>
                        <a:gd name="f24" fmla="+- f20 0 f19"/>
                        <a:gd name="f25" fmla="*/ f22 1 f2"/>
                        <a:gd name="f26" fmla="*/ f24 1 168"/>
                        <a:gd name="f27" fmla="*/ f23 1 120"/>
                        <a:gd name="f28" fmla="*/ 118 f24 1"/>
                        <a:gd name="f29" fmla="*/ 120 f23 1"/>
                        <a:gd name="f30" fmla="*/ 10 f24 1"/>
                        <a:gd name="f31" fmla="*/ 0 f24 1"/>
                        <a:gd name="f32" fmla="*/ 110 f23 1"/>
                        <a:gd name="f33" fmla="*/ 10 f23 1"/>
                        <a:gd name="f34" fmla="*/ 0 f23 1"/>
                        <a:gd name="f35" fmla="*/ 158 f24 1"/>
                        <a:gd name="f36" fmla="*/ 168 f24 1"/>
                        <a:gd name="f37" fmla="*/ 29 f23 1"/>
                        <a:gd name="f38" fmla="+- f25 0 f1"/>
                        <a:gd name="f39" fmla="*/ f28 1 168"/>
                        <a:gd name="f40" fmla="*/ f29 1 120"/>
                        <a:gd name="f41" fmla="*/ f30 1 168"/>
                        <a:gd name="f42" fmla="*/ f31 1 168"/>
                        <a:gd name="f43" fmla="*/ f32 1 120"/>
                        <a:gd name="f44" fmla="*/ f33 1 120"/>
                        <a:gd name="f45" fmla="*/ f34 1 120"/>
                        <a:gd name="f46" fmla="*/ f35 1 168"/>
                        <a:gd name="f47" fmla="*/ f36 1 168"/>
                        <a:gd name="f48" fmla="*/ f37 1 120"/>
                        <a:gd name="f49" fmla="*/ 0 1 f26"/>
                        <a:gd name="f50" fmla="*/ f20 1 f26"/>
                        <a:gd name="f51" fmla="*/ 0 1 f27"/>
                        <a:gd name="f52" fmla="*/ f21 1 f27"/>
                        <a:gd name="f53" fmla="*/ f39 1 f26"/>
                        <a:gd name="f54" fmla="*/ f40 1 f27"/>
                        <a:gd name="f55" fmla="*/ f41 1 f26"/>
                        <a:gd name="f56" fmla="*/ f42 1 f26"/>
                        <a:gd name="f57" fmla="*/ f43 1 f27"/>
                        <a:gd name="f58" fmla="*/ f44 1 f27"/>
                        <a:gd name="f59" fmla="*/ f45 1 f27"/>
                        <a:gd name="f60" fmla="*/ f46 1 f26"/>
                        <a:gd name="f61" fmla="*/ f47 1 f26"/>
                        <a:gd name="f62" fmla="*/ f48 1 f27"/>
                        <a:gd name="f63" fmla="*/ f49 f17 1"/>
                        <a:gd name="f64" fmla="*/ f50 f17 1"/>
                        <a:gd name="f65" fmla="*/ f52 f18 1"/>
                        <a:gd name="f66" fmla="*/ f51 f18 1"/>
                        <a:gd name="f67" fmla="*/ f53 f17 1"/>
                        <a:gd name="f68" fmla="*/ f54 f18 1"/>
                        <a:gd name="f69" fmla="*/ f55 f17 1"/>
                        <a:gd name="f70" fmla="*/ f56 f17 1"/>
                        <a:gd name="f71" fmla="*/ f57 f18 1"/>
                        <a:gd name="f72" fmla="*/ f58 f18 1"/>
                        <a:gd name="f73" fmla="*/ f59 f18 1"/>
                        <a:gd name="f74" fmla="*/ f60 f17 1"/>
                        <a:gd name="f75" fmla="*/ f61 f17 1"/>
                        <a:gd name="f76" fmla="*/ f62 f18 1"/>
                      </a:gdLst>
                      <a:ahLst/>
                      <a:cxnLst>
                        <a:cxn ang="3cd4">
                          <a:pos x="hc" y="t"/>
                        </a:cxn>
                        <a:cxn ang="0">
                          <a:pos x="r" y="vc"/>
                        </a:cxn>
                        <a:cxn ang="cd4">
                          <a:pos x="hc" y="b"/>
                        </a:cxn>
                        <a:cxn ang="cd2">
                          <a:pos x="l" y="vc"/>
                        </a:cxn>
                        <a:cxn ang="f38">
                          <a:pos x="f67" y="f68"/>
                        </a:cxn>
                        <a:cxn ang="f38">
                          <a:pos x="f69" y="f68"/>
                        </a:cxn>
                        <a:cxn ang="f38">
                          <a:pos x="f70" y="f71"/>
                        </a:cxn>
                        <a:cxn ang="f38">
                          <a:pos x="f70" y="f72"/>
                        </a:cxn>
                        <a:cxn ang="f38">
                          <a:pos x="f69" y="f73"/>
                        </a:cxn>
                        <a:cxn ang="f38">
                          <a:pos x="f74" y="f73"/>
                        </a:cxn>
                        <a:cxn ang="f38">
                          <a:pos x="f75" y="f72"/>
                        </a:cxn>
                        <a:cxn ang="f38">
                          <a:pos x="f75" y="f76"/>
                        </a:cxn>
                      </a:cxnLst>
                      <a:rect l="f63" t="f66" r="f64" b="f65"/>
                      <a:pathLst>
                        <a:path w="168" h="120">
                          <a:moveTo>
                            <a:pt x="f8" y="f7"/>
                          </a:moveTo>
                          <a:cubicBezTo>
                            <a:pt x="f9" y="f7"/>
                            <a:pt x="f9" y="f7"/>
                            <a:pt x="f9" y="f7"/>
                          </a:cubicBezTo>
                          <a:cubicBezTo>
                            <a:pt x="f10" y="f7"/>
                            <a:pt x="f5" y="f11"/>
                            <a:pt x="f5" y="f12"/>
                          </a:cubicBezTo>
                          <a:cubicBezTo>
                            <a:pt x="f5" y="f9"/>
                            <a:pt x="f5" y="f9"/>
                            <a:pt x="f5" y="f9"/>
                          </a:cubicBezTo>
                          <a:cubicBezTo>
                            <a:pt x="f5" y="f10"/>
                            <a:pt x="f10" y="f5"/>
                            <a:pt x="f9" y="f5"/>
                          </a:cubicBezTo>
                          <a:cubicBezTo>
                            <a:pt x="f13" y="f5"/>
                            <a:pt x="f13" y="f5"/>
                            <a:pt x="f13" y="f5"/>
                          </a:cubicBezTo>
                          <a:cubicBezTo>
                            <a:pt x="f14" y="f5"/>
                            <a:pt x="f6" y="f10"/>
                            <a:pt x="f6" y="f9"/>
                          </a:cubicBezTo>
                          <a:cubicBezTo>
                            <a:pt x="f6" y="f15"/>
                            <a:pt x="f6" y="f15"/>
                            <a:pt x="f6" y="f15"/>
                          </a:cubicBez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5" name="Freeform 7">
                      <a:extLst>
                        <a:ext uri="{FF2B5EF4-FFF2-40B4-BE49-F238E27FC236}">
                          <a16:creationId xmlns:a16="http://schemas.microsoft.com/office/drawing/2014/main" id="{524C4776-3128-49DB-BD24-99BC3C528895}"/>
                        </a:ext>
                      </a:extLst>
                    </p:cNvPr>
                    <p:cNvSpPr/>
                    <p:nvPr/>
                  </p:nvSpPr>
                  <p:spPr>
                    <a:xfrm>
                      <a:off x="3201561" y="5912208"/>
                      <a:ext cx="227575" cy="0"/>
                    </a:xfrm>
                    <a:custGeom>
                      <a:avLst/>
                      <a:gdLst>
                        <a:gd name="f0" fmla="val 10800000"/>
                        <a:gd name="f1" fmla="val 5400000"/>
                        <a:gd name="f2" fmla="val 180"/>
                        <a:gd name="f3" fmla="val w"/>
                        <a:gd name="f4" fmla="val h"/>
                        <a:gd name="f5" fmla="val 0"/>
                        <a:gd name="f6" fmla="val 227573"/>
                        <a:gd name="f7" fmla="val 126902"/>
                        <a:gd name="f8" fmla="+- 0 0 -90"/>
                        <a:gd name="f9" fmla="*/ f3 1 227573"/>
                        <a:gd name="f10" fmla="*/ f4 1 0"/>
                        <a:gd name="f11" fmla="val f5"/>
                        <a:gd name="f12" fmla="val f6"/>
                        <a:gd name="f13" fmla="*/ f8 f0 1"/>
                        <a:gd name="f14" fmla="+- f11 0 f11"/>
                        <a:gd name="f15" fmla="+- f12 0 f11"/>
                        <a:gd name="f16" fmla="*/ f13 1 f2"/>
                        <a:gd name="f17" fmla="*/ f15 1 227573"/>
                        <a:gd name="f18" fmla="*/ f14 1 0"/>
                        <a:gd name="f19" fmla="+- f16 0 f1"/>
                        <a:gd name="f20" fmla="*/ 0 1 f17"/>
                        <a:gd name="f21" fmla="*/ 0 1 f18"/>
                        <a:gd name="f22" fmla="*/ 126902 1 f17"/>
                        <a:gd name="f23" fmla="*/ 227573 1 f17"/>
                        <a:gd name="f24" fmla="*/ 1 1 f18"/>
                        <a:gd name="f25" fmla="*/ f20 f9 1"/>
                        <a:gd name="f26" fmla="*/ f23 f9 1"/>
                        <a:gd name="f27" fmla="*/ f24 f10 1"/>
                        <a:gd name="f28" fmla="*/ f21 f10 1"/>
                        <a:gd name="f29" fmla="*/ f22 f9 1"/>
                      </a:gdLst>
                      <a:ahLst/>
                      <a:cxnLst>
                        <a:cxn ang="3cd4">
                          <a:pos x="hc" y="t"/>
                        </a:cxn>
                        <a:cxn ang="0">
                          <a:pos x="r" y="vc"/>
                        </a:cxn>
                        <a:cxn ang="cd4">
                          <a:pos x="hc" y="b"/>
                        </a:cxn>
                        <a:cxn ang="cd2">
                          <a:pos x="l" y="vc"/>
                        </a:cxn>
                        <a:cxn ang="f19">
                          <a:pos x="f25" y="f28"/>
                        </a:cxn>
                        <a:cxn ang="f19">
                          <a:pos x="f29" y="f28"/>
                        </a:cxn>
                        <a:cxn ang="f19">
                          <a:pos x="f26" y="f28"/>
                        </a:cxn>
                      </a:cxnLst>
                      <a:rect l="f25" t="f28" r="f26" b="f27"/>
                      <a:pathLst>
                        <a:path w="227573">
                          <a:moveTo>
                            <a:pt x="f5" y="f5"/>
                          </a:moveTo>
                          <a:lnTo>
                            <a:pt x="f7" y="f5"/>
                          </a:lnTo>
                          <a:lnTo>
                            <a:pt x="f6" y="f5"/>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6" name="Freeform 8">
                      <a:extLst>
                        <a:ext uri="{FF2B5EF4-FFF2-40B4-BE49-F238E27FC236}">
                          <a16:creationId xmlns:a16="http://schemas.microsoft.com/office/drawing/2014/main" id="{07174E03-0D74-49C4-A47C-6D3B95146574}"/>
                        </a:ext>
                      </a:extLst>
                    </p:cNvPr>
                    <p:cNvSpPr/>
                    <p:nvPr/>
                  </p:nvSpPr>
                  <p:spPr>
                    <a:xfrm>
                      <a:off x="3429137" y="5775752"/>
                      <a:ext cx="135696" cy="255410"/>
                    </a:xfrm>
                    <a:custGeom>
                      <a:avLst/>
                      <a:gdLst>
                        <a:gd name="f0" fmla="val 10800000"/>
                        <a:gd name="f1" fmla="val 5400000"/>
                        <a:gd name="f2" fmla="val 180"/>
                        <a:gd name="f3" fmla="val w"/>
                        <a:gd name="f4" fmla="val h"/>
                        <a:gd name="f5" fmla="val 0"/>
                        <a:gd name="f6" fmla="val 69"/>
                        <a:gd name="f7" fmla="val 131"/>
                        <a:gd name="f8" fmla="val 118"/>
                        <a:gd name="f9" fmla="val 126"/>
                        <a:gd name="f10" fmla="val 64"/>
                        <a:gd name="f11" fmla="val 56"/>
                        <a:gd name="f12" fmla="val 12"/>
                        <a:gd name="f13" fmla="val 4"/>
                        <a:gd name="f14" fmla="val 13"/>
                        <a:gd name="f15" fmla="+- 0 0 -90"/>
                        <a:gd name="f16" fmla="*/ f3 1 69"/>
                        <a:gd name="f17" fmla="*/ f4 1 131"/>
                        <a:gd name="f18" fmla="val f5"/>
                        <a:gd name="f19" fmla="val f6"/>
                        <a:gd name="f20" fmla="val f7"/>
                        <a:gd name="f21" fmla="*/ f15 f0 1"/>
                        <a:gd name="f22" fmla="+- f20 0 f18"/>
                        <a:gd name="f23" fmla="+- f19 0 f18"/>
                        <a:gd name="f24" fmla="*/ f21 1 f2"/>
                        <a:gd name="f25" fmla="*/ f23 1 69"/>
                        <a:gd name="f26" fmla="*/ f22 1 131"/>
                        <a:gd name="f27" fmla="*/ 69 f23 1"/>
                        <a:gd name="f28" fmla="*/ 118 f22 1"/>
                        <a:gd name="f29" fmla="*/ 56 f23 1"/>
                        <a:gd name="f30" fmla="*/ 131 f22 1"/>
                        <a:gd name="f31" fmla="*/ 12 f23 1"/>
                        <a:gd name="f32" fmla="*/ 0 f23 1"/>
                        <a:gd name="f33" fmla="*/ 13 f22 1"/>
                        <a:gd name="f34" fmla="*/ 0 f22 1"/>
                        <a:gd name="f35" fmla="+- f24 0 f1"/>
                        <a:gd name="f36" fmla="*/ f27 1 69"/>
                        <a:gd name="f37" fmla="*/ f28 1 131"/>
                        <a:gd name="f38" fmla="*/ f29 1 69"/>
                        <a:gd name="f39" fmla="*/ f30 1 131"/>
                        <a:gd name="f40" fmla="*/ f31 1 69"/>
                        <a:gd name="f41" fmla="*/ f32 1 69"/>
                        <a:gd name="f42" fmla="*/ f33 1 131"/>
                        <a:gd name="f43" fmla="*/ f34 1 131"/>
                        <a:gd name="f44" fmla="*/ 0 1 f25"/>
                        <a:gd name="f45" fmla="*/ f19 1 f25"/>
                        <a:gd name="f46" fmla="*/ 0 1 f26"/>
                        <a:gd name="f47" fmla="*/ f20 1 f26"/>
                        <a:gd name="f48" fmla="*/ f36 1 f25"/>
                        <a:gd name="f49" fmla="*/ f37 1 f26"/>
                        <a:gd name="f50" fmla="*/ f38 1 f25"/>
                        <a:gd name="f51" fmla="*/ f39 1 f26"/>
                        <a:gd name="f52" fmla="*/ f40 1 f25"/>
                        <a:gd name="f53" fmla="*/ f41 1 f25"/>
                        <a:gd name="f54" fmla="*/ f42 1 f26"/>
                        <a:gd name="f55" fmla="*/ f43 1 f26"/>
                        <a:gd name="f56" fmla="*/ f44 f16 1"/>
                        <a:gd name="f57" fmla="*/ f45 f16 1"/>
                        <a:gd name="f58" fmla="*/ f47 f17 1"/>
                        <a:gd name="f59" fmla="*/ f46 f17 1"/>
                        <a:gd name="f60" fmla="*/ f48 f16 1"/>
                        <a:gd name="f61" fmla="*/ f49 f17 1"/>
                        <a:gd name="f62" fmla="*/ f50 f16 1"/>
                        <a:gd name="f63" fmla="*/ f51 f17 1"/>
                        <a:gd name="f64" fmla="*/ f52 f16 1"/>
                        <a:gd name="f65" fmla="*/ f53 f16 1"/>
                        <a:gd name="f66" fmla="*/ f54 f17 1"/>
                        <a:gd name="f67" fmla="*/ f55 f17 1"/>
                      </a:gdLst>
                      <a:ahLst/>
                      <a:cxnLst>
                        <a:cxn ang="3cd4">
                          <a:pos x="hc" y="t"/>
                        </a:cxn>
                        <a:cxn ang="0">
                          <a:pos x="r" y="vc"/>
                        </a:cxn>
                        <a:cxn ang="cd4">
                          <a:pos x="hc" y="b"/>
                        </a:cxn>
                        <a:cxn ang="cd2">
                          <a:pos x="l" y="vc"/>
                        </a:cxn>
                        <a:cxn ang="f35">
                          <a:pos x="f60" y="f61"/>
                        </a:cxn>
                        <a:cxn ang="f35">
                          <a:pos x="f62" y="f63"/>
                        </a:cxn>
                        <a:cxn ang="f35">
                          <a:pos x="f64" y="f63"/>
                        </a:cxn>
                        <a:cxn ang="f35">
                          <a:pos x="f65" y="f61"/>
                        </a:cxn>
                        <a:cxn ang="f35">
                          <a:pos x="f65" y="f66"/>
                        </a:cxn>
                        <a:cxn ang="f35">
                          <a:pos x="f64" y="f67"/>
                        </a:cxn>
                        <a:cxn ang="f35">
                          <a:pos x="f62" y="f67"/>
                        </a:cxn>
                        <a:cxn ang="f35">
                          <a:pos x="f60" y="f66"/>
                        </a:cxn>
                        <a:cxn ang="f35">
                          <a:pos x="f60" y="f61"/>
                        </a:cxn>
                      </a:cxnLst>
                      <a:rect l="f56" t="f59" r="f57" b="f58"/>
                      <a:pathLst>
                        <a:path w="69" h="13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3"/>
                            <a:pt x="f13" y="f5"/>
                            <a:pt x="f12" y="f5"/>
                          </a:cubicBezTo>
                          <a:cubicBezTo>
                            <a:pt x="f11" y="f5"/>
                            <a:pt x="f11" y="f5"/>
                            <a:pt x="f11" y="f5"/>
                          </a:cubicBezTo>
                          <a:cubicBezTo>
                            <a:pt x="f10" y="f5"/>
                            <a:pt x="f6" y="f13"/>
                            <a:pt x="f6" y="f14"/>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7" name="Line 9">
                      <a:extLst>
                        <a:ext uri="{FF2B5EF4-FFF2-40B4-BE49-F238E27FC236}">
                          <a16:creationId xmlns:a16="http://schemas.microsoft.com/office/drawing/2014/main" id="{3CE70E84-357E-4088-B741-37A088A564ED}"/>
                        </a:ext>
                      </a:extLst>
                    </p:cNvPr>
                    <p:cNvSpPr/>
                    <p:nvPr/>
                  </p:nvSpPr>
                  <p:spPr>
                    <a:xfrm flipH="1" flipV="1">
                      <a:off x="3429137" y="5994778"/>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148" name="Line 10">
                      <a:extLst>
                        <a:ext uri="{FF2B5EF4-FFF2-40B4-BE49-F238E27FC236}">
                          <a16:creationId xmlns:a16="http://schemas.microsoft.com/office/drawing/2014/main" id="{DA667608-06FF-425D-962D-26F903150879}"/>
                        </a:ext>
                      </a:extLst>
                    </p:cNvPr>
                    <p:cNvSpPr/>
                    <p:nvPr/>
                  </p:nvSpPr>
                  <p:spPr>
                    <a:xfrm>
                      <a:off x="3429137" y="5809347"/>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118" name="Group 169">
                    <a:extLst>
                      <a:ext uri="{FF2B5EF4-FFF2-40B4-BE49-F238E27FC236}">
                        <a16:creationId xmlns:a16="http://schemas.microsoft.com/office/drawing/2014/main" id="{B0504E63-69FC-40AB-9825-CD738000F874}"/>
                      </a:ext>
                    </a:extLst>
                  </p:cNvPr>
                  <p:cNvGrpSpPr/>
                  <p:nvPr/>
                </p:nvGrpSpPr>
                <p:grpSpPr>
                  <a:xfrm>
                    <a:off x="3622203" y="6072283"/>
                    <a:ext cx="272893" cy="361498"/>
                    <a:chOff x="3622203" y="6072283"/>
                    <a:chExt cx="272893" cy="361498"/>
                  </a:xfrm>
                </p:grpSpPr>
                <p:sp>
                  <p:nvSpPr>
                    <p:cNvPr id="131" name="Freeform 29">
                      <a:extLst>
                        <a:ext uri="{FF2B5EF4-FFF2-40B4-BE49-F238E27FC236}">
                          <a16:creationId xmlns:a16="http://schemas.microsoft.com/office/drawing/2014/main" id="{35CD6970-E27E-465E-95DE-B290641B82A5}"/>
                        </a:ext>
                      </a:extLst>
                    </p:cNvPr>
                    <p:cNvSpPr/>
                    <p:nvPr/>
                  </p:nvSpPr>
                  <p:spPr>
                    <a:xfrm>
                      <a:off x="3622203" y="6072283"/>
                      <a:ext cx="272893" cy="361498"/>
                    </a:xfrm>
                    <a:custGeom>
                      <a:avLst/>
                      <a:gdLst>
                        <a:gd name="f0" fmla="val 10800000"/>
                        <a:gd name="f1" fmla="val 5400000"/>
                        <a:gd name="f2" fmla="val 180"/>
                        <a:gd name="f3" fmla="val w"/>
                        <a:gd name="f4" fmla="val h"/>
                        <a:gd name="f5" fmla="val 0"/>
                        <a:gd name="f6" fmla="val 172"/>
                        <a:gd name="f7" fmla="val 228"/>
                        <a:gd name="f8" fmla="val 13"/>
                        <a:gd name="f9" fmla="val 6"/>
                        <a:gd name="f10" fmla="val 5"/>
                        <a:gd name="f11" fmla="val 12"/>
                        <a:gd name="f12" fmla="val 216"/>
                        <a:gd name="f13" fmla="val 223"/>
                        <a:gd name="f14" fmla="val 159"/>
                        <a:gd name="f15" fmla="val 166"/>
                        <a:gd name="f16" fmla="val 59"/>
                        <a:gd name="f17" fmla="val 110"/>
                        <a:gd name="f18" fmla="+- 0 0 -90"/>
                        <a:gd name="f19" fmla="*/ f3 1 172"/>
                        <a:gd name="f20" fmla="*/ f4 1 228"/>
                        <a:gd name="f21" fmla="val f5"/>
                        <a:gd name="f22" fmla="val f6"/>
                        <a:gd name="f23" fmla="val f7"/>
                        <a:gd name="f24" fmla="*/ f18 f0 1"/>
                        <a:gd name="f25" fmla="+- f23 0 f21"/>
                        <a:gd name="f26" fmla="+- f22 0 f21"/>
                        <a:gd name="f27" fmla="*/ f24 1 f2"/>
                        <a:gd name="f28" fmla="*/ f26 1 172"/>
                        <a:gd name="f29" fmla="*/ f25 1 228"/>
                        <a:gd name="f30" fmla="*/ 13 f26 1"/>
                        <a:gd name="f31" fmla="*/ 0 f25 1"/>
                        <a:gd name="f32" fmla="*/ 0 f26 1"/>
                        <a:gd name="f33" fmla="*/ 12 f25 1"/>
                        <a:gd name="f34" fmla="*/ 216 f25 1"/>
                        <a:gd name="f35" fmla="*/ 228 f25 1"/>
                        <a:gd name="f36" fmla="*/ 159 f26 1"/>
                        <a:gd name="f37" fmla="*/ 172 f26 1"/>
                        <a:gd name="f38" fmla="*/ 59 f25 1"/>
                        <a:gd name="f39" fmla="*/ 110 f26 1"/>
                        <a:gd name="f40" fmla="+- f27 0 f1"/>
                        <a:gd name="f41" fmla="*/ f30 1 172"/>
                        <a:gd name="f42" fmla="*/ f31 1 228"/>
                        <a:gd name="f43" fmla="*/ f32 1 172"/>
                        <a:gd name="f44" fmla="*/ f33 1 228"/>
                        <a:gd name="f45" fmla="*/ f34 1 228"/>
                        <a:gd name="f46" fmla="*/ f35 1 228"/>
                        <a:gd name="f47" fmla="*/ f36 1 172"/>
                        <a:gd name="f48" fmla="*/ f37 1 172"/>
                        <a:gd name="f49" fmla="*/ f38 1 228"/>
                        <a:gd name="f50" fmla="*/ f39 1 172"/>
                        <a:gd name="f51" fmla="*/ 0 1 f28"/>
                        <a:gd name="f52" fmla="*/ f22 1 f28"/>
                        <a:gd name="f53" fmla="*/ 0 1 f29"/>
                        <a:gd name="f54" fmla="*/ f23 1 f29"/>
                        <a:gd name="f55" fmla="*/ f41 1 f28"/>
                        <a:gd name="f56" fmla="*/ f42 1 f29"/>
                        <a:gd name="f57" fmla="*/ f43 1 f28"/>
                        <a:gd name="f58" fmla="*/ f44 1 f29"/>
                        <a:gd name="f59" fmla="*/ f45 1 f29"/>
                        <a:gd name="f60" fmla="*/ f46 1 f29"/>
                        <a:gd name="f61" fmla="*/ f47 1 f28"/>
                        <a:gd name="f62" fmla="*/ f48 1 f28"/>
                        <a:gd name="f63" fmla="*/ f49 1 f29"/>
                        <a:gd name="f64" fmla="*/ f50 1 f28"/>
                        <a:gd name="f65" fmla="*/ f51 f19 1"/>
                        <a:gd name="f66" fmla="*/ f52 f19 1"/>
                        <a:gd name="f67" fmla="*/ f54 f20 1"/>
                        <a:gd name="f68" fmla="*/ f53 f20 1"/>
                        <a:gd name="f69" fmla="*/ f55 f19 1"/>
                        <a:gd name="f70" fmla="*/ f56 f20 1"/>
                        <a:gd name="f71" fmla="*/ f57 f19 1"/>
                        <a:gd name="f72" fmla="*/ f58 f20 1"/>
                        <a:gd name="f73" fmla="*/ f59 f20 1"/>
                        <a:gd name="f74" fmla="*/ f60 f20 1"/>
                        <a:gd name="f75" fmla="*/ f61 f19 1"/>
                        <a:gd name="f76" fmla="*/ f62 f19 1"/>
                        <a:gd name="f77" fmla="*/ f63 f20 1"/>
                        <a:gd name="f78" fmla="*/ f64 f19 1"/>
                      </a:gdLst>
                      <a:ahLst/>
                      <a:cxnLst>
                        <a:cxn ang="3cd4">
                          <a:pos x="hc" y="t"/>
                        </a:cxn>
                        <a:cxn ang="0">
                          <a:pos x="r" y="vc"/>
                        </a:cxn>
                        <a:cxn ang="cd4">
                          <a:pos x="hc" y="b"/>
                        </a:cxn>
                        <a:cxn ang="cd2">
                          <a:pos x="l" y="vc"/>
                        </a:cxn>
                        <a:cxn ang="f40">
                          <a:pos x="f69" y="f70"/>
                        </a:cxn>
                        <a:cxn ang="f40">
                          <a:pos x="f71" y="f72"/>
                        </a:cxn>
                        <a:cxn ang="f40">
                          <a:pos x="f71" y="f73"/>
                        </a:cxn>
                        <a:cxn ang="f40">
                          <a:pos x="f69" y="f74"/>
                        </a:cxn>
                        <a:cxn ang="f40">
                          <a:pos x="f75" y="f74"/>
                        </a:cxn>
                        <a:cxn ang="f40">
                          <a:pos x="f76" y="f73"/>
                        </a:cxn>
                        <a:cxn ang="f40">
                          <a:pos x="f76" y="f77"/>
                        </a:cxn>
                        <a:cxn ang="f40">
                          <a:pos x="f78" y="f70"/>
                        </a:cxn>
                        <a:cxn ang="f40">
                          <a:pos x="f69" y="f70"/>
                        </a:cxn>
                      </a:cxnLst>
                      <a:rect l="f65" t="f68" r="f66" b="f67"/>
                      <a:pathLst>
                        <a:path w="172" h="228">
                          <a:moveTo>
                            <a:pt x="f8" y="f5"/>
                          </a:moveTo>
                          <a:cubicBezTo>
                            <a:pt x="f9" y="f5"/>
                            <a:pt x="f5" y="f10"/>
                            <a:pt x="f5" y="f11"/>
                          </a:cubicBezTo>
                          <a:cubicBezTo>
                            <a:pt x="f5" y="f12"/>
                            <a:pt x="f5" y="f12"/>
                            <a:pt x="f5" y="f12"/>
                          </a:cubicBezTo>
                          <a:cubicBezTo>
                            <a:pt x="f5" y="f13"/>
                            <a:pt x="f9" y="f7"/>
                            <a:pt x="f8" y="f7"/>
                          </a:cubicBezTo>
                          <a:cubicBezTo>
                            <a:pt x="f14" y="f7"/>
                            <a:pt x="f14" y="f7"/>
                            <a:pt x="f14" y="f7"/>
                          </a:cubicBezTo>
                          <a:cubicBezTo>
                            <a:pt x="f15" y="f7"/>
                            <a:pt x="f6" y="f13"/>
                            <a:pt x="f6" y="f12"/>
                          </a:cubicBezTo>
                          <a:cubicBezTo>
                            <a:pt x="f6" y="f16"/>
                            <a:pt x="f6" y="f16"/>
                            <a:pt x="f6" y="f16"/>
                          </a:cubicBezTo>
                          <a:cubicBezTo>
                            <a:pt x="f17" y="f5"/>
                            <a:pt x="f17" y="f5"/>
                            <a:pt x="f17" y="f5"/>
                          </a:cubicBezTo>
                          <a:lnTo>
                            <a:pt x="f8" y="f5"/>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2" name="Freeform 30">
                      <a:extLst>
                        <a:ext uri="{FF2B5EF4-FFF2-40B4-BE49-F238E27FC236}">
                          <a16:creationId xmlns:a16="http://schemas.microsoft.com/office/drawing/2014/main" id="{3CD31BBE-0172-40CE-B3F0-3544D5222316}"/>
                        </a:ext>
                      </a:extLst>
                    </p:cNvPr>
                    <p:cNvSpPr/>
                    <p:nvPr/>
                  </p:nvSpPr>
                  <p:spPr>
                    <a:xfrm>
                      <a:off x="3797064" y="6072292"/>
                      <a:ext cx="93387" cy="92372"/>
                    </a:xfrm>
                    <a:custGeom>
                      <a:avLst/>
                      <a:gdLst>
                        <a:gd name="f0" fmla="val 10800000"/>
                        <a:gd name="f1" fmla="val 5400000"/>
                        <a:gd name="f2" fmla="val 180"/>
                        <a:gd name="f3" fmla="val w"/>
                        <a:gd name="f4" fmla="val h"/>
                        <a:gd name="f5" fmla="val 0"/>
                        <a:gd name="f6" fmla="val 59"/>
                        <a:gd name="f7" fmla="val 58"/>
                        <a:gd name="f8" fmla="val 13"/>
                        <a:gd name="f9" fmla="val 6"/>
                        <a:gd name="f10" fmla="val 52"/>
                        <a:gd name="f11" fmla="val 45"/>
                        <a:gd name="f12" fmla="+- 0 0 -90"/>
                        <a:gd name="f13" fmla="*/ f3 1 59"/>
                        <a:gd name="f14" fmla="*/ f4 1 58"/>
                        <a:gd name="f15" fmla="val f5"/>
                        <a:gd name="f16" fmla="val f6"/>
                        <a:gd name="f17" fmla="val f7"/>
                        <a:gd name="f18" fmla="*/ f12 f0 1"/>
                        <a:gd name="f19" fmla="+- f17 0 f15"/>
                        <a:gd name="f20" fmla="+- f16 0 f15"/>
                        <a:gd name="f21" fmla="*/ f18 1 f2"/>
                        <a:gd name="f22" fmla="*/ f20 1 59"/>
                        <a:gd name="f23" fmla="*/ f19 1 58"/>
                        <a:gd name="f24" fmla="*/ 59 f20 1"/>
                        <a:gd name="f25" fmla="*/ 58 f19 1"/>
                        <a:gd name="f26" fmla="*/ 13 f20 1"/>
                        <a:gd name="f27" fmla="*/ 0 f20 1"/>
                        <a:gd name="f28" fmla="*/ 45 f19 1"/>
                        <a:gd name="f29" fmla="*/ 0 f19 1"/>
                        <a:gd name="f30" fmla="+- f21 0 f1"/>
                        <a:gd name="f31" fmla="*/ f24 1 59"/>
                        <a:gd name="f32" fmla="*/ f25 1 58"/>
                        <a:gd name="f33" fmla="*/ f26 1 59"/>
                        <a:gd name="f34" fmla="*/ f27 1 59"/>
                        <a:gd name="f35" fmla="*/ f28 1 58"/>
                        <a:gd name="f36" fmla="*/ f29 1 58"/>
                        <a:gd name="f37" fmla="*/ 0 1 f22"/>
                        <a:gd name="f38" fmla="*/ f16 1 f22"/>
                        <a:gd name="f39" fmla="*/ 0 1 f23"/>
                        <a:gd name="f40" fmla="*/ f17 1 f23"/>
                        <a:gd name="f41" fmla="*/ f31 1 f22"/>
                        <a:gd name="f42" fmla="*/ f32 1 f23"/>
                        <a:gd name="f43" fmla="*/ f33 1 f22"/>
                        <a:gd name="f44" fmla="*/ f34 1 f22"/>
                        <a:gd name="f45" fmla="*/ f35 1 f23"/>
                        <a:gd name="f46" fmla="*/ f36 1 f23"/>
                        <a:gd name="f47" fmla="*/ f37 f13 1"/>
                        <a:gd name="f48" fmla="*/ f38 f13 1"/>
                        <a:gd name="f49" fmla="*/ f40 f14 1"/>
                        <a:gd name="f50" fmla="*/ f39 f14 1"/>
                        <a:gd name="f51" fmla="*/ f41 f13 1"/>
                        <a:gd name="f52" fmla="*/ f42 f14 1"/>
                        <a:gd name="f53" fmla="*/ f43 f13 1"/>
                        <a:gd name="f54" fmla="*/ f44 f13 1"/>
                        <a:gd name="f55" fmla="*/ f45 f14 1"/>
                        <a:gd name="f56" fmla="*/ f46 f14 1"/>
                      </a:gdLst>
                      <a:ahLst/>
                      <a:cxnLst>
                        <a:cxn ang="3cd4">
                          <a:pos x="hc" y="t"/>
                        </a:cxn>
                        <a:cxn ang="0">
                          <a:pos x="r" y="vc"/>
                        </a:cxn>
                        <a:cxn ang="cd4">
                          <a:pos x="hc" y="b"/>
                        </a:cxn>
                        <a:cxn ang="cd2">
                          <a:pos x="l" y="vc"/>
                        </a:cxn>
                        <a:cxn ang="f30">
                          <a:pos x="f51" y="f52"/>
                        </a:cxn>
                        <a:cxn ang="f30">
                          <a:pos x="f53" y="f52"/>
                        </a:cxn>
                        <a:cxn ang="f30">
                          <a:pos x="f54" y="f55"/>
                        </a:cxn>
                        <a:cxn ang="f30">
                          <a:pos x="f54" y="f56"/>
                        </a:cxn>
                      </a:cxnLst>
                      <a:rect l="f47" t="f50" r="f48" b="f49"/>
                      <a:pathLst>
                        <a:path w="59" h="58">
                          <a:moveTo>
                            <a:pt x="f6" y="f7"/>
                          </a:moveTo>
                          <a:cubicBezTo>
                            <a:pt x="f8" y="f7"/>
                            <a:pt x="f8" y="f7"/>
                            <a:pt x="f8" y="f7"/>
                          </a:cubicBezTo>
                          <a:cubicBezTo>
                            <a:pt x="f9" y="f7"/>
                            <a:pt x="f5" y="f10"/>
                            <a:pt x="f5" y="f11"/>
                          </a:cubicBezTo>
                          <a:cubicBezTo>
                            <a:pt x="f5" y="f5"/>
                            <a:pt x="f5" y="f5"/>
                            <a:pt x="f5" y="f5"/>
                          </a:cubicBez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3" name="Rectangle 31">
                      <a:extLst>
                        <a:ext uri="{FF2B5EF4-FFF2-40B4-BE49-F238E27FC236}">
                          <a16:creationId xmlns:a16="http://schemas.microsoft.com/office/drawing/2014/main" id="{C9289023-1FA0-4D80-8ED1-5668E90FF87B}"/>
                        </a:ext>
                      </a:extLst>
                    </p:cNvPr>
                    <p:cNvSpPr/>
                    <p:nvPr/>
                  </p:nvSpPr>
                  <p:spPr>
                    <a:xfrm>
                      <a:off x="3660617" y="6164656"/>
                      <a:ext cx="42391" cy="105658"/>
                    </a:xfrm>
                    <a:prstGeom prst="rect">
                      <a:avLst/>
                    </a:pr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4" name="Rectangle 32">
                      <a:extLst>
                        <a:ext uri="{FF2B5EF4-FFF2-40B4-BE49-F238E27FC236}">
                          <a16:creationId xmlns:a16="http://schemas.microsoft.com/office/drawing/2014/main" id="{78C7CF42-E11A-42FC-A820-0C7BA80DAD11}"/>
                        </a:ext>
                      </a:extLst>
                    </p:cNvPr>
                    <p:cNvSpPr/>
                    <p:nvPr/>
                  </p:nvSpPr>
                  <p:spPr>
                    <a:xfrm>
                      <a:off x="3725530" y="6195892"/>
                      <a:ext cx="31793" cy="74432"/>
                    </a:xfrm>
                    <a:prstGeom prst="rect">
                      <a:avLst/>
                    </a:pr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5" name="Rectangle 33">
                      <a:extLst>
                        <a:ext uri="{FF2B5EF4-FFF2-40B4-BE49-F238E27FC236}">
                          <a16:creationId xmlns:a16="http://schemas.microsoft.com/office/drawing/2014/main" id="{BE2B5834-2725-49AC-8D15-64ADF26639D1}"/>
                        </a:ext>
                      </a:extLst>
                    </p:cNvPr>
                    <p:cNvSpPr/>
                    <p:nvPr/>
                  </p:nvSpPr>
                  <p:spPr>
                    <a:xfrm>
                      <a:off x="3779178" y="6218486"/>
                      <a:ext cx="27157" cy="51837"/>
                    </a:xfrm>
                    <a:prstGeom prst="rect">
                      <a:avLst/>
                    </a:pr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6" name="Freeform 34">
                      <a:extLst>
                        <a:ext uri="{FF2B5EF4-FFF2-40B4-BE49-F238E27FC236}">
                          <a16:creationId xmlns:a16="http://schemas.microsoft.com/office/drawing/2014/main" id="{F78D8817-6E32-4517-9BA3-513B1C0ED69D}"/>
                        </a:ext>
                      </a:extLst>
                    </p:cNvPr>
                    <p:cNvSpPr/>
                    <p:nvPr/>
                  </p:nvSpPr>
                  <p:spPr>
                    <a:xfrm>
                      <a:off x="3828190" y="6249713"/>
                      <a:ext cx="25831" cy="20601"/>
                    </a:xfrm>
                    <a:custGeom>
                      <a:avLst/>
                      <a:gdLst>
                        <a:gd name="f0" fmla="val 10800000"/>
                        <a:gd name="f1" fmla="val 5400000"/>
                        <a:gd name="f2" fmla="val 180"/>
                        <a:gd name="f3" fmla="val w"/>
                        <a:gd name="f4" fmla="val h"/>
                        <a:gd name="f5" fmla="val 0"/>
                        <a:gd name="f6" fmla="val 39"/>
                        <a:gd name="f7" fmla="val 31"/>
                        <a:gd name="f8" fmla="val 36"/>
                        <a:gd name="f9" fmla="+- 0 0 -90"/>
                        <a:gd name="f10" fmla="*/ f3 1 39"/>
                        <a:gd name="f11" fmla="*/ f4 1 31"/>
                        <a:gd name="f12" fmla="val f5"/>
                        <a:gd name="f13" fmla="val f6"/>
                        <a:gd name="f14" fmla="val f7"/>
                        <a:gd name="f15" fmla="*/ f9 f0 1"/>
                        <a:gd name="f16" fmla="+- f14 0 f12"/>
                        <a:gd name="f17" fmla="+- f13 0 f12"/>
                        <a:gd name="f18" fmla="*/ f15 1 f2"/>
                        <a:gd name="f19" fmla="*/ f17 1 39"/>
                        <a:gd name="f20" fmla="*/ f16 1 31"/>
                        <a:gd name="f21" fmla="*/ 36 f17 1"/>
                        <a:gd name="f22" fmla="*/ 0 f16 1"/>
                        <a:gd name="f23" fmla="*/ 39 f17 1"/>
                        <a:gd name="f24" fmla="*/ 31 f16 1"/>
                        <a:gd name="f25" fmla="*/ 0 f17 1"/>
                        <a:gd name="f26" fmla="+- f18 0 f1"/>
                        <a:gd name="f27" fmla="*/ f21 1 39"/>
                        <a:gd name="f28" fmla="*/ f22 1 31"/>
                        <a:gd name="f29" fmla="*/ f23 1 39"/>
                        <a:gd name="f30" fmla="*/ f24 1 31"/>
                        <a:gd name="f31" fmla="*/ f25 1 39"/>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45" y="f46"/>
                        </a:cxn>
                      </a:cxnLst>
                      <a:rect l="f41" t="f44" r="f42" b="f43"/>
                      <a:pathLst>
                        <a:path w="39" h="31">
                          <a:moveTo>
                            <a:pt x="f8" y="f5"/>
                          </a:moveTo>
                          <a:lnTo>
                            <a:pt x="f6" y="f5"/>
                          </a:lnTo>
                          <a:lnTo>
                            <a:pt x="f6" y="f7"/>
                          </a:lnTo>
                          <a:lnTo>
                            <a:pt x="f5" y="f7"/>
                          </a:lnTo>
                          <a:lnTo>
                            <a:pt x="f5" y="f5"/>
                          </a:lnTo>
                          <a:lnTo>
                            <a:pt x="f8" y="f5"/>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7" name="Line 35">
                      <a:extLst>
                        <a:ext uri="{FF2B5EF4-FFF2-40B4-BE49-F238E27FC236}">
                          <a16:creationId xmlns:a16="http://schemas.microsoft.com/office/drawing/2014/main" id="{626A029A-3317-4D5F-859C-74923469ADC9}"/>
                        </a:ext>
                      </a:extLst>
                    </p:cNvPr>
                    <p:cNvSpPr/>
                    <p:nvPr/>
                  </p:nvSpPr>
                  <p:spPr>
                    <a:xfrm flipH="1">
                      <a:off x="3660617"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8" name="Line 36">
                      <a:extLst>
                        <a:ext uri="{FF2B5EF4-FFF2-40B4-BE49-F238E27FC236}">
                          <a16:creationId xmlns:a16="http://schemas.microsoft.com/office/drawing/2014/main" id="{C53AF6E4-8DD9-4F9A-9CC8-D1B39547295A}"/>
                        </a:ext>
                      </a:extLst>
                    </p:cNvPr>
                    <p:cNvSpPr/>
                    <p:nvPr/>
                  </p:nvSpPr>
                  <p:spPr>
                    <a:xfrm flipH="1">
                      <a:off x="3660617" y="6348066"/>
                      <a:ext cx="5497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9" name="Line 37">
                      <a:extLst>
                        <a:ext uri="{FF2B5EF4-FFF2-40B4-BE49-F238E27FC236}">
                          <a16:creationId xmlns:a16="http://schemas.microsoft.com/office/drawing/2014/main" id="{BDC2D08B-BABD-45F1-90E4-F9C8BF074488}"/>
                        </a:ext>
                      </a:extLst>
                    </p:cNvPr>
                    <p:cNvSpPr/>
                    <p:nvPr/>
                  </p:nvSpPr>
                  <p:spPr>
                    <a:xfrm flipH="1">
                      <a:off x="3660617"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40" name="Line 38">
                      <a:extLst>
                        <a:ext uri="{FF2B5EF4-FFF2-40B4-BE49-F238E27FC236}">
                          <a16:creationId xmlns:a16="http://schemas.microsoft.com/office/drawing/2014/main" id="{51A53F11-7597-44CF-9BBA-B43787678798}"/>
                        </a:ext>
                      </a:extLst>
                    </p:cNvPr>
                    <p:cNvSpPr/>
                    <p:nvPr/>
                  </p:nvSpPr>
                  <p:spPr>
                    <a:xfrm flipH="1">
                      <a:off x="3782488"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41" name="Line 39">
                      <a:extLst>
                        <a:ext uri="{FF2B5EF4-FFF2-40B4-BE49-F238E27FC236}">
                          <a16:creationId xmlns:a16="http://schemas.microsoft.com/office/drawing/2014/main" id="{B93358D0-A147-4C94-9672-3C359F1FC1E9}"/>
                        </a:ext>
                      </a:extLst>
                    </p:cNvPr>
                    <p:cNvSpPr/>
                    <p:nvPr/>
                  </p:nvSpPr>
                  <p:spPr>
                    <a:xfrm flipH="1">
                      <a:off x="3782488" y="6348066"/>
                      <a:ext cx="5564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sp>
                  <p:nvSpPr>
                    <p:cNvPr id="142" name="Line 40">
                      <a:extLst>
                        <a:ext uri="{FF2B5EF4-FFF2-40B4-BE49-F238E27FC236}">
                          <a16:creationId xmlns:a16="http://schemas.microsoft.com/office/drawing/2014/main" id="{C551FEE5-8B62-4F53-BCD5-BF45C17B7E8A}"/>
                        </a:ext>
                      </a:extLst>
                    </p:cNvPr>
                    <p:cNvSpPr/>
                    <p:nvPr/>
                  </p:nvSpPr>
                  <p:spPr>
                    <a:xfrm flipH="1">
                      <a:off x="3782488"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353535"/>
                        </a:solidFill>
                        <a:effectLst/>
                        <a:uLnTx/>
                        <a:uFillTx/>
                        <a:latin typeface="Segoe UI Semilight"/>
                        <a:ea typeface="+mn-ea"/>
                        <a:cs typeface="+mn-cs"/>
                      </a:endParaRPr>
                    </a:p>
                  </p:txBody>
                </p:sp>
              </p:grpSp>
              <p:grpSp>
                <p:nvGrpSpPr>
                  <p:cNvPr id="119" name="Group 182">
                    <a:extLst>
                      <a:ext uri="{FF2B5EF4-FFF2-40B4-BE49-F238E27FC236}">
                        <a16:creationId xmlns:a16="http://schemas.microsoft.com/office/drawing/2014/main" id="{BA0843C0-75FA-4DDB-B7B0-D145986997F4}"/>
                      </a:ext>
                    </a:extLst>
                  </p:cNvPr>
                  <p:cNvGrpSpPr/>
                  <p:nvPr/>
                </p:nvGrpSpPr>
                <p:grpSpPr>
                  <a:xfrm>
                    <a:off x="3602013" y="5374450"/>
                    <a:ext cx="303955" cy="249438"/>
                    <a:chOff x="3602013" y="5374450"/>
                    <a:chExt cx="303955" cy="249438"/>
                  </a:xfrm>
                </p:grpSpPr>
                <p:sp>
                  <p:nvSpPr>
                    <p:cNvPr id="125" name="Oval 5">
                      <a:extLst>
                        <a:ext uri="{FF2B5EF4-FFF2-40B4-BE49-F238E27FC236}">
                          <a16:creationId xmlns:a16="http://schemas.microsoft.com/office/drawing/2014/main" id="{F6766BFB-F0F4-4D64-ACDC-41AA595DBC8A}"/>
                        </a:ext>
                      </a:extLst>
                    </p:cNvPr>
                    <p:cNvSpPr/>
                    <p:nvPr/>
                  </p:nvSpPr>
                  <p:spPr>
                    <a:xfrm>
                      <a:off x="3612410"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6" name="Oval 6">
                      <a:extLst>
                        <a:ext uri="{FF2B5EF4-FFF2-40B4-BE49-F238E27FC236}">
                          <a16:creationId xmlns:a16="http://schemas.microsoft.com/office/drawing/2014/main" id="{C3F19661-25C7-4830-AC82-A9503D850E43}"/>
                        </a:ext>
                      </a:extLst>
                    </p:cNvPr>
                    <p:cNvSpPr/>
                    <p:nvPr/>
                  </p:nvSpPr>
                  <p:spPr>
                    <a:xfrm>
                      <a:off x="3815041"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7" name="Freeform 7">
                      <a:extLst>
                        <a:ext uri="{FF2B5EF4-FFF2-40B4-BE49-F238E27FC236}">
                          <a16:creationId xmlns:a16="http://schemas.microsoft.com/office/drawing/2014/main" id="{049D343D-03AA-4202-9569-0470C4491768}"/>
                        </a:ext>
                      </a:extLst>
                    </p:cNvPr>
                    <p:cNvSpPr/>
                    <p:nvPr/>
                  </p:nvSpPr>
                  <p:spPr>
                    <a:xfrm>
                      <a:off x="360201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8" name="Oval 8">
                      <a:extLst>
                        <a:ext uri="{FF2B5EF4-FFF2-40B4-BE49-F238E27FC236}">
                          <a16:creationId xmlns:a16="http://schemas.microsoft.com/office/drawing/2014/main" id="{03171B95-B077-4066-8DF3-617F97A1B614}"/>
                        </a:ext>
                      </a:extLst>
                    </p:cNvPr>
                    <p:cNvSpPr/>
                    <p:nvPr/>
                  </p:nvSpPr>
                  <p:spPr>
                    <a:xfrm>
                      <a:off x="3703329" y="5454213"/>
                      <a:ext cx="101315" cy="1000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29" name="Freeform 9">
                      <a:extLst>
                        <a:ext uri="{FF2B5EF4-FFF2-40B4-BE49-F238E27FC236}">
                          <a16:creationId xmlns:a16="http://schemas.microsoft.com/office/drawing/2014/main" id="{B43DAA75-18DC-492B-A05F-6C90F29C447D}"/>
                        </a:ext>
                      </a:extLst>
                    </p:cNvPr>
                    <p:cNvSpPr/>
                    <p:nvPr/>
                  </p:nvSpPr>
                  <p:spPr>
                    <a:xfrm>
                      <a:off x="3682544" y="5554248"/>
                      <a:ext cx="142884" cy="69640"/>
                    </a:xfrm>
                    <a:custGeom>
                      <a:avLst/>
                      <a:gdLst>
                        <a:gd name="f0" fmla="val 10800000"/>
                        <a:gd name="f1" fmla="val 5400000"/>
                        <a:gd name="f2" fmla="val 180"/>
                        <a:gd name="f3" fmla="val w"/>
                        <a:gd name="f4" fmla="val h"/>
                        <a:gd name="f5" fmla="val 0"/>
                        <a:gd name="f6" fmla="val 56"/>
                        <a:gd name="f7" fmla="val 28"/>
                        <a:gd name="f8" fmla="val 13"/>
                        <a:gd name="f9" fmla="val 44"/>
                        <a:gd name="f10" fmla="val 12"/>
                        <a:gd name="f11" fmla="+- 0 0 -90"/>
                        <a:gd name="f12" fmla="*/ f3 1 56"/>
                        <a:gd name="f13" fmla="*/ f4 1 28"/>
                        <a:gd name="f14" fmla="val f5"/>
                        <a:gd name="f15" fmla="val f6"/>
                        <a:gd name="f16" fmla="val f7"/>
                        <a:gd name="f17" fmla="*/ f11 f0 1"/>
                        <a:gd name="f18" fmla="+- f16 0 f14"/>
                        <a:gd name="f19" fmla="+- f15 0 f14"/>
                        <a:gd name="f20" fmla="*/ f17 1 f2"/>
                        <a:gd name="f21" fmla="*/ f19 1 56"/>
                        <a:gd name="f22" fmla="*/ f18 1 28"/>
                        <a:gd name="f23" fmla="*/ 56 f19 1"/>
                        <a:gd name="f24" fmla="*/ 28 f18 1"/>
                        <a:gd name="f25" fmla="*/ 28 f19 1"/>
                        <a:gd name="f26" fmla="*/ 0 f18 1"/>
                        <a:gd name="f27" fmla="*/ 0 f19 1"/>
                        <a:gd name="f28" fmla="+- f20 0 f1"/>
                        <a:gd name="f29" fmla="*/ f23 1 56"/>
                        <a:gd name="f30" fmla="*/ f24 1 28"/>
                        <a:gd name="f31" fmla="*/ f25 1 56"/>
                        <a:gd name="f32" fmla="*/ f26 1 28"/>
                        <a:gd name="f33" fmla="*/ f27 1 56"/>
                        <a:gd name="f34" fmla="*/ 0 1 f21"/>
                        <a:gd name="f35" fmla="*/ f15 1 f21"/>
                        <a:gd name="f36" fmla="*/ 0 1 f22"/>
                        <a:gd name="f37" fmla="*/ f16 1 f22"/>
                        <a:gd name="f38" fmla="*/ f29 1 f21"/>
                        <a:gd name="f39" fmla="*/ f30 1 f22"/>
                        <a:gd name="f40" fmla="*/ f31 1 f21"/>
                        <a:gd name="f41" fmla="*/ f32 1 f22"/>
                        <a:gd name="f42" fmla="*/ f33 1 f21"/>
                        <a:gd name="f43" fmla="*/ f34 f12 1"/>
                        <a:gd name="f44" fmla="*/ f35 f12 1"/>
                        <a:gd name="f45" fmla="*/ f37 f13 1"/>
                        <a:gd name="f46" fmla="*/ f36 f13 1"/>
                        <a:gd name="f47" fmla="*/ f38 f12 1"/>
                        <a:gd name="f48" fmla="*/ f39 f13 1"/>
                        <a:gd name="f49" fmla="*/ f40 f12 1"/>
                        <a:gd name="f50" fmla="*/ f41 f13 1"/>
                        <a:gd name="f51" fmla="*/ f42 f12 1"/>
                      </a:gdLst>
                      <a:ahLst/>
                      <a:cxnLst>
                        <a:cxn ang="3cd4">
                          <a:pos x="hc" y="t"/>
                        </a:cxn>
                        <a:cxn ang="0">
                          <a:pos x="r" y="vc"/>
                        </a:cxn>
                        <a:cxn ang="cd4">
                          <a:pos x="hc" y="b"/>
                        </a:cxn>
                        <a:cxn ang="cd2">
                          <a:pos x="l" y="vc"/>
                        </a:cxn>
                        <a:cxn ang="f28">
                          <a:pos x="f47" y="f48"/>
                        </a:cxn>
                        <a:cxn ang="f28">
                          <a:pos x="f49" y="f50"/>
                        </a:cxn>
                        <a:cxn ang="f28">
                          <a:pos x="f51" y="f48"/>
                        </a:cxn>
                      </a:cxnLst>
                      <a:rect l="f43" t="f46" r="f44" b="f45"/>
                      <a:pathLst>
                        <a:path w="56" h="28">
                          <a:moveTo>
                            <a:pt x="f6" y="f7"/>
                          </a:moveTo>
                          <a:cubicBezTo>
                            <a:pt x="f6" y="f8"/>
                            <a:pt x="f9" y="f5"/>
                            <a:pt x="f7" y="f5"/>
                          </a:cubicBezTo>
                          <a:cubicBezTo>
                            <a:pt x="f10" y="f5"/>
                            <a:pt x="f5" y="f8"/>
                            <a:pt x="f5" y="f7"/>
                          </a:cubicBezTo>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130" name="Freeform 10">
                      <a:extLst>
                        <a:ext uri="{FF2B5EF4-FFF2-40B4-BE49-F238E27FC236}">
                          <a16:creationId xmlns:a16="http://schemas.microsoft.com/office/drawing/2014/main" id="{301824B2-C83B-4F6A-B89D-8ED0197C3C02}"/>
                        </a:ext>
                      </a:extLst>
                    </p:cNvPr>
                    <p:cNvSpPr/>
                    <p:nvPr/>
                  </p:nvSpPr>
                  <p:spPr>
                    <a:xfrm>
                      <a:off x="380465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89630" tIns="44814" rIns="89630" bIns="44814" anchor="t" anchorCtr="1" compatLnSpc="1">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grpSp>
              <p:grpSp>
                <p:nvGrpSpPr>
                  <p:cNvPr id="120" name="Group 189">
                    <a:extLst>
                      <a:ext uri="{FF2B5EF4-FFF2-40B4-BE49-F238E27FC236}">
                        <a16:creationId xmlns:a16="http://schemas.microsoft.com/office/drawing/2014/main" id="{6988EC8B-4B71-4EEF-A21D-426A78C6E30F}"/>
                      </a:ext>
                    </a:extLst>
                  </p:cNvPr>
                  <p:cNvGrpSpPr/>
                  <p:nvPr/>
                </p:nvGrpSpPr>
                <p:grpSpPr>
                  <a:xfrm>
                    <a:off x="3972482" y="5714085"/>
                    <a:ext cx="327465" cy="322764"/>
                    <a:chOff x="3972482" y="5714085"/>
                    <a:chExt cx="327465" cy="322764"/>
                  </a:xfrm>
                </p:grpSpPr>
                <p:sp>
                  <p:nvSpPr>
                    <p:cNvPr id="121" name="Freeform 44">
                      <a:extLst>
                        <a:ext uri="{FF2B5EF4-FFF2-40B4-BE49-F238E27FC236}">
                          <a16:creationId xmlns:a16="http://schemas.microsoft.com/office/drawing/2014/main" id="{CA1192D5-1956-4A8F-BEF4-53159FBF589B}"/>
                        </a:ext>
                      </a:extLst>
                    </p:cNvPr>
                    <p:cNvSpPr/>
                    <p:nvPr/>
                  </p:nvSpPr>
                  <p:spPr>
                    <a:xfrm>
                      <a:off x="3972482" y="5714085"/>
                      <a:ext cx="120353" cy="131298"/>
                    </a:xfrm>
                    <a:custGeom>
                      <a:avLst/>
                      <a:gdLst>
                        <a:gd name="f0" fmla="val 10800000"/>
                        <a:gd name="f1" fmla="val 5400000"/>
                        <a:gd name="f2" fmla="val 180"/>
                        <a:gd name="f3" fmla="val w"/>
                        <a:gd name="f4" fmla="val h"/>
                        <a:gd name="f5" fmla="val 0"/>
                        <a:gd name="f6" fmla="val 82"/>
                        <a:gd name="f7" fmla="val 76"/>
                        <a:gd name="f8" fmla="val 79"/>
                        <a:gd name="f9" fmla="val 6"/>
                        <a:gd name="f10" fmla="val 2"/>
                        <a:gd name="f11" fmla="val 5"/>
                        <a:gd name="f12" fmla="+- 0 0 -90"/>
                        <a:gd name="f13" fmla="*/ f3 1 82"/>
                        <a:gd name="f14" fmla="*/ f4 1 82"/>
                        <a:gd name="f15" fmla="val f5"/>
                        <a:gd name="f16" fmla="val f6"/>
                        <a:gd name="f17" fmla="*/ f12 f0 1"/>
                        <a:gd name="f18" fmla="+- f16 0 f15"/>
                        <a:gd name="f19" fmla="*/ f17 1 f2"/>
                        <a:gd name="f20" fmla="*/ f18 1 82"/>
                        <a:gd name="f21" fmla="*/ 82 f18 1"/>
                        <a:gd name="f22" fmla="*/ 76 f18 1"/>
                        <a:gd name="f23" fmla="*/ 6 f18 1"/>
                        <a:gd name="f24" fmla="*/ 0 f18 1"/>
                        <a:gd name="f25" fmla="*/ 5 f18 1"/>
                        <a:gd name="f26" fmla="+- f19 0 f1"/>
                        <a:gd name="f27" fmla="*/ f21 1 82"/>
                        <a:gd name="f28" fmla="*/ f22 1 82"/>
                        <a:gd name="f29" fmla="*/ f23 1 82"/>
                        <a:gd name="f30" fmla="*/ f24 1 82"/>
                        <a:gd name="f31" fmla="*/ f25 1 82"/>
                        <a:gd name="f32" fmla="*/ 0 1 f20"/>
                        <a:gd name="f33" fmla="*/ f16 1 f20"/>
                        <a:gd name="f34" fmla="*/ f27 1 f20"/>
                        <a:gd name="f35" fmla="*/ f28 1 f20"/>
                        <a:gd name="f36" fmla="*/ f29 1 f20"/>
                        <a:gd name="f37" fmla="*/ f30 1 f20"/>
                        <a:gd name="f38" fmla="*/ f31 1 f20"/>
                        <a:gd name="f39" fmla="*/ f32 f13 1"/>
                        <a:gd name="f40" fmla="*/ f33 f13 1"/>
                        <a:gd name="f41" fmla="*/ f33 f14 1"/>
                        <a:gd name="f42" fmla="*/ f32 f14 1"/>
                        <a:gd name="f43" fmla="*/ f34 f13 1"/>
                        <a:gd name="f44" fmla="*/ f35 f14 1"/>
                        <a:gd name="f45" fmla="*/ f35 f13 1"/>
                        <a:gd name="f46" fmla="*/ f34 f14 1"/>
                        <a:gd name="f47" fmla="*/ f36 f13 1"/>
                        <a:gd name="f48" fmla="*/ f37 f13 1"/>
                        <a:gd name="f49" fmla="*/ f38 f14 1"/>
                        <a:gd name="f50" fmla="*/ f37 f14 1"/>
                      </a:gdLst>
                      <a:ahLst/>
                      <a:cxnLst>
                        <a:cxn ang="3cd4">
                          <a:pos x="hc" y="t"/>
                        </a:cxn>
                        <a:cxn ang="0">
                          <a:pos x="r" y="vc"/>
                        </a:cxn>
                        <a:cxn ang="cd4">
                          <a:pos x="hc" y="b"/>
                        </a:cxn>
                        <a:cxn ang="cd2">
                          <a:pos x="l" y="vc"/>
                        </a:cxn>
                        <a:cxn ang="f26">
                          <a:pos x="f43" y="f44"/>
                        </a:cxn>
                        <a:cxn ang="f26">
                          <a:pos x="f45" y="f46"/>
                        </a:cxn>
                        <a:cxn ang="f26">
                          <a:pos x="f47" y="f46"/>
                        </a:cxn>
                        <a:cxn ang="f26">
                          <a:pos x="f48" y="f44"/>
                        </a:cxn>
                        <a:cxn ang="f26">
                          <a:pos x="f48" y="f49"/>
                        </a:cxn>
                        <a:cxn ang="f26">
                          <a:pos x="f47" y="f50"/>
                        </a:cxn>
                        <a:cxn ang="f26">
                          <a:pos x="f45" y="f50"/>
                        </a:cxn>
                        <a:cxn ang="f26">
                          <a:pos x="f43" y="f49"/>
                        </a:cxn>
                        <a:cxn ang="f26">
                          <a:pos x="f43" y="f44"/>
                        </a:cxn>
                      </a:cxnLst>
                      <a:rect l="f39" t="f42" r="f40" b="f41"/>
                      <a:pathLst>
                        <a:path w="82" h="82">
                          <a:moveTo>
                            <a:pt x="f6" y="f7"/>
                          </a:moveTo>
                          <a:cubicBezTo>
                            <a:pt x="f6" y="f8"/>
                            <a:pt x="f8" y="f6"/>
                            <a:pt x="f7" y="f6"/>
                          </a:cubicBezTo>
                          <a:cubicBezTo>
                            <a:pt x="f9" y="f6"/>
                            <a:pt x="f9" y="f6"/>
                            <a:pt x="f9" y="f6"/>
                          </a:cubicBezTo>
                          <a:cubicBezTo>
                            <a:pt x="f10" y="f6"/>
                            <a:pt x="f5" y="f8"/>
                            <a:pt x="f5" y="f7"/>
                          </a:cubicBezTo>
                          <a:cubicBezTo>
                            <a:pt x="f5" y="f11"/>
                            <a:pt x="f5" y="f11"/>
                            <a:pt x="f5" y="f11"/>
                          </a:cubicBezTo>
                          <a:cubicBezTo>
                            <a:pt x="f5" y="f10"/>
                            <a:pt x="f10" y="f5"/>
                            <a:pt x="f9" y="f5"/>
                          </a:cubicBezTo>
                          <a:cubicBezTo>
                            <a:pt x="f7" y="f5"/>
                            <a:pt x="f7" y="f5"/>
                            <a:pt x="f7" y="f5"/>
                          </a:cubicBezTo>
                          <a:cubicBezTo>
                            <a:pt x="f8" y="f5"/>
                            <a:pt x="f6" y="f10"/>
                            <a:pt x="f6" y="f11"/>
                          </a:cubicBezTo>
                          <a:lnTo>
                            <a:pt x="f6" y="f7"/>
                          </a:lnTo>
                          <a:close/>
                        </a:path>
                      </a:pathLst>
                    </a:custGeom>
                    <a:solidFill>
                      <a:srgbClr val="757575"/>
                    </a:solid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sp>
                  <p:nvSpPr>
                    <p:cNvPr id="122" name="Freeform 45">
                      <a:extLst>
                        <a:ext uri="{FF2B5EF4-FFF2-40B4-BE49-F238E27FC236}">
                          <a16:creationId xmlns:a16="http://schemas.microsoft.com/office/drawing/2014/main" id="{7E79B7D0-0ACF-45F5-989F-C20C1BA0A021}"/>
                        </a:ext>
                      </a:extLst>
                    </p:cNvPr>
                    <p:cNvSpPr/>
                    <p:nvPr/>
                  </p:nvSpPr>
                  <p:spPr>
                    <a:xfrm>
                      <a:off x="3972482" y="5867265"/>
                      <a:ext cx="120353" cy="65644"/>
                    </a:xfrm>
                    <a:custGeom>
                      <a:avLst/>
                      <a:gdLst>
                        <a:gd name="f0" fmla="val 10800000"/>
                        <a:gd name="f1" fmla="val 5400000"/>
                        <a:gd name="f2" fmla="val 180"/>
                        <a:gd name="f3" fmla="val w"/>
                        <a:gd name="f4" fmla="val h"/>
                        <a:gd name="f5" fmla="val 0"/>
                        <a:gd name="f6" fmla="val 82"/>
                        <a:gd name="f7" fmla="val 41"/>
                        <a:gd name="f8" fmla="val 38"/>
                        <a:gd name="f9" fmla="val 39"/>
                        <a:gd name="f10" fmla="val 79"/>
                        <a:gd name="f11" fmla="val 76"/>
                        <a:gd name="f12" fmla="val 6"/>
                        <a:gd name="f13" fmla="val 2"/>
                        <a:gd name="f14" fmla="val 3"/>
                        <a:gd name="f15" fmla="val 1"/>
                        <a:gd name="f16" fmla="+- 0 0 -90"/>
                        <a:gd name="f17" fmla="*/ f3 1 82"/>
                        <a:gd name="f18" fmla="*/ f4 1 41"/>
                        <a:gd name="f19" fmla="val f5"/>
                        <a:gd name="f20" fmla="val f6"/>
                        <a:gd name="f21" fmla="val f7"/>
                        <a:gd name="f22" fmla="*/ f16 f0 1"/>
                        <a:gd name="f23" fmla="+- f21 0 f19"/>
                        <a:gd name="f24" fmla="+- f20 0 f19"/>
                        <a:gd name="f25" fmla="*/ f22 1 f2"/>
                        <a:gd name="f26" fmla="*/ f24 1 82"/>
                        <a:gd name="f27" fmla="*/ f23 1 41"/>
                        <a:gd name="f28" fmla="*/ 82 f24 1"/>
                        <a:gd name="f29" fmla="*/ 38 f23 1"/>
                        <a:gd name="f30" fmla="*/ 76 f24 1"/>
                        <a:gd name="f31" fmla="*/ 41 f23 1"/>
                        <a:gd name="f32" fmla="*/ 6 f24 1"/>
                        <a:gd name="f33" fmla="*/ 0 f24 1"/>
                        <a:gd name="f34" fmla="*/ 3 f23 1"/>
                        <a:gd name="f35" fmla="*/ 0 f23 1"/>
                        <a:gd name="f36" fmla="+- f25 0 f1"/>
                        <a:gd name="f37" fmla="*/ f28 1 82"/>
                        <a:gd name="f38" fmla="*/ f29 1 41"/>
                        <a:gd name="f39" fmla="*/ f30 1 82"/>
                        <a:gd name="f40" fmla="*/ f31 1 41"/>
                        <a:gd name="f41" fmla="*/ f32 1 82"/>
                        <a:gd name="f42" fmla="*/ f33 1 82"/>
                        <a:gd name="f43" fmla="*/ f34 1 41"/>
                        <a:gd name="f44" fmla="*/ f35 1 41"/>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82" h="4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sp>
                  <p:nvSpPr>
                    <p:cNvPr id="123" name="Freeform 46">
                      <a:extLst>
                        <a:ext uri="{FF2B5EF4-FFF2-40B4-BE49-F238E27FC236}">
                          <a16:creationId xmlns:a16="http://schemas.microsoft.com/office/drawing/2014/main" id="{41CE539E-8E5B-40E7-AF6E-522A3B8FB02A}"/>
                        </a:ext>
                      </a:extLst>
                    </p:cNvPr>
                    <p:cNvSpPr/>
                    <p:nvPr/>
                  </p:nvSpPr>
                  <p:spPr>
                    <a:xfrm>
                      <a:off x="4114717" y="5714085"/>
                      <a:ext cx="185230" cy="218834"/>
                    </a:xfrm>
                    <a:custGeom>
                      <a:avLst/>
                      <a:gdLst>
                        <a:gd name="f0" fmla="val 10800000"/>
                        <a:gd name="f1" fmla="val 5400000"/>
                        <a:gd name="f2" fmla="val 180"/>
                        <a:gd name="f3" fmla="val w"/>
                        <a:gd name="f4" fmla="val h"/>
                        <a:gd name="f5" fmla="val 0"/>
                        <a:gd name="f6" fmla="val 126"/>
                        <a:gd name="f7" fmla="val 137"/>
                        <a:gd name="f8" fmla="val 127"/>
                        <a:gd name="f9" fmla="val 133"/>
                        <a:gd name="f10" fmla="val 122"/>
                        <a:gd name="f11" fmla="val 117"/>
                        <a:gd name="f12" fmla="val 9"/>
                        <a:gd name="f13" fmla="val 4"/>
                        <a:gd name="f14" fmla="+- 0 0 -90"/>
                        <a:gd name="f15" fmla="*/ f3 1 126"/>
                        <a:gd name="f16" fmla="*/ f4 1 137"/>
                        <a:gd name="f17" fmla="val f5"/>
                        <a:gd name="f18" fmla="val f6"/>
                        <a:gd name="f19" fmla="val f7"/>
                        <a:gd name="f20" fmla="*/ f14 f0 1"/>
                        <a:gd name="f21" fmla="+- f19 0 f17"/>
                        <a:gd name="f22" fmla="+- f18 0 f17"/>
                        <a:gd name="f23" fmla="*/ f20 1 f2"/>
                        <a:gd name="f24" fmla="*/ f22 1 126"/>
                        <a:gd name="f25" fmla="*/ f21 1 137"/>
                        <a:gd name="f26" fmla="*/ 126 f22 1"/>
                        <a:gd name="f27" fmla="*/ 127 f21 1"/>
                        <a:gd name="f28" fmla="*/ 117 f22 1"/>
                        <a:gd name="f29" fmla="*/ 137 f21 1"/>
                        <a:gd name="f30" fmla="*/ 9 f22 1"/>
                        <a:gd name="f31" fmla="*/ 0 f22 1"/>
                        <a:gd name="f32" fmla="*/ 9 f21 1"/>
                        <a:gd name="f33" fmla="*/ 0 f21 1"/>
                        <a:gd name="f34" fmla="+- f23 0 f1"/>
                        <a:gd name="f35" fmla="*/ f26 1 126"/>
                        <a:gd name="f36" fmla="*/ f27 1 137"/>
                        <a:gd name="f37" fmla="*/ f28 1 126"/>
                        <a:gd name="f38" fmla="*/ f29 1 137"/>
                        <a:gd name="f39" fmla="*/ f30 1 126"/>
                        <a:gd name="f40" fmla="*/ f31 1 126"/>
                        <a:gd name="f41" fmla="*/ f32 1 137"/>
                        <a:gd name="f42" fmla="*/ f33 1 137"/>
                        <a:gd name="f43" fmla="*/ 0 1 f24"/>
                        <a:gd name="f44" fmla="*/ f18 1 f24"/>
                        <a:gd name="f45" fmla="*/ 0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6" h="137">
                          <a:moveTo>
                            <a:pt x="f6" y="f8"/>
                          </a:moveTo>
                          <a:cubicBezTo>
                            <a:pt x="f6" y="f9"/>
                            <a:pt x="f10" y="f7"/>
                            <a:pt x="f11" y="f7"/>
                          </a:cubicBezTo>
                          <a:cubicBezTo>
                            <a:pt x="f12" y="f7"/>
                            <a:pt x="f12" y="f7"/>
                            <a:pt x="f12" y="f7"/>
                          </a:cubicBezTo>
                          <a:cubicBezTo>
                            <a:pt x="f13" y="f7"/>
                            <a:pt x="f5" y="f9"/>
                            <a:pt x="f5" y="f8"/>
                          </a:cubicBezTo>
                          <a:cubicBezTo>
                            <a:pt x="f5" y="f12"/>
                            <a:pt x="f5" y="f12"/>
                            <a:pt x="f5" y="f12"/>
                          </a:cubicBezTo>
                          <a:cubicBezTo>
                            <a:pt x="f5" y="f13"/>
                            <a:pt x="f13" y="f5"/>
                            <a:pt x="f12" y="f5"/>
                          </a:cubicBezTo>
                          <a:cubicBezTo>
                            <a:pt x="f11" y="f5"/>
                            <a:pt x="f11" y="f5"/>
                            <a:pt x="f11" y="f5"/>
                          </a:cubicBezTo>
                          <a:cubicBezTo>
                            <a:pt x="f10" y="f5"/>
                            <a:pt x="f6" y="f13"/>
                            <a:pt x="f6" y="f12"/>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sp>
                  <p:nvSpPr>
                    <p:cNvPr id="124" name="Freeform 47">
                      <a:extLst>
                        <a:ext uri="{FF2B5EF4-FFF2-40B4-BE49-F238E27FC236}">
                          <a16:creationId xmlns:a16="http://schemas.microsoft.com/office/drawing/2014/main" id="{6BEDB32C-887D-4EE3-B485-4878C145B764}"/>
                        </a:ext>
                      </a:extLst>
                    </p:cNvPr>
                    <p:cNvSpPr/>
                    <p:nvPr/>
                  </p:nvSpPr>
                  <p:spPr>
                    <a:xfrm>
                      <a:off x="3972482" y="5958696"/>
                      <a:ext cx="327464" cy="78153"/>
                    </a:xfrm>
                    <a:custGeom>
                      <a:avLst/>
                      <a:gdLst>
                        <a:gd name="f0" fmla="val 10800000"/>
                        <a:gd name="f1" fmla="val 5400000"/>
                        <a:gd name="f2" fmla="val 180"/>
                        <a:gd name="f3" fmla="val w"/>
                        <a:gd name="f4" fmla="val h"/>
                        <a:gd name="f5" fmla="val 0"/>
                        <a:gd name="f6" fmla="val 223"/>
                        <a:gd name="f7" fmla="val 49"/>
                        <a:gd name="f8" fmla="val 46"/>
                        <a:gd name="f9" fmla="val 48"/>
                        <a:gd name="f10" fmla="val 216"/>
                        <a:gd name="f11" fmla="val 208"/>
                        <a:gd name="f12" fmla="val 15"/>
                        <a:gd name="f13" fmla="val 7"/>
                        <a:gd name="f14" fmla="val 3"/>
                        <a:gd name="f15" fmla="val 1"/>
                        <a:gd name="f16" fmla="+- 0 0 -90"/>
                        <a:gd name="f17" fmla="*/ f3 1 223"/>
                        <a:gd name="f18" fmla="*/ f4 1 49"/>
                        <a:gd name="f19" fmla="val f5"/>
                        <a:gd name="f20" fmla="val f6"/>
                        <a:gd name="f21" fmla="val f7"/>
                        <a:gd name="f22" fmla="*/ f16 f0 1"/>
                        <a:gd name="f23" fmla="+- f21 0 f19"/>
                        <a:gd name="f24" fmla="+- f20 0 f19"/>
                        <a:gd name="f25" fmla="*/ f22 1 f2"/>
                        <a:gd name="f26" fmla="*/ f24 1 223"/>
                        <a:gd name="f27" fmla="*/ f23 1 49"/>
                        <a:gd name="f28" fmla="*/ 223 f24 1"/>
                        <a:gd name="f29" fmla="*/ 46 f23 1"/>
                        <a:gd name="f30" fmla="*/ 208 f24 1"/>
                        <a:gd name="f31" fmla="*/ 49 f23 1"/>
                        <a:gd name="f32" fmla="*/ 15 f24 1"/>
                        <a:gd name="f33" fmla="*/ 0 f24 1"/>
                        <a:gd name="f34" fmla="*/ 3 f23 1"/>
                        <a:gd name="f35" fmla="*/ 0 f23 1"/>
                        <a:gd name="f36" fmla="+- f25 0 f1"/>
                        <a:gd name="f37" fmla="*/ f28 1 223"/>
                        <a:gd name="f38" fmla="*/ f29 1 49"/>
                        <a:gd name="f39" fmla="*/ f30 1 223"/>
                        <a:gd name="f40" fmla="*/ f31 1 49"/>
                        <a:gd name="f41" fmla="*/ f32 1 223"/>
                        <a:gd name="f42" fmla="*/ f33 1 223"/>
                        <a:gd name="f43" fmla="*/ f34 1 49"/>
                        <a:gd name="f44" fmla="*/ f35 1 49"/>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223" h="49">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91413" tIns="45710" rIns="91413" bIns="45710"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2050"/>
                        </a:solidFill>
                        <a:effectLst/>
                        <a:uLnTx/>
                        <a:uFillTx/>
                        <a:latin typeface="Segoe UI Semilight"/>
                        <a:ea typeface="+mn-ea"/>
                        <a:cs typeface="+mn-cs"/>
                      </a:endParaRPr>
                    </a:p>
                  </p:txBody>
                </p:sp>
              </p:grpSp>
            </p:grpSp>
          </p:grpSp>
          <p:grpSp>
            <p:nvGrpSpPr>
              <p:cNvPr id="79" name="On-Premises Building">
                <a:extLst>
                  <a:ext uri="{FF2B5EF4-FFF2-40B4-BE49-F238E27FC236}">
                    <a16:creationId xmlns:a16="http://schemas.microsoft.com/office/drawing/2014/main" id="{4CBC97A3-EEEB-44D0-AE10-26F60ECDFDEB}"/>
                  </a:ext>
                </a:extLst>
              </p:cNvPr>
              <p:cNvGrpSpPr/>
              <p:nvPr/>
            </p:nvGrpSpPr>
            <p:grpSpPr>
              <a:xfrm>
                <a:off x="1792808" y="4946549"/>
                <a:ext cx="1008623" cy="1433038"/>
                <a:chOff x="2317171" y="4229228"/>
                <a:chExt cx="1593672" cy="2264264"/>
              </a:xfrm>
            </p:grpSpPr>
            <p:sp>
              <p:nvSpPr>
                <p:cNvPr id="80" name="Freeform 12">
                  <a:extLst>
                    <a:ext uri="{FF2B5EF4-FFF2-40B4-BE49-F238E27FC236}">
                      <a16:creationId xmlns:a16="http://schemas.microsoft.com/office/drawing/2014/main" id="{89C05600-4E1F-4978-A385-AA3ECD1D4064}"/>
                    </a:ext>
                  </a:extLst>
                </p:cNvPr>
                <p:cNvSpPr/>
                <p:nvPr/>
              </p:nvSpPr>
              <p:spPr>
                <a:xfrm>
                  <a:off x="3290093" y="4229228"/>
                  <a:ext cx="49112" cy="125382"/>
                </a:xfrm>
                <a:custGeom>
                  <a:avLst/>
                  <a:gdLst>
                    <a:gd name="f0" fmla="val 10800000"/>
                    <a:gd name="f1" fmla="val 5400000"/>
                    <a:gd name="f2" fmla="val 180"/>
                    <a:gd name="f3" fmla="val w"/>
                    <a:gd name="f4" fmla="val h"/>
                    <a:gd name="f5" fmla="val 0"/>
                    <a:gd name="f6" fmla="val 20"/>
                    <a:gd name="f7" fmla="val 51"/>
                    <a:gd name="f8" fmla="val 10"/>
                    <a:gd name="f9" fmla="val 16"/>
                    <a:gd name="f10" fmla="val 4"/>
                    <a:gd name="f11" fmla="val 33"/>
                    <a:gd name="f12" fmla="val 1"/>
                    <a:gd name="f13" fmla="val 49"/>
                    <a:gd name="f14" fmla="val 48"/>
                    <a:gd name="f15" fmla="val 46"/>
                    <a:gd name="f16" fmla="val 2"/>
                    <a:gd name="f17" fmla="val 45"/>
                    <a:gd name="f18" fmla="val 44"/>
                    <a:gd name="f19" fmla="val 43"/>
                    <a:gd name="f20" fmla="val 3"/>
                    <a:gd name="f21" fmla="val 41"/>
                    <a:gd name="f22" fmla="val 39"/>
                    <a:gd name="f23" fmla="val 36"/>
                    <a:gd name="f24" fmla="val 35"/>
                    <a:gd name="f25" fmla="val 34"/>
                    <a:gd name="f26" fmla="val 5"/>
                    <a:gd name="f27" fmla="val 32"/>
                    <a:gd name="f28" fmla="val 6"/>
                    <a:gd name="f29" fmla="val 29"/>
                    <a:gd name="f30" fmla="val 7"/>
                    <a:gd name="f31" fmla="val 27"/>
                    <a:gd name="f32" fmla="val 26"/>
                    <a:gd name="f33" fmla="val 25"/>
                    <a:gd name="f34" fmla="val 8"/>
                    <a:gd name="f35" fmla="val 23"/>
                    <a:gd name="f36" fmla="val 9"/>
                    <a:gd name="f37" fmla="val 11"/>
                    <a:gd name="f38" fmla="val 18"/>
                    <a:gd name="f39" fmla="val 17"/>
                    <a:gd name="f40" fmla="val 12"/>
                    <a:gd name="f41" fmla="val 14"/>
                    <a:gd name="f42" fmla="val 15"/>
                    <a:gd name="f43" fmla="+- 0 0 -90"/>
                    <a:gd name="f44" fmla="*/ f3 1 20"/>
                    <a:gd name="f45" fmla="*/ f4 1 51"/>
                    <a:gd name="f46" fmla="val f5"/>
                    <a:gd name="f47" fmla="val f6"/>
                    <a:gd name="f48" fmla="val f7"/>
                    <a:gd name="f49" fmla="*/ f43 f0 1"/>
                    <a:gd name="f50" fmla="+- f48 0 f46"/>
                    <a:gd name="f51" fmla="+- f47 0 f46"/>
                    <a:gd name="f52" fmla="*/ f49 1 f2"/>
                    <a:gd name="f53" fmla="*/ f51 1 20"/>
                    <a:gd name="f54" fmla="*/ f50 1 51"/>
                    <a:gd name="f55" fmla="*/ 20 f51 1"/>
                    <a:gd name="f56" fmla="*/ 0 f50 1"/>
                    <a:gd name="f57" fmla="*/ 0 f51 1"/>
                    <a:gd name="f58" fmla="*/ 51 f50 1"/>
                    <a:gd name="f59" fmla="*/ 1 f51 1"/>
                    <a:gd name="f60" fmla="*/ 46 f50 1"/>
                    <a:gd name="f61" fmla="*/ 2 f51 1"/>
                    <a:gd name="f62" fmla="*/ 43 f50 1"/>
                    <a:gd name="f63" fmla="*/ 4 f51 1"/>
                    <a:gd name="f64" fmla="*/ 36 f50 1"/>
                    <a:gd name="f65" fmla="*/ 34 f50 1"/>
                    <a:gd name="f66" fmla="*/ 7 f51 1"/>
                    <a:gd name="f67" fmla="*/ 27 f50 1"/>
                    <a:gd name="f68" fmla="*/ 25 f50 1"/>
                    <a:gd name="f69" fmla="*/ 11 f51 1"/>
                    <a:gd name="f70" fmla="*/ 18 f50 1"/>
                    <a:gd name="f71" fmla="*/ 17 f50 1"/>
                    <a:gd name="f72" fmla="*/ 15 f51 1"/>
                    <a:gd name="f73" fmla="*/ 8 f50 1"/>
                    <a:gd name="f74" fmla="+- f52 0 f1"/>
                    <a:gd name="f75" fmla="*/ f55 1 20"/>
                    <a:gd name="f76" fmla="*/ f56 1 51"/>
                    <a:gd name="f77" fmla="*/ f57 1 20"/>
                    <a:gd name="f78" fmla="*/ f58 1 51"/>
                    <a:gd name="f79" fmla="*/ f59 1 20"/>
                    <a:gd name="f80" fmla="*/ f60 1 51"/>
                    <a:gd name="f81" fmla="*/ f61 1 20"/>
                    <a:gd name="f82" fmla="*/ f62 1 51"/>
                    <a:gd name="f83" fmla="*/ f63 1 20"/>
                    <a:gd name="f84" fmla="*/ f64 1 51"/>
                    <a:gd name="f85" fmla="*/ f65 1 51"/>
                    <a:gd name="f86" fmla="*/ f66 1 20"/>
                    <a:gd name="f87" fmla="*/ f67 1 51"/>
                    <a:gd name="f88" fmla="*/ f68 1 51"/>
                    <a:gd name="f89" fmla="*/ f69 1 20"/>
                    <a:gd name="f90" fmla="*/ f70 1 51"/>
                    <a:gd name="f91" fmla="*/ f71 1 51"/>
                    <a:gd name="f92" fmla="*/ f72 1 20"/>
                    <a:gd name="f93" fmla="*/ f73 1 51"/>
                    <a:gd name="f94" fmla="*/ 0 1 f53"/>
                    <a:gd name="f95" fmla="*/ f47 1 f53"/>
                    <a:gd name="f96" fmla="*/ 0 1 f54"/>
                    <a:gd name="f97" fmla="*/ f48 1 f54"/>
                    <a:gd name="f98" fmla="*/ f75 1 f53"/>
                    <a:gd name="f99" fmla="*/ f76 1 f54"/>
                    <a:gd name="f100" fmla="*/ f77 1 f53"/>
                    <a:gd name="f101" fmla="*/ f78 1 f54"/>
                    <a:gd name="f102" fmla="*/ f79 1 f53"/>
                    <a:gd name="f103" fmla="*/ f80 1 f54"/>
                    <a:gd name="f104" fmla="*/ f81 1 f53"/>
                    <a:gd name="f105" fmla="*/ f82 1 f54"/>
                    <a:gd name="f106" fmla="*/ f83 1 f53"/>
                    <a:gd name="f107" fmla="*/ f84 1 f54"/>
                    <a:gd name="f108" fmla="*/ f85 1 f54"/>
                    <a:gd name="f109" fmla="*/ f86 1 f53"/>
                    <a:gd name="f110" fmla="*/ f87 1 f54"/>
                    <a:gd name="f111" fmla="*/ f88 1 f54"/>
                    <a:gd name="f112" fmla="*/ f89 1 f53"/>
                    <a:gd name="f113" fmla="*/ f90 1 f54"/>
                    <a:gd name="f114" fmla="*/ f91 1 f54"/>
                    <a:gd name="f115" fmla="*/ f92 1 f53"/>
                    <a:gd name="f116" fmla="*/ f93 1 f54"/>
                    <a:gd name="f117" fmla="*/ f94 f44 1"/>
                    <a:gd name="f118" fmla="*/ f95 f44 1"/>
                    <a:gd name="f119" fmla="*/ f97 f45 1"/>
                    <a:gd name="f120" fmla="*/ f96 f45 1"/>
                    <a:gd name="f121" fmla="*/ f98 f44 1"/>
                    <a:gd name="f122" fmla="*/ f99 f45 1"/>
                    <a:gd name="f123" fmla="*/ f100 f44 1"/>
                    <a:gd name="f124" fmla="*/ f101 f45 1"/>
                    <a:gd name="f125" fmla="*/ f102 f44 1"/>
                    <a:gd name="f126" fmla="*/ f103 f45 1"/>
                    <a:gd name="f127" fmla="*/ f104 f44 1"/>
                    <a:gd name="f128" fmla="*/ f105 f45 1"/>
                    <a:gd name="f129" fmla="*/ f106 f44 1"/>
                    <a:gd name="f130" fmla="*/ f107 f45 1"/>
                    <a:gd name="f131" fmla="*/ f108 f45 1"/>
                    <a:gd name="f132" fmla="*/ f109 f44 1"/>
                    <a:gd name="f133" fmla="*/ f110 f45 1"/>
                    <a:gd name="f134" fmla="*/ f111 f45 1"/>
                    <a:gd name="f135" fmla="*/ f112 f44 1"/>
                    <a:gd name="f136" fmla="*/ f113 f45 1"/>
                    <a:gd name="f137" fmla="*/ f114 f45 1"/>
                    <a:gd name="f138" fmla="*/ f115 f44 1"/>
                    <a:gd name="f139" fmla="*/ f116 f45 1"/>
                  </a:gdLst>
                  <a:ahLst/>
                  <a:cxnLst>
                    <a:cxn ang="3cd4">
                      <a:pos x="hc" y="t"/>
                    </a:cxn>
                    <a:cxn ang="0">
                      <a:pos x="r" y="vc"/>
                    </a:cxn>
                    <a:cxn ang="cd4">
                      <a:pos x="hc" y="b"/>
                    </a:cxn>
                    <a:cxn ang="cd2">
                      <a:pos x="l" y="vc"/>
                    </a:cxn>
                    <a:cxn ang="f74">
                      <a:pos x="f121" y="f122"/>
                    </a:cxn>
                    <a:cxn ang="f74">
                      <a:pos x="f123" y="f124"/>
                    </a:cxn>
                    <a:cxn ang="f74">
                      <a:pos x="f123" y="f124"/>
                    </a:cxn>
                    <a:cxn ang="f74">
                      <a:pos x="f125" y="f126"/>
                    </a:cxn>
                    <a:cxn ang="f74">
                      <a:pos x="f127" y="f128"/>
                    </a:cxn>
                    <a:cxn ang="f74">
                      <a:pos x="f129" y="f130"/>
                    </a:cxn>
                    <a:cxn ang="f74">
                      <a:pos x="f129" y="f131"/>
                    </a:cxn>
                    <a:cxn ang="f74">
                      <a:pos x="f132" y="f133"/>
                    </a:cxn>
                    <a:cxn ang="f74">
                      <a:pos x="f132" y="f134"/>
                    </a:cxn>
                    <a:cxn ang="f74">
                      <a:pos x="f135" y="f136"/>
                    </a:cxn>
                    <a:cxn ang="f74">
                      <a:pos x="f135" y="f137"/>
                    </a:cxn>
                    <a:cxn ang="f74">
                      <a:pos x="f138" y="f139"/>
                    </a:cxn>
                    <a:cxn ang="f74">
                      <a:pos x="f138" y="f139"/>
                    </a:cxn>
                    <a:cxn ang="f74">
                      <a:pos x="f121" y="f122"/>
                    </a:cxn>
                    <a:cxn ang="f74">
                      <a:pos x="f121" y="f122"/>
                    </a:cxn>
                    <a:cxn ang="f74">
                      <a:pos x="f121" y="f122"/>
                    </a:cxn>
                    <a:cxn ang="f74">
                      <a:pos x="f121" y="f122"/>
                    </a:cxn>
                  </a:cxnLst>
                  <a:rect l="f117" t="f120" r="f118" b="f119"/>
                  <a:pathLst>
                    <a:path w="20" h="51">
                      <a:moveTo>
                        <a:pt x="f6" y="f5"/>
                      </a:moveTo>
                      <a:cubicBezTo>
                        <a:pt x="f8" y="f9"/>
                        <a:pt x="f10" y="f11"/>
                        <a:pt x="f5" y="f7"/>
                      </a:cubicBezTo>
                      <a:cubicBezTo>
                        <a:pt x="f5" y="f7"/>
                        <a:pt x="f5" y="f7"/>
                        <a:pt x="f5" y="f7"/>
                      </a:cubicBezTo>
                      <a:cubicBezTo>
                        <a:pt x="f12" y="f13"/>
                        <a:pt x="f12" y="f14"/>
                        <a:pt x="f12" y="f15"/>
                      </a:cubicBezTo>
                      <a:cubicBezTo>
                        <a:pt x="f16" y="f17"/>
                        <a:pt x="f16" y="f18"/>
                        <a:pt x="f16" y="f19"/>
                      </a:cubicBezTo>
                      <a:cubicBezTo>
                        <a:pt x="f20" y="f21"/>
                        <a:pt x="f20" y="f22"/>
                        <a:pt x="f10" y="f23"/>
                      </a:cubicBezTo>
                      <a:cubicBezTo>
                        <a:pt x="f10" y="f23"/>
                        <a:pt x="f10" y="f24"/>
                        <a:pt x="f10" y="f25"/>
                      </a:cubicBezTo>
                      <a:cubicBezTo>
                        <a:pt x="f26" y="f27"/>
                        <a:pt x="f28" y="f29"/>
                        <a:pt x="f30" y="f31"/>
                      </a:cubicBezTo>
                      <a:cubicBezTo>
                        <a:pt x="f30" y="f32"/>
                        <a:pt x="f30" y="f32"/>
                        <a:pt x="f30" y="f33"/>
                      </a:cubicBezTo>
                      <a:cubicBezTo>
                        <a:pt x="f34" y="f35"/>
                        <a:pt x="f36" y="f6"/>
                        <a:pt x="f37" y="f38"/>
                      </a:cubicBezTo>
                      <a:cubicBezTo>
                        <a:pt x="f37" y="f39"/>
                        <a:pt x="f37" y="f39"/>
                        <a:pt x="f37" y="f39"/>
                      </a:cubicBezTo>
                      <a:cubicBezTo>
                        <a:pt x="f40" y="f41"/>
                        <a:pt x="f41" y="f37"/>
                        <a:pt x="f42" y="f34"/>
                      </a:cubicBezTo>
                      <a:cubicBezTo>
                        <a:pt x="f42" y="f34"/>
                        <a:pt x="f42" y="f34"/>
                        <a:pt x="f42" y="f34"/>
                      </a:cubicBezTo>
                      <a:cubicBezTo>
                        <a:pt x="f39" y="f26"/>
                        <a:pt x="f38" y="f20"/>
                        <a:pt x="f6" y="f5"/>
                      </a:cubicBezTo>
                      <a:moveTo>
                        <a:pt x="f6" y="f5"/>
                      </a:moveTo>
                      <a:cubicBezTo>
                        <a:pt x="f6" y="f5"/>
                        <a:pt x="f6" y="f5"/>
                        <a:pt x="f6" y="f5"/>
                      </a:cubicBezTo>
                      <a:cubicBezTo>
                        <a:pt x="f6" y="f5"/>
                        <a:pt x="f6" y="f5"/>
                        <a:pt x="f6" y="f5"/>
                      </a:cubicBezTo>
                    </a:path>
                  </a:pathLst>
                </a:cu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1" name="Rectangle 14">
                  <a:extLst>
                    <a:ext uri="{FF2B5EF4-FFF2-40B4-BE49-F238E27FC236}">
                      <a16:creationId xmlns:a16="http://schemas.microsoft.com/office/drawing/2014/main" id="{8B469ECE-2D59-4709-9409-A67CF7889819}"/>
                    </a:ext>
                  </a:extLst>
                </p:cNvPr>
                <p:cNvSpPr/>
                <p:nvPr/>
              </p:nvSpPr>
              <p:spPr>
                <a:xfrm>
                  <a:off x="2923291" y="4354619"/>
                  <a:ext cx="987552" cy="2138873"/>
                </a:xfrm>
                <a:prstGeom prst="rect">
                  <a:avLst/>
                </a:prstGeom>
                <a:solidFill>
                  <a:srgbClr val="868686"/>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2" name="Rectangle 15">
                  <a:extLst>
                    <a:ext uri="{FF2B5EF4-FFF2-40B4-BE49-F238E27FC236}">
                      <a16:creationId xmlns:a16="http://schemas.microsoft.com/office/drawing/2014/main" id="{21FCD03E-56FC-4058-9880-328D5C84F53F}"/>
                    </a:ext>
                  </a:extLst>
                </p:cNvPr>
                <p:cNvSpPr/>
                <p:nvPr/>
              </p:nvSpPr>
              <p:spPr>
                <a:xfrm>
                  <a:off x="2923291" y="4354619"/>
                  <a:ext cx="987552" cy="2138873"/>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3" name="Rectangle 16">
                  <a:extLst>
                    <a:ext uri="{FF2B5EF4-FFF2-40B4-BE49-F238E27FC236}">
                      <a16:creationId xmlns:a16="http://schemas.microsoft.com/office/drawing/2014/main" id="{89A04F2E-D26A-44B8-B798-70A5D77AEDA3}"/>
                    </a:ext>
                  </a:extLst>
                </p:cNvPr>
                <p:cNvSpPr/>
                <p:nvPr/>
              </p:nvSpPr>
              <p:spPr>
                <a:xfrm>
                  <a:off x="3022567" y="5372328"/>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4" name="Rectangle 17">
                  <a:extLst>
                    <a:ext uri="{FF2B5EF4-FFF2-40B4-BE49-F238E27FC236}">
                      <a16:creationId xmlns:a16="http://schemas.microsoft.com/office/drawing/2014/main" id="{C702601C-1BAF-40C7-88C0-CAC3C4CC04A2}"/>
                    </a:ext>
                  </a:extLst>
                </p:cNvPr>
                <p:cNvSpPr/>
                <p:nvPr/>
              </p:nvSpPr>
              <p:spPr>
                <a:xfrm>
                  <a:off x="3022567" y="5372328"/>
                  <a:ext cx="794229"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5" name="Rectangle 18">
                  <a:extLst>
                    <a:ext uri="{FF2B5EF4-FFF2-40B4-BE49-F238E27FC236}">
                      <a16:creationId xmlns:a16="http://schemas.microsoft.com/office/drawing/2014/main" id="{95F60AA5-8B3E-42E3-ACCD-08ABE30AC403}"/>
                    </a:ext>
                  </a:extLst>
                </p:cNvPr>
                <p:cNvSpPr/>
                <p:nvPr/>
              </p:nvSpPr>
              <p:spPr>
                <a:xfrm>
                  <a:off x="3022567" y="5594893"/>
                  <a:ext cx="794229"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6" name="Rectangle 19">
                  <a:extLst>
                    <a:ext uri="{FF2B5EF4-FFF2-40B4-BE49-F238E27FC236}">
                      <a16:creationId xmlns:a16="http://schemas.microsoft.com/office/drawing/2014/main" id="{CD01BA41-6BBF-477E-BCD6-C23464DEB29C}"/>
                    </a:ext>
                  </a:extLst>
                </p:cNvPr>
                <p:cNvSpPr/>
                <p:nvPr/>
              </p:nvSpPr>
              <p:spPr>
                <a:xfrm>
                  <a:off x="3022567" y="5594893"/>
                  <a:ext cx="794229"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7" name="Rectangle 20">
                  <a:extLst>
                    <a:ext uri="{FF2B5EF4-FFF2-40B4-BE49-F238E27FC236}">
                      <a16:creationId xmlns:a16="http://schemas.microsoft.com/office/drawing/2014/main" id="{DBB52027-DF5D-4EED-B76D-2350184256CD}"/>
                    </a:ext>
                  </a:extLst>
                </p:cNvPr>
                <p:cNvSpPr/>
                <p:nvPr/>
              </p:nvSpPr>
              <p:spPr>
                <a:xfrm>
                  <a:off x="3022567" y="5815364"/>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8" name="Rectangle 21">
                  <a:extLst>
                    <a:ext uri="{FF2B5EF4-FFF2-40B4-BE49-F238E27FC236}">
                      <a16:creationId xmlns:a16="http://schemas.microsoft.com/office/drawing/2014/main" id="{CE07AB6A-BF71-490C-BAF7-7D3EC0EE42CD}"/>
                    </a:ext>
                  </a:extLst>
                </p:cNvPr>
                <p:cNvSpPr/>
                <p:nvPr/>
              </p:nvSpPr>
              <p:spPr>
                <a:xfrm>
                  <a:off x="3022567" y="5815364"/>
                  <a:ext cx="794229"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89" name="Rectangle 22">
                  <a:extLst>
                    <a:ext uri="{FF2B5EF4-FFF2-40B4-BE49-F238E27FC236}">
                      <a16:creationId xmlns:a16="http://schemas.microsoft.com/office/drawing/2014/main" id="{5F417B3F-6336-4973-B489-9D5B7974DC7D}"/>
                    </a:ext>
                  </a:extLst>
                </p:cNvPr>
                <p:cNvSpPr/>
                <p:nvPr/>
              </p:nvSpPr>
              <p:spPr>
                <a:xfrm>
                  <a:off x="3022567" y="6034783"/>
                  <a:ext cx="794229" cy="129570"/>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0" name="Rectangle 23">
                  <a:extLst>
                    <a:ext uri="{FF2B5EF4-FFF2-40B4-BE49-F238E27FC236}">
                      <a16:creationId xmlns:a16="http://schemas.microsoft.com/office/drawing/2014/main" id="{71B80B47-18C7-4678-828F-187EEFEEA6D0}"/>
                    </a:ext>
                  </a:extLst>
                </p:cNvPr>
                <p:cNvSpPr/>
                <p:nvPr/>
              </p:nvSpPr>
              <p:spPr>
                <a:xfrm>
                  <a:off x="3022567" y="6034783"/>
                  <a:ext cx="794229" cy="129570"/>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1" name="Rectangle 24">
                  <a:extLst>
                    <a:ext uri="{FF2B5EF4-FFF2-40B4-BE49-F238E27FC236}">
                      <a16:creationId xmlns:a16="http://schemas.microsoft.com/office/drawing/2014/main" id="{9E856B4C-E5FE-4A79-8156-8B606841367B}"/>
                    </a:ext>
                  </a:extLst>
                </p:cNvPr>
                <p:cNvSpPr/>
                <p:nvPr/>
              </p:nvSpPr>
              <p:spPr>
                <a:xfrm>
                  <a:off x="3022567" y="4708830"/>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2" name="Rectangle 25">
                  <a:extLst>
                    <a:ext uri="{FF2B5EF4-FFF2-40B4-BE49-F238E27FC236}">
                      <a16:creationId xmlns:a16="http://schemas.microsoft.com/office/drawing/2014/main" id="{20249F50-66C7-4D5B-B953-57ECEAE312B5}"/>
                    </a:ext>
                  </a:extLst>
                </p:cNvPr>
                <p:cNvSpPr/>
                <p:nvPr/>
              </p:nvSpPr>
              <p:spPr>
                <a:xfrm>
                  <a:off x="3022567" y="4929301"/>
                  <a:ext cx="794229"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3" name="Rectangle 26">
                  <a:extLst>
                    <a:ext uri="{FF2B5EF4-FFF2-40B4-BE49-F238E27FC236}">
                      <a16:creationId xmlns:a16="http://schemas.microsoft.com/office/drawing/2014/main" id="{D0CF42C7-0F2B-4683-8964-D9D039F13AC2}"/>
                    </a:ext>
                  </a:extLst>
                </p:cNvPr>
                <p:cNvSpPr/>
                <p:nvPr/>
              </p:nvSpPr>
              <p:spPr>
                <a:xfrm>
                  <a:off x="3022567" y="5151857"/>
                  <a:ext cx="794229"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4" name="Rectangle 27">
                  <a:extLst>
                    <a:ext uri="{FF2B5EF4-FFF2-40B4-BE49-F238E27FC236}">
                      <a16:creationId xmlns:a16="http://schemas.microsoft.com/office/drawing/2014/main" id="{35406A87-7319-45BB-9B39-EC6611E200D1}"/>
                    </a:ext>
                  </a:extLst>
                </p:cNvPr>
                <p:cNvSpPr/>
                <p:nvPr/>
              </p:nvSpPr>
              <p:spPr>
                <a:xfrm>
                  <a:off x="3022567" y="5151857"/>
                  <a:ext cx="794229"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5" name="Rectangle 28">
                  <a:extLst>
                    <a:ext uri="{FF2B5EF4-FFF2-40B4-BE49-F238E27FC236}">
                      <a16:creationId xmlns:a16="http://schemas.microsoft.com/office/drawing/2014/main" id="{8837C408-37A9-4F61-A59D-17637302EE67}"/>
                    </a:ext>
                  </a:extLst>
                </p:cNvPr>
                <p:cNvSpPr/>
                <p:nvPr/>
              </p:nvSpPr>
              <p:spPr>
                <a:xfrm>
                  <a:off x="3022567" y="4488359"/>
                  <a:ext cx="794229"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6" name="Freeform 29">
                  <a:extLst>
                    <a:ext uri="{FF2B5EF4-FFF2-40B4-BE49-F238E27FC236}">
                      <a16:creationId xmlns:a16="http://schemas.microsoft.com/office/drawing/2014/main" id="{30886CEA-9AC6-4542-BA25-6E884DE65359}"/>
                    </a:ext>
                  </a:extLst>
                </p:cNvPr>
                <p:cNvSpPr/>
                <p:nvPr/>
              </p:nvSpPr>
              <p:spPr>
                <a:xfrm>
                  <a:off x="2923291" y="5151857"/>
                  <a:ext cx="542376" cy="1341625"/>
                </a:xfrm>
                <a:custGeom>
                  <a:avLst/>
                  <a:gdLst>
                    <a:gd name="f0" fmla="val 10800000"/>
                    <a:gd name="f1" fmla="val 5400000"/>
                    <a:gd name="f2" fmla="val 180"/>
                    <a:gd name="f3" fmla="val w"/>
                    <a:gd name="f4" fmla="val h"/>
                    <a:gd name="f5" fmla="val 0"/>
                    <a:gd name="f6" fmla="val 519"/>
                    <a:gd name="f7" fmla="val 1284"/>
                    <a:gd name="f8" fmla="val 969"/>
                    <a:gd name="f9" fmla="val 95"/>
                    <a:gd name="f10" fmla="val 845"/>
                    <a:gd name="f11" fmla="val 758"/>
                    <a:gd name="f12" fmla="val 635"/>
                    <a:gd name="f13" fmla="val 545"/>
                    <a:gd name="f14" fmla="val 424"/>
                    <a:gd name="f15" fmla="val 334"/>
                    <a:gd name="f16" fmla="val 211"/>
                    <a:gd name="f17" fmla="val 121"/>
                    <a:gd name="f18" fmla="+- 0 0 -90"/>
                    <a:gd name="f19" fmla="*/ f3 1 519"/>
                    <a:gd name="f20" fmla="*/ f4 1 1284"/>
                    <a:gd name="f21" fmla="val f5"/>
                    <a:gd name="f22" fmla="val f6"/>
                    <a:gd name="f23" fmla="val f7"/>
                    <a:gd name="f24" fmla="*/ f18 f0 1"/>
                    <a:gd name="f25" fmla="+- f23 0 f21"/>
                    <a:gd name="f26" fmla="+- f22 0 f21"/>
                    <a:gd name="f27" fmla="*/ f24 1 f2"/>
                    <a:gd name="f28" fmla="*/ f26 1 519"/>
                    <a:gd name="f29" fmla="*/ f25 1 1284"/>
                    <a:gd name="f30" fmla="*/ 519 f26 1"/>
                    <a:gd name="f31" fmla="*/ 0 f25 1"/>
                    <a:gd name="f32" fmla="*/ 0 f26 1"/>
                    <a:gd name="f33" fmla="*/ 1284 f25 1"/>
                    <a:gd name="f34" fmla="*/ 969 f25 1"/>
                    <a:gd name="f35" fmla="*/ 95 f26 1"/>
                    <a:gd name="f36" fmla="*/ 845 f25 1"/>
                    <a:gd name="f37" fmla="*/ 758 f25 1"/>
                    <a:gd name="f38" fmla="*/ 635 f25 1"/>
                    <a:gd name="f39" fmla="*/ 545 f25 1"/>
                    <a:gd name="f40" fmla="*/ 424 f25 1"/>
                    <a:gd name="f41" fmla="*/ 334 f25 1"/>
                    <a:gd name="f42" fmla="*/ 211 f25 1"/>
                    <a:gd name="f43" fmla="*/ 121 f25 1"/>
                    <a:gd name="f44" fmla="+- f27 0 f1"/>
                    <a:gd name="f45" fmla="*/ f30 1 519"/>
                    <a:gd name="f46" fmla="*/ f31 1 1284"/>
                    <a:gd name="f47" fmla="*/ f32 1 519"/>
                    <a:gd name="f48" fmla="*/ f33 1 1284"/>
                    <a:gd name="f49" fmla="*/ f34 1 1284"/>
                    <a:gd name="f50" fmla="*/ f35 1 519"/>
                    <a:gd name="f51" fmla="*/ f36 1 1284"/>
                    <a:gd name="f52" fmla="*/ f37 1 1284"/>
                    <a:gd name="f53" fmla="*/ f38 1 1284"/>
                    <a:gd name="f54" fmla="*/ f39 1 1284"/>
                    <a:gd name="f55" fmla="*/ f40 1 1284"/>
                    <a:gd name="f56" fmla="*/ f41 1 1284"/>
                    <a:gd name="f57" fmla="*/ f42 1 1284"/>
                    <a:gd name="f58" fmla="*/ f43 1 1284"/>
                    <a:gd name="f59" fmla="*/ 0 1 f28"/>
                    <a:gd name="f60" fmla="*/ f22 1 f28"/>
                    <a:gd name="f61" fmla="*/ 0 1 f29"/>
                    <a:gd name="f62" fmla="*/ f23 1 f29"/>
                    <a:gd name="f63" fmla="*/ f45 1 f28"/>
                    <a:gd name="f64" fmla="*/ f46 1 f29"/>
                    <a:gd name="f65" fmla="*/ f47 1 f28"/>
                    <a:gd name="f66" fmla="*/ f48 1 f29"/>
                    <a:gd name="f67" fmla="*/ f49 1 f29"/>
                    <a:gd name="f68" fmla="*/ f50 1 f28"/>
                    <a:gd name="f69" fmla="*/ f51 1 f29"/>
                    <a:gd name="f70" fmla="*/ f52 1 f29"/>
                    <a:gd name="f71" fmla="*/ f53 1 f29"/>
                    <a:gd name="f72" fmla="*/ f54 1 f29"/>
                    <a:gd name="f73" fmla="*/ f55 1 f29"/>
                    <a:gd name="f74" fmla="*/ f56 1 f29"/>
                    <a:gd name="f75" fmla="*/ f57 1 f29"/>
                    <a:gd name="f76" fmla="*/ f58 1 f29"/>
                    <a:gd name="f77" fmla="*/ f59 f19 1"/>
                    <a:gd name="f78" fmla="*/ f60 f19 1"/>
                    <a:gd name="f79" fmla="*/ f62 f20 1"/>
                    <a:gd name="f80" fmla="*/ f61 f20 1"/>
                    <a:gd name="f81" fmla="*/ f63 f19 1"/>
                    <a:gd name="f82" fmla="*/ f64 f20 1"/>
                    <a:gd name="f83" fmla="*/ f65 f19 1"/>
                    <a:gd name="f84" fmla="*/ f66 f20 1"/>
                    <a:gd name="f85" fmla="*/ f67 f20 1"/>
                    <a:gd name="f86" fmla="*/ f68 f19 1"/>
                    <a:gd name="f87" fmla="*/ f69 f20 1"/>
                    <a:gd name="f88" fmla="*/ f70 f20 1"/>
                    <a:gd name="f89" fmla="*/ f71 f20 1"/>
                    <a:gd name="f90" fmla="*/ f72 f20 1"/>
                    <a:gd name="f91" fmla="*/ f73 f20 1"/>
                    <a:gd name="f92" fmla="*/ f74 f20 1"/>
                    <a:gd name="f93" fmla="*/ f75 f20 1"/>
                    <a:gd name="f94" fmla="*/ f76 f20 1"/>
                  </a:gdLst>
                  <a:ahLst/>
                  <a:cxnLst>
                    <a:cxn ang="3cd4">
                      <a:pos x="hc" y="t"/>
                    </a:cxn>
                    <a:cxn ang="0">
                      <a:pos x="r" y="vc"/>
                    </a:cxn>
                    <a:cxn ang="cd4">
                      <a:pos x="hc" y="b"/>
                    </a:cxn>
                    <a:cxn ang="cd2">
                      <a:pos x="l" y="vc"/>
                    </a:cxn>
                    <a:cxn ang="f44">
                      <a:pos x="f81" y="f82"/>
                    </a:cxn>
                    <a:cxn ang="f44">
                      <a:pos x="f83" y="f82"/>
                    </a:cxn>
                    <a:cxn ang="f44">
                      <a:pos x="f83" y="f84"/>
                    </a:cxn>
                    <a:cxn ang="f44">
                      <a:pos x="f81" y="f84"/>
                    </a:cxn>
                    <a:cxn ang="f44">
                      <a:pos x="f81" y="f85"/>
                    </a:cxn>
                    <a:cxn ang="f44">
                      <a:pos x="f86" y="f85"/>
                    </a:cxn>
                    <a:cxn ang="f44">
                      <a:pos x="f86" y="f87"/>
                    </a:cxn>
                    <a:cxn ang="f44">
                      <a:pos x="f81" y="f87"/>
                    </a:cxn>
                    <a:cxn ang="f44">
                      <a:pos x="f81" y="f88"/>
                    </a:cxn>
                    <a:cxn ang="f44">
                      <a:pos x="f86" y="f88"/>
                    </a:cxn>
                    <a:cxn ang="f44">
                      <a:pos x="f86" y="f89"/>
                    </a:cxn>
                    <a:cxn ang="f44">
                      <a:pos x="f81" y="f89"/>
                    </a:cxn>
                    <a:cxn ang="f44">
                      <a:pos x="f81" y="f90"/>
                    </a:cxn>
                    <a:cxn ang="f44">
                      <a:pos x="f86" y="f90"/>
                    </a:cxn>
                    <a:cxn ang="f44">
                      <a:pos x="f86" y="f91"/>
                    </a:cxn>
                    <a:cxn ang="f44">
                      <a:pos x="f81" y="f91"/>
                    </a:cxn>
                    <a:cxn ang="f44">
                      <a:pos x="f81" y="f92"/>
                    </a:cxn>
                    <a:cxn ang="f44">
                      <a:pos x="f86" y="f92"/>
                    </a:cxn>
                    <a:cxn ang="f44">
                      <a:pos x="f86" y="f93"/>
                    </a:cxn>
                    <a:cxn ang="f44">
                      <a:pos x="f81" y="f93"/>
                    </a:cxn>
                    <a:cxn ang="f44">
                      <a:pos x="f81" y="f94"/>
                    </a:cxn>
                    <a:cxn ang="f44">
                      <a:pos x="f86" y="f94"/>
                    </a:cxn>
                    <a:cxn ang="f44">
                      <a:pos x="f86" y="f82"/>
                    </a:cxn>
                    <a:cxn ang="f44">
                      <a:pos x="f81" y="f82"/>
                    </a:cxn>
                  </a:cxnLst>
                  <a:rect l="f77" t="f80" r="f78" b="f79"/>
                  <a:pathLst>
                    <a:path w="519" h="1284">
                      <a:moveTo>
                        <a:pt x="f6" y="f5"/>
                      </a:moveTo>
                      <a:lnTo>
                        <a:pt x="f5" y="f5"/>
                      </a:lnTo>
                      <a:lnTo>
                        <a:pt x="f5" y="f7"/>
                      </a:lnTo>
                      <a:lnTo>
                        <a:pt x="f6" y="f7"/>
                      </a:lnTo>
                      <a:lnTo>
                        <a:pt x="f6" y="f8"/>
                      </a:lnTo>
                      <a:lnTo>
                        <a:pt x="f9" y="f8"/>
                      </a:lnTo>
                      <a:lnTo>
                        <a:pt x="f9" y="f10"/>
                      </a:lnTo>
                      <a:lnTo>
                        <a:pt x="f6" y="f10"/>
                      </a:lnTo>
                      <a:lnTo>
                        <a:pt x="f6" y="f11"/>
                      </a:lnTo>
                      <a:lnTo>
                        <a:pt x="f9" y="f11"/>
                      </a:lnTo>
                      <a:lnTo>
                        <a:pt x="f9" y="f12"/>
                      </a:lnTo>
                      <a:lnTo>
                        <a:pt x="f6" y="f12"/>
                      </a:lnTo>
                      <a:lnTo>
                        <a:pt x="f6" y="f13"/>
                      </a:lnTo>
                      <a:lnTo>
                        <a:pt x="f9" y="f13"/>
                      </a:lnTo>
                      <a:lnTo>
                        <a:pt x="f9" y="f14"/>
                      </a:lnTo>
                      <a:lnTo>
                        <a:pt x="f6" y="f14"/>
                      </a:lnTo>
                      <a:lnTo>
                        <a:pt x="f6" y="f15"/>
                      </a:lnTo>
                      <a:lnTo>
                        <a:pt x="f9" y="f15"/>
                      </a:lnTo>
                      <a:lnTo>
                        <a:pt x="f9" y="f16"/>
                      </a:lnTo>
                      <a:lnTo>
                        <a:pt x="f6" y="f16"/>
                      </a:lnTo>
                      <a:lnTo>
                        <a:pt x="f6" y="f17"/>
                      </a:lnTo>
                      <a:lnTo>
                        <a:pt x="f9" y="f17"/>
                      </a:lnTo>
                      <a:lnTo>
                        <a:pt x="f9" y="f5"/>
                      </a:lnTo>
                      <a:lnTo>
                        <a:pt x="f6" y="f5"/>
                      </a:lnTo>
                      <a:close/>
                    </a:path>
                  </a:pathLst>
                </a:custGeom>
                <a:solidFill>
                  <a:srgbClr val="737373"/>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7" name="Freeform 30">
                  <a:extLst>
                    <a:ext uri="{FF2B5EF4-FFF2-40B4-BE49-F238E27FC236}">
                      <a16:creationId xmlns:a16="http://schemas.microsoft.com/office/drawing/2014/main" id="{5BA3664C-9C4B-448C-A2D8-EFF03B5AA1A6}"/>
                    </a:ext>
                  </a:extLst>
                </p:cNvPr>
                <p:cNvSpPr/>
                <p:nvPr/>
              </p:nvSpPr>
              <p:spPr>
                <a:xfrm>
                  <a:off x="2923291" y="5151857"/>
                  <a:ext cx="542376" cy="1341625"/>
                </a:xfrm>
                <a:custGeom>
                  <a:avLst/>
                  <a:gdLst>
                    <a:gd name="f0" fmla="val 10800000"/>
                    <a:gd name="f1" fmla="val 5400000"/>
                    <a:gd name="f2" fmla="val 180"/>
                    <a:gd name="f3" fmla="val w"/>
                    <a:gd name="f4" fmla="val h"/>
                    <a:gd name="f5" fmla="val 0"/>
                    <a:gd name="f6" fmla="val 519"/>
                    <a:gd name="f7" fmla="val 1284"/>
                    <a:gd name="f8" fmla="val 969"/>
                    <a:gd name="f9" fmla="val 95"/>
                    <a:gd name="f10" fmla="val 845"/>
                    <a:gd name="f11" fmla="val 758"/>
                    <a:gd name="f12" fmla="val 635"/>
                    <a:gd name="f13" fmla="val 545"/>
                    <a:gd name="f14" fmla="val 424"/>
                    <a:gd name="f15" fmla="val 334"/>
                    <a:gd name="f16" fmla="val 211"/>
                    <a:gd name="f17" fmla="val 121"/>
                    <a:gd name="f18" fmla="+- 0 0 -90"/>
                    <a:gd name="f19" fmla="*/ f3 1 519"/>
                    <a:gd name="f20" fmla="*/ f4 1 1284"/>
                    <a:gd name="f21" fmla="val f5"/>
                    <a:gd name="f22" fmla="val f6"/>
                    <a:gd name="f23" fmla="val f7"/>
                    <a:gd name="f24" fmla="*/ f18 f0 1"/>
                    <a:gd name="f25" fmla="+- f23 0 f21"/>
                    <a:gd name="f26" fmla="+- f22 0 f21"/>
                    <a:gd name="f27" fmla="*/ f24 1 f2"/>
                    <a:gd name="f28" fmla="*/ f26 1 519"/>
                    <a:gd name="f29" fmla="*/ f25 1 1284"/>
                    <a:gd name="f30" fmla="*/ 519 f26 1"/>
                    <a:gd name="f31" fmla="*/ 0 f25 1"/>
                    <a:gd name="f32" fmla="*/ 0 f26 1"/>
                    <a:gd name="f33" fmla="*/ 1284 f25 1"/>
                    <a:gd name="f34" fmla="*/ 969 f25 1"/>
                    <a:gd name="f35" fmla="*/ 95 f26 1"/>
                    <a:gd name="f36" fmla="*/ 845 f25 1"/>
                    <a:gd name="f37" fmla="*/ 758 f25 1"/>
                    <a:gd name="f38" fmla="*/ 635 f25 1"/>
                    <a:gd name="f39" fmla="*/ 545 f25 1"/>
                    <a:gd name="f40" fmla="*/ 424 f25 1"/>
                    <a:gd name="f41" fmla="*/ 334 f25 1"/>
                    <a:gd name="f42" fmla="*/ 211 f25 1"/>
                    <a:gd name="f43" fmla="*/ 121 f25 1"/>
                    <a:gd name="f44" fmla="+- f27 0 f1"/>
                    <a:gd name="f45" fmla="*/ f30 1 519"/>
                    <a:gd name="f46" fmla="*/ f31 1 1284"/>
                    <a:gd name="f47" fmla="*/ f32 1 519"/>
                    <a:gd name="f48" fmla="*/ f33 1 1284"/>
                    <a:gd name="f49" fmla="*/ f34 1 1284"/>
                    <a:gd name="f50" fmla="*/ f35 1 519"/>
                    <a:gd name="f51" fmla="*/ f36 1 1284"/>
                    <a:gd name="f52" fmla="*/ f37 1 1284"/>
                    <a:gd name="f53" fmla="*/ f38 1 1284"/>
                    <a:gd name="f54" fmla="*/ f39 1 1284"/>
                    <a:gd name="f55" fmla="*/ f40 1 1284"/>
                    <a:gd name="f56" fmla="*/ f41 1 1284"/>
                    <a:gd name="f57" fmla="*/ f42 1 1284"/>
                    <a:gd name="f58" fmla="*/ f43 1 1284"/>
                    <a:gd name="f59" fmla="*/ 0 1 f28"/>
                    <a:gd name="f60" fmla="*/ f22 1 f28"/>
                    <a:gd name="f61" fmla="*/ 0 1 f29"/>
                    <a:gd name="f62" fmla="*/ f23 1 f29"/>
                    <a:gd name="f63" fmla="*/ f45 1 f28"/>
                    <a:gd name="f64" fmla="*/ f46 1 f29"/>
                    <a:gd name="f65" fmla="*/ f47 1 f28"/>
                    <a:gd name="f66" fmla="*/ f48 1 f29"/>
                    <a:gd name="f67" fmla="*/ f49 1 f29"/>
                    <a:gd name="f68" fmla="*/ f50 1 f28"/>
                    <a:gd name="f69" fmla="*/ f51 1 f29"/>
                    <a:gd name="f70" fmla="*/ f52 1 f29"/>
                    <a:gd name="f71" fmla="*/ f53 1 f29"/>
                    <a:gd name="f72" fmla="*/ f54 1 f29"/>
                    <a:gd name="f73" fmla="*/ f55 1 f29"/>
                    <a:gd name="f74" fmla="*/ f56 1 f29"/>
                    <a:gd name="f75" fmla="*/ f57 1 f29"/>
                    <a:gd name="f76" fmla="*/ f58 1 f29"/>
                    <a:gd name="f77" fmla="*/ f59 f19 1"/>
                    <a:gd name="f78" fmla="*/ f60 f19 1"/>
                    <a:gd name="f79" fmla="*/ f62 f20 1"/>
                    <a:gd name="f80" fmla="*/ f61 f20 1"/>
                    <a:gd name="f81" fmla="*/ f63 f19 1"/>
                    <a:gd name="f82" fmla="*/ f64 f20 1"/>
                    <a:gd name="f83" fmla="*/ f65 f19 1"/>
                    <a:gd name="f84" fmla="*/ f66 f20 1"/>
                    <a:gd name="f85" fmla="*/ f67 f20 1"/>
                    <a:gd name="f86" fmla="*/ f68 f19 1"/>
                    <a:gd name="f87" fmla="*/ f69 f20 1"/>
                    <a:gd name="f88" fmla="*/ f70 f20 1"/>
                    <a:gd name="f89" fmla="*/ f71 f20 1"/>
                    <a:gd name="f90" fmla="*/ f72 f20 1"/>
                    <a:gd name="f91" fmla="*/ f73 f20 1"/>
                    <a:gd name="f92" fmla="*/ f74 f20 1"/>
                    <a:gd name="f93" fmla="*/ f75 f20 1"/>
                    <a:gd name="f94" fmla="*/ f76 f20 1"/>
                  </a:gdLst>
                  <a:ahLst/>
                  <a:cxnLst>
                    <a:cxn ang="3cd4">
                      <a:pos x="hc" y="t"/>
                    </a:cxn>
                    <a:cxn ang="0">
                      <a:pos x="r" y="vc"/>
                    </a:cxn>
                    <a:cxn ang="cd4">
                      <a:pos x="hc" y="b"/>
                    </a:cxn>
                    <a:cxn ang="cd2">
                      <a:pos x="l" y="vc"/>
                    </a:cxn>
                    <a:cxn ang="f44">
                      <a:pos x="f81" y="f82"/>
                    </a:cxn>
                    <a:cxn ang="f44">
                      <a:pos x="f83" y="f82"/>
                    </a:cxn>
                    <a:cxn ang="f44">
                      <a:pos x="f83" y="f84"/>
                    </a:cxn>
                    <a:cxn ang="f44">
                      <a:pos x="f81" y="f84"/>
                    </a:cxn>
                    <a:cxn ang="f44">
                      <a:pos x="f81" y="f85"/>
                    </a:cxn>
                    <a:cxn ang="f44">
                      <a:pos x="f86" y="f85"/>
                    </a:cxn>
                    <a:cxn ang="f44">
                      <a:pos x="f86" y="f87"/>
                    </a:cxn>
                    <a:cxn ang="f44">
                      <a:pos x="f81" y="f87"/>
                    </a:cxn>
                    <a:cxn ang="f44">
                      <a:pos x="f81" y="f88"/>
                    </a:cxn>
                    <a:cxn ang="f44">
                      <a:pos x="f86" y="f88"/>
                    </a:cxn>
                    <a:cxn ang="f44">
                      <a:pos x="f86" y="f89"/>
                    </a:cxn>
                    <a:cxn ang="f44">
                      <a:pos x="f81" y="f89"/>
                    </a:cxn>
                    <a:cxn ang="f44">
                      <a:pos x="f81" y="f90"/>
                    </a:cxn>
                    <a:cxn ang="f44">
                      <a:pos x="f86" y="f90"/>
                    </a:cxn>
                    <a:cxn ang="f44">
                      <a:pos x="f86" y="f91"/>
                    </a:cxn>
                    <a:cxn ang="f44">
                      <a:pos x="f81" y="f91"/>
                    </a:cxn>
                    <a:cxn ang="f44">
                      <a:pos x="f81" y="f92"/>
                    </a:cxn>
                    <a:cxn ang="f44">
                      <a:pos x="f86" y="f92"/>
                    </a:cxn>
                    <a:cxn ang="f44">
                      <a:pos x="f86" y="f93"/>
                    </a:cxn>
                    <a:cxn ang="f44">
                      <a:pos x="f81" y="f93"/>
                    </a:cxn>
                    <a:cxn ang="f44">
                      <a:pos x="f81" y="f94"/>
                    </a:cxn>
                    <a:cxn ang="f44">
                      <a:pos x="f86" y="f94"/>
                    </a:cxn>
                    <a:cxn ang="f44">
                      <a:pos x="f86" y="f82"/>
                    </a:cxn>
                    <a:cxn ang="f44">
                      <a:pos x="f81" y="f82"/>
                    </a:cxn>
                  </a:cxnLst>
                  <a:rect l="f77" t="f80" r="f78" b="f79"/>
                  <a:pathLst>
                    <a:path w="519" h="1284">
                      <a:moveTo>
                        <a:pt x="f6" y="f5"/>
                      </a:moveTo>
                      <a:lnTo>
                        <a:pt x="f5" y="f5"/>
                      </a:lnTo>
                      <a:lnTo>
                        <a:pt x="f5" y="f7"/>
                      </a:lnTo>
                      <a:lnTo>
                        <a:pt x="f6" y="f7"/>
                      </a:lnTo>
                      <a:lnTo>
                        <a:pt x="f6" y="f8"/>
                      </a:lnTo>
                      <a:lnTo>
                        <a:pt x="f9" y="f8"/>
                      </a:lnTo>
                      <a:lnTo>
                        <a:pt x="f9" y="f10"/>
                      </a:lnTo>
                      <a:lnTo>
                        <a:pt x="f6" y="f10"/>
                      </a:lnTo>
                      <a:lnTo>
                        <a:pt x="f6" y="f11"/>
                      </a:lnTo>
                      <a:lnTo>
                        <a:pt x="f9" y="f11"/>
                      </a:lnTo>
                      <a:lnTo>
                        <a:pt x="f9" y="f12"/>
                      </a:lnTo>
                      <a:lnTo>
                        <a:pt x="f6" y="f12"/>
                      </a:lnTo>
                      <a:lnTo>
                        <a:pt x="f6" y="f13"/>
                      </a:lnTo>
                      <a:lnTo>
                        <a:pt x="f9" y="f13"/>
                      </a:lnTo>
                      <a:lnTo>
                        <a:pt x="f9" y="f14"/>
                      </a:lnTo>
                      <a:lnTo>
                        <a:pt x="f6" y="f14"/>
                      </a:lnTo>
                      <a:lnTo>
                        <a:pt x="f6" y="f15"/>
                      </a:lnTo>
                      <a:lnTo>
                        <a:pt x="f9" y="f15"/>
                      </a:lnTo>
                      <a:lnTo>
                        <a:pt x="f9" y="f16"/>
                      </a:lnTo>
                      <a:lnTo>
                        <a:pt x="f6" y="f16"/>
                      </a:lnTo>
                      <a:lnTo>
                        <a:pt x="f6" y="f17"/>
                      </a:lnTo>
                      <a:lnTo>
                        <a:pt x="f9" y="f17"/>
                      </a:lnTo>
                      <a:lnTo>
                        <a:pt x="f9" y="f5"/>
                      </a:lnTo>
                      <a:lnTo>
                        <a:pt x="f6" y="f5"/>
                      </a:lnTo>
                    </a:path>
                  </a:pathLst>
                </a:cu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8" name="Rectangle 31">
                  <a:extLst>
                    <a:ext uri="{FF2B5EF4-FFF2-40B4-BE49-F238E27FC236}">
                      <a16:creationId xmlns:a16="http://schemas.microsoft.com/office/drawing/2014/main" id="{FD8B18E8-9BA6-4563-B108-9533D8FA4690}"/>
                    </a:ext>
                  </a:extLst>
                </p:cNvPr>
                <p:cNvSpPr/>
                <p:nvPr/>
              </p:nvSpPr>
              <p:spPr>
                <a:xfrm>
                  <a:off x="3022567" y="5372328"/>
                  <a:ext cx="443090"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99" name="Rectangle 32">
                  <a:extLst>
                    <a:ext uri="{FF2B5EF4-FFF2-40B4-BE49-F238E27FC236}">
                      <a16:creationId xmlns:a16="http://schemas.microsoft.com/office/drawing/2014/main" id="{273F7A6E-14CF-43BA-AE2B-AB7CD2D13F43}"/>
                    </a:ext>
                  </a:extLst>
                </p:cNvPr>
                <p:cNvSpPr/>
                <p:nvPr/>
              </p:nvSpPr>
              <p:spPr>
                <a:xfrm>
                  <a:off x="3022567" y="5372328"/>
                  <a:ext cx="443090"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0" name="Rectangle 33">
                  <a:extLst>
                    <a:ext uri="{FF2B5EF4-FFF2-40B4-BE49-F238E27FC236}">
                      <a16:creationId xmlns:a16="http://schemas.microsoft.com/office/drawing/2014/main" id="{BAB31BCF-A86C-47CB-9893-EC9F009F41D1}"/>
                    </a:ext>
                  </a:extLst>
                </p:cNvPr>
                <p:cNvSpPr/>
                <p:nvPr/>
              </p:nvSpPr>
              <p:spPr>
                <a:xfrm>
                  <a:off x="3022567" y="5594893"/>
                  <a:ext cx="443090"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1" name="Rectangle 34">
                  <a:extLst>
                    <a:ext uri="{FF2B5EF4-FFF2-40B4-BE49-F238E27FC236}">
                      <a16:creationId xmlns:a16="http://schemas.microsoft.com/office/drawing/2014/main" id="{34375145-6BC9-4859-B357-AAF9CFBEDC69}"/>
                    </a:ext>
                  </a:extLst>
                </p:cNvPr>
                <p:cNvSpPr/>
                <p:nvPr/>
              </p:nvSpPr>
              <p:spPr>
                <a:xfrm>
                  <a:off x="3022567" y="5594893"/>
                  <a:ext cx="443090"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2" name="Rectangle 35">
                  <a:extLst>
                    <a:ext uri="{FF2B5EF4-FFF2-40B4-BE49-F238E27FC236}">
                      <a16:creationId xmlns:a16="http://schemas.microsoft.com/office/drawing/2014/main" id="{0BBB35D9-69F5-4684-98B8-F0DB72DBF617}"/>
                    </a:ext>
                  </a:extLst>
                </p:cNvPr>
                <p:cNvSpPr/>
                <p:nvPr/>
              </p:nvSpPr>
              <p:spPr>
                <a:xfrm>
                  <a:off x="3022567" y="5815364"/>
                  <a:ext cx="443090"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3" name="Rectangle 36">
                  <a:extLst>
                    <a:ext uri="{FF2B5EF4-FFF2-40B4-BE49-F238E27FC236}">
                      <a16:creationId xmlns:a16="http://schemas.microsoft.com/office/drawing/2014/main" id="{39A954EB-890D-4BE4-A4AB-04EBA595E1BD}"/>
                    </a:ext>
                  </a:extLst>
                </p:cNvPr>
                <p:cNvSpPr/>
                <p:nvPr/>
              </p:nvSpPr>
              <p:spPr>
                <a:xfrm>
                  <a:off x="3022567" y="5815364"/>
                  <a:ext cx="443090" cy="128518"/>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4" name="Rectangle 37">
                  <a:extLst>
                    <a:ext uri="{FF2B5EF4-FFF2-40B4-BE49-F238E27FC236}">
                      <a16:creationId xmlns:a16="http://schemas.microsoft.com/office/drawing/2014/main" id="{2054E8F6-4B70-44DA-9BFD-A43403946DEF}"/>
                    </a:ext>
                  </a:extLst>
                </p:cNvPr>
                <p:cNvSpPr/>
                <p:nvPr/>
              </p:nvSpPr>
              <p:spPr>
                <a:xfrm>
                  <a:off x="3022567" y="6034783"/>
                  <a:ext cx="443090" cy="129570"/>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5" name="Rectangle 38">
                  <a:extLst>
                    <a:ext uri="{FF2B5EF4-FFF2-40B4-BE49-F238E27FC236}">
                      <a16:creationId xmlns:a16="http://schemas.microsoft.com/office/drawing/2014/main" id="{E61B2A56-6492-4BBA-BF6D-6C919D807783}"/>
                    </a:ext>
                  </a:extLst>
                </p:cNvPr>
                <p:cNvSpPr/>
                <p:nvPr/>
              </p:nvSpPr>
              <p:spPr>
                <a:xfrm>
                  <a:off x="3022567" y="6034783"/>
                  <a:ext cx="443090" cy="129570"/>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6" name="Rectangle 39">
                  <a:extLst>
                    <a:ext uri="{FF2B5EF4-FFF2-40B4-BE49-F238E27FC236}">
                      <a16:creationId xmlns:a16="http://schemas.microsoft.com/office/drawing/2014/main" id="{0B0D115F-09B7-4567-BE82-5AB4A7D445C3}"/>
                    </a:ext>
                  </a:extLst>
                </p:cNvPr>
                <p:cNvSpPr/>
                <p:nvPr/>
              </p:nvSpPr>
              <p:spPr>
                <a:xfrm>
                  <a:off x="3022567" y="5151857"/>
                  <a:ext cx="443090"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7" name="Rectangle 40">
                  <a:extLst>
                    <a:ext uri="{FF2B5EF4-FFF2-40B4-BE49-F238E27FC236}">
                      <a16:creationId xmlns:a16="http://schemas.microsoft.com/office/drawing/2014/main" id="{2127C395-A0B8-4C2B-AA70-649EEC897308}"/>
                    </a:ext>
                  </a:extLst>
                </p:cNvPr>
                <p:cNvSpPr/>
                <p:nvPr/>
              </p:nvSpPr>
              <p:spPr>
                <a:xfrm>
                  <a:off x="3022567" y="5151857"/>
                  <a:ext cx="443090" cy="126434"/>
                </a:xfrm>
                <a:prstGeom prst="rect">
                  <a:avLst/>
                </a:prstGeom>
                <a:no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8" name="Rectangle 41">
                  <a:extLst>
                    <a:ext uri="{FF2B5EF4-FFF2-40B4-BE49-F238E27FC236}">
                      <a16:creationId xmlns:a16="http://schemas.microsoft.com/office/drawing/2014/main" id="{B74AD9FC-8657-4135-B2B6-CE574CE77864}"/>
                    </a:ext>
                  </a:extLst>
                </p:cNvPr>
                <p:cNvSpPr/>
                <p:nvPr/>
              </p:nvSpPr>
              <p:spPr>
                <a:xfrm>
                  <a:off x="2317171" y="5260534"/>
                  <a:ext cx="987552" cy="1232958"/>
                </a:xfrm>
                <a:prstGeom prst="rect">
                  <a:avLst/>
                </a:prstGeom>
                <a:solidFill>
                  <a:srgbClr val="868686"/>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09" name="Rectangle 42">
                  <a:extLst>
                    <a:ext uri="{FF2B5EF4-FFF2-40B4-BE49-F238E27FC236}">
                      <a16:creationId xmlns:a16="http://schemas.microsoft.com/office/drawing/2014/main" id="{1C000781-83C8-47F9-ACAF-3D4ADF23C41E}"/>
                    </a:ext>
                  </a:extLst>
                </p:cNvPr>
                <p:cNvSpPr/>
                <p:nvPr/>
              </p:nvSpPr>
              <p:spPr>
                <a:xfrm>
                  <a:off x="2859539" y="6242718"/>
                  <a:ext cx="128537" cy="25077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0" name="Rectangle 43">
                  <a:extLst>
                    <a:ext uri="{FF2B5EF4-FFF2-40B4-BE49-F238E27FC236}">
                      <a16:creationId xmlns:a16="http://schemas.microsoft.com/office/drawing/2014/main" id="{15563FCC-1F9F-4F17-AD2F-5468B42B41D7}"/>
                    </a:ext>
                  </a:extLst>
                </p:cNvPr>
                <p:cNvSpPr/>
                <p:nvPr/>
              </p:nvSpPr>
              <p:spPr>
                <a:xfrm>
                  <a:off x="2639040" y="6242718"/>
                  <a:ext cx="125400" cy="25077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1" name="Rectangle 44">
                  <a:extLst>
                    <a:ext uri="{FF2B5EF4-FFF2-40B4-BE49-F238E27FC236}">
                      <a16:creationId xmlns:a16="http://schemas.microsoft.com/office/drawing/2014/main" id="{0CE14769-CC53-4A36-B6AA-65A712FD7E33}"/>
                    </a:ext>
                  </a:extLst>
                </p:cNvPr>
                <p:cNvSpPr/>
                <p:nvPr/>
              </p:nvSpPr>
              <p:spPr>
                <a:xfrm>
                  <a:off x="2415396" y="5372328"/>
                  <a:ext cx="795271"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2" name="Rectangle 45">
                  <a:extLst>
                    <a:ext uri="{FF2B5EF4-FFF2-40B4-BE49-F238E27FC236}">
                      <a16:creationId xmlns:a16="http://schemas.microsoft.com/office/drawing/2014/main" id="{D3F8DE54-286A-4EAC-9E3D-20DB530EB5A6}"/>
                    </a:ext>
                  </a:extLst>
                </p:cNvPr>
                <p:cNvSpPr/>
                <p:nvPr/>
              </p:nvSpPr>
              <p:spPr>
                <a:xfrm>
                  <a:off x="2415396" y="5594893"/>
                  <a:ext cx="795271" cy="126434"/>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3" name="Rectangle 46">
                  <a:extLst>
                    <a:ext uri="{FF2B5EF4-FFF2-40B4-BE49-F238E27FC236}">
                      <a16:creationId xmlns:a16="http://schemas.microsoft.com/office/drawing/2014/main" id="{41F6974F-308F-4962-AF90-BE8FB2F4E7C8}"/>
                    </a:ext>
                  </a:extLst>
                </p:cNvPr>
                <p:cNvSpPr/>
                <p:nvPr/>
              </p:nvSpPr>
              <p:spPr>
                <a:xfrm>
                  <a:off x="2415396" y="5815364"/>
                  <a:ext cx="795271" cy="128518"/>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14" name="Rectangle 47">
                  <a:extLst>
                    <a:ext uri="{FF2B5EF4-FFF2-40B4-BE49-F238E27FC236}">
                      <a16:creationId xmlns:a16="http://schemas.microsoft.com/office/drawing/2014/main" id="{9D4C34A7-737B-46A7-8276-550EA4E794C7}"/>
                    </a:ext>
                  </a:extLst>
                </p:cNvPr>
                <p:cNvSpPr/>
                <p:nvPr/>
              </p:nvSpPr>
              <p:spPr>
                <a:xfrm>
                  <a:off x="2415396" y="6034783"/>
                  <a:ext cx="795271" cy="129570"/>
                </a:xfrm>
                <a:prstGeom prst="rect">
                  <a:avLst/>
                </a:prstGeom>
                <a:solidFill>
                  <a:srgbClr val="FFFFFF"/>
                </a:solidFill>
                <a:ln cap="flat">
                  <a:noFill/>
                  <a:prstDash val="solid"/>
                </a:ln>
              </p:spPr>
              <p:txBody>
                <a:bodyPr vert="horz" wrap="square" lIns="89620" tIns="44805" rIns="89620" bIns="44805" anchor="t" anchorCtr="0" compatLnSpc="1">
                  <a:noAutofit/>
                </a:bodyPr>
                <a:lstStyle/>
                <a:p>
                  <a:pPr marL="0" marR="0" lvl="0" indent="0" algn="l" defTabSz="91307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ＭＳ Ｐゴシック"/>
                    <a:cs typeface="+mn-cs"/>
                  </a:endParaRPr>
                </a:p>
              </p:txBody>
            </p:sp>
          </p:grpSp>
        </p:grpSp>
        <p:sp>
          <p:nvSpPr>
            <p:cNvPr id="77" name="Text">
              <a:extLst>
                <a:ext uri="{FF2B5EF4-FFF2-40B4-BE49-F238E27FC236}">
                  <a16:creationId xmlns:a16="http://schemas.microsoft.com/office/drawing/2014/main" id="{132CE590-3F01-4365-9991-DE2BF8371AF2}"/>
                </a:ext>
              </a:extLst>
            </p:cNvPr>
            <p:cNvSpPr/>
            <p:nvPr/>
          </p:nvSpPr>
          <p:spPr>
            <a:xfrm>
              <a:off x="-457509" y="5198599"/>
              <a:ext cx="1754672" cy="448501"/>
            </a:xfrm>
            <a:prstGeom prst="rect">
              <a:avLst/>
            </a:prstGeom>
            <a:noFill/>
            <a:ln cap="flat">
              <a:noFill/>
              <a:prstDash val="solid"/>
            </a:ln>
          </p:spPr>
          <p:txBody>
            <a:bodyPr vert="horz" wrap="square" lIns="0" tIns="0" rIns="0" bIns="0" anchor="ctr" anchorCtr="1" compatLnSpc="1">
              <a:noAutofit/>
            </a:bodyPr>
            <a:lstStyle/>
            <a:p>
              <a:pPr marL="0" marR="0" lvl="0" indent="0" algn="r" defTabSz="913663"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On-premises </a:t>
              </a:r>
              <a:br>
                <a:rPr kumimoji="0" lang="en-US" sz="16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br>
              <a:r>
                <a:rPr kumimoji="0" lang="en-US" sz="16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 Private cloud</a:t>
              </a:r>
              <a:endParaRPr kumimoji="0" lang="en-US" sz="1800" b="0" i="0" u="none" strike="noStrike" kern="0" cap="none" spc="-49" normalizeH="0" baseline="0" noProof="0">
                <a:ln>
                  <a:noFill/>
                </a:ln>
                <a:solidFill>
                  <a:srgbClr val="505050"/>
                </a:solidFill>
                <a:effectLst/>
                <a:uLnTx/>
                <a:uFillTx/>
                <a:latin typeface="Segoe UI" panose="020B0502040204020203" pitchFamily="34" charset="0"/>
                <a:ea typeface="+mn-ea"/>
                <a:cs typeface="Segoe UI" panose="020B0502040204020203" pitchFamily="34" charset="0"/>
              </a:endParaRPr>
            </a:p>
          </p:txBody>
        </p:sp>
      </p:grpSp>
      <p:sp>
        <p:nvSpPr>
          <p:cNvPr id="149" name="Rectangle 148">
            <a:extLst>
              <a:ext uri="{FF2B5EF4-FFF2-40B4-BE49-F238E27FC236}">
                <a16:creationId xmlns:a16="http://schemas.microsoft.com/office/drawing/2014/main" id="{1F40D064-2AB9-44DF-85F7-7E8E371004E9}"/>
              </a:ext>
            </a:extLst>
          </p:cNvPr>
          <p:cNvSpPr/>
          <p:nvPr/>
        </p:nvSpPr>
        <p:spPr bwMode="auto">
          <a:xfrm>
            <a:off x="5552718" y="3166918"/>
            <a:ext cx="1226536" cy="512324"/>
          </a:xfrm>
          <a:prstGeom prst="rect">
            <a:avLst/>
          </a:prstGeom>
          <a:noFill/>
          <a:ln w="10795" cap="flat" cmpd="sng" algn="ctr">
            <a:noFill/>
            <a:prstDash val="solid"/>
            <a:headEnd type="none" w="med" len="med"/>
            <a:tailEnd type="none" w="med" len="med"/>
          </a:ln>
          <a:effectLst/>
        </p:spPr>
        <p:txBody>
          <a:bodyPr lIns="45720" tIns="45720" rIns="4572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Azure AD</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Connect</a:t>
            </a:r>
          </a:p>
        </p:txBody>
      </p:sp>
      <p:sp useBgFill="1">
        <p:nvSpPr>
          <p:cNvPr id="150" name="Freeform 280">
            <a:extLst>
              <a:ext uri="{FF2B5EF4-FFF2-40B4-BE49-F238E27FC236}">
                <a16:creationId xmlns:a16="http://schemas.microsoft.com/office/drawing/2014/main" id="{D5C70AC7-DA6F-4BCE-BD9E-6C60DC67DB7A}"/>
              </a:ext>
            </a:extLst>
          </p:cNvPr>
          <p:cNvSpPr/>
          <p:nvPr/>
        </p:nvSpPr>
        <p:spPr bwMode="auto">
          <a:xfrm>
            <a:off x="2216875" y="2508526"/>
            <a:ext cx="2627765" cy="1464532"/>
          </a:xfrm>
          <a:prstGeom prst="triangle">
            <a:avLst/>
          </a:prstGeom>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51" name="Rectangle 150">
            <a:extLst>
              <a:ext uri="{FF2B5EF4-FFF2-40B4-BE49-F238E27FC236}">
                <a16:creationId xmlns:a16="http://schemas.microsoft.com/office/drawing/2014/main" id="{13466047-0D64-4FB0-B808-3BD66C0D9C76}"/>
              </a:ext>
            </a:extLst>
          </p:cNvPr>
          <p:cNvSpPr/>
          <p:nvPr/>
        </p:nvSpPr>
        <p:spPr bwMode="auto">
          <a:xfrm>
            <a:off x="2602290" y="3397924"/>
            <a:ext cx="1888204" cy="512324"/>
          </a:xfrm>
          <a:prstGeom prst="rect">
            <a:avLst/>
          </a:prstGeom>
          <a:noFill/>
          <a:ln w="10795" cap="flat" cmpd="sng" algn="ctr">
            <a:noFill/>
            <a:prstDash val="solid"/>
            <a:headEnd type="none" w="med" len="med"/>
            <a:tailEnd type="none" w="med" len="med"/>
          </a:ln>
          <a:effectLst/>
        </p:spPr>
        <p:txBody>
          <a:bodyPr lIns="45720" tIns="45720" rIns="4572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Windows Server</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Active Directory</a:t>
            </a:r>
          </a:p>
        </p:txBody>
      </p:sp>
      <p:grpSp>
        <p:nvGrpSpPr>
          <p:cNvPr id="152" name="Group 151">
            <a:extLst>
              <a:ext uri="{FF2B5EF4-FFF2-40B4-BE49-F238E27FC236}">
                <a16:creationId xmlns:a16="http://schemas.microsoft.com/office/drawing/2014/main" id="{CC99257C-7227-4557-A57B-F935860023AD}"/>
              </a:ext>
            </a:extLst>
          </p:cNvPr>
          <p:cNvGrpSpPr/>
          <p:nvPr/>
        </p:nvGrpSpPr>
        <p:grpSpPr>
          <a:xfrm>
            <a:off x="8266728" y="2345924"/>
            <a:ext cx="2678164" cy="1764687"/>
            <a:chOff x="8221854" y="2345924"/>
            <a:chExt cx="2678164" cy="1764687"/>
          </a:xfrm>
        </p:grpSpPr>
        <p:grpSp>
          <p:nvGrpSpPr>
            <p:cNvPr id="153" name="Group 152">
              <a:extLst>
                <a:ext uri="{FF2B5EF4-FFF2-40B4-BE49-F238E27FC236}">
                  <a16:creationId xmlns:a16="http://schemas.microsoft.com/office/drawing/2014/main" id="{4E35BA5A-0F4E-4A17-A500-82E135836797}"/>
                </a:ext>
              </a:extLst>
            </p:cNvPr>
            <p:cNvGrpSpPr/>
            <p:nvPr/>
          </p:nvGrpSpPr>
          <p:grpSpPr>
            <a:xfrm>
              <a:off x="9082361" y="3053058"/>
              <a:ext cx="731520" cy="731520"/>
              <a:chOff x="10364398" y="5364554"/>
              <a:chExt cx="731520" cy="731520"/>
            </a:xfrm>
          </p:grpSpPr>
          <p:sp>
            <p:nvSpPr>
              <p:cNvPr id="165" name="Oval 164">
                <a:extLst>
                  <a:ext uri="{FF2B5EF4-FFF2-40B4-BE49-F238E27FC236}">
                    <a16:creationId xmlns:a16="http://schemas.microsoft.com/office/drawing/2014/main" id="{44243703-D903-4B69-AB2D-F9AC5B7DF31D}"/>
                  </a:ext>
                </a:extLst>
              </p:cNvPr>
              <p:cNvSpPr/>
              <p:nvPr/>
            </p:nvSpPr>
            <p:spPr bwMode="auto">
              <a:xfrm>
                <a:off x="10364398" y="5364554"/>
                <a:ext cx="731520" cy="731520"/>
              </a:xfrm>
              <a:prstGeom prst="ellipse">
                <a:avLst/>
              </a:prstGeom>
              <a:solidFill>
                <a:srgbClr val="FFFFFF"/>
              </a:solidFill>
              <a:ln w="6350" cap="flat" cmpd="sng" algn="ctr">
                <a:solidFill>
                  <a:srgbClr val="0078D7"/>
                </a:solidFill>
                <a:prstDash val="solid"/>
                <a:headEnd type="none" w="med" len="med"/>
                <a:tailEnd type="none" w="med" len="med"/>
              </a:ln>
              <a:effectLst/>
            </p:spPr>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6" name="Fingerprint_E928">
                <a:extLst>
                  <a:ext uri="{FF2B5EF4-FFF2-40B4-BE49-F238E27FC236}">
                    <a16:creationId xmlns:a16="http://schemas.microsoft.com/office/drawing/2014/main" id="{11ACF745-3465-4718-960C-177A4433FBE4}"/>
                  </a:ext>
                </a:extLst>
              </p:cNvPr>
              <p:cNvSpPr>
                <a:spLocks noChangeAspect="1" noEditPoints="1"/>
              </p:cNvSpPr>
              <p:nvPr/>
            </p:nvSpPr>
            <p:spPr bwMode="auto">
              <a:xfrm>
                <a:off x="10594169" y="5547434"/>
                <a:ext cx="271978" cy="36576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27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grpSp>
          <p:nvGrpSpPr>
            <p:cNvPr id="154" name="Group 153">
              <a:extLst>
                <a:ext uri="{FF2B5EF4-FFF2-40B4-BE49-F238E27FC236}">
                  <a16:creationId xmlns:a16="http://schemas.microsoft.com/office/drawing/2014/main" id="{D58C211A-5CC6-4497-9FDE-9E30641C88BC}"/>
                </a:ext>
              </a:extLst>
            </p:cNvPr>
            <p:cNvGrpSpPr/>
            <p:nvPr/>
          </p:nvGrpSpPr>
          <p:grpSpPr>
            <a:xfrm>
              <a:off x="8352746" y="2960951"/>
              <a:ext cx="731520" cy="731520"/>
              <a:chOff x="7979921" y="2644225"/>
              <a:chExt cx="719847" cy="719845"/>
            </a:xfrm>
          </p:grpSpPr>
          <p:sp>
            <p:nvSpPr>
              <p:cNvPr id="163" name="Oval 162">
                <a:extLst>
                  <a:ext uri="{FF2B5EF4-FFF2-40B4-BE49-F238E27FC236}">
                    <a16:creationId xmlns:a16="http://schemas.microsoft.com/office/drawing/2014/main" id="{8B448B55-838F-4580-BF25-369C5FC65069}"/>
                  </a:ext>
                </a:extLst>
              </p:cNvPr>
              <p:cNvSpPr/>
              <p:nvPr/>
            </p:nvSpPr>
            <p:spPr bwMode="auto">
              <a:xfrm>
                <a:off x="7979921" y="2644225"/>
                <a:ext cx="719847" cy="719845"/>
              </a:xfrm>
              <a:prstGeom prst="ellipse">
                <a:avLst/>
              </a:prstGeom>
              <a:solidFill>
                <a:srgbClr val="FFFFFF"/>
              </a:solidFill>
              <a:ln w="6350" cap="flat" cmpd="sng" algn="ctr">
                <a:solidFill>
                  <a:srgbClr val="0078D7"/>
                </a:solidFill>
                <a:prstDash val="solid"/>
                <a:headEnd type="none" w="med" len="med"/>
                <a:tailEnd type="none" w="med" len="med"/>
              </a:ln>
              <a:effectLst/>
            </p:spPr>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4" name="key">
                <a:extLst>
                  <a:ext uri="{FF2B5EF4-FFF2-40B4-BE49-F238E27FC236}">
                    <a16:creationId xmlns:a16="http://schemas.microsoft.com/office/drawing/2014/main" id="{118CB723-D69A-4F0A-A9AB-5C38FC015C71}"/>
                  </a:ext>
                </a:extLst>
              </p:cNvPr>
              <p:cNvSpPr>
                <a:spLocks noChangeAspect="1" noEditPoints="1"/>
              </p:cNvSpPr>
              <p:nvPr/>
            </p:nvSpPr>
            <p:spPr bwMode="auto">
              <a:xfrm>
                <a:off x="8156021" y="2821267"/>
                <a:ext cx="367646" cy="36576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27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55" name="Rectangle 154">
              <a:extLst>
                <a:ext uri="{FF2B5EF4-FFF2-40B4-BE49-F238E27FC236}">
                  <a16:creationId xmlns:a16="http://schemas.microsoft.com/office/drawing/2014/main" id="{51799D74-F191-48C3-925A-39561E113037}"/>
                </a:ext>
              </a:extLst>
            </p:cNvPr>
            <p:cNvSpPr/>
            <p:nvPr/>
          </p:nvSpPr>
          <p:spPr bwMode="auto">
            <a:xfrm>
              <a:off x="9746574" y="2789954"/>
              <a:ext cx="1153444" cy="753929"/>
            </a:xfrm>
            <a:prstGeom prst="rect">
              <a:avLst/>
            </a:prstGeom>
            <a:noFill/>
            <a:ln w="10795" cap="flat" cmpd="sng" algn="ctr">
              <a:noFill/>
              <a:prstDash val="solid"/>
              <a:headEnd type="none" w="med" len="med"/>
              <a:tailEnd type="none" w="med" len="med"/>
            </a:ln>
            <a:effectLst/>
          </p:spPr>
          <p:txBody>
            <a:bodyPr lIns="179225" tIns="179225" rIns="0" bIns="45704"/>
            <a:lstStyle/>
            <a:p>
              <a:pPr marL="0" marR="0" lvl="0" indent="0" algn="l"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Self</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Service</a:t>
              </a:r>
            </a:p>
          </p:txBody>
        </p:sp>
        <p:sp>
          <p:nvSpPr>
            <p:cNvPr id="156" name="Rectangle 155">
              <a:extLst>
                <a:ext uri="{FF2B5EF4-FFF2-40B4-BE49-F238E27FC236}">
                  <a16:creationId xmlns:a16="http://schemas.microsoft.com/office/drawing/2014/main" id="{5E791931-28F4-4F54-9024-37E0E53DC116}"/>
                </a:ext>
              </a:extLst>
            </p:cNvPr>
            <p:cNvSpPr/>
            <p:nvPr/>
          </p:nvSpPr>
          <p:spPr bwMode="auto">
            <a:xfrm>
              <a:off x="9083502" y="2716215"/>
              <a:ext cx="713590" cy="341820"/>
            </a:xfrm>
            <a:prstGeom prst="rect">
              <a:avLst/>
            </a:prstGeom>
            <a:noFill/>
            <a:ln w="10795" cap="flat" cmpd="sng" algn="ctr">
              <a:noFill/>
              <a:prstDash val="solid"/>
              <a:headEnd type="none" w="med" len="med"/>
              <a:tailEnd type="none" w="med" len="med"/>
            </a:ln>
            <a:effectLst/>
          </p:spPr>
          <p:txBody>
            <a:bodyPr lIns="91440" tIns="91440" rIns="91440" bIns="45704"/>
            <a:lstStyle/>
            <a:p>
              <a:pPr marL="0" marR="0" lvl="0" indent="0" algn="ctr"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MFA</a:t>
              </a:r>
            </a:p>
          </p:txBody>
        </p:sp>
        <p:sp>
          <p:nvSpPr>
            <p:cNvPr id="157" name="Rectangle 156">
              <a:extLst>
                <a:ext uri="{FF2B5EF4-FFF2-40B4-BE49-F238E27FC236}">
                  <a16:creationId xmlns:a16="http://schemas.microsoft.com/office/drawing/2014/main" id="{A084235D-A8D6-40FE-85C0-840F1F579980}"/>
                </a:ext>
              </a:extLst>
            </p:cNvPr>
            <p:cNvSpPr/>
            <p:nvPr/>
          </p:nvSpPr>
          <p:spPr bwMode="auto">
            <a:xfrm>
              <a:off x="8221854" y="2345924"/>
              <a:ext cx="1153444" cy="753929"/>
            </a:xfrm>
            <a:prstGeom prst="rect">
              <a:avLst/>
            </a:prstGeom>
            <a:noFill/>
            <a:ln w="10795" cap="flat" cmpd="sng" algn="ctr">
              <a:noFill/>
              <a:prstDash val="solid"/>
              <a:headEnd type="none" w="med" len="med"/>
              <a:tailEnd type="none" w="med" len="med"/>
            </a:ln>
            <a:effectLst/>
          </p:spPr>
          <p:txBody>
            <a:bodyPr lIns="179225" tIns="179225" rIns="0" bIns="45704"/>
            <a:lstStyle/>
            <a:p>
              <a:pPr marL="0" marR="0" lvl="0" indent="0" algn="l" defTabSz="913665" rtl="0" eaLnBrk="1" fontAlgn="base" latinLnBrk="0" hangingPunct="1">
                <a:lnSpc>
                  <a:spcPct val="90000"/>
                </a:lnSpc>
                <a:spcBef>
                  <a:spcPct val="0"/>
                </a:spcBef>
                <a:spcAft>
                  <a:spcPct val="0"/>
                </a:spcAft>
                <a:buClrTx/>
                <a:buSzTx/>
                <a:buFontTx/>
                <a:buNone/>
                <a:tabLst/>
                <a:defRPr/>
              </a:pPr>
              <a:r>
                <a:rPr kumimoji="0" lang="en-US" sz="1500" b="0" i="0" u="none" strike="noStrike" kern="0" cap="none" spc="0" normalizeH="0" baseline="0" noProof="0">
                  <a:ln>
                    <a:noFill/>
                  </a:ln>
                  <a:solidFill>
                    <a:srgbClr val="0078D7"/>
                  </a:solidFill>
                  <a:effectLst/>
                  <a:uLnTx/>
                  <a:uFillTx/>
                  <a:latin typeface="Segoe UI"/>
                  <a:ea typeface="+mn-ea"/>
                  <a:cs typeface="+mn-cs"/>
                </a:rPr>
                <a:t>Single</a:t>
              </a:r>
              <a:br>
                <a:rPr kumimoji="0" lang="en-US" sz="1500" b="0" i="0" u="none" strike="noStrike" kern="0" cap="none" spc="0" normalizeH="0" baseline="0" noProof="0">
                  <a:ln>
                    <a:noFill/>
                  </a:ln>
                  <a:solidFill>
                    <a:srgbClr val="0078D7"/>
                  </a:solidFill>
                  <a:effectLst/>
                  <a:uLnTx/>
                  <a:uFillTx/>
                  <a:latin typeface="Segoe UI"/>
                  <a:ea typeface="+mn-ea"/>
                  <a:cs typeface="+mn-cs"/>
                </a:rPr>
              </a:br>
              <a:r>
                <a:rPr kumimoji="0" lang="en-US" sz="1500" b="0" i="0" u="none" strike="noStrike" kern="0" cap="none" spc="0" normalizeH="0" baseline="0" noProof="0">
                  <a:ln>
                    <a:noFill/>
                  </a:ln>
                  <a:solidFill>
                    <a:srgbClr val="0078D7"/>
                  </a:solidFill>
                  <a:effectLst/>
                  <a:uLnTx/>
                  <a:uFillTx/>
                  <a:latin typeface="Segoe UI"/>
                  <a:ea typeface="+mn-ea"/>
                  <a:cs typeface="+mn-cs"/>
                </a:rPr>
                <a:t>sign-on</a:t>
              </a:r>
            </a:p>
          </p:txBody>
        </p:sp>
        <p:grpSp>
          <p:nvGrpSpPr>
            <p:cNvPr id="158" name="Group 157">
              <a:extLst>
                <a:ext uri="{FF2B5EF4-FFF2-40B4-BE49-F238E27FC236}">
                  <a16:creationId xmlns:a16="http://schemas.microsoft.com/office/drawing/2014/main" id="{4F20F277-2303-408F-BA4B-ECAAC205148F}"/>
                </a:ext>
              </a:extLst>
            </p:cNvPr>
            <p:cNvGrpSpPr/>
            <p:nvPr/>
          </p:nvGrpSpPr>
          <p:grpSpPr>
            <a:xfrm>
              <a:off x="9739661" y="3379091"/>
              <a:ext cx="731520" cy="731520"/>
              <a:chOff x="9461067" y="3049853"/>
              <a:chExt cx="731520" cy="731520"/>
            </a:xfrm>
          </p:grpSpPr>
          <p:sp>
            <p:nvSpPr>
              <p:cNvPr id="159" name="Oval 158">
                <a:extLst>
                  <a:ext uri="{FF2B5EF4-FFF2-40B4-BE49-F238E27FC236}">
                    <a16:creationId xmlns:a16="http://schemas.microsoft.com/office/drawing/2014/main" id="{E445F18D-0721-4914-8FA7-FD8E0CB3217A}"/>
                  </a:ext>
                </a:extLst>
              </p:cNvPr>
              <p:cNvSpPr/>
              <p:nvPr/>
            </p:nvSpPr>
            <p:spPr bwMode="auto">
              <a:xfrm>
                <a:off x="9461067" y="3049853"/>
                <a:ext cx="731520" cy="731520"/>
              </a:xfrm>
              <a:prstGeom prst="ellipse">
                <a:avLst/>
              </a:prstGeom>
              <a:solidFill>
                <a:srgbClr val="FFFFFF"/>
              </a:solidFill>
              <a:ln w="6350" cap="flat" cmpd="sng" algn="ctr">
                <a:solidFill>
                  <a:srgbClr val="0078D7"/>
                </a:solidFill>
                <a:prstDash val="solid"/>
                <a:headEnd type="none" w="med" len="med"/>
                <a:tailEnd type="none" w="med" len="med"/>
              </a:ln>
              <a:effectLst/>
            </p:spPr>
            <p:txBody>
              <a:bodyPr lIns="0" tIns="45706" rIns="0" bIns="45706" anchor="ct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60" name="Group 159">
                <a:extLst>
                  <a:ext uri="{FF2B5EF4-FFF2-40B4-BE49-F238E27FC236}">
                    <a16:creationId xmlns:a16="http://schemas.microsoft.com/office/drawing/2014/main" id="{0983028F-0653-4AAD-A2F6-ED5279D13725}"/>
                  </a:ext>
                </a:extLst>
              </p:cNvPr>
              <p:cNvGrpSpPr/>
              <p:nvPr/>
            </p:nvGrpSpPr>
            <p:grpSpPr>
              <a:xfrm>
                <a:off x="9676771" y="3159995"/>
                <a:ext cx="327161" cy="482673"/>
                <a:chOff x="1639294" y="1488795"/>
                <a:chExt cx="327161" cy="482673"/>
              </a:xfrm>
            </p:grpSpPr>
            <p:sp>
              <p:nvSpPr>
                <p:cNvPr id="161" name="people_4">
                  <a:extLst>
                    <a:ext uri="{FF2B5EF4-FFF2-40B4-BE49-F238E27FC236}">
                      <a16:creationId xmlns:a16="http://schemas.microsoft.com/office/drawing/2014/main" id="{45A1D3D8-8443-4BDD-9265-9183613A246F}"/>
                    </a:ext>
                  </a:extLst>
                </p:cNvPr>
                <p:cNvSpPr>
                  <a:spLocks noChangeAspect="1" noEditPoints="1"/>
                </p:cNvSpPr>
                <p:nvPr/>
              </p:nvSpPr>
              <p:spPr bwMode="auto">
                <a:xfrm>
                  <a:off x="1639294" y="1488795"/>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62" name="Freeform 96">
                  <a:extLst>
                    <a:ext uri="{FF2B5EF4-FFF2-40B4-BE49-F238E27FC236}">
                      <a16:creationId xmlns:a16="http://schemas.microsoft.com/office/drawing/2014/main" id="{DCDBEA3C-BA90-4817-9A58-E919D1E7625A}"/>
                    </a:ext>
                  </a:extLst>
                </p:cNvPr>
                <p:cNvSpPr>
                  <a:spLocks noChangeAspect="1" noEditPoints="1"/>
                </p:cNvSpPr>
                <p:nvPr/>
              </p:nvSpPr>
              <p:spPr bwMode="auto">
                <a:xfrm>
                  <a:off x="1707383" y="1759372"/>
                  <a:ext cx="230349" cy="212096"/>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9525"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grpSp>
      </p:grpSp>
      <p:pic>
        <p:nvPicPr>
          <p:cNvPr id="167" name="Picture 166">
            <a:extLst>
              <a:ext uri="{FF2B5EF4-FFF2-40B4-BE49-F238E27FC236}">
                <a16:creationId xmlns:a16="http://schemas.microsoft.com/office/drawing/2014/main" id="{7345B562-CC01-4132-AFF7-37A330735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3359" y="2635231"/>
            <a:ext cx="986067" cy="652749"/>
          </a:xfrm>
          <a:prstGeom prst="rect">
            <a:avLst/>
          </a:prstGeom>
        </p:spPr>
      </p:pic>
      <p:grpSp>
        <p:nvGrpSpPr>
          <p:cNvPr id="168" name="Group 167">
            <a:extLst>
              <a:ext uri="{FF2B5EF4-FFF2-40B4-BE49-F238E27FC236}">
                <a16:creationId xmlns:a16="http://schemas.microsoft.com/office/drawing/2014/main" id="{4372DEFF-66D3-42E3-9414-EE6A37F2174D}"/>
              </a:ext>
            </a:extLst>
          </p:cNvPr>
          <p:cNvGrpSpPr/>
          <p:nvPr/>
        </p:nvGrpSpPr>
        <p:grpSpPr>
          <a:xfrm>
            <a:off x="7329269" y="3583574"/>
            <a:ext cx="2608031" cy="1635101"/>
            <a:chOff x="4887885" y="2663200"/>
            <a:chExt cx="2660704" cy="1668125"/>
          </a:xfrm>
        </p:grpSpPr>
        <p:grpSp>
          <p:nvGrpSpPr>
            <p:cNvPr id="169" name="Group 168">
              <a:extLst>
                <a:ext uri="{FF2B5EF4-FFF2-40B4-BE49-F238E27FC236}">
                  <a16:creationId xmlns:a16="http://schemas.microsoft.com/office/drawing/2014/main" id="{107667A2-AE71-464C-9A34-E281A5AACF2A}"/>
                </a:ext>
              </a:extLst>
            </p:cNvPr>
            <p:cNvGrpSpPr/>
            <p:nvPr/>
          </p:nvGrpSpPr>
          <p:grpSpPr>
            <a:xfrm>
              <a:off x="4887885" y="2663200"/>
              <a:ext cx="2660704" cy="1668125"/>
              <a:chOff x="4931021" y="2660526"/>
              <a:chExt cx="2660704" cy="1668125"/>
            </a:xfrm>
          </p:grpSpPr>
          <p:sp>
            <p:nvSpPr>
              <p:cNvPr id="171" name="Freeform 5">
                <a:extLst>
                  <a:ext uri="{FF2B5EF4-FFF2-40B4-BE49-F238E27FC236}">
                    <a16:creationId xmlns:a16="http://schemas.microsoft.com/office/drawing/2014/main" id="{0816A5E1-5F5B-4BBB-B955-786B7FAA5996}"/>
                  </a:ext>
                </a:extLst>
              </p:cNvPr>
              <p:cNvSpPr/>
              <p:nvPr/>
            </p:nvSpPr>
            <p:spPr>
              <a:xfrm>
                <a:off x="4983684" y="2660526"/>
                <a:ext cx="2608041" cy="1668125"/>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chemeClr val="bg2">
                  <a:lumMod val="90000"/>
                </a:schemeClr>
              </a:solidFill>
              <a:ln w="15873" cap="flat">
                <a:noFill/>
                <a:prstDash val="solid"/>
              </a:ln>
            </p:spPr>
            <p:txBody>
              <a:bodyPr vert="horz" wrap="square" lIns="89630" tIns="44814" rIns="89630" bIns="44814"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72" name="Freeform 5">
                <a:extLst>
                  <a:ext uri="{FF2B5EF4-FFF2-40B4-BE49-F238E27FC236}">
                    <a16:creationId xmlns:a16="http://schemas.microsoft.com/office/drawing/2014/main" id="{E129F6EA-3366-426C-8E6D-AAA085319321}"/>
                  </a:ext>
                </a:extLst>
              </p:cNvPr>
              <p:cNvSpPr/>
              <p:nvPr/>
            </p:nvSpPr>
            <p:spPr>
              <a:xfrm>
                <a:off x="4931021" y="2716939"/>
                <a:ext cx="2574432" cy="1560646"/>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rgbClr val="FFFFFF"/>
              </a:solidFill>
              <a:ln w="15873" cap="flat">
                <a:noFill/>
                <a:prstDash val="solid"/>
              </a:ln>
            </p:spPr>
            <p:txBody>
              <a:bodyPr vert="horz" wrap="square" lIns="89630" tIns="44814" rIns="89630" bIns="44814" anchor="t" anchorCtr="0" compatLnSpc="1">
                <a:noAutofit/>
              </a:bodyPr>
              <a:lstStyle/>
              <a:p>
                <a:pPr marL="0" marR="0" lvl="0" indent="0" algn="l" defTabSz="91419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sp>
          <p:nvSpPr>
            <p:cNvPr id="170" name="Freeform: Shape 1817">
              <a:extLst>
                <a:ext uri="{FF2B5EF4-FFF2-40B4-BE49-F238E27FC236}">
                  <a16:creationId xmlns:a16="http://schemas.microsoft.com/office/drawing/2014/main" id="{0EE011F4-C705-4C8F-A385-7FC7D2571232}"/>
                </a:ext>
              </a:extLst>
            </p:cNvPr>
            <p:cNvSpPr/>
            <p:nvPr/>
          </p:nvSpPr>
          <p:spPr>
            <a:xfrm flipV="1">
              <a:off x="5799146" y="2773153"/>
              <a:ext cx="838183" cy="864526"/>
            </a:xfrm>
            <a:custGeom>
              <a:avLst/>
              <a:gdLst>
                <a:gd name="f0" fmla="val 10800000"/>
                <a:gd name="f1" fmla="val 5400000"/>
                <a:gd name="f2" fmla="val 180"/>
                <a:gd name="f3" fmla="val w"/>
                <a:gd name="f4" fmla="val h"/>
                <a:gd name="f5" fmla="val 0"/>
                <a:gd name="f6" fmla="val 7802051"/>
                <a:gd name="f7" fmla="val 7751588"/>
                <a:gd name="f8" fmla="val 3669750"/>
                <a:gd name="f9" fmla="val 4921020"/>
                <a:gd name="f10" fmla="val 3676808"/>
                <a:gd name="f11" fmla="val 4917189"/>
                <a:gd name="f12" fmla="val 3726054"/>
                <a:gd name="f13" fmla="val 4901903"/>
                <a:gd name="f14" fmla="val 2529358"/>
                <a:gd name="f15" fmla="val 2407723"/>
                <a:gd name="f16" fmla="val 3310455"/>
                <a:gd name="f17" fmla="val 2418532"/>
                <a:gd name="f18" fmla="val 3417678"/>
                <a:gd name="f19" fmla="val 3504005"/>
                <a:gd name="f20" fmla="val 2401037"/>
                <a:gd name="f21" fmla="val 3586244"/>
                <a:gd name="f22" fmla="val 2369399"/>
                <a:gd name="f23" fmla="val 3661045"/>
                <a:gd name="f24" fmla="val 2362622"/>
                <a:gd name="f25" fmla="val 3673532"/>
                <a:gd name="f26" fmla="val 4279965"/>
                <a:gd name="f27" fmla="val 4958071"/>
                <a:gd name="f28" fmla="val 5406368"/>
                <a:gd name="f29" fmla="val 3581135"/>
                <a:gd name="f30" fmla="val 5396221"/>
                <a:gd name="f31" fmla="val 3548447"/>
                <a:gd name="f32" fmla="val 5387893"/>
                <a:gd name="f33" fmla="val 3507746"/>
                <a:gd name="f34" fmla="val 5383519"/>
                <a:gd name="f35" fmla="val 3465605"/>
                <a:gd name="f36" fmla="val 3422441"/>
                <a:gd name="f37" fmla="val 5392133"/>
                <a:gd name="f38" fmla="val 3336986"/>
                <a:gd name="f39" fmla="val 4117986"/>
                <a:gd name="f40" fmla="val 2509174"/>
                <a:gd name="f41" fmla="val 4066733"/>
                <a:gd name="f42" fmla="val 2525083"/>
                <a:gd name="f43" fmla="val 4044164"/>
                <a:gd name="f44" fmla="val 2527359"/>
                <a:gd name="f45" fmla="val 4874334"/>
                <a:gd name="f46" fmla="val 4077374"/>
                <a:gd name="f47" fmla="val 4877682"/>
                <a:gd name="f48" fmla="val 4121512"/>
                <a:gd name="f49" fmla="val 4886714"/>
                <a:gd name="f50" fmla="val 4164089"/>
                <a:gd name="f51" fmla="val 4900035"/>
                <a:gd name="f52" fmla="val 4204647"/>
                <a:gd name="f53" fmla="val 4917190"/>
                <a:gd name="f54" fmla="val 3940727"/>
                <a:gd name="f55" fmla="val 6219967"/>
                <a:gd name="f56" fmla="val 3566261"/>
                <a:gd name="f57" fmla="val 3262698"/>
                <a:gd name="f58" fmla="val 5916403"/>
                <a:gd name="f59" fmla="val 5541937"/>
                <a:gd name="f60" fmla="val 5401512"/>
                <a:gd name="f61" fmla="val 3305387"/>
                <a:gd name="f62" fmla="val 5271058"/>
                <a:gd name="f63" fmla="val 3378494"/>
                <a:gd name="f64" fmla="val 5162844"/>
                <a:gd name="f65" fmla="val 3384198"/>
                <a:gd name="f66" fmla="val 5155931"/>
                <a:gd name="f67" fmla="val 2119419"/>
                <a:gd name="f68" fmla="val 3948859"/>
                <a:gd name="f69" fmla="val 2036672"/>
                <a:gd name="f70" fmla="val 3993772"/>
                <a:gd name="f71" fmla="val 1961870"/>
                <a:gd name="f72" fmla="val 4025410"/>
                <a:gd name="f73" fmla="val 1879630"/>
                <a:gd name="f74" fmla="val 4042906"/>
                <a:gd name="f75" fmla="val 1793305"/>
                <a:gd name="f76" fmla="val 1448001"/>
                <a:gd name="f77" fmla="val 1168077"/>
                <a:gd name="f78" fmla="val 3762982"/>
                <a:gd name="f79" fmla="val 1168076"/>
                <a:gd name="f80" fmla="val 3072374"/>
                <a:gd name="f81" fmla="val 1448000"/>
                <a:gd name="f82" fmla="val 2792450"/>
                <a:gd name="f83" fmla="val 1793304"/>
                <a:gd name="f84" fmla="val 2792451"/>
                <a:gd name="f85" fmla="val 1965957"/>
                <a:gd name="f86" fmla="val 2122264"/>
                <a:gd name="f87" fmla="val 2862431"/>
                <a:gd name="f88" fmla="val 2235408"/>
                <a:gd name="f89" fmla="val 2975575"/>
                <a:gd name="f90" fmla="val 2241113"/>
                <a:gd name="f91" fmla="val 2982489"/>
                <a:gd name="f92" fmla="val 3433657"/>
                <a:gd name="f93" fmla="val 2275919"/>
                <a:gd name="f94" fmla="val 3422279"/>
                <a:gd name="f95" fmla="val 2262129"/>
                <a:gd name="f96" fmla="val 3354864"/>
                <a:gd name="f97" fmla="val 2162342"/>
                <a:gd name="f98" fmla="val 3315500"/>
                <a:gd name="f99" fmla="val 2042047"/>
                <a:gd name="f100" fmla="val 1912558"/>
                <a:gd name="f101" fmla="val 1567254"/>
                <a:gd name="f102" fmla="val 3595424"/>
                <a:gd name="f103" fmla="val 1287330"/>
                <a:gd name="f104" fmla="val 3940728"/>
                <a:gd name="f105" fmla="val 4286032"/>
                <a:gd name="f106" fmla="val 4565956"/>
                <a:gd name="f107" fmla="val 4526592"/>
                <a:gd name="f108" fmla="val 4459177"/>
                <a:gd name="f109" fmla="val 4442548"/>
                <a:gd name="f110" fmla="val 2282283"/>
                <a:gd name="f111" fmla="val 5549310"/>
                <a:gd name="f112" fmla="val 3001346"/>
                <a:gd name="f113" fmla="val 5566644"/>
                <a:gd name="f114" fmla="val 2980338"/>
                <a:gd name="f115" fmla="val 5679788"/>
                <a:gd name="f116" fmla="val 2867194"/>
                <a:gd name="f117" fmla="val 5836095"/>
                <a:gd name="f118" fmla="val 2797213"/>
                <a:gd name="f119" fmla="val 6008747"/>
                <a:gd name="f120" fmla="val 6354050"/>
                <a:gd name="f121" fmla="val 6633975"/>
                <a:gd name="f122" fmla="val 3077137"/>
                <a:gd name="f123" fmla="val 6633974"/>
                <a:gd name="f124" fmla="val 3767745"/>
                <a:gd name="f125" fmla="val 4047669"/>
                <a:gd name="f126" fmla="val 4047670"/>
                <a:gd name="f127" fmla="val 5879257"/>
                <a:gd name="f128" fmla="val 5758963"/>
                <a:gd name="f129" fmla="val 4008305"/>
                <a:gd name="f130" fmla="val 5659175"/>
                <a:gd name="f131" fmla="val 3940890"/>
                <a:gd name="f132" fmla="val 5615689"/>
                <a:gd name="f133" fmla="val 3905011"/>
                <a:gd name="f134" fmla="val 4536367"/>
                <a:gd name="f135" fmla="val 5224392"/>
                <a:gd name="f136" fmla="val 4565475"/>
                <a:gd name="f137" fmla="val 5278017"/>
                <a:gd name="f138" fmla="val 4599785"/>
                <a:gd name="f139" fmla="val 5359135"/>
                <a:gd name="f140" fmla="val 4618758"/>
                <a:gd name="f141" fmla="val 5448320"/>
                <a:gd name="f142" fmla="val 4315194"/>
                <a:gd name="f143" fmla="val 3898615"/>
                <a:gd name="f144" fmla="val 7797230"/>
                <a:gd name="f145" fmla="val 3181174"/>
                <a:gd name="f146" fmla="val 3903436"/>
                <a:gd name="f147" fmla="val 4821"/>
                <a:gd name="f148" fmla="+- 0 0 -90"/>
                <a:gd name="f149" fmla="*/ f3 1 7802051"/>
                <a:gd name="f150" fmla="*/ f4 1 7751588"/>
                <a:gd name="f151" fmla="val f5"/>
                <a:gd name="f152" fmla="val f6"/>
                <a:gd name="f153" fmla="val f7"/>
                <a:gd name="f154" fmla="*/ f148 f0 1"/>
                <a:gd name="f155" fmla="+- f153 0 f151"/>
                <a:gd name="f156" fmla="+- f152 0 f151"/>
                <a:gd name="f157" fmla="*/ f154 1 f2"/>
                <a:gd name="f158" fmla="*/ f156 1 7802051"/>
                <a:gd name="f159" fmla="*/ f155 1 7751588"/>
                <a:gd name="f160" fmla="*/ 3669750 f156 1"/>
                <a:gd name="f161" fmla="*/ 4921020 f155 1"/>
                <a:gd name="f162" fmla="*/ 3676808 f156 1"/>
                <a:gd name="f163" fmla="*/ 4917189 f155 1"/>
                <a:gd name="f164" fmla="*/ 3726054 f156 1"/>
                <a:gd name="f165" fmla="*/ 4901903 f155 1"/>
                <a:gd name="f166" fmla="*/ 2529358 f155 1"/>
                <a:gd name="f167" fmla="*/ 2407723 f156 1"/>
                <a:gd name="f168" fmla="*/ 3310455 f155 1"/>
                <a:gd name="f169" fmla="*/ 2418532 f156 1"/>
                <a:gd name="f170" fmla="*/ 3417678 f155 1"/>
                <a:gd name="f171" fmla="*/ 2369399 f156 1"/>
                <a:gd name="f172" fmla="*/ 3661045 f155 1"/>
                <a:gd name="f173" fmla="*/ 2362622 f156 1"/>
                <a:gd name="f174" fmla="*/ 3673532 f155 1"/>
                <a:gd name="f175" fmla="*/ 4279965 f156 1"/>
                <a:gd name="f176" fmla="*/ 4958071 f155 1"/>
                <a:gd name="f177" fmla="*/ 5406368 f156 1"/>
                <a:gd name="f178" fmla="*/ 3581135 f155 1"/>
                <a:gd name="f179" fmla="*/ 5396221 f156 1"/>
                <a:gd name="f180" fmla="*/ 3548447 f155 1"/>
                <a:gd name="f181" fmla="*/ 5383519 f156 1"/>
                <a:gd name="f182" fmla="*/ 3422441 f155 1"/>
                <a:gd name="f183" fmla="*/ 5392133 f156 1"/>
                <a:gd name="f184" fmla="*/ 3336986 f155 1"/>
                <a:gd name="f185" fmla="*/ 4117986 f156 1"/>
                <a:gd name="f186" fmla="*/ 2509174 f155 1"/>
                <a:gd name="f187" fmla="*/ 4066733 f156 1"/>
                <a:gd name="f188" fmla="*/ 2525083 f155 1"/>
                <a:gd name="f189" fmla="*/ 4044164 f156 1"/>
                <a:gd name="f190" fmla="*/ 2527359 f155 1"/>
                <a:gd name="f191" fmla="*/ 4874334 f155 1"/>
                <a:gd name="f192" fmla="*/ 4077374 f156 1"/>
                <a:gd name="f193" fmla="*/ 4877682 f155 1"/>
                <a:gd name="f194" fmla="*/ 4204647 f156 1"/>
                <a:gd name="f195" fmla="*/ 4917190 f155 1"/>
                <a:gd name="f196" fmla="*/ 3940727 f156 1"/>
                <a:gd name="f197" fmla="*/ 6219967 f155 1"/>
                <a:gd name="f198" fmla="*/ 3262698 f156 1"/>
                <a:gd name="f199" fmla="*/ 5541937 f155 1"/>
                <a:gd name="f200" fmla="*/ 3378494 f156 1"/>
                <a:gd name="f201" fmla="*/ 5162844 f155 1"/>
                <a:gd name="f202" fmla="*/ 3384198 f156 1"/>
                <a:gd name="f203" fmla="*/ 5155931 f155 1"/>
                <a:gd name="f204" fmla="*/ 2119419 f156 1"/>
                <a:gd name="f205" fmla="*/ 3948859 f155 1"/>
                <a:gd name="f206" fmla="*/ 2036672 f156 1"/>
                <a:gd name="f207" fmla="*/ 3993772 f155 1"/>
                <a:gd name="f208" fmla="*/ 1793305 f156 1"/>
                <a:gd name="f209" fmla="*/ 4042906 f155 1"/>
                <a:gd name="f210" fmla="*/ 1168076 f156 1"/>
                <a:gd name="f211" fmla="*/ 1793304 f156 1"/>
                <a:gd name="f212" fmla="*/ 2792451 f155 1"/>
                <a:gd name="f213" fmla="*/ 2235408 f156 1"/>
                <a:gd name="f214" fmla="*/ 2975575 f155 1"/>
                <a:gd name="f215" fmla="*/ 2241113 f156 1"/>
                <a:gd name="f216" fmla="*/ 2982489 f155 1"/>
                <a:gd name="f217" fmla="*/ 3433657 f156 1"/>
                <a:gd name="f218" fmla="*/ 2275919 f155 1"/>
                <a:gd name="f219" fmla="*/ 3422279 f156 1"/>
                <a:gd name="f220" fmla="*/ 2262129 f155 1"/>
                <a:gd name="f221" fmla="*/ 3315500 f156 1"/>
                <a:gd name="f222" fmla="*/ 1912558 f155 1"/>
                <a:gd name="f223" fmla="*/ 3940728 f156 1"/>
                <a:gd name="f224" fmla="*/ 1287330 f155 1"/>
                <a:gd name="f225" fmla="*/ 4565956 f156 1"/>
                <a:gd name="f226" fmla="*/ 4459177 f156 1"/>
                <a:gd name="f227" fmla="*/ 4442548 f156 1"/>
                <a:gd name="f228" fmla="*/ 2282283 f155 1"/>
                <a:gd name="f229" fmla="*/ 5549310 f156 1"/>
                <a:gd name="f230" fmla="*/ 3001346 f155 1"/>
                <a:gd name="f231" fmla="*/ 5566644 f156 1"/>
                <a:gd name="f232" fmla="*/ 2980338 f155 1"/>
                <a:gd name="f233" fmla="*/ 6008747 f156 1"/>
                <a:gd name="f234" fmla="*/ 2797213 f155 1"/>
                <a:gd name="f235" fmla="*/ 6633974 f156 1"/>
                <a:gd name="f236" fmla="*/ 4047670 f155 1"/>
                <a:gd name="f237" fmla="*/ 5659175 f156 1"/>
                <a:gd name="f238" fmla="*/ 3940890 f155 1"/>
                <a:gd name="f239" fmla="*/ 5615689 f156 1"/>
                <a:gd name="f240" fmla="*/ 3905011 f155 1"/>
                <a:gd name="f241" fmla="*/ 4536367 f156 1"/>
                <a:gd name="f242" fmla="*/ 5224392 f155 1"/>
                <a:gd name="f243" fmla="*/ 4565475 f156 1"/>
                <a:gd name="f244" fmla="*/ 5278017 f155 1"/>
                <a:gd name="f245" fmla="*/ 4618758 f156 1"/>
                <a:gd name="f246" fmla="*/ 3898615 f156 1"/>
                <a:gd name="f247" fmla="*/ 7751588 f155 1"/>
                <a:gd name="f248" fmla="*/ 7797230 f156 1"/>
                <a:gd name="f249" fmla="*/ 3181174 f155 1"/>
                <a:gd name="f250" fmla="*/ 7802051 f156 1"/>
                <a:gd name="f251" fmla="*/ 3903436 f156 1"/>
                <a:gd name="f252" fmla="*/ 0 f155 1"/>
                <a:gd name="f253" fmla="*/ 4821 f156 1"/>
                <a:gd name="f254" fmla="*/ 0 f156 1"/>
                <a:gd name="f255" fmla="+- f157 0 f1"/>
                <a:gd name="f256" fmla="*/ f160 1 7802051"/>
                <a:gd name="f257" fmla="*/ f161 1 7751588"/>
                <a:gd name="f258" fmla="*/ f162 1 7802051"/>
                <a:gd name="f259" fmla="*/ f163 1 7751588"/>
                <a:gd name="f260" fmla="*/ f164 1 7802051"/>
                <a:gd name="f261" fmla="*/ f165 1 7751588"/>
                <a:gd name="f262" fmla="*/ f166 1 7751588"/>
                <a:gd name="f263" fmla="*/ f167 1 7802051"/>
                <a:gd name="f264" fmla="*/ f168 1 7751588"/>
                <a:gd name="f265" fmla="*/ f169 1 7802051"/>
                <a:gd name="f266" fmla="*/ f170 1 7751588"/>
                <a:gd name="f267" fmla="*/ f171 1 7802051"/>
                <a:gd name="f268" fmla="*/ f172 1 7751588"/>
                <a:gd name="f269" fmla="*/ f173 1 7802051"/>
                <a:gd name="f270" fmla="*/ f174 1 7751588"/>
                <a:gd name="f271" fmla="*/ f175 1 7802051"/>
                <a:gd name="f272" fmla="*/ f176 1 7751588"/>
                <a:gd name="f273" fmla="*/ f177 1 7802051"/>
                <a:gd name="f274" fmla="*/ f178 1 7751588"/>
                <a:gd name="f275" fmla="*/ f179 1 7802051"/>
                <a:gd name="f276" fmla="*/ f180 1 7751588"/>
                <a:gd name="f277" fmla="*/ f181 1 7802051"/>
                <a:gd name="f278" fmla="*/ f182 1 7751588"/>
                <a:gd name="f279" fmla="*/ f183 1 7802051"/>
                <a:gd name="f280" fmla="*/ f184 1 7751588"/>
                <a:gd name="f281" fmla="*/ f185 1 7802051"/>
                <a:gd name="f282" fmla="*/ f186 1 7751588"/>
                <a:gd name="f283" fmla="*/ f187 1 7802051"/>
                <a:gd name="f284" fmla="*/ f188 1 7751588"/>
                <a:gd name="f285" fmla="*/ f189 1 7802051"/>
                <a:gd name="f286" fmla="*/ f190 1 7751588"/>
                <a:gd name="f287" fmla="*/ f191 1 7751588"/>
                <a:gd name="f288" fmla="*/ f192 1 7802051"/>
                <a:gd name="f289" fmla="*/ f193 1 7751588"/>
                <a:gd name="f290" fmla="*/ f194 1 7802051"/>
                <a:gd name="f291" fmla="*/ f195 1 7751588"/>
                <a:gd name="f292" fmla="*/ f196 1 7802051"/>
                <a:gd name="f293" fmla="*/ f197 1 7751588"/>
                <a:gd name="f294" fmla="*/ f198 1 7802051"/>
                <a:gd name="f295" fmla="*/ f199 1 7751588"/>
                <a:gd name="f296" fmla="*/ f200 1 7802051"/>
                <a:gd name="f297" fmla="*/ f201 1 7751588"/>
                <a:gd name="f298" fmla="*/ f202 1 7802051"/>
                <a:gd name="f299" fmla="*/ f203 1 7751588"/>
                <a:gd name="f300" fmla="*/ f204 1 7802051"/>
                <a:gd name="f301" fmla="*/ f205 1 7751588"/>
                <a:gd name="f302" fmla="*/ f206 1 7802051"/>
                <a:gd name="f303" fmla="*/ f207 1 7751588"/>
                <a:gd name="f304" fmla="*/ f208 1 7802051"/>
                <a:gd name="f305" fmla="*/ f209 1 7751588"/>
                <a:gd name="f306" fmla="*/ f210 1 7802051"/>
                <a:gd name="f307" fmla="*/ f211 1 7802051"/>
                <a:gd name="f308" fmla="*/ f212 1 7751588"/>
                <a:gd name="f309" fmla="*/ f213 1 7802051"/>
                <a:gd name="f310" fmla="*/ f214 1 7751588"/>
                <a:gd name="f311" fmla="*/ f215 1 7802051"/>
                <a:gd name="f312" fmla="*/ f216 1 7751588"/>
                <a:gd name="f313" fmla="*/ f217 1 7802051"/>
                <a:gd name="f314" fmla="*/ f218 1 7751588"/>
                <a:gd name="f315" fmla="*/ f219 1 7802051"/>
                <a:gd name="f316" fmla="*/ f220 1 7751588"/>
                <a:gd name="f317" fmla="*/ f221 1 7802051"/>
                <a:gd name="f318" fmla="*/ f222 1 7751588"/>
                <a:gd name="f319" fmla="*/ f223 1 7802051"/>
                <a:gd name="f320" fmla="*/ f224 1 7751588"/>
                <a:gd name="f321" fmla="*/ f225 1 7802051"/>
                <a:gd name="f322" fmla="*/ f226 1 7802051"/>
                <a:gd name="f323" fmla="*/ f227 1 7802051"/>
                <a:gd name="f324" fmla="*/ f228 1 7751588"/>
                <a:gd name="f325" fmla="*/ f229 1 7802051"/>
                <a:gd name="f326" fmla="*/ f230 1 7751588"/>
                <a:gd name="f327" fmla="*/ f231 1 7802051"/>
                <a:gd name="f328" fmla="*/ f232 1 7751588"/>
                <a:gd name="f329" fmla="*/ f233 1 7802051"/>
                <a:gd name="f330" fmla="*/ f234 1 7751588"/>
                <a:gd name="f331" fmla="*/ f235 1 7802051"/>
                <a:gd name="f332" fmla="*/ f236 1 7751588"/>
                <a:gd name="f333" fmla="*/ f237 1 7802051"/>
                <a:gd name="f334" fmla="*/ f238 1 7751588"/>
                <a:gd name="f335" fmla="*/ f239 1 7802051"/>
                <a:gd name="f336" fmla="*/ f240 1 7751588"/>
                <a:gd name="f337" fmla="*/ f241 1 7802051"/>
                <a:gd name="f338" fmla="*/ f242 1 7751588"/>
                <a:gd name="f339" fmla="*/ f243 1 7802051"/>
                <a:gd name="f340" fmla="*/ f244 1 7751588"/>
                <a:gd name="f341" fmla="*/ f245 1 7802051"/>
                <a:gd name="f342" fmla="*/ f246 1 7802051"/>
                <a:gd name="f343" fmla="*/ f247 1 7751588"/>
                <a:gd name="f344" fmla="*/ f248 1 7802051"/>
                <a:gd name="f345" fmla="*/ f249 1 7751588"/>
                <a:gd name="f346" fmla="*/ f250 1 7802051"/>
                <a:gd name="f347" fmla="*/ f251 1 7802051"/>
                <a:gd name="f348" fmla="*/ f252 1 7751588"/>
                <a:gd name="f349" fmla="*/ f253 1 7802051"/>
                <a:gd name="f350" fmla="*/ f254 1 7802051"/>
                <a:gd name="f351" fmla="*/ f151 1 f158"/>
                <a:gd name="f352" fmla="*/ f152 1 f158"/>
                <a:gd name="f353" fmla="*/ f151 1 f159"/>
                <a:gd name="f354" fmla="*/ f153 1 f159"/>
                <a:gd name="f355" fmla="*/ f256 1 f158"/>
                <a:gd name="f356" fmla="*/ f257 1 f159"/>
                <a:gd name="f357" fmla="*/ f258 1 f158"/>
                <a:gd name="f358" fmla="*/ f259 1 f159"/>
                <a:gd name="f359" fmla="*/ f260 1 f158"/>
                <a:gd name="f360" fmla="*/ f261 1 f159"/>
                <a:gd name="f361" fmla="*/ f262 1 f159"/>
                <a:gd name="f362" fmla="*/ f263 1 f158"/>
                <a:gd name="f363" fmla="*/ f264 1 f159"/>
                <a:gd name="f364" fmla="*/ f265 1 f158"/>
                <a:gd name="f365" fmla="*/ f266 1 f159"/>
                <a:gd name="f366" fmla="*/ f267 1 f158"/>
                <a:gd name="f367" fmla="*/ f268 1 f159"/>
                <a:gd name="f368" fmla="*/ f269 1 f158"/>
                <a:gd name="f369" fmla="*/ f270 1 f159"/>
                <a:gd name="f370" fmla="*/ f271 1 f158"/>
                <a:gd name="f371" fmla="*/ f272 1 f159"/>
                <a:gd name="f372" fmla="*/ f273 1 f158"/>
                <a:gd name="f373" fmla="*/ f274 1 f159"/>
                <a:gd name="f374" fmla="*/ f275 1 f158"/>
                <a:gd name="f375" fmla="*/ f276 1 f159"/>
                <a:gd name="f376" fmla="*/ f277 1 f158"/>
                <a:gd name="f377" fmla="*/ f278 1 f159"/>
                <a:gd name="f378" fmla="*/ f279 1 f158"/>
                <a:gd name="f379" fmla="*/ f280 1 f159"/>
                <a:gd name="f380" fmla="*/ f281 1 f158"/>
                <a:gd name="f381" fmla="*/ f282 1 f159"/>
                <a:gd name="f382" fmla="*/ f283 1 f158"/>
                <a:gd name="f383" fmla="*/ f284 1 f159"/>
                <a:gd name="f384" fmla="*/ f285 1 f158"/>
                <a:gd name="f385" fmla="*/ f286 1 f159"/>
                <a:gd name="f386" fmla="*/ f287 1 f159"/>
                <a:gd name="f387" fmla="*/ f288 1 f158"/>
                <a:gd name="f388" fmla="*/ f289 1 f159"/>
                <a:gd name="f389" fmla="*/ f290 1 f158"/>
                <a:gd name="f390" fmla="*/ f291 1 f159"/>
                <a:gd name="f391" fmla="*/ f292 1 f158"/>
                <a:gd name="f392" fmla="*/ f293 1 f159"/>
                <a:gd name="f393" fmla="*/ f294 1 f158"/>
                <a:gd name="f394" fmla="*/ f295 1 f159"/>
                <a:gd name="f395" fmla="*/ f296 1 f158"/>
                <a:gd name="f396" fmla="*/ f297 1 f159"/>
                <a:gd name="f397" fmla="*/ f298 1 f158"/>
                <a:gd name="f398" fmla="*/ f299 1 f159"/>
                <a:gd name="f399" fmla="*/ f300 1 f158"/>
                <a:gd name="f400" fmla="*/ f301 1 f159"/>
                <a:gd name="f401" fmla="*/ f302 1 f158"/>
                <a:gd name="f402" fmla="*/ f303 1 f159"/>
                <a:gd name="f403" fmla="*/ f304 1 f158"/>
                <a:gd name="f404" fmla="*/ f305 1 f159"/>
                <a:gd name="f405" fmla="*/ f306 1 f158"/>
                <a:gd name="f406" fmla="*/ f307 1 f158"/>
                <a:gd name="f407" fmla="*/ f308 1 f159"/>
                <a:gd name="f408" fmla="*/ f309 1 f158"/>
                <a:gd name="f409" fmla="*/ f310 1 f159"/>
                <a:gd name="f410" fmla="*/ f311 1 f158"/>
                <a:gd name="f411" fmla="*/ f312 1 f159"/>
                <a:gd name="f412" fmla="*/ f313 1 f158"/>
                <a:gd name="f413" fmla="*/ f314 1 f159"/>
                <a:gd name="f414" fmla="*/ f315 1 f158"/>
                <a:gd name="f415" fmla="*/ f316 1 f159"/>
                <a:gd name="f416" fmla="*/ f317 1 f158"/>
                <a:gd name="f417" fmla="*/ f318 1 f159"/>
                <a:gd name="f418" fmla="*/ f319 1 f158"/>
                <a:gd name="f419" fmla="*/ f320 1 f159"/>
                <a:gd name="f420" fmla="*/ f321 1 f158"/>
                <a:gd name="f421" fmla="*/ f322 1 f158"/>
                <a:gd name="f422" fmla="*/ f323 1 f158"/>
                <a:gd name="f423" fmla="*/ f324 1 f159"/>
                <a:gd name="f424" fmla="*/ f325 1 f158"/>
                <a:gd name="f425" fmla="*/ f326 1 f159"/>
                <a:gd name="f426" fmla="*/ f327 1 f158"/>
                <a:gd name="f427" fmla="*/ f328 1 f159"/>
                <a:gd name="f428" fmla="*/ f329 1 f158"/>
                <a:gd name="f429" fmla="*/ f330 1 f159"/>
                <a:gd name="f430" fmla="*/ f331 1 f158"/>
                <a:gd name="f431" fmla="*/ f332 1 f159"/>
                <a:gd name="f432" fmla="*/ f333 1 f158"/>
                <a:gd name="f433" fmla="*/ f334 1 f159"/>
                <a:gd name="f434" fmla="*/ f335 1 f158"/>
                <a:gd name="f435" fmla="*/ f336 1 f159"/>
                <a:gd name="f436" fmla="*/ f337 1 f158"/>
                <a:gd name="f437" fmla="*/ f338 1 f159"/>
                <a:gd name="f438" fmla="*/ f339 1 f158"/>
                <a:gd name="f439" fmla="*/ f340 1 f159"/>
                <a:gd name="f440" fmla="*/ f341 1 f158"/>
                <a:gd name="f441" fmla="*/ f342 1 f158"/>
                <a:gd name="f442" fmla="*/ f343 1 f159"/>
                <a:gd name="f443" fmla="*/ f344 1 f158"/>
                <a:gd name="f444" fmla="*/ f345 1 f159"/>
                <a:gd name="f445" fmla="*/ f346 1 f158"/>
                <a:gd name="f446" fmla="*/ f347 1 f158"/>
                <a:gd name="f447" fmla="*/ f348 1 f159"/>
                <a:gd name="f448" fmla="*/ f349 1 f158"/>
                <a:gd name="f449" fmla="*/ f350 1 f158"/>
                <a:gd name="f450" fmla="*/ f351 f149 1"/>
                <a:gd name="f451" fmla="*/ f352 f149 1"/>
                <a:gd name="f452" fmla="*/ f354 f150 1"/>
                <a:gd name="f453" fmla="*/ f353 f150 1"/>
                <a:gd name="f454" fmla="*/ f355 f149 1"/>
                <a:gd name="f455" fmla="*/ f356 f150 1"/>
                <a:gd name="f456" fmla="*/ f357 f149 1"/>
                <a:gd name="f457" fmla="*/ f358 f150 1"/>
                <a:gd name="f458" fmla="*/ f359 f149 1"/>
                <a:gd name="f459" fmla="*/ f360 f150 1"/>
                <a:gd name="f460" fmla="*/ f361 f150 1"/>
                <a:gd name="f461" fmla="*/ f362 f149 1"/>
                <a:gd name="f462" fmla="*/ f363 f150 1"/>
                <a:gd name="f463" fmla="*/ f364 f149 1"/>
                <a:gd name="f464" fmla="*/ f365 f150 1"/>
                <a:gd name="f465" fmla="*/ f366 f149 1"/>
                <a:gd name="f466" fmla="*/ f367 f150 1"/>
                <a:gd name="f467" fmla="*/ f368 f149 1"/>
                <a:gd name="f468" fmla="*/ f369 f150 1"/>
                <a:gd name="f469" fmla="*/ f370 f149 1"/>
                <a:gd name="f470" fmla="*/ f371 f150 1"/>
                <a:gd name="f471" fmla="*/ f372 f149 1"/>
                <a:gd name="f472" fmla="*/ f373 f150 1"/>
                <a:gd name="f473" fmla="*/ f374 f149 1"/>
                <a:gd name="f474" fmla="*/ f375 f150 1"/>
                <a:gd name="f475" fmla="*/ f376 f149 1"/>
                <a:gd name="f476" fmla="*/ f377 f150 1"/>
                <a:gd name="f477" fmla="*/ f378 f149 1"/>
                <a:gd name="f478" fmla="*/ f379 f150 1"/>
                <a:gd name="f479" fmla="*/ f380 f149 1"/>
                <a:gd name="f480" fmla="*/ f381 f150 1"/>
                <a:gd name="f481" fmla="*/ f382 f149 1"/>
                <a:gd name="f482" fmla="*/ f383 f150 1"/>
                <a:gd name="f483" fmla="*/ f384 f149 1"/>
                <a:gd name="f484" fmla="*/ f385 f150 1"/>
                <a:gd name="f485" fmla="*/ f386 f150 1"/>
                <a:gd name="f486" fmla="*/ f387 f149 1"/>
                <a:gd name="f487" fmla="*/ f388 f150 1"/>
                <a:gd name="f488" fmla="*/ f389 f149 1"/>
                <a:gd name="f489" fmla="*/ f390 f150 1"/>
                <a:gd name="f490" fmla="*/ f391 f149 1"/>
                <a:gd name="f491" fmla="*/ f392 f150 1"/>
                <a:gd name="f492" fmla="*/ f393 f149 1"/>
                <a:gd name="f493" fmla="*/ f394 f150 1"/>
                <a:gd name="f494" fmla="*/ f395 f149 1"/>
                <a:gd name="f495" fmla="*/ f396 f150 1"/>
                <a:gd name="f496" fmla="*/ f397 f149 1"/>
                <a:gd name="f497" fmla="*/ f398 f150 1"/>
                <a:gd name="f498" fmla="*/ f399 f149 1"/>
                <a:gd name="f499" fmla="*/ f400 f150 1"/>
                <a:gd name="f500" fmla="*/ f401 f149 1"/>
                <a:gd name="f501" fmla="*/ f402 f150 1"/>
                <a:gd name="f502" fmla="*/ f403 f149 1"/>
                <a:gd name="f503" fmla="*/ f404 f150 1"/>
                <a:gd name="f504" fmla="*/ f405 f149 1"/>
                <a:gd name="f505" fmla="*/ f406 f149 1"/>
                <a:gd name="f506" fmla="*/ f407 f150 1"/>
                <a:gd name="f507" fmla="*/ f408 f149 1"/>
                <a:gd name="f508" fmla="*/ f409 f150 1"/>
                <a:gd name="f509" fmla="*/ f410 f149 1"/>
                <a:gd name="f510" fmla="*/ f411 f150 1"/>
                <a:gd name="f511" fmla="*/ f412 f149 1"/>
                <a:gd name="f512" fmla="*/ f413 f150 1"/>
                <a:gd name="f513" fmla="*/ f414 f149 1"/>
                <a:gd name="f514" fmla="*/ f415 f150 1"/>
                <a:gd name="f515" fmla="*/ f416 f149 1"/>
                <a:gd name="f516" fmla="*/ f417 f150 1"/>
                <a:gd name="f517" fmla="*/ f418 f149 1"/>
                <a:gd name="f518" fmla="*/ f419 f150 1"/>
                <a:gd name="f519" fmla="*/ f420 f149 1"/>
                <a:gd name="f520" fmla="*/ f421 f149 1"/>
                <a:gd name="f521" fmla="*/ f422 f149 1"/>
                <a:gd name="f522" fmla="*/ f423 f150 1"/>
                <a:gd name="f523" fmla="*/ f424 f149 1"/>
                <a:gd name="f524" fmla="*/ f425 f150 1"/>
                <a:gd name="f525" fmla="*/ f426 f149 1"/>
                <a:gd name="f526" fmla="*/ f427 f150 1"/>
                <a:gd name="f527" fmla="*/ f428 f149 1"/>
                <a:gd name="f528" fmla="*/ f429 f150 1"/>
                <a:gd name="f529" fmla="*/ f430 f149 1"/>
                <a:gd name="f530" fmla="*/ f431 f150 1"/>
                <a:gd name="f531" fmla="*/ f432 f149 1"/>
                <a:gd name="f532" fmla="*/ f433 f150 1"/>
                <a:gd name="f533" fmla="*/ f434 f149 1"/>
                <a:gd name="f534" fmla="*/ f435 f150 1"/>
                <a:gd name="f535" fmla="*/ f436 f149 1"/>
                <a:gd name="f536" fmla="*/ f437 f150 1"/>
                <a:gd name="f537" fmla="*/ f438 f149 1"/>
                <a:gd name="f538" fmla="*/ f439 f150 1"/>
                <a:gd name="f539" fmla="*/ f440 f149 1"/>
                <a:gd name="f540" fmla="*/ f441 f149 1"/>
                <a:gd name="f541" fmla="*/ f442 f150 1"/>
                <a:gd name="f542" fmla="*/ f443 f149 1"/>
                <a:gd name="f543" fmla="*/ f444 f150 1"/>
                <a:gd name="f544" fmla="*/ f445 f149 1"/>
                <a:gd name="f545" fmla="*/ f446 f149 1"/>
                <a:gd name="f546" fmla="*/ f447 f150 1"/>
                <a:gd name="f547" fmla="*/ f448 f149 1"/>
                <a:gd name="f548" fmla="*/ f449 f149 1"/>
              </a:gdLst>
              <a:ahLst/>
              <a:cxnLst>
                <a:cxn ang="3cd4">
                  <a:pos x="hc" y="t"/>
                </a:cxn>
                <a:cxn ang="0">
                  <a:pos x="r" y="vc"/>
                </a:cxn>
                <a:cxn ang="cd4">
                  <a:pos x="hc" y="b"/>
                </a:cxn>
                <a:cxn ang="cd2">
                  <a:pos x="l" y="vc"/>
                </a:cxn>
                <a:cxn ang="f255">
                  <a:pos x="f454" y="f455"/>
                </a:cxn>
                <a:cxn ang="f255">
                  <a:pos x="f456" y="f457"/>
                </a:cxn>
                <a:cxn ang="f255">
                  <a:pos x="f458" y="f459"/>
                </a:cxn>
                <a:cxn ang="f255">
                  <a:pos x="f458" y="f460"/>
                </a:cxn>
                <a:cxn ang="f255">
                  <a:pos x="f461" y="f462"/>
                </a:cxn>
                <a:cxn ang="f255">
                  <a:pos x="f463" y="f464"/>
                </a:cxn>
                <a:cxn ang="f255">
                  <a:pos x="f465" y="f466"/>
                </a:cxn>
                <a:cxn ang="f255">
                  <a:pos x="f467" y="f468"/>
                </a:cxn>
                <a:cxn ang="f255">
                  <a:pos x="f469" y="f470"/>
                </a:cxn>
                <a:cxn ang="f255">
                  <a:pos x="f471" y="f472"/>
                </a:cxn>
                <a:cxn ang="f255">
                  <a:pos x="f473" y="f474"/>
                </a:cxn>
                <a:cxn ang="f255">
                  <a:pos x="f475" y="f476"/>
                </a:cxn>
                <a:cxn ang="f255">
                  <a:pos x="f477" y="f478"/>
                </a:cxn>
                <a:cxn ang="f255">
                  <a:pos x="f479" y="f480"/>
                </a:cxn>
                <a:cxn ang="f255">
                  <a:pos x="f481" y="f482"/>
                </a:cxn>
                <a:cxn ang="f255">
                  <a:pos x="f483" y="f484"/>
                </a:cxn>
                <a:cxn ang="f255">
                  <a:pos x="f483" y="f485"/>
                </a:cxn>
                <a:cxn ang="f255">
                  <a:pos x="f486" y="f487"/>
                </a:cxn>
                <a:cxn ang="f255">
                  <a:pos x="f488" y="f489"/>
                </a:cxn>
                <a:cxn ang="f255">
                  <a:pos x="f490" y="f491"/>
                </a:cxn>
                <a:cxn ang="f255">
                  <a:pos x="f492" y="f493"/>
                </a:cxn>
                <a:cxn ang="f255">
                  <a:pos x="f494" y="f495"/>
                </a:cxn>
                <a:cxn ang="f255">
                  <a:pos x="f496" y="f497"/>
                </a:cxn>
                <a:cxn ang="f255">
                  <a:pos x="f498" y="f499"/>
                </a:cxn>
                <a:cxn ang="f255">
                  <a:pos x="f500" y="f501"/>
                </a:cxn>
                <a:cxn ang="f255">
                  <a:pos x="f502" y="f503"/>
                </a:cxn>
                <a:cxn ang="f255">
                  <a:pos x="f504" y="f464"/>
                </a:cxn>
                <a:cxn ang="f255">
                  <a:pos x="f505" y="f506"/>
                </a:cxn>
                <a:cxn ang="f255">
                  <a:pos x="f507" y="f508"/>
                </a:cxn>
                <a:cxn ang="f255">
                  <a:pos x="f509" y="f510"/>
                </a:cxn>
                <a:cxn ang="f255">
                  <a:pos x="f511" y="f512"/>
                </a:cxn>
                <a:cxn ang="f255">
                  <a:pos x="f513" y="f514"/>
                </a:cxn>
                <a:cxn ang="f255">
                  <a:pos x="f515" y="f516"/>
                </a:cxn>
                <a:cxn ang="f255">
                  <a:pos x="f517" y="f518"/>
                </a:cxn>
                <a:cxn ang="f255">
                  <a:pos x="f519" y="f516"/>
                </a:cxn>
                <a:cxn ang="f255">
                  <a:pos x="f520" y="f514"/>
                </a:cxn>
                <a:cxn ang="f255">
                  <a:pos x="f521" y="f522"/>
                </a:cxn>
                <a:cxn ang="f255">
                  <a:pos x="f523" y="f524"/>
                </a:cxn>
                <a:cxn ang="f255">
                  <a:pos x="f525" y="f526"/>
                </a:cxn>
                <a:cxn ang="f255">
                  <a:pos x="f527" y="f528"/>
                </a:cxn>
                <a:cxn ang="f255">
                  <a:pos x="f529" y="f476"/>
                </a:cxn>
                <a:cxn ang="f255">
                  <a:pos x="f527" y="f530"/>
                </a:cxn>
                <a:cxn ang="f255">
                  <a:pos x="f531" y="f532"/>
                </a:cxn>
                <a:cxn ang="f255">
                  <a:pos x="f533" y="f534"/>
                </a:cxn>
                <a:cxn ang="f255">
                  <a:pos x="f535" y="f536"/>
                </a:cxn>
                <a:cxn ang="f255">
                  <a:pos x="f537" y="f538"/>
                </a:cxn>
                <a:cxn ang="f255">
                  <a:pos x="f539" y="f493"/>
                </a:cxn>
                <a:cxn ang="f255">
                  <a:pos x="f490" y="f491"/>
                </a:cxn>
                <a:cxn ang="f255">
                  <a:pos x="f540" y="f541"/>
                </a:cxn>
                <a:cxn ang="f255">
                  <a:pos x="f542" y="f543"/>
                </a:cxn>
                <a:cxn ang="f255">
                  <a:pos x="f544" y="f543"/>
                </a:cxn>
                <a:cxn ang="f255">
                  <a:pos x="f545" y="f546"/>
                </a:cxn>
                <a:cxn ang="f255">
                  <a:pos x="f547" y="f543"/>
                </a:cxn>
                <a:cxn ang="f255">
                  <a:pos x="f548" y="f543"/>
                </a:cxn>
              </a:cxnLst>
              <a:rect l="f450" t="f453" r="f451" b="f452"/>
              <a:pathLst>
                <a:path w="7802051" h="7751588">
                  <a:moveTo>
                    <a:pt x="f8" y="f9"/>
                  </a:moveTo>
                  <a:lnTo>
                    <a:pt x="f10" y="f11"/>
                  </a:lnTo>
                  <a:lnTo>
                    <a:pt x="f12" y="f13"/>
                  </a:lnTo>
                  <a:lnTo>
                    <a:pt x="f12" y="f14"/>
                  </a:lnTo>
                  <a:lnTo>
                    <a:pt x="f15" y="f16"/>
                  </a:lnTo>
                  <a:lnTo>
                    <a:pt x="f17" y="f18"/>
                  </a:lnTo>
                  <a:cubicBezTo>
                    <a:pt x="f17" y="f19"/>
                    <a:pt x="f20" y="f21"/>
                    <a:pt x="f22" y="f23"/>
                  </a:cubicBezTo>
                  <a:lnTo>
                    <a:pt x="f24" y="f25"/>
                  </a:lnTo>
                  <a:close/>
                  <a:moveTo>
                    <a:pt x="f26" y="f27"/>
                  </a:moveTo>
                  <a:lnTo>
                    <a:pt x="f28" y="f29"/>
                  </a:lnTo>
                  <a:lnTo>
                    <a:pt x="f30" y="f31"/>
                  </a:lnTo>
                  <a:cubicBezTo>
                    <a:pt x="f32" y="f33"/>
                    <a:pt x="f34" y="f35"/>
                    <a:pt x="f34" y="f36"/>
                  </a:cubicBezTo>
                  <a:lnTo>
                    <a:pt x="f37" y="f38"/>
                  </a:lnTo>
                  <a:lnTo>
                    <a:pt x="f39" y="f40"/>
                  </a:lnTo>
                  <a:lnTo>
                    <a:pt x="f41" y="f42"/>
                  </a:lnTo>
                  <a:lnTo>
                    <a:pt x="f43" y="f44"/>
                  </a:lnTo>
                  <a:lnTo>
                    <a:pt x="f43" y="f45"/>
                  </a:lnTo>
                  <a:lnTo>
                    <a:pt x="f46" y="f47"/>
                  </a:lnTo>
                  <a:cubicBezTo>
                    <a:pt x="f48" y="f49"/>
                    <a:pt x="f50" y="f51"/>
                    <a:pt x="f52" y="f53"/>
                  </a:cubicBezTo>
                  <a:close/>
                  <a:moveTo>
                    <a:pt x="f54" y="f55"/>
                  </a:moveTo>
                  <a:cubicBezTo>
                    <a:pt x="f56" y="f55"/>
                    <a:pt x="f57" y="f58"/>
                    <a:pt x="f57" y="f59"/>
                  </a:cubicBezTo>
                  <a:cubicBezTo>
                    <a:pt x="f57" y="f60"/>
                    <a:pt x="f61" y="f62"/>
                    <a:pt x="f63" y="f64"/>
                  </a:cubicBezTo>
                  <a:lnTo>
                    <a:pt x="f65" y="f66"/>
                  </a:lnTo>
                  <a:lnTo>
                    <a:pt x="f67" y="f68"/>
                  </a:lnTo>
                  <a:lnTo>
                    <a:pt x="f69" y="f70"/>
                  </a:lnTo>
                  <a:cubicBezTo>
                    <a:pt x="f71" y="f72"/>
                    <a:pt x="f73" y="f74"/>
                    <a:pt x="f75" y="f74"/>
                  </a:cubicBezTo>
                  <a:cubicBezTo>
                    <a:pt x="f76" y="f74"/>
                    <a:pt x="f77" y="f78"/>
                    <a:pt x="f79" y="f18"/>
                  </a:cubicBezTo>
                  <a:cubicBezTo>
                    <a:pt x="f77" y="f80"/>
                    <a:pt x="f81" y="f82"/>
                    <a:pt x="f83" y="f84"/>
                  </a:cubicBezTo>
                  <a:cubicBezTo>
                    <a:pt x="f85" y="f82"/>
                    <a:pt x="f86" y="f87"/>
                    <a:pt x="f88" y="f89"/>
                  </a:cubicBezTo>
                  <a:lnTo>
                    <a:pt x="f90" y="f91"/>
                  </a:lnTo>
                  <a:lnTo>
                    <a:pt x="f92" y="f93"/>
                  </a:lnTo>
                  <a:lnTo>
                    <a:pt x="f94" y="f95"/>
                  </a:lnTo>
                  <a:cubicBezTo>
                    <a:pt x="f96" y="f97"/>
                    <a:pt x="f98" y="f99"/>
                    <a:pt x="f98" y="f100"/>
                  </a:cubicBezTo>
                  <a:cubicBezTo>
                    <a:pt x="f98" y="f101"/>
                    <a:pt x="f102" y="f103"/>
                    <a:pt x="f104" y="f103"/>
                  </a:cubicBezTo>
                  <a:cubicBezTo>
                    <a:pt x="f105" y="f103"/>
                    <a:pt x="f106" y="f101"/>
                    <a:pt x="f106" y="f100"/>
                  </a:cubicBezTo>
                  <a:cubicBezTo>
                    <a:pt x="f106" y="f99"/>
                    <a:pt x="f107" y="f97"/>
                    <a:pt x="f108" y="f95"/>
                  </a:cubicBezTo>
                  <a:lnTo>
                    <a:pt x="f109" y="f110"/>
                  </a:lnTo>
                  <a:lnTo>
                    <a:pt x="f111" y="f112"/>
                  </a:lnTo>
                  <a:lnTo>
                    <a:pt x="f113" y="f114"/>
                  </a:lnTo>
                  <a:cubicBezTo>
                    <a:pt x="f115" y="f116"/>
                    <a:pt x="f117" y="f118"/>
                    <a:pt x="f119" y="f118"/>
                  </a:cubicBezTo>
                  <a:cubicBezTo>
                    <a:pt x="f120" y="f118"/>
                    <a:pt x="f121" y="f122"/>
                    <a:pt x="f123" y="f36"/>
                  </a:cubicBezTo>
                  <a:cubicBezTo>
                    <a:pt x="f121" y="f124"/>
                    <a:pt x="f120" y="f125"/>
                    <a:pt x="f119" y="f126"/>
                  </a:cubicBezTo>
                  <a:cubicBezTo>
                    <a:pt x="f127" y="f125"/>
                    <a:pt x="f128" y="f129"/>
                    <a:pt x="f130" y="f131"/>
                  </a:cubicBezTo>
                  <a:lnTo>
                    <a:pt x="f132" y="f133"/>
                  </a:lnTo>
                  <a:lnTo>
                    <a:pt x="f134" y="f135"/>
                  </a:lnTo>
                  <a:lnTo>
                    <a:pt x="f136" y="f137"/>
                  </a:lnTo>
                  <a:cubicBezTo>
                    <a:pt x="f138" y="f139"/>
                    <a:pt x="f140" y="f141"/>
                    <a:pt x="f140" y="f59"/>
                  </a:cubicBezTo>
                  <a:cubicBezTo>
                    <a:pt x="f140" y="f58"/>
                    <a:pt x="f142" y="f55"/>
                    <a:pt x="f54" y="f55"/>
                  </a:cubicBezTo>
                  <a:close/>
                  <a:moveTo>
                    <a:pt x="f143" y="f7"/>
                  </a:moveTo>
                  <a:lnTo>
                    <a:pt x="f144" y="f145"/>
                  </a:lnTo>
                  <a:lnTo>
                    <a:pt x="f6" y="f145"/>
                  </a:lnTo>
                  <a:lnTo>
                    <a:pt x="f146" y="f5"/>
                  </a:lnTo>
                  <a:lnTo>
                    <a:pt x="f147" y="f145"/>
                  </a:lnTo>
                  <a:lnTo>
                    <a:pt x="f5" y="f145"/>
                  </a:lnTo>
                  <a:close/>
                </a:path>
              </a:pathLst>
            </a:custGeom>
            <a:solidFill>
              <a:srgbClr val="0078D7">
                <a:alpha val="95000"/>
              </a:srgbClr>
            </a:solidFill>
            <a:ln cap="flat">
              <a:noFill/>
              <a:prstDash val="solid"/>
            </a:ln>
          </p:spPr>
          <p:txBody>
            <a:bodyPr vert="horz" wrap="square" lIns="179259" tIns="143407" rIns="179259" bIns="143407" anchor="t" anchorCtr="1" compatLnSpc="1">
              <a:noAutofit/>
            </a:bodyPr>
            <a:lstStyle/>
            <a:p>
              <a:pPr marL="0" marR="0" lvl="0" indent="0" algn="ctr" defTabSz="913923"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353" b="0" i="0" u="none" strike="noStrike" kern="0" cap="none" spc="0" normalizeH="0" baseline="0" noProof="0">
                <a:ln>
                  <a:noFill/>
                </a:ln>
                <a:solidFill>
                  <a:srgbClr val="000000"/>
                </a:solidFill>
                <a:effectLst/>
                <a:uLnTx/>
                <a:uFillTx/>
                <a:latin typeface="Segoe UI Semilight"/>
                <a:ea typeface="Segoe UI" pitchFamily="34"/>
                <a:cs typeface="Segoe UI" pitchFamily="34"/>
              </a:endParaRPr>
            </a:p>
          </p:txBody>
        </p:sp>
      </p:grpSp>
      <p:sp>
        <p:nvSpPr>
          <p:cNvPr id="173" name="Rectangle 172">
            <a:extLst>
              <a:ext uri="{FF2B5EF4-FFF2-40B4-BE49-F238E27FC236}">
                <a16:creationId xmlns:a16="http://schemas.microsoft.com/office/drawing/2014/main" id="{DA917890-0B1B-4EEA-B7A1-513B9767E523}"/>
              </a:ext>
            </a:extLst>
          </p:cNvPr>
          <p:cNvSpPr/>
          <p:nvPr/>
        </p:nvSpPr>
        <p:spPr>
          <a:xfrm>
            <a:off x="7634265" y="4511139"/>
            <a:ext cx="1998038" cy="590931"/>
          </a:xfrm>
          <a:prstGeom prst="rect">
            <a:avLst/>
          </a:prstGeom>
        </p:spPr>
        <p:txBody>
          <a:bodyPr wrap="square">
            <a:spAutoFit/>
          </a:bodyPr>
          <a:lstStyle/>
          <a:p>
            <a:pPr marL="0" marR="0" lvl="0" indent="0" algn="ctr" defTabSz="914192"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000000"/>
                </a:solidFill>
                <a:effectLst/>
                <a:uLnTx/>
                <a:uFillTx/>
                <a:latin typeface="Segoe UI Semilight"/>
                <a:ea typeface="+mn-ea"/>
                <a:cs typeface="+mn-cs"/>
              </a:rPr>
              <a:t>Microsoft Azure </a:t>
            </a:r>
          </a:p>
          <a:p>
            <a:pPr marL="0" marR="0" lvl="0" indent="0" algn="ctr" defTabSz="914192"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000000"/>
                </a:solidFill>
                <a:effectLst/>
                <a:uLnTx/>
                <a:uFillTx/>
                <a:latin typeface="Segoe UI Semilight"/>
                <a:ea typeface="+mn-ea"/>
                <a:cs typeface="+mn-cs"/>
              </a:rPr>
              <a:t>Active Directory</a:t>
            </a:r>
          </a:p>
        </p:txBody>
      </p:sp>
      <p:sp>
        <p:nvSpPr>
          <p:cNvPr id="174" name="Freeform 124">
            <a:extLst>
              <a:ext uri="{FF2B5EF4-FFF2-40B4-BE49-F238E27FC236}">
                <a16:creationId xmlns:a16="http://schemas.microsoft.com/office/drawing/2014/main" id="{3AF61A20-9D1E-470A-ABDD-043D034F4A16}"/>
              </a:ext>
            </a:extLst>
          </p:cNvPr>
          <p:cNvSpPr/>
          <p:nvPr/>
        </p:nvSpPr>
        <p:spPr bwMode="auto">
          <a:xfrm rot="10800000" flipV="1">
            <a:off x="4584570" y="2789953"/>
            <a:ext cx="3112607" cy="3725147"/>
          </a:xfrm>
          <a:prstGeom prst="arc">
            <a:avLst>
              <a:gd name="adj1" fmla="val 11679794"/>
              <a:gd name="adj2" fmla="val 19786520"/>
            </a:avLst>
          </a:prstGeom>
          <a:noFill/>
          <a:ln w="31750" cap="rnd">
            <a:solidFill>
              <a:schemeClr val="tx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175" name="Group 174">
            <a:extLst>
              <a:ext uri="{FF2B5EF4-FFF2-40B4-BE49-F238E27FC236}">
                <a16:creationId xmlns:a16="http://schemas.microsoft.com/office/drawing/2014/main" id="{324C7223-8580-4830-8142-5E6F18225771}"/>
              </a:ext>
            </a:extLst>
          </p:cNvPr>
          <p:cNvGrpSpPr/>
          <p:nvPr/>
        </p:nvGrpSpPr>
        <p:grpSpPr>
          <a:xfrm rot="900000">
            <a:off x="5836715" y="2520250"/>
            <a:ext cx="696113" cy="579738"/>
            <a:chOff x="3242937" y="2381026"/>
            <a:chExt cx="796924" cy="663700"/>
          </a:xfrm>
        </p:grpSpPr>
        <p:sp useBgFill="1">
          <p:nvSpPr>
            <p:cNvPr id="176" name="Oval 175">
              <a:extLst>
                <a:ext uri="{FF2B5EF4-FFF2-40B4-BE49-F238E27FC236}">
                  <a16:creationId xmlns:a16="http://schemas.microsoft.com/office/drawing/2014/main" id="{DD5CD1E6-A01F-4830-AD55-3F7EE4B036CC}"/>
                </a:ext>
              </a:extLst>
            </p:cNvPr>
            <p:cNvSpPr/>
            <p:nvPr/>
          </p:nvSpPr>
          <p:spPr bwMode="auto">
            <a:xfrm>
              <a:off x="3342366" y="2430335"/>
              <a:ext cx="610136" cy="61013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49" normalizeH="0" baseline="0" noProof="0">
                <a:ln>
                  <a:noFill/>
                </a:ln>
                <a:gradFill>
                  <a:gsLst>
                    <a:gs pos="1250">
                      <a:srgbClr val="EFEFEF"/>
                    </a:gs>
                    <a:gs pos="10417">
                      <a:srgbClr val="EFEFEF"/>
                    </a:gs>
                  </a:gsLst>
                  <a:lin ang="5400000" scaled="0"/>
                </a:gradFill>
                <a:effectLst/>
                <a:uLnTx/>
                <a:uFillTx/>
                <a:latin typeface="Segoe UI Semilight"/>
                <a:ea typeface="+mn-ea"/>
                <a:cs typeface="+mn-cs"/>
              </a:endParaRPr>
            </a:p>
          </p:txBody>
        </p:sp>
        <p:sp>
          <p:nvSpPr>
            <p:cNvPr id="177" name="Freeform 31">
              <a:extLst>
                <a:ext uri="{FF2B5EF4-FFF2-40B4-BE49-F238E27FC236}">
                  <a16:creationId xmlns:a16="http://schemas.microsoft.com/office/drawing/2014/main" id="{73E7F9CF-FCEF-43EA-B2CA-19A9EF2D0187}"/>
                </a:ext>
              </a:extLst>
            </p:cNvPr>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8D7"/>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78" name="Group 177">
            <a:extLst>
              <a:ext uri="{FF2B5EF4-FFF2-40B4-BE49-F238E27FC236}">
                <a16:creationId xmlns:a16="http://schemas.microsoft.com/office/drawing/2014/main" id="{6736A2EE-9351-4655-9590-059DD3150BFF}"/>
              </a:ext>
            </a:extLst>
          </p:cNvPr>
          <p:cNvGrpSpPr/>
          <p:nvPr/>
        </p:nvGrpSpPr>
        <p:grpSpPr>
          <a:xfrm flipH="1">
            <a:off x="10327400" y="4630185"/>
            <a:ext cx="1148637" cy="927336"/>
            <a:chOff x="1124660" y="2438555"/>
            <a:chExt cx="1323363" cy="1068399"/>
          </a:xfrm>
        </p:grpSpPr>
        <p:sp>
          <p:nvSpPr>
            <p:cNvPr id="179" name="Freeform 5">
              <a:extLst>
                <a:ext uri="{FF2B5EF4-FFF2-40B4-BE49-F238E27FC236}">
                  <a16:creationId xmlns:a16="http://schemas.microsoft.com/office/drawing/2014/main" id="{44BFC96C-2AE1-4C22-BD62-9BBACD6398E5}"/>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nvGrpSpPr>
            <p:cNvPr id="180" name="Group 179">
              <a:extLst>
                <a:ext uri="{FF2B5EF4-FFF2-40B4-BE49-F238E27FC236}">
                  <a16:creationId xmlns:a16="http://schemas.microsoft.com/office/drawing/2014/main" id="{EBFA02C8-C459-42C8-9FDB-01C26631659A}"/>
                </a:ext>
              </a:extLst>
            </p:cNvPr>
            <p:cNvGrpSpPr/>
            <p:nvPr/>
          </p:nvGrpSpPr>
          <p:grpSpPr>
            <a:xfrm>
              <a:off x="1124660" y="2438555"/>
              <a:ext cx="593820" cy="706058"/>
              <a:chOff x="6447047" y="5804307"/>
              <a:chExt cx="414034" cy="492291"/>
            </a:xfrm>
          </p:grpSpPr>
          <p:sp>
            <p:nvSpPr>
              <p:cNvPr id="181" name="Freeform 9">
                <a:extLst>
                  <a:ext uri="{FF2B5EF4-FFF2-40B4-BE49-F238E27FC236}">
                    <a16:creationId xmlns:a16="http://schemas.microsoft.com/office/drawing/2014/main" id="{283026A0-D8E4-45C0-BBDB-DBF074E9C932}"/>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2" name="Oval 8">
                <a:extLst>
                  <a:ext uri="{FF2B5EF4-FFF2-40B4-BE49-F238E27FC236}">
                    <a16:creationId xmlns:a16="http://schemas.microsoft.com/office/drawing/2014/main" id="{2EAD7063-6533-408E-B0F1-E2C4968CEE28}"/>
                  </a:ext>
                </a:extLst>
              </p:cNvPr>
              <p:cNvSpPr>
                <a:spLocks noChangeArrowheads="1"/>
              </p:cNvSpPr>
              <p:nvPr/>
            </p:nvSpPr>
            <p:spPr bwMode="auto">
              <a:xfrm>
                <a:off x="6507270" y="5804307"/>
                <a:ext cx="293587" cy="290228"/>
              </a:xfrm>
              <a:prstGeom prst="ellipse">
                <a:avLst/>
              </a:prstGeom>
              <a:noFill/>
              <a:ln w="19050" cap="flat">
                <a:solidFill>
                  <a:srgbClr val="0078D7"/>
                </a:solidFill>
                <a:prstDash val="solid"/>
                <a:miter lim="800000"/>
                <a:headEnd/>
                <a:tailEnd/>
              </a:ln>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p:txBody>
          </p:sp>
        </p:grpSp>
      </p:grpSp>
      <p:cxnSp>
        <p:nvCxnSpPr>
          <p:cNvPr id="183" name="Straight Connector 182">
            <a:extLst>
              <a:ext uri="{FF2B5EF4-FFF2-40B4-BE49-F238E27FC236}">
                <a16:creationId xmlns:a16="http://schemas.microsoft.com/office/drawing/2014/main" id="{ECDB6ABF-CA74-4261-B888-0EE4DBC03F55}"/>
              </a:ext>
            </a:extLst>
          </p:cNvPr>
          <p:cNvCxnSpPr>
            <a:cxnSpLocks/>
          </p:cNvCxnSpPr>
          <p:nvPr/>
        </p:nvCxnSpPr>
        <p:spPr>
          <a:xfrm>
            <a:off x="9879754" y="4947920"/>
            <a:ext cx="447646" cy="196741"/>
          </a:xfrm>
          <a:prstGeom prst="line">
            <a:avLst/>
          </a:prstGeom>
          <a:noFill/>
          <a:ln w="31750" cap="rnd">
            <a:solidFill>
              <a:schemeClr val="tx1"/>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3714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1)">
                                      <p:cBhvr>
                                        <p:cTn id="7" dur="2000"/>
                                        <p:tgtEl>
                                          <p:spTgt spid="74"/>
                                        </p:tgtEl>
                                      </p:cBhvr>
                                    </p:animEffect>
                                  </p:childTnLst>
                                </p:cTn>
                              </p:par>
                              <p:par>
                                <p:cTn id="8" presetID="2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2000"/>
                                        <p:tgtEl>
                                          <p:spTgt spid="152"/>
                                        </p:tgtEl>
                                      </p:cBhvr>
                                    </p:animEffect>
                                  </p:childTnLst>
                                </p:cTn>
                              </p:par>
                              <p:par>
                                <p:cTn id="11" presetID="1" presetClass="entr" presetSubtype="0" fill="hold" nodeType="withEffect">
                                  <p:stCondLst>
                                    <p:cond delay="1750"/>
                                  </p:stCondLst>
                                  <p:childTnLst>
                                    <p:set>
                                      <p:cBhvr>
                                        <p:cTn id="12" dur="1" fill="hold">
                                          <p:stCondLst>
                                            <p:cond delay="0"/>
                                          </p:stCondLst>
                                        </p:cTn>
                                        <p:tgtEl>
                                          <p:spTgt spid="168"/>
                                        </p:tgtEl>
                                        <p:attrNameLst>
                                          <p:attrName>style.visibility</p:attrName>
                                        </p:attrNameLst>
                                      </p:cBhvr>
                                      <p:to>
                                        <p:strVal val="visible"/>
                                      </p:to>
                                    </p:set>
                                  </p:childTnLst>
                                </p:cTn>
                              </p:par>
                              <p:par>
                                <p:cTn id="13" presetID="21" presetClass="entr" presetSubtype="1" fill="hold" nodeType="withEffect">
                                  <p:stCondLst>
                                    <p:cond delay="1750"/>
                                  </p:stCondLst>
                                  <p:childTnLst>
                                    <p:set>
                                      <p:cBhvr>
                                        <p:cTn id="14" dur="1" fill="hold">
                                          <p:stCondLst>
                                            <p:cond delay="0"/>
                                          </p:stCondLst>
                                        </p:cTn>
                                        <p:tgtEl>
                                          <p:spTgt spid="168"/>
                                        </p:tgtEl>
                                        <p:attrNameLst>
                                          <p:attrName>style.visibility</p:attrName>
                                        </p:attrNameLst>
                                      </p:cBhvr>
                                      <p:to>
                                        <p:strVal val="visible"/>
                                      </p:to>
                                    </p:set>
                                    <p:animEffect transition="in" filter="wheel(1)">
                                      <p:cBhvr>
                                        <p:cTn id="15" dur="500"/>
                                        <p:tgtEl>
                                          <p:spTgt spid="168"/>
                                        </p:tgtEl>
                                      </p:cBhvr>
                                    </p:animEffect>
                                  </p:childTnLst>
                                </p:cTn>
                              </p:par>
                              <p:par>
                                <p:cTn id="16" presetID="6" presetClass="emph" presetSubtype="0" accel="100000" autoRev="1" fill="hold" nodeType="withEffect">
                                  <p:stCondLst>
                                    <p:cond delay="1250"/>
                                  </p:stCondLst>
                                  <p:childTnLst>
                                    <p:animScale>
                                      <p:cBhvr>
                                        <p:cTn id="17" dur="500" fill="hold"/>
                                        <p:tgtEl>
                                          <p:spTgt spid="168"/>
                                        </p:tgtEl>
                                      </p:cBhvr>
                                      <p:by x="80000" y="80000"/>
                                    </p:animScale>
                                  </p:childTnLst>
                                </p:cTn>
                              </p:par>
                              <p:par>
                                <p:cTn id="18" presetID="10" presetClass="entr" presetSubtype="0" fill="hold" grpId="0" nodeType="withEffect">
                                  <p:stCondLst>
                                    <p:cond delay="1600"/>
                                  </p:stCondLst>
                                  <p:childTnLst>
                                    <p:set>
                                      <p:cBhvr>
                                        <p:cTn id="19" dur="1" fill="hold">
                                          <p:stCondLst>
                                            <p:cond delay="0"/>
                                          </p:stCondLst>
                                        </p:cTn>
                                        <p:tgtEl>
                                          <p:spTgt spid="173"/>
                                        </p:tgtEl>
                                        <p:attrNameLst>
                                          <p:attrName>style.visibility</p:attrName>
                                        </p:attrNameLst>
                                      </p:cBhvr>
                                      <p:to>
                                        <p:strVal val="visible"/>
                                      </p:to>
                                    </p:set>
                                    <p:animEffect transition="in" filter="fade">
                                      <p:cBhvr>
                                        <p:cTn id="20" dur="400"/>
                                        <p:tgtEl>
                                          <p:spTgt spid="173"/>
                                        </p:tgtEl>
                                      </p:cBhvr>
                                    </p:animEffect>
                                  </p:childTnLst>
                                </p:cTn>
                              </p:par>
                              <p:par>
                                <p:cTn id="21" presetID="42" presetClass="path" presetSubtype="0" decel="100000" fill="hold" grpId="1" nodeType="withEffect">
                                  <p:stCondLst>
                                    <p:cond delay="1250"/>
                                  </p:stCondLst>
                                  <p:childTnLst>
                                    <p:animMotion origin="layout" path="M -3.68905E-6 -4.66636E-6 L -3.68905E-6 0.09624 " pathEditMode="relative" rAng="0" ptsTypes="AA">
                                      <p:cBhvr>
                                        <p:cTn id="22" dur="700" spd="-100000" fill="hold"/>
                                        <p:tgtEl>
                                          <p:spTgt spid="173"/>
                                        </p:tgtEl>
                                        <p:attrNameLst>
                                          <p:attrName>ppt_x</p:attrName>
                                          <p:attrName>ppt_y</p:attrName>
                                        </p:attrNameLst>
                                      </p:cBhvr>
                                      <p:rCtr x="0" y="4812"/>
                                    </p:animMotion>
                                  </p:childTnLst>
                                </p:cTn>
                              </p:par>
                            </p:childTnLst>
                          </p:cTn>
                        </p:par>
                        <p:par>
                          <p:cTn id="23" fill="hold">
                            <p:stCondLst>
                              <p:cond delay="2250"/>
                            </p:stCondLst>
                            <p:childTnLst>
                              <p:par>
                                <p:cTn id="24" presetID="10" presetClass="entr" presetSubtype="0" fill="hold" nodeType="after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500"/>
                                        <p:tgtEl>
                                          <p:spTgt spid="178"/>
                                        </p:tgtEl>
                                      </p:cBhvr>
                                    </p:animEffect>
                                  </p:childTnLst>
                                </p:cTn>
                              </p:par>
                              <p:par>
                                <p:cTn id="27" presetID="22" presetClass="entr" presetSubtype="2" fill="hold" nodeType="withEffect">
                                  <p:stCondLst>
                                    <p:cond delay="250"/>
                                  </p:stCondLst>
                                  <p:childTnLst>
                                    <p:set>
                                      <p:cBhvr>
                                        <p:cTn id="28" dur="1" fill="hold">
                                          <p:stCondLst>
                                            <p:cond delay="0"/>
                                          </p:stCondLst>
                                        </p:cTn>
                                        <p:tgtEl>
                                          <p:spTgt spid="183"/>
                                        </p:tgtEl>
                                        <p:attrNameLst>
                                          <p:attrName>style.visibility</p:attrName>
                                        </p:attrNameLst>
                                      </p:cBhvr>
                                      <p:to>
                                        <p:strVal val="visible"/>
                                      </p:to>
                                    </p:set>
                                    <p:animEffect transition="in" filter="wipe(right)">
                                      <p:cBhvr>
                                        <p:cTn id="29" dur="500"/>
                                        <p:tgtEl>
                                          <p:spTgt spid="183"/>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75"/>
                                        </p:tgtEl>
                                        <p:attrNameLst>
                                          <p:attrName>style.visibility</p:attrName>
                                        </p:attrNameLst>
                                      </p:cBhvr>
                                      <p:to>
                                        <p:strVal val="visible"/>
                                      </p:to>
                                    </p:set>
                                    <p:animEffect transition="in" filter="fade">
                                      <p:cBhvr>
                                        <p:cTn id="33" dur="500"/>
                                        <p:tgtEl>
                                          <p:spTgt spid="175"/>
                                        </p:tgtEl>
                                      </p:cBhvr>
                                    </p:animEffect>
                                  </p:childTnLst>
                                </p:cTn>
                              </p:par>
                              <p:par>
                                <p:cTn id="34" presetID="8" presetClass="emph" presetSubtype="0" decel="100000" fill="hold" nodeType="withEffect">
                                  <p:stCondLst>
                                    <p:cond delay="500"/>
                                  </p:stCondLst>
                                  <p:childTnLst>
                                    <p:animRot by="43200000">
                                      <p:cBhvr>
                                        <p:cTn id="35" dur="2000" fill="hold"/>
                                        <p:tgtEl>
                                          <p:spTgt spid="175"/>
                                        </p:tgtEl>
                                        <p:attrNameLst>
                                          <p:attrName>r</p:attrName>
                                        </p:attrNameLst>
                                      </p:cBhvr>
                                    </p:animRot>
                                  </p:childTnLst>
                                </p:cTn>
                              </p:par>
                              <p:par>
                                <p:cTn id="36" presetID="16" presetClass="entr" presetSubtype="37" fill="hold" grpId="0" nodeType="withEffect">
                                  <p:stCondLst>
                                    <p:cond delay="500"/>
                                  </p:stCondLst>
                                  <p:childTnLst>
                                    <p:set>
                                      <p:cBhvr>
                                        <p:cTn id="37" dur="1" fill="hold">
                                          <p:stCondLst>
                                            <p:cond delay="0"/>
                                          </p:stCondLst>
                                        </p:cTn>
                                        <p:tgtEl>
                                          <p:spTgt spid="174"/>
                                        </p:tgtEl>
                                        <p:attrNameLst>
                                          <p:attrName>style.visibility</p:attrName>
                                        </p:attrNameLst>
                                      </p:cBhvr>
                                      <p:to>
                                        <p:strVal val="visible"/>
                                      </p:to>
                                    </p:set>
                                    <p:animEffect transition="in" filter="barn(outVertical)">
                                      <p:cBhvr>
                                        <p:cTn id="38" dur="2000"/>
                                        <p:tgtEl>
                                          <p:spTgt spid="174"/>
                                        </p:tgtEl>
                                      </p:cBhvr>
                                    </p:animEffect>
                                  </p:childTnLst>
                                </p:cTn>
                              </p:par>
                              <p:par>
                                <p:cTn id="39" presetID="10" presetClass="entr" presetSubtype="0" fill="hold" grpId="0" nodeType="withEffect">
                                  <p:stCondLst>
                                    <p:cond delay="600"/>
                                  </p:stCondLst>
                                  <p:childTnLst>
                                    <p:set>
                                      <p:cBhvr>
                                        <p:cTn id="40" dur="1" fill="hold">
                                          <p:stCondLst>
                                            <p:cond delay="0"/>
                                          </p:stCondLst>
                                        </p:cTn>
                                        <p:tgtEl>
                                          <p:spTgt spid="149"/>
                                        </p:tgtEl>
                                        <p:attrNameLst>
                                          <p:attrName>style.visibility</p:attrName>
                                        </p:attrNameLst>
                                      </p:cBhvr>
                                      <p:to>
                                        <p:strVal val="visible"/>
                                      </p:to>
                                    </p:set>
                                    <p:animEffect transition="in" filter="fade">
                                      <p:cBhvr>
                                        <p:cTn id="41" dur="400"/>
                                        <p:tgtEl>
                                          <p:spTgt spid="149"/>
                                        </p:tgtEl>
                                      </p:cBhvr>
                                    </p:animEffect>
                                  </p:childTnLst>
                                </p:cTn>
                              </p:par>
                              <p:par>
                                <p:cTn id="42" presetID="42" presetClass="path" presetSubtype="0" decel="100000" fill="hold" grpId="1" nodeType="withEffect">
                                  <p:stCondLst>
                                    <p:cond delay="300"/>
                                  </p:stCondLst>
                                  <p:childTnLst>
                                    <p:animMotion origin="layout" path="M 2.40745E-6 -2.7281E-6 L 2.40745E-6 0.09624 " pathEditMode="relative" rAng="0" ptsTypes="AA">
                                      <p:cBhvr>
                                        <p:cTn id="43" dur="700" spd="-100000" fill="hold"/>
                                        <p:tgtEl>
                                          <p:spTgt spid="149"/>
                                        </p:tgtEl>
                                        <p:attrNameLst>
                                          <p:attrName>ppt_x</p:attrName>
                                          <p:attrName>ppt_y</p:attrName>
                                        </p:attrNameLst>
                                      </p:cBhvr>
                                      <p:rCtr x="0" y="48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49" grpId="0"/>
      <p:bldP spid="149" grpId="1"/>
      <p:bldP spid="173" grpId="0"/>
      <p:bldP spid="173" grpId="1"/>
      <p:bldP spid="1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771B-694B-42EB-8F37-24F320CB9085}"/>
              </a:ext>
            </a:extLst>
          </p:cNvPr>
          <p:cNvSpPr>
            <a:spLocks noGrp="1"/>
          </p:cNvSpPr>
          <p:nvPr>
            <p:ph type="title"/>
          </p:nvPr>
        </p:nvSpPr>
        <p:spPr>
          <a:xfrm>
            <a:off x="588263" y="289871"/>
            <a:ext cx="11018520" cy="553998"/>
          </a:xfrm>
        </p:spPr>
        <p:txBody>
          <a:bodyPr/>
          <a:lstStyle/>
          <a:p>
            <a:r>
              <a:rPr lang="en-US"/>
              <a:t>Cloud authentication with PHS and PTA</a:t>
            </a:r>
          </a:p>
        </p:txBody>
      </p:sp>
      <p:sp>
        <p:nvSpPr>
          <p:cNvPr id="16" name="Oval 15">
            <a:extLst>
              <a:ext uri="{FF2B5EF4-FFF2-40B4-BE49-F238E27FC236}">
                <a16:creationId xmlns:a16="http://schemas.microsoft.com/office/drawing/2014/main" id="{5BDF3355-74C2-4B32-B4EC-CBAEF6E01551}"/>
              </a:ext>
            </a:extLst>
          </p:cNvPr>
          <p:cNvSpPr/>
          <p:nvPr/>
        </p:nvSpPr>
        <p:spPr bwMode="auto">
          <a:xfrm>
            <a:off x="970609" y="4203464"/>
            <a:ext cx="473104" cy="473104"/>
          </a:xfrm>
          <a:prstGeom prst="ellipse">
            <a:avLst/>
          </a:prstGeom>
          <a:solidFill>
            <a:srgbClr val="E6E6E6"/>
          </a:solidFill>
          <a:ln w="762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cxnSp>
        <p:nvCxnSpPr>
          <p:cNvPr id="24" name="Straight Connector 20">
            <a:extLst>
              <a:ext uri="{FF2B5EF4-FFF2-40B4-BE49-F238E27FC236}">
                <a16:creationId xmlns:a16="http://schemas.microsoft.com/office/drawing/2014/main" id="{5AE9856B-300C-4F1B-9BBF-C647D96EC6C0}"/>
              </a:ext>
            </a:extLst>
          </p:cNvPr>
          <p:cNvCxnSpPr>
            <a:cxnSpLocks/>
            <a:stCxn id="16" idx="6"/>
            <a:endCxn id="14" idx="2"/>
          </p:cNvCxnSpPr>
          <p:nvPr/>
        </p:nvCxnSpPr>
        <p:spPr>
          <a:xfrm>
            <a:off x="1443713" y="4440016"/>
            <a:ext cx="2875783" cy="12700"/>
          </a:xfrm>
          <a:prstGeom prst="curvedConnector3">
            <a:avLst>
              <a:gd name="adj1" fmla="val 50000"/>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2FF49DB-6123-47D5-A642-D5FD4D218D9F}"/>
              </a:ext>
            </a:extLst>
          </p:cNvPr>
          <p:cNvCxnSpPr>
            <a:cxnSpLocks/>
            <a:stCxn id="28" idx="2"/>
            <a:endCxn id="13" idx="2"/>
          </p:cNvCxnSpPr>
          <p:nvPr/>
        </p:nvCxnSpPr>
        <p:spPr>
          <a:xfrm flipV="1">
            <a:off x="3409969" y="2474214"/>
            <a:ext cx="909527" cy="2529"/>
          </a:xfrm>
          <a:prstGeom prst="straightConnector1">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30">
            <a:extLst>
              <a:ext uri="{FF2B5EF4-FFF2-40B4-BE49-F238E27FC236}">
                <a16:creationId xmlns:a16="http://schemas.microsoft.com/office/drawing/2014/main" id="{3C843657-7104-4686-B844-B7A91CE60D83}"/>
              </a:ext>
            </a:extLst>
          </p:cNvPr>
          <p:cNvCxnSpPr>
            <a:cxnSpLocks/>
            <a:stCxn id="34" idx="0"/>
            <a:endCxn id="15" idx="2"/>
          </p:cNvCxnSpPr>
          <p:nvPr/>
        </p:nvCxnSpPr>
        <p:spPr>
          <a:xfrm flipV="1">
            <a:off x="3419900" y="6394818"/>
            <a:ext cx="899596" cy="595"/>
          </a:xfrm>
          <a:prstGeom prst="straightConnector1">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EA44394-1796-4790-94AF-1B460841087B}"/>
              </a:ext>
            </a:extLst>
          </p:cNvPr>
          <p:cNvSpPr/>
          <p:nvPr/>
        </p:nvSpPr>
        <p:spPr bwMode="auto">
          <a:xfrm>
            <a:off x="4319496" y="6158266"/>
            <a:ext cx="473104" cy="473104"/>
          </a:xfrm>
          <a:prstGeom prst="ellipse">
            <a:avLst/>
          </a:prstGeom>
          <a:solidFill>
            <a:srgbClr val="E6E6E6"/>
          </a:solidFill>
          <a:ln w="762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4" name="Oval 13">
            <a:extLst>
              <a:ext uri="{FF2B5EF4-FFF2-40B4-BE49-F238E27FC236}">
                <a16:creationId xmlns:a16="http://schemas.microsoft.com/office/drawing/2014/main" id="{B530789F-AA6A-4EEB-8F0F-F45D2F587D38}"/>
              </a:ext>
            </a:extLst>
          </p:cNvPr>
          <p:cNvSpPr/>
          <p:nvPr/>
        </p:nvSpPr>
        <p:spPr bwMode="auto">
          <a:xfrm>
            <a:off x="4319496" y="4203464"/>
            <a:ext cx="473104" cy="473104"/>
          </a:xfrm>
          <a:prstGeom prst="ellipse">
            <a:avLst/>
          </a:prstGeom>
          <a:solidFill>
            <a:srgbClr val="E6E6E6"/>
          </a:solidFill>
          <a:ln w="762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3" name="Oval 12">
            <a:extLst>
              <a:ext uri="{FF2B5EF4-FFF2-40B4-BE49-F238E27FC236}">
                <a16:creationId xmlns:a16="http://schemas.microsoft.com/office/drawing/2014/main" id="{8F3B134E-95E7-48C3-8522-D39C4D1DD575}"/>
              </a:ext>
            </a:extLst>
          </p:cNvPr>
          <p:cNvSpPr/>
          <p:nvPr/>
        </p:nvSpPr>
        <p:spPr bwMode="auto">
          <a:xfrm>
            <a:off x="4319496" y="2237662"/>
            <a:ext cx="473104" cy="473104"/>
          </a:xfrm>
          <a:prstGeom prst="ellipse">
            <a:avLst/>
          </a:prstGeom>
          <a:solidFill>
            <a:srgbClr val="E6E6E6"/>
          </a:solidFill>
          <a:ln w="762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3" name="Rectangle 42">
            <a:extLst>
              <a:ext uri="{FF2B5EF4-FFF2-40B4-BE49-F238E27FC236}">
                <a16:creationId xmlns:a16="http://schemas.microsoft.com/office/drawing/2014/main" id="{864120B9-F6C9-4077-8801-27AF10889C69}"/>
              </a:ext>
            </a:extLst>
          </p:cNvPr>
          <p:cNvSpPr/>
          <p:nvPr/>
        </p:nvSpPr>
        <p:spPr>
          <a:xfrm rot="19103147">
            <a:off x="4448206" y="1437471"/>
            <a:ext cx="2083698"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Password Hash Sync (PHS) + Seamless SSO</a:t>
            </a:r>
          </a:p>
        </p:txBody>
      </p:sp>
      <p:sp>
        <p:nvSpPr>
          <p:cNvPr id="47" name="Rectangle 46">
            <a:extLst>
              <a:ext uri="{FF2B5EF4-FFF2-40B4-BE49-F238E27FC236}">
                <a16:creationId xmlns:a16="http://schemas.microsoft.com/office/drawing/2014/main" id="{12184198-A626-4BE1-9466-93E79C213FAE}"/>
              </a:ext>
            </a:extLst>
          </p:cNvPr>
          <p:cNvSpPr/>
          <p:nvPr/>
        </p:nvSpPr>
        <p:spPr>
          <a:xfrm rot="19103147">
            <a:off x="4403106" y="3235332"/>
            <a:ext cx="2723700"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Pass-through Authentication (PTA) + Seamless SSO</a:t>
            </a:r>
          </a:p>
        </p:txBody>
      </p:sp>
      <p:sp>
        <p:nvSpPr>
          <p:cNvPr id="48" name="Rectangle 47">
            <a:extLst>
              <a:ext uri="{FF2B5EF4-FFF2-40B4-BE49-F238E27FC236}">
                <a16:creationId xmlns:a16="http://schemas.microsoft.com/office/drawing/2014/main" id="{D518D662-A5C1-4388-89C2-944DB3DD389D}"/>
              </a:ext>
            </a:extLst>
          </p:cNvPr>
          <p:cNvSpPr/>
          <p:nvPr/>
        </p:nvSpPr>
        <p:spPr>
          <a:xfrm rot="19103147">
            <a:off x="4406883" y="5299641"/>
            <a:ext cx="2259673"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Federation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(AD FS / 3</a:t>
            </a:r>
            <a:r>
              <a:rPr kumimoji="0" lang="en-US" sz="1200" b="1" i="0" u="none" strike="noStrike" kern="1200" cap="none" spc="0" normalizeH="0" baseline="30000" noProof="0">
                <a:ln>
                  <a:noFill/>
                </a:ln>
                <a:solidFill>
                  <a:srgbClr val="1A1A1A"/>
                </a:solidFill>
                <a:effectLst/>
                <a:uLnTx/>
                <a:uFillTx/>
                <a:latin typeface="Segoe UI"/>
                <a:ea typeface="+mn-ea"/>
                <a:cs typeface="+mn-cs"/>
              </a:rPr>
              <a:t>rd</a:t>
            </a:r>
            <a:r>
              <a:rPr kumimoji="0" lang="en-US" sz="1200" b="1" i="0" u="none" strike="noStrike" kern="1200" cap="none" spc="0" normalizeH="0" baseline="0" noProof="0">
                <a:ln>
                  <a:noFill/>
                </a:ln>
                <a:solidFill>
                  <a:srgbClr val="1A1A1A"/>
                </a:solidFill>
                <a:effectLst/>
                <a:uLnTx/>
                <a:uFillTx/>
                <a:latin typeface="Segoe UI"/>
                <a:ea typeface="+mn-ea"/>
                <a:cs typeface="+mn-cs"/>
              </a:rPr>
              <a:t> party providers</a:t>
            </a:r>
            <a:r>
              <a:rPr lang="en-US" sz="1200" b="1">
                <a:solidFill>
                  <a:srgbClr val="1A1A1A"/>
                </a:solidFill>
                <a:latin typeface="Segoe UI"/>
              </a:rPr>
              <a:t>)</a:t>
            </a:r>
            <a:endParaRPr kumimoji="0" lang="en-US" sz="1200" b="1" i="0" u="none" strike="noStrike" kern="1200" cap="none" spc="0" normalizeH="0" baseline="0" noProof="0">
              <a:ln>
                <a:noFill/>
              </a:ln>
              <a:solidFill>
                <a:srgbClr val="1A1A1A"/>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1C22AF8-442F-44C1-9BA9-C4E3D6FA6FE1}"/>
              </a:ext>
            </a:extLst>
          </p:cNvPr>
          <p:cNvGrpSpPr/>
          <p:nvPr/>
        </p:nvGrpSpPr>
        <p:grpSpPr>
          <a:xfrm>
            <a:off x="455534" y="2470393"/>
            <a:ext cx="3939246" cy="1975973"/>
            <a:chOff x="-220039" y="2276526"/>
            <a:chExt cx="3939246" cy="1975973"/>
          </a:xfrm>
        </p:grpSpPr>
        <p:sp>
          <p:nvSpPr>
            <p:cNvPr id="3" name="Arc 2">
              <a:extLst>
                <a:ext uri="{FF2B5EF4-FFF2-40B4-BE49-F238E27FC236}">
                  <a16:creationId xmlns:a16="http://schemas.microsoft.com/office/drawing/2014/main" id="{AD15BD30-5118-4B87-A1EB-01F6D12BA4AE}"/>
                </a:ext>
              </a:extLst>
            </p:cNvPr>
            <p:cNvSpPr/>
            <p:nvPr/>
          </p:nvSpPr>
          <p:spPr>
            <a:xfrm rot="5400000">
              <a:off x="-220039" y="2276526"/>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 name="Arc 27">
              <a:extLst>
                <a:ext uri="{FF2B5EF4-FFF2-40B4-BE49-F238E27FC236}">
                  <a16:creationId xmlns:a16="http://schemas.microsoft.com/office/drawing/2014/main" id="{DCBB292A-B719-409D-893B-29FAA0FB0E16}"/>
                </a:ext>
              </a:extLst>
            </p:cNvPr>
            <p:cNvSpPr/>
            <p:nvPr/>
          </p:nvSpPr>
          <p:spPr>
            <a:xfrm rot="16200000">
              <a:off x="1749584" y="2282876"/>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0FFDD0DA-681E-4553-A9CB-424B81148B19}"/>
              </a:ext>
            </a:extLst>
          </p:cNvPr>
          <p:cNvGrpSpPr/>
          <p:nvPr/>
        </p:nvGrpSpPr>
        <p:grpSpPr>
          <a:xfrm>
            <a:off x="464720" y="4425790"/>
            <a:ext cx="3939991" cy="1983849"/>
            <a:chOff x="-210853" y="4231923"/>
            <a:chExt cx="3939991" cy="1983849"/>
          </a:xfrm>
        </p:grpSpPr>
        <p:sp>
          <p:nvSpPr>
            <p:cNvPr id="33" name="Arc 32">
              <a:extLst>
                <a:ext uri="{FF2B5EF4-FFF2-40B4-BE49-F238E27FC236}">
                  <a16:creationId xmlns:a16="http://schemas.microsoft.com/office/drawing/2014/main" id="{7384987E-6066-4D60-97BA-1297B1C4C7A9}"/>
                </a:ext>
              </a:extLst>
            </p:cNvPr>
            <p:cNvSpPr/>
            <p:nvPr/>
          </p:nvSpPr>
          <p:spPr>
            <a:xfrm>
              <a:off x="-210853" y="4246149"/>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4" name="Arc 33">
              <a:extLst>
                <a:ext uri="{FF2B5EF4-FFF2-40B4-BE49-F238E27FC236}">
                  <a16:creationId xmlns:a16="http://schemas.microsoft.com/office/drawing/2014/main" id="{F0F404A2-6BBE-4C7B-AE53-18A2D9D87635}"/>
                </a:ext>
              </a:extLst>
            </p:cNvPr>
            <p:cNvSpPr/>
            <p:nvPr/>
          </p:nvSpPr>
          <p:spPr>
            <a:xfrm rot="10800000">
              <a:off x="1759515" y="4231923"/>
              <a:ext cx="1969623" cy="1969623"/>
            </a:xfrm>
            <a:prstGeom prst="arc">
              <a:avLst/>
            </a:prstGeom>
            <a:ln w="762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51" name="Speech Bubble: Rectangle 50">
            <a:extLst>
              <a:ext uri="{FF2B5EF4-FFF2-40B4-BE49-F238E27FC236}">
                <a16:creationId xmlns:a16="http://schemas.microsoft.com/office/drawing/2014/main" id="{A9E3C7EF-3D4C-4D9E-8618-8B1F1D1E544F}"/>
              </a:ext>
            </a:extLst>
          </p:cNvPr>
          <p:cNvSpPr/>
          <p:nvPr/>
        </p:nvSpPr>
        <p:spPr bwMode="auto">
          <a:xfrm>
            <a:off x="7410735" y="5158169"/>
            <a:ext cx="4196048" cy="1236649"/>
          </a:xfrm>
          <a:prstGeom prst="wedgeRectCallout">
            <a:avLst>
              <a:gd name="adj1" fmla="val -111701"/>
              <a:gd name="adj2" fmla="val 51815"/>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Smartcard &amp; certificate authentication</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On-premises MFA server</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Multi-site on-premises authentication</a:t>
            </a:r>
          </a:p>
        </p:txBody>
      </p:sp>
      <p:sp>
        <p:nvSpPr>
          <p:cNvPr id="26" name="Speech Bubble: Rectangle 25">
            <a:extLst>
              <a:ext uri="{FF2B5EF4-FFF2-40B4-BE49-F238E27FC236}">
                <a16:creationId xmlns:a16="http://schemas.microsoft.com/office/drawing/2014/main" id="{7153B4C1-F971-47E9-8377-4676F5C2DF10}"/>
              </a:ext>
            </a:extLst>
          </p:cNvPr>
          <p:cNvSpPr/>
          <p:nvPr/>
        </p:nvSpPr>
        <p:spPr bwMode="auto">
          <a:xfrm>
            <a:off x="7410735" y="1237565"/>
            <a:ext cx="4196048" cy="1236649"/>
          </a:xfrm>
          <a:prstGeom prst="wedgeRectCallout">
            <a:avLst>
              <a:gd name="adj1" fmla="val -111701"/>
              <a:gd name="adj2" fmla="val 51815"/>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Least deployment effort</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No real-time on-prem dependency</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Leaked credential protection</a:t>
            </a:r>
          </a:p>
        </p:txBody>
      </p:sp>
      <p:sp>
        <p:nvSpPr>
          <p:cNvPr id="27" name="Speech Bubble: Rectangle 26">
            <a:extLst>
              <a:ext uri="{FF2B5EF4-FFF2-40B4-BE49-F238E27FC236}">
                <a16:creationId xmlns:a16="http://schemas.microsoft.com/office/drawing/2014/main" id="{4D8B1F40-8F7D-4DDD-B5FE-C360C972D42C}"/>
              </a:ext>
            </a:extLst>
          </p:cNvPr>
          <p:cNvSpPr/>
          <p:nvPr/>
        </p:nvSpPr>
        <p:spPr bwMode="auto">
          <a:xfrm>
            <a:off x="7410735" y="3198407"/>
            <a:ext cx="4196048" cy="1236649"/>
          </a:xfrm>
          <a:prstGeom prst="wedgeRectCallout">
            <a:avLst>
              <a:gd name="adj1" fmla="val -111701"/>
              <a:gd name="adj2" fmla="val 51815"/>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Re-use Active Directory policies</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Light weight agents deployed</a:t>
            </a:r>
          </a:p>
          <a:p>
            <a:pPr marL="285750" marR="0" lvl="0" indent="-285750" algn="l" defTabSz="932472"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No inbound networking</a:t>
            </a:r>
          </a:p>
        </p:txBody>
      </p:sp>
      <p:sp>
        <p:nvSpPr>
          <p:cNvPr id="31" name="Arc 30">
            <a:extLst>
              <a:ext uri="{FF2B5EF4-FFF2-40B4-BE49-F238E27FC236}">
                <a16:creationId xmlns:a16="http://schemas.microsoft.com/office/drawing/2014/main" id="{CCADFA42-4E7F-4C6D-AD12-D2907D955119}"/>
              </a:ext>
            </a:extLst>
          </p:cNvPr>
          <p:cNvSpPr/>
          <p:nvPr/>
        </p:nvSpPr>
        <p:spPr>
          <a:xfrm rot="16200000">
            <a:off x="1205719" y="1472199"/>
            <a:ext cx="1891570" cy="1891570"/>
          </a:xfrm>
          <a:prstGeom prst="arc">
            <a:avLst>
              <a:gd name="adj1" fmla="val 16200000"/>
              <a:gd name="adj2" fmla="val 21289085"/>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cxnSp>
        <p:nvCxnSpPr>
          <p:cNvPr id="32" name="Straight Connector 29">
            <a:extLst>
              <a:ext uri="{FF2B5EF4-FFF2-40B4-BE49-F238E27FC236}">
                <a16:creationId xmlns:a16="http://schemas.microsoft.com/office/drawing/2014/main" id="{E95D0E24-451B-4B5A-A409-72F955B96BDA}"/>
              </a:ext>
            </a:extLst>
          </p:cNvPr>
          <p:cNvCxnSpPr>
            <a:cxnSpLocks/>
            <a:endCxn id="16" idx="0"/>
          </p:cNvCxnSpPr>
          <p:nvPr/>
        </p:nvCxnSpPr>
        <p:spPr>
          <a:xfrm>
            <a:off x="1207161" y="2476743"/>
            <a:ext cx="0" cy="1726721"/>
          </a:xfrm>
          <a:prstGeom prst="straightConnector1">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3C4E518-15D2-4128-9DA1-BE83F3FD3D9B}"/>
              </a:ext>
            </a:extLst>
          </p:cNvPr>
          <p:cNvSpPr/>
          <p:nvPr/>
        </p:nvSpPr>
        <p:spPr bwMode="auto">
          <a:xfrm>
            <a:off x="2068173" y="1228963"/>
            <a:ext cx="473104" cy="473104"/>
          </a:xfrm>
          <a:prstGeom prst="ellipse">
            <a:avLst/>
          </a:prstGeom>
          <a:solidFill>
            <a:srgbClr val="E6E6E6"/>
          </a:solidFill>
          <a:ln w="76200">
            <a:solidFill>
              <a:srgbClr val="92D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14F1EFBF-7310-4FF7-956A-D025D5425ACE}"/>
              </a:ext>
            </a:extLst>
          </p:cNvPr>
          <p:cNvSpPr/>
          <p:nvPr/>
        </p:nvSpPr>
        <p:spPr>
          <a:xfrm rot="19103147">
            <a:off x="1986820" y="1540302"/>
            <a:ext cx="1242672" cy="394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solidFill>
                <a:effectLst/>
                <a:uLnTx/>
                <a:uFillTx/>
                <a:latin typeface="Segoe UI"/>
                <a:ea typeface="+mn-ea"/>
                <a:cs typeface="+mn-cs"/>
              </a:rPr>
              <a:t>Cloud-only</a:t>
            </a:r>
          </a:p>
        </p:txBody>
      </p:sp>
      <p:sp>
        <p:nvSpPr>
          <p:cNvPr id="37" name="Speech Bubble: Rectangle 36">
            <a:extLst>
              <a:ext uri="{FF2B5EF4-FFF2-40B4-BE49-F238E27FC236}">
                <a16:creationId xmlns:a16="http://schemas.microsoft.com/office/drawing/2014/main" id="{829921C4-05A4-481C-911B-7F49A158DFF7}"/>
              </a:ext>
            </a:extLst>
          </p:cNvPr>
          <p:cNvSpPr/>
          <p:nvPr/>
        </p:nvSpPr>
        <p:spPr bwMode="auto">
          <a:xfrm>
            <a:off x="1017514" y="1579752"/>
            <a:ext cx="2604840" cy="1201278"/>
          </a:xfrm>
          <a:prstGeom prst="wedgeRectCallout">
            <a:avLst>
              <a:gd name="adj1" fmla="val -27294"/>
              <a:gd name="adj2" fmla="val 188068"/>
            </a:avLst>
          </a:prstGeom>
          <a:solidFill>
            <a:srgbClr val="E6E6E6"/>
          </a:solidFill>
          <a:ln w="38100">
            <a:solidFill>
              <a:schemeClr val="accent1">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A1A1A"/>
                </a:solidFill>
                <a:effectLst/>
                <a:uLnTx/>
                <a:uFillTx/>
                <a:latin typeface="Segoe UI"/>
                <a:ea typeface="+mn-ea"/>
                <a:cs typeface="+mn-cs"/>
              </a:rPr>
              <a:t>Need help to choose? </a:t>
            </a:r>
            <a:r>
              <a:rPr kumimoji="0" lang="en-US" sz="1800" b="1" i="0" u="none" strike="noStrike" kern="1200" cap="none" spc="0" normalizeH="0" baseline="0" noProof="0">
                <a:ln>
                  <a:noFill/>
                </a:ln>
                <a:solidFill>
                  <a:srgbClr val="1A1A1A"/>
                </a:solidFill>
                <a:effectLst/>
                <a:uLnTx/>
                <a:uFillTx/>
                <a:latin typeface="Segoe UI"/>
                <a:ea typeface="+mn-ea"/>
                <a:cs typeface="+mn-cs"/>
              </a:rPr>
              <a:t>aka.ms/auth-options</a:t>
            </a:r>
          </a:p>
        </p:txBody>
      </p:sp>
    </p:spTree>
    <p:extLst>
      <p:ext uri="{BB962C8B-B14F-4D97-AF65-F5344CB8AC3E}">
        <p14:creationId xmlns:p14="http://schemas.microsoft.com/office/powerpoint/2010/main" val="3689420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6" grpId="0" animBg="1"/>
      <p:bldP spid="27"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073511-EABF-4A58-A03A-419A654DDF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87893" y="5109389"/>
            <a:ext cx="780290" cy="780290"/>
          </a:xfrm>
          <a:prstGeom prst="rect">
            <a:avLst/>
          </a:prstGeom>
        </p:spPr>
      </p:pic>
      <p:sp>
        <p:nvSpPr>
          <p:cNvPr id="104" name="Rounded Rectangle 107">
            <a:extLst>
              <a:ext uri="{FF2B5EF4-FFF2-40B4-BE49-F238E27FC236}">
                <a16:creationId xmlns:a16="http://schemas.microsoft.com/office/drawing/2014/main" id="{AF33B6EB-CEA2-4E9B-8076-B8F3E722ADE2}"/>
              </a:ext>
            </a:extLst>
          </p:cNvPr>
          <p:cNvSpPr>
            <a:spLocks noChangeAspect="1"/>
          </p:cNvSpPr>
          <p:nvPr/>
        </p:nvSpPr>
        <p:spPr bwMode="auto">
          <a:xfrm flipH="1">
            <a:off x="6810360" y="4341066"/>
            <a:ext cx="4244989" cy="1821609"/>
          </a:xfrm>
          <a:prstGeom prst="rect">
            <a:avLst/>
          </a:prstGeom>
          <a:solidFill>
            <a:srgbClr val="FFFFFF">
              <a:alpha val="45000"/>
            </a:srgbClr>
          </a:solidFill>
          <a:ln w="12700" cap="flat" cmpd="sng" algn="ctr">
            <a:solidFill>
              <a:srgbClr val="353535"/>
            </a:solidFill>
            <a:prstDash val="solid"/>
            <a:headEnd type="none" w="med" len="med"/>
            <a:tailEnd type="none" w="med" len="med"/>
          </a:ln>
          <a:effectLst/>
          <a:ex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895575" eaLnBrk="1" fontAlgn="base" latinLnBrk="0" hangingPunct="1">
              <a:lnSpc>
                <a:spcPct val="90000"/>
              </a:lnSpc>
              <a:spcBef>
                <a:spcPct val="0"/>
              </a:spcBef>
              <a:spcAft>
                <a:spcPct val="0"/>
              </a:spcAft>
              <a:buClrTx/>
              <a:buSzPct val="80000"/>
              <a:buFontTx/>
              <a:buNone/>
              <a:tabLst/>
              <a:defRPr/>
            </a:pPr>
            <a:r>
              <a:rPr lang="en-US" sz="1400"/>
              <a:t>DMZ</a:t>
            </a:r>
          </a:p>
        </p:txBody>
      </p:sp>
      <p:sp useBgFill="1">
        <p:nvSpPr>
          <p:cNvPr id="3" name="Rectangle 2">
            <a:extLst>
              <a:ext uri="{FF2B5EF4-FFF2-40B4-BE49-F238E27FC236}">
                <a16:creationId xmlns:a16="http://schemas.microsoft.com/office/drawing/2014/main" id="{0BEA4EC4-0C08-43F5-B654-9D7741EF6852}"/>
              </a:ext>
            </a:extLst>
          </p:cNvPr>
          <p:cNvSpPr/>
          <p:nvPr/>
        </p:nvSpPr>
        <p:spPr bwMode="auto">
          <a:xfrm>
            <a:off x="8678213" y="4244975"/>
            <a:ext cx="73280" cy="1158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useBgFill="1">
        <p:nvSpPr>
          <p:cNvPr id="147" name="Rectangle 146">
            <a:extLst>
              <a:ext uri="{FF2B5EF4-FFF2-40B4-BE49-F238E27FC236}">
                <a16:creationId xmlns:a16="http://schemas.microsoft.com/office/drawing/2014/main" id="{F4B0E65D-C970-4DB1-B7D0-1BD3C59BB316}"/>
              </a:ext>
            </a:extLst>
          </p:cNvPr>
          <p:cNvSpPr/>
          <p:nvPr/>
        </p:nvSpPr>
        <p:spPr bwMode="auto">
          <a:xfrm>
            <a:off x="8871888" y="4244975"/>
            <a:ext cx="73280" cy="1158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useBgFill="1">
        <p:nvSpPr>
          <p:cNvPr id="148" name="Rectangle 147">
            <a:extLst>
              <a:ext uri="{FF2B5EF4-FFF2-40B4-BE49-F238E27FC236}">
                <a16:creationId xmlns:a16="http://schemas.microsoft.com/office/drawing/2014/main" id="{872351D7-8DB4-4479-A137-DA95AF7D33BA}"/>
              </a:ext>
            </a:extLst>
          </p:cNvPr>
          <p:cNvSpPr/>
          <p:nvPr/>
        </p:nvSpPr>
        <p:spPr bwMode="auto">
          <a:xfrm>
            <a:off x="9057626" y="4244975"/>
            <a:ext cx="73280" cy="11588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B75BC2CD-5104-49E9-85E3-EDA9918A986C}"/>
              </a:ext>
            </a:extLst>
          </p:cNvPr>
          <p:cNvSpPr>
            <a:spLocks noGrp="1"/>
          </p:cNvSpPr>
          <p:nvPr>
            <p:ph type="title"/>
          </p:nvPr>
        </p:nvSpPr>
        <p:spPr>
          <a:xfrm>
            <a:off x="588263" y="457200"/>
            <a:ext cx="11018520" cy="553998"/>
          </a:xfrm>
        </p:spPr>
        <p:txBody>
          <a:bodyPr/>
          <a:lstStyle/>
          <a:p>
            <a:r>
              <a:rPr lang="en-US"/>
              <a:t>On-prem app SSO with Azure AD Application Proxy</a:t>
            </a:r>
          </a:p>
        </p:txBody>
      </p:sp>
      <p:sp>
        <p:nvSpPr>
          <p:cNvPr id="40" name="Text Placeholder 39">
            <a:extLst>
              <a:ext uri="{FF2B5EF4-FFF2-40B4-BE49-F238E27FC236}">
                <a16:creationId xmlns:a16="http://schemas.microsoft.com/office/drawing/2014/main" id="{D479AEDC-A885-497C-9B6B-6287B50613E0}"/>
              </a:ext>
            </a:extLst>
          </p:cNvPr>
          <p:cNvSpPr>
            <a:spLocks noGrp="1"/>
          </p:cNvSpPr>
          <p:nvPr>
            <p:ph type="body" sz="quarter" idx="10"/>
          </p:nvPr>
        </p:nvSpPr>
        <p:spPr>
          <a:xfrm>
            <a:off x="586389" y="2818453"/>
            <a:ext cx="5439221" cy="1372683"/>
          </a:xfrm>
        </p:spPr>
        <p:txBody>
          <a:bodyPr/>
          <a:lstStyle/>
          <a:p>
            <a:pPr>
              <a:lnSpc>
                <a:spcPct val="90000"/>
              </a:lnSpc>
              <a:spcBef>
                <a:spcPts val="1200"/>
              </a:spcBef>
            </a:pPr>
            <a:r>
              <a:rPr lang="en-US" sz="2200"/>
              <a:t>Connect any claims-aware on-premises</a:t>
            </a:r>
            <a:br>
              <a:rPr lang="en-US" sz="2200"/>
            </a:br>
            <a:r>
              <a:rPr lang="en-US" sz="2200"/>
              <a:t>web app to Azure AD.</a:t>
            </a:r>
          </a:p>
          <a:p>
            <a:pPr>
              <a:lnSpc>
                <a:spcPct val="90000"/>
              </a:lnSpc>
              <a:spcBef>
                <a:spcPts val="1200"/>
              </a:spcBef>
            </a:pPr>
            <a:r>
              <a:rPr lang="en-US" sz="2200"/>
              <a:t>Enable single sign-on to both SaaS apps and on-premises apps via the MyApps portal.</a:t>
            </a:r>
          </a:p>
        </p:txBody>
      </p:sp>
      <p:sp>
        <p:nvSpPr>
          <p:cNvPr id="105" name="Rectangle 138">
            <a:extLst>
              <a:ext uri="{FF2B5EF4-FFF2-40B4-BE49-F238E27FC236}">
                <a16:creationId xmlns:a16="http://schemas.microsoft.com/office/drawing/2014/main" id="{DCE92F4B-D16B-4998-8D65-4E4B65C69B09}"/>
              </a:ext>
            </a:extLst>
          </p:cNvPr>
          <p:cNvSpPr/>
          <p:nvPr/>
        </p:nvSpPr>
        <p:spPr>
          <a:xfrm>
            <a:off x="4221572" y="1920947"/>
            <a:ext cx="2514734" cy="253916"/>
          </a:xfrm>
          <a:custGeom>
            <a:avLst/>
            <a:gdLst>
              <a:gd name="connsiteX0" fmla="*/ 0 w 2514734"/>
              <a:gd name="connsiteY0" fmla="*/ 0 h 253916"/>
              <a:gd name="connsiteX1" fmla="*/ 2514734 w 2514734"/>
              <a:gd name="connsiteY1" fmla="*/ 0 h 253916"/>
              <a:gd name="connsiteX2" fmla="*/ 2514734 w 2514734"/>
              <a:gd name="connsiteY2" fmla="*/ 253916 h 253916"/>
              <a:gd name="connsiteX3" fmla="*/ 0 w 2514734"/>
              <a:gd name="connsiteY3" fmla="*/ 253916 h 253916"/>
              <a:gd name="connsiteX4" fmla="*/ 0 w 2514734"/>
              <a:gd name="connsiteY4" fmla="*/ 0 h 253916"/>
              <a:gd name="connsiteX0" fmla="*/ 0 w 2514734"/>
              <a:gd name="connsiteY0" fmla="*/ 0 h 253916"/>
              <a:gd name="connsiteX1" fmla="*/ 2514734 w 2514734"/>
              <a:gd name="connsiteY1" fmla="*/ 0 h 253916"/>
              <a:gd name="connsiteX2" fmla="*/ 2512348 w 2514734"/>
              <a:gd name="connsiteY2" fmla="*/ 114600 h 253916"/>
              <a:gd name="connsiteX3" fmla="*/ 2514734 w 2514734"/>
              <a:gd name="connsiteY3" fmla="*/ 253916 h 253916"/>
              <a:gd name="connsiteX4" fmla="*/ 0 w 2514734"/>
              <a:gd name="connsiteY4" fmla="*/ 253916 h 253916"/>
              <a:gd name="connsiteX5" fmla="*/ 0 w 2514734"/>
              <a:gd name="connsiteY5" fmla="*/ 0 h 253916"/>
              <a:gd name="connsiteX0" fmla="*/ 2512348 w 2603788"/>
              <a:gd name="connsiteY0" fmla="*/ 114600 h 253916"/>
              <a:gd name="connsiteX1" fmla="*/ 2514734 w 2603788"/>
              <a:gd name="connsiteY1" fmla="*/ 253916 h 253916"/>
              <a:gd name="connsiteX2" fmla="*/ 0 w 2603788"/>
              <a:gd name="connsiteY2" fmla="*/ 253916 h 253916"/>
              <a:gd name="connsiteX3" fmla="*/ 0 w 2603788"/>
              <a:gd name="connsiteY3" fmla="*/ 0 h 253916"/>
              <a:gd name="connsiteX4" fmla="*/ 2514734 w 2603788"/>
              <a:gd name="connsiteY4" fmla="*/ 0 h 253916"/>
              <a:gd name="connsiteX5" fmla="*/ 2603788 w 2603788"/>
              <a:gd name="connsiteY5" fmla="*/ 206040 h 253916"/>
              <a:gd name="connsiteX0" fmla="*/ 2512348 w 2603788"/>
              <a:gd name="connsiteY0" fmla="*/ 114600 h 253916"/>
              <a:gd name="connsiteX1" fmla="*/ 2514734 w 2603788"/>
              <a:gd name="connsiteY1" fmla="*/ 253916 h 253916"/>
              <a:gd name="connsiteX2" fmla="*/ 0 w 2603788"/>
              <a:gd name="connsiteY2" fmla="*/ 253916 h 253916"/>
              <a:gd name="connsiteX3" fmla="*/ 0 w 2603788"/>
              <a:gd name="connsiteY3" fmla="*/ 0 h 253916"/>
              <a:gd name="connsiteX4" fmla="*/ 2514734 w 2603788"/>
              <a:gd name="connsiteY4" fmla="*/ 0 h 253916"/>
              <a:gd name="connsiteX5" fmla="*/ 2603788 w 2603788"/>
              <a:gd name="connsiteY5" fmla="*/ 206040 h 253916"/>
              <a:gd name="connsiteX0" fmla="*/ 2512348 w 2514734"/>
              <a:gd name="connsiteY0" fmla="*/ 114600 h 253916"/>
              <a:gd name="connsiteX1" fmla="*/ 2514734 w 2514734"/>
              <a:gd name="connsiteY1" fmla="*/ 253916 h 253916"/>
              <a:gd name="connsiteX2" fmla="*/ 0 w 2514734"/>
              <a:gd name="connsiteY2" fmla="*/ 253916 h 253916"/>
              <a:gd name="connsiteX3" fmla="*/ 0 w 2514734"/>
              <a:gd name="connsiteY3" fmla="*/ 0 h 253916"/>
              <a:gd name="connsiteX4" fmla="*/ 2514734 w 2514734"/>
              <a:gd name="connsiteY4" fmla="*/ 0 h 253916"/>
              <a:gd name="connsiteX0" fmla="*/ 2514734 w 2514734"/>
              <a:gd name="connsiteY0" fmla="*/ 253916 h 253916"/>
              <a:gd name="connsiteX1" fmla="*/ 0 w 2514734"/>
              <a:gd name="connsiteY1" fmla="*/ 253916 h 253916"/>
              <a:gd name="connsiteX2" fmla="*/ 0 w 2514734"/>
              <a:gd name="connsiteY2" fmla="*/ 0 h 253916"/>
              <a:gd name="connsiteX3" fmla="*/ 2514734 w 2514734"/>
              <a:gd name="connsiteY3" fmla="*/ 0 h 253916"/>
            </a:gdLst>
            <a:ahLst/>
            <a:cxnLst>
              <a:cxn ang="0">
                <a:pos x="connsiteX0" y="connsiteY0"/>
              </a:cxn>
              <a:cxn ang="0">
                <a:pos x="connsiteX1" y="connsiteY1"/>
              </a:cxn>
              <a:cxn ang="0">
                <a:pos x="connsiteX2" y="connsiteY2"/>
              </a:cxn>
              <a:cxn ang="0">
                <a:pos x="connsiteX3" y="connsiteY3"/>
              </a:cxn>
            </a:cxnLst>
            <a:rect l="l" t="t" r="r" b="b"/>
            <a:pathLst>
              <a:path w="2514734" h="253916">
                <a:moveTo>
                  <a:pt x="2514734" y="253916"/>
                </a:moveTo>
                <a:lnTo>
                  <a:pt x="0" y="253916"/>
                </a:lnTo>
                <a:lnTo>
                  <a:pt x="0" y="0"/>
                </a:lnTo>
                <a:lnTo>
                  <a:pt x="2514734" y="0"/>
                </a:lnTo>
              </a:path>
            </a:pathLst>
          </a:custGeom>
          <a:solidFill>
            <a:srgbClr val="FFFFFF">
              <a:lumMod val="95000"/>
            </a:srgbClr>
          </a:solidFill>
          <a:ln w="19050">
            <a:solidFill>
              <a:srgbClr val="0078D7"/>
            </a:solidFill>
            <a:miter lim="800000"/>
          </a:ln>
        </p:spPr>
        <p:txBody>
          <a:bodyPr wrap="square">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78D7"/>
                </a:solidFill>
                <a:effectLst/>
                <a:uLnTx/>
                <a:uFillTx/>
              </a:rPr>
              <a:t>https://appX-contoso.msappproxy.net/</a:t>
            </a:r>
            <a:endParaRPr kumimoji="0" lang="en-US" sz="1600" b="0" i="0" u="none" strike="noStrike" kern="0" cap="none" spc="0" normalizeH="0" baseline="0" noProof="0">
              <a:ln>
                <a:noFill/>
              </a:ln>
              <a:solidFill>
                <a:srgbClr val="0078D7"/>
              </a:solidFill>
              <a:effectLst/>
              <a:uLnTx/>
              <a:uFillTx/>
            </a:endParaRPr>
          </a:p>
        </p:txBody>
      </p:sp>
      <p:cxnSp>
        <p:nvCxnSpPr>
          <p:cNvPr id="106" name="Straight Arrow Connector 105">
            <a:extLst>
              <a:ext uri="{FF2B5EF4-FFF2-40B4-BE49-F238E27FC236}">
                <a16:creationId xmlns:a16="http://schemas.microsoft.com/office/drawing/2014/main" id="{63D6DE81-1FB4-49FE-BB0C-4D9549DDC6A6}"/>
              </a:ext>
            </a:extLst>
          </p:cNvPr>
          <p:cNvCxnSpPr>
            <a:cxnSpLocks/>
            <a:stCxn id="116" idx="9"/>
            <a:endCxn id="176" idx="2"/>
          </p:cNvCxnSpPr>
          <p:nvPr/>
        </p:nvCxnSpPr>
        <p:spPr>
          <a:xfrm>
            <a:off x="7164873" y="2047906"/>
            <a:ext cx="586592" cy="229767"/>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07" name="Oval 106">
            <a:extLst>
              <a:ext uri="{FF2B5EF4-FFF2-40B4-BE49-F238E27FC236}">
                <a16:creationId xmlns:a16="http://schemas.microsoft.com/office/drawing/2014/main" id="{44FF7E3C-F161-470A-A8E9-A41F899B8EAE}"/>
              </a:ext>
            </a:extLst>
          </p:cNvPr>
          <p:cNvSpPr/>
          <p:nvPr/>
        </p:nvSpPr>
        <p:spPr bwMode="auto">
          <a:xfrm>
            <a:off x="9070786" y="3332969"/>
            <a:ext cx="45712" cy="45712"/>
          </a:xfrm>
          <a:prstGeom prst="ellipse">
            <a:avLst/>
          </a:prstGeom>
          <a:solidFill>
            <a:srgbClr val="FF0000"/>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08" name="Connector: Elbow 107">
            <a:extLst>
              <a:ext uri="{FF2B5EF4-FFF2-40B4-BE49-F238E27FC236}">
                <a16:creationId xmlns:a16="http://schemas.microsoft.com/office/drawing/2014/main" id="{69A7F6D3-C340-425E-B51C-58528695CF78}"/>
              </a:ext>
            </a:extLst>
          </p:cNvPr>
          <p:cNvCxnSpPr>
            <a:cxnSpLocks/>
            <a:stCxn id="110" idx="4"/>
          </p:cNvCxnSpPr>
          <p:nvPr/>
        </p:nvCxnSpPr>
        <p:spPr>
          <a:xfrm rot="5400000">
            <a:off x="7347683" y="3590131"/>
            <a:ext cx="1578617" cy="1155717"/>
          </a:xfrm>
          <a:prstGeom prst="bentConnector3">
            <a:avLst>
              <a:gd name="adj1" fmla="val 85746"/>
            </a:avLst>
          </a:prstGeom>
          <a:noFill/>
          <a:ln w="15875" cap="flat" cmpd="sng" algn="ctr">
            <a:solidFill>
              <a:srgbClr val="353535"/>
            </a:solidFill>
            <a:prstDash val="sysDash"/>
            <a:miter lim="800000"/>
            <a:headEnd type="none" w="med" len="med"/>
            <a:tailEnd type="arrow" w="med" len="med"/>
          </a:ln>
          <a:effectLst/>
        </p:spPr>
      </p:cxnSp>
      <p:cxnSp>
        <p:nvCxnSpPr>
          <p:cNvPr id="109" name="Connector: Elbow 148">
            <a:extLst>
              <a:ext uri="{FF2B5EF4-FFF2-40B4-BE49-F238E27FC236}">
                <a16:creationId xmlns:a16="http://schemas.microsoft.com/office/drawing/2014/main" id="{F274C24E-FC91-430F-BB83-1D05C314E277}"/>
              </a:ext>
            </a:extLst>
          </p:cNvPr>
          <p:cNvCxnSpPr>
            <a:cxnSpLocks/>
            <a:stCxn id="179" idx="6"/>
            <a:endCxn id="143" idx="26"/>
          </p:cNvCxnSpPr>
          <p:nvPr/>
        </p:nvCxnSpPr>
        <p:spPr>
          <a:xfrm flipV="1">
            <a:off x="9275791" y="3107768"/>
            <a:ext cx="403459" cy="326960"/>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10" name="Oval 109">
            <a:extLst>
              <a:ext uri="{FF2B5EF4-FFF2-40B4-BE49-F238E27FC236}">
                <a16:creationId xmlns:a16="http://schemas.microsoft.com/office/drawing/2014/main" id="{5BB9B09B-5102-408E-974D-E6ECE472145D}"/>
              </a:ext>
            </a:extLst>
          </p:cNvPr>
          <p:cNvSpPr/>
          <p:nvPr/>
        </p:nvSpPr>
        <p:spPr bwMode="auto">
          <a:xfrm>
            <a:off x="8691993" y="3332969"/>
            <a:ext cx="45712" cy="45712"/>
          </a:xfrm>
          <a:prstGeom prst="ellipse">
            <a:avLst/>
          </a:prstGeom>
          <a:solidFill>
            <a:srgbClr val="FF0000"/>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11" name="Oval 110">
            <a:extLst>
              <a:ext uri="{FF2B5EF4-FFF2-40B4-BE49-F238E27FC236}">
                <a16:creationId xmlns:a16="http://schemas.microsoft.com/office/drawing/2014/main" id="{1AAFDC4E-6627-430D-BD25-D12AC8E441A9}"/>
              </a:ext>
            </a:extLst>
          </p:cNvPr>
          <p:cNvSpPr/>
          <p:nvPr/>
        </p:nvSpPr>
        <p:spPr bwMode="auto">
          <a:xfrm>
            <a:off x="8874511" y="3332969"/>
            <a:ext cx="45712" cy="45712"/>
          </a:xfrm>
          <a:prstGeom prst="ellipse">
            <a:avLst/>
          </a:prstGeom>
          <a:solidFill>
            <a:srgbClr val="FF0000"/>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14" name="Connector: Elbow 255">
            <a:extLst>
              <a:ext uri="{FF2B5EF4-FFF2-40B4-BE49-F238E27FC236}">
                <a16:creationId xmlns:a16="http://schemas.microsoft.com/office/drawing/2014/main" id="{AA627064-5C72-437F-91C2-5569A4B602DF}"/>
              </a:ext>
            </a:extLst>
          </p:cNvPr>
          <p:cNvCxnSpPr>
            <a:cxnSpLocks/>
          </p:cNvCxnSpPr>
          <p:nvPr/>
        </p:nvCxnSpPr>
        <p:spPr>
          <a:xfrm flipH="1">
            <a:off x="8909040" y="5245310"/>
            <a:ext cx="2405" cy="548640"/>
          </a:xfrm>
          <a:prstGeom prst="straightConnector1">
            <a:avLst/>
          </a:prstGeom>
          <a:noFill/>
          <a:ln w="15875" cap="flat" cmpd="sng" algn="ctr">
            <a:solidFill>
              <a:srgbClr val="353535"/>
            </a:solidFill>
            <a:prstDash val="sysDash"/>
            <a:miter lim="800000"/>
            <a:headEnd type="none" w="med" len="med"/>
            <a:tailEnd type="arrow" w="med" len="med"/>
          </a:ln>
          <a:effectLst/>
        </p:spPr>
      </p:cxnSp>
      <p:grpSp>
        <p:nvGrpSpPr>
          <p:cNvPr id="23" name="Group 22">
            <a:extLst>
              <a:ext uri="{FF2B5EF4-FFF2-40B4-BE49-F238E27FC236}">
                <a16:creationId xmlns:a16="http://schemas.microsoft.com/office/drawing/2014/main" id="{5A201113-C1FD-49D4-86E2-E7280622EA77}"/>
              </a:ext>
            </a:extLst>
          </p:cNvPr>
          <p:cNvGrpSpPr/>
          <p:nvPr/>
        </p:nvGrpSpPr>
        <p:grpSpPr>
          <a:xfrm>
            <a:off x="7089359" y="5243457"/>
            <a:ext cx="904110" cy="548640"/>
            <a:chOff x="5402242" y="5224407"/>
            <a:chExt cx="904110" cy="759478"/>
          </a:xfrm>
        </p:grpSpPr>
        <p:cxnSp>
          <p:nvCxnSpPr>
            <p:cNvPr id="113" name="Connector: Elbow 112">
              <a:extLst>
                <a:ext uri="{FF2B5EF4-FFF2-40B4-BE49-F238E27FC236}">
                  <a16:creationId xmlns:a16="http://schemas.microsoft.com/office/drawing/2014/main" id="{D9DFF552-59F2-4255-BF22-2F7E5BEDF685}"/>
                </a:ext>
              </a:extLst>
            </p:cNvPr>
            <p:cNvCxnSpPr>
              <a:cxnSpLocks/>
            </p:cNvCxnSpPr>
            <p:nvPr/>
          </p:nvCxnSpPr>
          <p:spPr>
            <a:xfrm rot="5400000">
              <a:off x="5257391" y="5369259"/>
              <a:ext cx="759477" cy="469775"/>
            </a:xfrm>
            <a:prstGeom prst="bentConnector3">
              <a:avLst>
                <a:gd name="adj1" fmla="val 50000"/>
              </a:avLst>
            </a:prstGeom>
            <a:noFill/>
            <a:ln w="15875" cap="flat" cmpd="sng" algn="ctr">
              <a:solidFill>
                <a:srgbClr val="353535"/>
              </a:solidFill>
              <a:prstDash val="sysDash"/>
              <a:miter lim="800000"/>
              <a:headEnd type="none" w="med" len="med"/>
              <a:tailEnd type="arrow" w="med" len="med"/>
            </a:ln>
            <a:effectLst/>
          </p:spPr>
        </p:cxnSp>
        <p:cxnSp>
          <p:nvCxnSpPr>
            <p:cNvPr id="115" name="Connector: Elbow 114">
              <a:extLst>
                <a:ext uri="{FF2B5EF4-FFF2-40B4-BE49-F238E27FC236}">
                  <a16:creationId xmlns:a16="http://schemas.microsoft.com/office/drawing/2014/main" id="{69EF3EC5-CC87-467F-BDA0-A37251EF7AF0}"/>
                </a:ext>
              </a:extLst>
            </p:cNvPr>
            <p:cNvCxnSpPr>
              <a:cxnSpLocks/>
            </p:cNvCxnSpPr>
            <p:nvPr/>
          </p:nvCxnSpPr>
          <p:spPr>
            <a:xfrm rot="16200000" flipH="1">
              <a:off x="5709445" y="5386978"/>
              <a:ext cx="759477" cy="434336"/>
            </a:xfrm>
            <a:prstGeom prst="bentConnector3">
              <a:avLst>
                <a:gd name="adj1" fmla="val 50000"/>
              </a:avLst>
            </a:prstGeom>
            <a:noFill/>
            <a:ln w="15875" cap="flat" cmpd="sng" algn="ctr">
              <a:solidFill>
                <a:srgbClr val="353535"/>
              </a:solidFill>
              <a:prstDash val="sysDash"/>
              <a:miter lim="800000"/>
              <a:headEnd type="none" w="med" len="med"/>
              <a:tailEnd type="arrow" w="med" len="med"/>
            </a:ln>
            <a:effectLst/>
          </p:spPr>
        </p:cxnSp>
      </p:grpSp>
      <p:sp>
        <p:nvSpPr>
          <p:cNvPr id="116" name="Freeform 90">
            <a:extLst>
              <a:ext uri="{FF2B5EF4-FFF2-40B4-BE49-F238E27FC236}">
                <a16:creationId xmlns:a16="http://schemas.microsoft.com/office/drawing/2014/main" id="{B48BB40F-D98D-49E0-9DBD-E6C1B1BC116C}"/>
              </a:ext>
            </a:extLst>
          </p:cNvPr>
          <p:cNvSpPr>
            <a:spLocks noChangeAspect="1" noEditPoints="1"/>
          </p:cNvSpPr>
          <p:nvPr/>
        </p:nvSpPr>
        <p:spPr bwMode="auto">
          <a:xfrm>
            <a:off x="6691354" y="1795362"/>
            <a:ext cx="505087" cy="505087"/>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5 w 128"/>
              <a:gd name="T11" fmla="*/ 40 h 128"/>
              <a:gd name="T12" fmla="*/ 90 w 128"/>
              <a:gd name="T13" fmla="*/ 40 h 128"/>
              <a:gd name="T14" fmla="*/ 79 w 128"/>
              <a:gd name="T15" fmla="*/ 11 h 128"/>
              <a:gd name="T16" fmla="*/ 115 w 128"/>
              <a:gd name="T17" fmla="*/ 40 h 128"/>
              <a:gd name="T18" fmla="*/ 120 w 128"/>
              <a:gd name="T19" fmla="*/ 64 h 128"/>
              <a:gd name="T20" fmla="*/ 118 w 128"/>
              <a:gd name="T21" fmla="*/ 80 h 128"/>
              <a:gd name="T22" fmla="*/ 91 w 128"/>
              <a:gd name="T23" fmla="*/ 80 h 128"/>
              <a:gd name="T24" fmla="*/ 91 w 128"/>
              <a:gd name="T25" fmla="*/ 64 h 128"/>
              <a:gd name="T26" fmla="*/ 91 w 128"/>
              <a:gd name="T27" fmla="*/ 48 h 128"/>
              <a:gd name="T28" fmla="*/ 118 w 128"/>
              <a:gd name="T29" fmla="*/ 48 h 128"/>
              <a:gd name="T30" fmla="*/ 120 w 128"/>
              <a:gd name="T31" fmla="*/ 64 h 128"/>
              <a:gd name="T32" fmla="*/ 64 w 128"/>
              <a:gd name="T33" fmla="*/ 120 h 128"/>
              <a:gd name="T34" fmla="*/ 47 w 128"/>
              <a:gd name="T35" fmla="*/ 88 h 128"/>
              <a:gd name="T36" fmla="*/ 81 w 128"/>
              <a:gd name="T37" fmla="*/ 88 h 128"/>
              <a:gd name="T38" fmla="*/ 64 w 128"/>
              <a:gd name="T39" fmla="*/ 120 h 128"/>
              <a:gd name="T40" fmla="*/ 46 w 128"/>
              <a:gd name="T41" fmla="*/ 80 h 128"/>
              <a:gd name="T42" fmla="*/ 45 w 128"/>
              <a:gd name="T43" fmla="*/ 64 h 128"/>
              <a:gd name="T44" fmla="*/ 46 w 128"/>
              <a:gd name="T45" fmla="*/ 48 h 128"/>
              <a:gd name="T46" fmla="*/ 83 w 128"/>
              <a:gd name="T47" fmla="*/ 48 h 128"/>
              <a:gd name="T48" fmla="*/ 83 w 128"/>
              <a:gd name="T49" fmla="*/ 64 h 128"/>
              <a:gd name="T50" fmla="*/ 83 w 128"/>
              <a:gd name="T51" fmla="*/ 80 h 128"/>
              <a:gd name="T52" fmla="*/ 46 w 128"/>
              <a:gd name="T53" fmla="*/ 80 h 128"/>
              <a:gd name="T54" fmla="*/ 8 w 128"/>
              <a:gd name="T55" fmla="*/ 64 h 128"/>
              <a:gd name="T56" fmla="*/ 11 w 128"/>
              <a:gd name="T57" fmla="*/ 48 h 128"/>
              <a:gd name="T58" fmla="*/ 38 w 128"/>
              <a:gd name="T59" fmla="*/ 48 h 128"/>
              <a:gd name="T60" fmla="*/ 37 w 128"/>
              <a:gd name="T61" fmla="*/ 64 h 128"/>
              <a:gd name="T62" fmla="*/ 38 w 128"/>
              <a:gd name="T63" fmla="*/ 80 h 128"/>
              <a:gd name="T64" fmla="*/ 11 w 128"/>
              <a:gd name="T65" fmla="*/ 80 h 128"/>
              <a:gd name="T66" fmla="*/ 8 w 128"/>
              <a:gd name="T67" fmla="*/ 64 h 128"/>
              <a:gd name="T68" fmla="*/ 64 w 128"/>
              <a:gd name="T69" fmla="*/ 8 h 128"/>
              <a:gd name="T70" fmla="*/ 81 w 128"/>
              <a:gd name="T71" fmla="*/ 40 h 128"/>
              <a:gd name="T72" fmla="*/ 47 w 128"/>
              <a:gd name="T73" fmla="*/ 40 h 128"/>
              <a:gd name="T74" fmla="*/ 64 w 128"/>
              <a:gd name="T75" fmla="*/ 8 h 128"/>
              <a:gd name="T76" fmla="*/ 49 w 128"/>
              <a:gd name="T77" fmla="*/ 11 h 128"/>
              <a:gd name="T78" fmla="*/ 39 w 128"/>
              <a:gd name="T79" fmla="*/ 40 h 128"/>
              <a:gd name="T80" fmla="*/ 14 w 128"/>
              <a:gd name="T81" fmla="*/ 40 h 128"/>
              <a:gd name="T82" fmla="*/ 49 w 128"/>
              <a:gd name="T83" fmla="*/ 11 h 128"/>
              <a:gd name="T84" fmla="*/ 14 w 128"/>
              <a:gd name="T85" fmla="*/ 88 h 128"/>
              <a:gd name="T86" fmla="*/ 39 w 128"/>
              <a:gd name="T87" fmla="*/ 88 h 128"/>
              <a:gd name="T88" fmla="*/ 49 w 128"/>
              <a:gd name="T89" fmla="*/ 118 h 128"/>
              <a:gd name="T90" fmla="*/ 14 w 128"/>
              <a:gd name="T91" fmla="*/ 88 h 128"/>
              <a:gd name="T92" fmla="*/ 79 w 128"/>
              <a:gd name="T93" fmla="*/ 118 h 128"/>
              <a:gd name="T94" fmla="*/ 90 w 128"/>
              <a:gd name="T95" fmla="*/ 88 h 128"/>
              <a:gd name="T96" fmla="*/ 115 w 128"/>
              <a:gd name="T97" fmla="*/ 88 h 128"/>
              <a:gd name="T98" fmla="*/ 79 w 128"/>
              <a:gd name="T9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moveTo>
                  <a:pt x="115" y="40"/>
                </a:moveTo>
                <a:cubicBezTo>
                  <a:pt x="90" y="40"/>
                  <a:pt x="90" y="40"/>
                  <a:pt x="90" y="40"/>
                </a:cubicBezTo>
                <a:cubicBezTo>
                  <a:pt x="88" y="29"/>
                  <a:pt x="84" y="18"/>
                  <a:pt x="79" y="11"/>
                </a:cubicBezTo>
                <a:cubicBezTo>
                  <a:pt x="95" y="15"/>
                  <a:pt x="108" y="26"/>
                  <a:pt x="115" y="40"/>
                </a:cubicBezTo>
                <a:moveTo>
                  <a:pt x="120" y="64"/>
                </a:moveTo>
                <a:cubicBezTo>
                  <a:pt x="120" y="70"/>
                  <a:pt x="120" y="75"/>
                  <a:pt x="118" y="80"/>
                </a:cubicBezTo>
                <a:cubicBezTo>
                  <a:pt x="91" y="80"/>
                  <a:pt x="91" y="80"/>
                  <a:pt x="91" y="80"/>
                </a:cubicBezTo>
                <a:cubicBezTo>
                  <a:pt x="91" y="75"/>
                  <a:pt x="91" y="70"/>
                  <a:pt x="91" y="64"/>
                </a:cubicBezTo>
                <a:cubicBezTo>
                  <a:pt x="91" y="59"/>
                  <a:pt x="91" y="54"/>
                  <a:pt x="91" y="48"/>
                </a:cubicBezTo>
                <a:cubicBezTo>
                  <a:pt x="118" y="48"/>
                  <a:pt x="118" y="48"/>
                  <a:pt x="118" y="48"/>
                </a:cubicBezTo>
                <a:cubicBezTo>
                  <a:pt x="120" y="53"/>
                  <a:pt x="120" y="59"/>
                  <a:pt x="120" y="64"/>
                </a:cubicBezTo>
                <a:moveTo>
                  <a:pt x="64" y="120"/>
                </a:moveTo>
                <a:cubicBezTo>
                  <a:pt x="58" y="120"/>
                  <a:pt x="51" y="108"/>
                  <a:pt x="47" y="88"/>
                </a:cubicBezTo>
                <a:cubicBezTo>
                  <a:pt x="81" y="88"/>
                  <a:pt x="81" y="88"/>
                  <a:pt x="81" y="88"/>
                </a:cubicBezTo>
                <a:cubicBezTo>
                  <a:pt x="78" y="108"/>
                  <a:pt x="71" y="120"/>
                  <a:pt x="64" y="120"/>
                </a:cubicBezTo>
                <a:moveTo>
                  <a:pt x="46" y="80"/>
                </a:moveTo>
                <a:cubicBezTo>
                  <a:pt x="46" y="75"/>
                  <a:pt x="45" y="70"/>
                  <a:pt x="45" y="64"/>
                </a:cubicBezTo>
                <a:cubicBezTo>
                  <a:pt x="45" y="59"/>
                  <a:pt x="46" y="53"/>
                  <a:pt x="46" y="48"/>
                </a:cubicBezTo>
                <a:cubicBezTo>
                  <a:pt x="83" y="48"/>
                  <a:pt x="83" y="48"/>
                  <a:pt x="83" y="48"/>
                </a:cubicBezTo>
                <a:cubicBezTo>
                  <a:pt x="83" y="53"/>
                  <a:pt x="83" y="59"/>
                  <a:pt x="83" y="64"/>
                </a:cubicBezTo>
                <a:cubicBezTo>
                  <a:pt x="83" y="70"/>
                  <a:pt x="83" y="75"/>
                  <a:pt x="83" y="80"/>
                </a:cubicBezTo>
                <a:lnTo>
                  <a:pt x="46" y="80"/>
                </a:lnTo>
                <a:close/>
                <a:moveTo>
                  <a:pt x="8" y="64"/>
                </a:moveTo>
                <a:cubicBezTo>
                  <a:pt x="8" y="59"/>
                  <a:pt x="9" y="53"/>
                  <a:pt x="11" y="48"/>
                </a:cubicBezTo>
                <a:cubicBezTo>
                  <a:pt x="38" y="48"/>
                  <a:pt x="38" y="48"/>
                  <a:pt x="38" y="48"/>
                </a:cubicBezTo>
                <a:cubicBezTo>
                  <a:pt x="38" y="54"/>
                  <a:pt x="37" y="59"/>
                  <a:pt x="37" y="64"/>
                </a:cubicBezTo>
                <a:cubicBezTo>
                  <a:pt x="37" y="70"/>
                  <a:pt x="38" y="75"/>
                  <a:pt x="38" y="80"/>
                </a:cubicBezTo>
                <a:cubicBezTo>
                  <a:pt x="11" y="80"/>
                  <a:pt x="11" y="80"/>
                  <a:pt x="11" y="80"/>
                </a:cubicBezTo>
                <a:cubicBezTo>
                  <a:pt x="9" y="75"/>
                  <a:pt x="8" y="70"/>
                  <a:pt x="8" y="64"/>
                </a:cubicBezTo>
                <a:moveTo>
                  <a:pt x="64" y="8"/>
                </a:moveTo>
                <a:cubicBezTo>
                  <a:pt x="71" y="8"/>
                  <a:pt x="78" y="21"/>
                  <a:pt x="81" y="40"/>
                </a:cubicBezTo>
                <a:cubicBezTo>
                  <a:pt x="47" y="40"/>
                  <a:pt x="47" y="40"/>
                  <a:pt x="47" y="40"/>
                </a:cubicBezTo>
                <a:cubicBezTo>
                  <a:pt x="51" y="21"/>
                  <a:pt x="58" y="8"/>
                  <a:pt x="64" y="8"/>
                </a:cubicBezTo>
                <a:moveTo>
                  <a:pt x="49" y="11"/>
                </a:moveTo>
                <a:cubicBezTo>
                  <a:pt x="45" y="18"/>
                  <a:pt x="41" y="29"/>
                  <a:pt x="39" y="40"/>
                </a:cubicBezTo>
                <a:cubicBezTo>
                  <a:pt x="14" y="40"/>
                  <a:pt x="14" y="40"/>
                  <a:pt x="14" y="40"/>
                </a:cubicBezTo>
                <a:cubicBezTo>
                  <a:pt x="21" y="26"/>
                  <a:pt x="34" y="15"/>
                  <a:pt x="49" y="11"/>
                </a:cubicBezTo>
                <a:moveTo>
                  <a:pt x="14" y="88"/>
                </a:moveTo>
                <a:cubicBezTo>
                  <a:pt x="39" y="88"/>
                  <a:pt x="39" y="88"/>
                  <a:pt x="39" y="88"/>
                </a:cubicBezTo>
                <a:cubicBezTo>
                  <a:pt x="41" y="100"/>
                  <a:pt x="45" y="111"/>
                  <a:pt x="49" y="118"/>
                </a:cubicBezTo>
                <a:cubicBezTo>
                  <a:pt x="34" y="114"/>
                  <a:pt x="21" y="103"/>
                  <a:pt x="14" y="88"/>
                </a:cubicBezTo>
                <a:moveTo>
                  <a:pt x="79" y="118"/>
                </a:moveTo>
                <a:cubicBezTo>
                  <a:pt x="84" y="111"/>
                  <a:pt x="88" y="100"/>
                  <a:pt x="90" y="88"/>
                </a:cubicBezTo>
                <a:cubicBezTo>
                  <a:pt x="115" y="88"/>
                  <a:pt x="115" y="88"/>
                  <a:pt x="115" y="88"/>
                </a:cubicBezTo>
                <a:cubicBezTo>
                  <a:pt x="108" y="103"/>
                  <a:pt x="95" y="114"/>
                  <a:pt x="79" y="118"/>
                </a:cubicBezTo>
              </a:path>
            </a:pathLst>
          </a:custGeom>
          <a:solidFill>
            <a:srgbClr val="0078D7"/>
          </a:solidFill>
          <a:ln>
            <a:noFill/>
          </a:ln>
        </p:spPr>
        <p:txBody>
          <a:bodyPr vert="horz" wrap="square" lIns="91427" tIns="45713" rIns="91427" bIns="45713" numCol="1" anchor="t" anchorCtr="0" compatLnSpc="1">
            <a:prstTxWarp prst="textNoShape">
              <a:avLst/>
            </a:prstTxWarp>
          </a:bodyPr>
          <a:lstStyle/>
          <a:p>
            <a:pPr marL="0" marR="0" lvl="0" indent="0" algn="ctr"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17" name="Straight Arrow Connector 116">
            <a:extLst>
              <a:ext uri="{FF2B5EF4-FFF2-40B4-BE49-F238E27FC236}">
                <a16:creationId xmlns:a16="http://schemas.microsoft.com/office/drawing/2014/main" id="{371B1427-0E7F-44E2-A3DE-C55FCAEBDA87}"/>
              </a:ext>
            </a:extLst>
          </p:cNvPr>
          <p:cNvCxnSpPr>
            <a:cxnSpLocks/>
            <a:endCxn id="116" idx="2"/>
          </p:cNvCxnSpPr>
          <p:nvPr/>
        </p:nvCxnSpPr>
        <p:spPr>
          <a:xfrm flipV="1">
            <a:off x="6833178" y="2300449"/>
            <a:ext cx="110720" cy="518602"/>
          </a:xfrm>
          <a:prstGeom prst="straightConnector1">
            <a:avLst/>
          </a:prstGeom>
          <a:noFill/>
          <a:ln w="15875" cap="flat" cmpd="sng" algn="ctr">
            <a:solidFill>
              <a:srgbClr val="353535"/>
            </a:solidFill>
            <a:prstDash val="sysDash"/>
            <a:miter lim="800000"/>
            <a:headEnd type="none" w="med" len="med"/>
            <a:tailEnd type="arrow" w="med" len="med"/>
          </a:ln>
          <a:effectLst/>
        </p:spPr>
      </p:cxnSp>
      <p:cxnSp>
        <p:nvCxnSpPr>
          <p:cNvPr id="118" name="Straight Arrow Connector 117">
            <a:extLst>
              <a:ext uri="{FF2B5EF4-FFF2-40B4-BE49-F238E27FC236}">
                <a16:creationId xmlns:a16="http://schemas.microsoft.com/office/drawing/2014/main" id="{6072C854-FA58-47E6-BCE1-18D21110BAF3}"/>
              </a:ext>
            </a:extLst>
          </p:cNvPr>
          <p:cNvCxnSpPr>
            <a:cxnSpLocks/>
          </p:cNvCxnSpPr>
          <p:nvPr/>
        </p:nvCxnSpPr>
        <p:spPr>
          <a:xfrm flipH="1">
            <a:off x="8906180" y="3378681"/>
            <a:ext cx="9099" cy="1574976"/>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19" name="Rectangle 118">
            <a:extLst>
              <a:ext uri="{FF2B5EF4-FFF2-40B4-BE49-F238E27FC236}">
                <a16:creationId xmlns:a16="http://schemas.microsoft.com/office/drawing/2014/main" id="{94A69D15-FD69-4888-BF3D-4E45BB586249}"/>
              </a:ext>
            </a:extLst>
          </p:cNvPr>
          <p:cNvSpPr/>
          <p:nvPr/>
        </p:nvSpPr>
        <p:spPr>
          <a:xfrm>
            <a:off x="9059686" y="5023099"/>
            <a:ext cx="738469" cy="150863"/>
          </a:xfrm>
          <a:prstGeom prst="rect">
            <a:avLst/>
          </a:prstGeom>
        </p:spPr>
        <p:txBody>
          <a:bodyPr wrap="square" lIns="89642" tIns="0" rIns="89642"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sp>
        <p:nvSpPr>
          <p:cNvPr id="120" name="Rectangle 119">
            <a:extLst>
              <a:ext uri="{FF2B5EF4-FFF2-40B4-BE49-F238E27FC236}">
                <a16:creationId xmlns:a16="http://schemas.microsoft.com/office/drawing/2014/main" id="{C967F7A4-8ACB-4F26-92DB-E67C31774AE0}"/>
              </a:ext>
            </a:extLst>
          </p:cNvPr>
          <p:cNvSpPr/>
          <p:nvPr/>
        </p:nvSpPr>
        <p:spPr>
          <a:xfrm>
            <a:off x="7708177" y="5023099"/>
            <a:ext cx="738469" cy="150863"/>
          </a:xfrm>
          <a:prstGeom prst="rect">
            <a:avLst/>
          </a:prstGeom>
        </p:spPr>
        <p:txBody>
          <a:bodyPr wrap="square" lIns="89642" tIns="0" rIns="89642"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cxnSp>
        <p:nvCxnSpPr>
          <p:cNvPr id="121" name="Connector: Elbow 120">
            <a:extLst>
              <a:ext uri="{FF2B5EF4-FFF2-40B4-BE49-F238E27FC236}">
                <a16:creationId xmlns:a16="http://schemas.microsoft.com/office/drawing/2014/main" id="{54396142-7FEB-4F20-8479-6C16C8F694C9}"/>
              </a:ext>
            </a:extLst>
          </p:cNvPr>
          <p:cNvCxnSpPr>
            <a:cxnSpLocks/>
            <a:stCxn id="107" idx="4"/>
          </p:cNvCxnSpPr>
          <p:nvPr/>
        </p:nvCxnSpPr>
        <p:spPr>
          <a:xfrm rot="16200000" flipH="1">
            <a:off x="8822505" y="3649818"/>
            <a:ext cx="1578617" cy="1036342"/>
          </a:xfrm>
          <a:prstGeom prst="bentConnector3">
            <a:avLst>
              <a:gd name="adj1" fmla="val 86007"/>
            </a:avLst>
          </a:prstGeom>
          <a:noFill/>
          <a:ln w="15875" cap="flat" cmpd="sng" algn="ctr">
            <a:solidFill>
              <a:srgbClr val="353535"/>
            </a:solidFill>
            <a:prstDash val="sysDash"/>
            <a:miter lim="800000"/>
            <a:headEnd type="none" w="med" len="med"/>
            <a:tailEnd type="arrow" w="med" len="med"/>
          </a:ln>
          <a:effectLst/>
        </p:spPr>
      </p:cxnSp>
      <p:cxnSp>
        <p:nvCxnSpPr>
          <p:cNvPr id="126" name="Straight Arrow Connector 125">
            <a:extLst>
              <a:ext uri="{FF2B5EF4-FFF2-40B4-BE49-F238E27FC236}">
                <a16:creationId xmlns:a16="http://schemas.microsoft.com/office/drawing/2014/main" id="{B6389798-5016-430F-AEDA-66871E3CCF96}"/>
              </a:ext>
            </a:extLst>
          </p:cNvPr>
          <p:cNvCxnSpPr>
            <a:cxnSpLocks/>
          </p:cNvCxnSpPr>
          <p:nvPr/>
        </p:nvCxnSpPr>
        <p:spPr>
          <a:xfrm flipH="1">
            <a:off x="10113216" y="5257759"/>
            <a:ext cx="4178" cy="548640"/>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27" name="Rectangle 126">
            <a:extLst>
              <a:ext uri="{FF2B5EF4-FFF2-40B4-BE49-F238E27FC236}">
                <a16:creationId xmlns:a16="http://schemas.microsoft.com/office/drawing/2014/main" id="{FABF6B31-9B9B-4D0C-982D-ABF9C9BDD46C}"/>
              </a:ext>
            </a:extLst>
          </p:cNvPr>
          <p:cNvSpPr/>
          <p:nvPr/>
        </p:nvSpPr>
        <p:spPr>
          <a:xfrm>
            <a:off x="10270321" y="5023099"/>
            <a:ext cx="732034" cy="150863"/>
          </a:xfrm>
          <a:prstGeom prst="rect">
            <a:avLst/>
          </a:prstGeom>
        </p:spPr>
        <p:txBody>
          <a:bodyPr wrap="square" lIns="89642" tIns="0" rIns="89642"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sp>
        <p:nvSpPr>
          <p:cNvPr id="128" name="Rectangle 127">
            <a:extLst>
              <a:ext uri="{FF2B5EF4-FFF2-40B4-BE49-F238E27FC236}">
                <a16:creationId xmlns:a16="http://schemas.microsoft.com/office/drawing/2014/main" id="{5F53588B-2655-457C-9799-E915FBEFE119}"/>
              </a:ext>
            </a:extLst>
          </p:cNvPr>
          <p:cNvSpPr/>
          <p:nvPr/>
        </p:nvSpPr>
        <p:spPr>
          <a:xfrm>
            <a:off x="6877993"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29" name="Rectangle 128">
            <a:extLst>
              <a:ext uri="{FF2B5EF4-FFF2-40B4-BE49-F238E27FC236}">
                <a16:creationId xmlns:a16="http://schemas.microsoft.com/office/drawing/2014/main" id="{F6729E60-7751-42DC-A5EC-898BA2B4292B}"/>
              </a:ext>
            </a:extLst>
          </p:cNvPr>
          <p:cNvSpPr/>
          <p:nvPr/>
        </p:nvSpPr>
        <p:spPr>
          <a:xfrm>
            <a:off x="7782104"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30" name="Rectangle 129">
            <a:extLst>
              <a:ext uri="{FF2B5EF4-FFF2-40B4-BE49-F238E27FC236}">
                <a16:creationId xmlns:a16="http://schemas.microsoft.com/office/drawing/2014/main" id="{CB1348B5-6E66-4933-BC69-A156F735CFC3}"/>
              </a:ext>
            </a:extLst>
          </p:cNvPr>
          <p:cNvSpPr/>
          <p:nvPr/>
        </p:nvSpPr>
        <p:spPr>
          <a:xfrm>
            <a:off x="8681058"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31" name="Rectangle 130">
            <a:extLst>
              <a:ext uri="{FF2B5EF4-FFF2-40B4-BE49-F238E27FC236}">
                <a16:creationId xmlns:a16="http://schemas.microsoft.com/office/drawing/2014/main" id="{4313E2E5-C17E-4207-9663-BB72406343A3}"/>
              </a:ext>
            </a:extLst>
          </p:cNvPr>
          <p:cNvSpPr/>
          <p:nvPr/>
        </p:nvSpPr>
        <p:spPr>
          <a:xfrm>
            <a:off x="9899120" y="5769832"/>
            <a:ext cx="422731" cy="271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29" normalizeH="0" baseline="0" noProof="0">
                <a:ln>
                  <a:noFill/>
                </a:ln>
                <a:solidFill>
                  <a:srgbClr val="353535"/>
                </a:solidFill>
                <a:effectLst/>
                <a:uLnTx/>
                <a:uFillTx/>
              </a:rPr>
              <a:t>app</a:t>
            </a:r>
            <a:endParaRPr kumimoji="0" lang="en-US" sz="1568" b="0" i="0" u="none" strike="noStrike" kern="0" cap="none" spc="0" normalizeH="0" baseline="0" noProof="0">
              <a:ln>
                <a:noFill/>
              </a:ln>
              <a:solidFill>
                <a:srgbClr val="353535"/>
              </a:solidFill>
              <a:effectLst/>
              <a:uLnTx/>
              <a:uFillTx/>
            </a:endParaRPr>
          </a:p>
        </p:txBody>
      </p:sp>
      <p:sp>
        <p:nvSpPr>
          <p:cNvPr id="133" name="Rectangle 132">
            <a:extLst>
              <a:ext uri="{FF2B5EF4-FFF2-40B4-BE49-F238E27FC236}">
                <a16:creationId xmlns:a16="http://schemas.microsoft.com/office/drawing/2014/main" id="{B3EA5FF7-4433-4C21-812C-2CCD6FCB431E}"/>
              </a:ext>
            </a:extLst>
          </p:cNvPr>
          <p:cNvSpPr/>
          <p:nvPr/>
        </p:nvSpPr>
        <p:spPr>
          <a:xfrm>
            <a:off x="9624504" y="3133279"/>
            <a:ext cx="738469" cy="24138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80" b="0" i="0" u="none" strike="noStrike" kern="0" cap="none" spc="0" normalizeH="0" baseline="0" noProof="0">
                <a:ln>
                  <a:noFill/>
                </a:ln>
                <a:solidFill>
                  <a:srgbClr val="353535"/>
                </a:solidFill>
                <a:effectLst/>
                <a:uLnTx/>
                <a:uFillTx/>
              </a:rPr>
              <a:t>connector</a:t>
            </a:r>
          </a:p>
        </p:txBody>
      </p:sp>
      <p:grpSp>
        <p:nvGrpSpPr>
          <p:cNvPr id="135" name="Group 134">
            <a:extLst>
              <a:ext uri="{FF2B5EF4-FFF2-40B4-BE49-F238E27FC236}">
                <a16:creationId xmlns:a16="http://schemas.microsoft.com/office/drawing/2014/main" id="{834D1C56-B687-4883-8490-6B5B5D37BA84}"/>
              </a:ext>
            </a:extLst>
          </p:cNvPr>
          <p:cNvGrpSpPr/>
          <p:nvPr/>
        </p:nvGrpSpPr>
        <p:grpSpPr>
          <a:xfrm>
            <a:off x="6263190" y="2536613"/>
            <a:ext cx="804553" cy="649545"/>
            <a:chOff x="1124660" y="2438555"/>
            <a:chExt cx="1323363" cy="1068399"/>
          </a:xfrm>
        </p:grpSpPr>
        <p:sp>
          <p:nvSpPr>
            <p:cNvPr id="136" name="Freeform 5">
              <a:extLst>
                <a:ext uri="{FF2B5EF4-FFF2-40B4-BE49-F238E27FC236}">
                  <a16:creationId xmlns:a16="http://schemas.microsoft.com/office/drawing/2014/main" id="{64847F02-CE3F-4585-8F23-4CD9E6EFC27B}"/>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22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ndParaRPr>
            </a:p>
          </p:txBody>
        </p:sp>
        <p:grpSp>
          <p:nvGrpSpPr>
            <p:cNvPr id="137" name="Group 136">
              <a:extLst>
                <a:ext uri="{FF2B5EF4-FFF2-40B4-BE49-F238E27FC236}">
                  <a16:creationId xmlns:a16="http://schemas.microsoft.com/office/drawing/2014/main" id="{6BF79D83-2272-4B43-A9C7-9AE523A10323}"/>
                </a:ext>
              </a:extLst>
            </p:cNvPr>
            <p:cNvGrpSpPr/>
            <p:nvPr/>
          </p:nvGrpSpPr>
          <p:grpSpPr>
            <a:xfrm>
              <a:off x="1124660" y="2438555"/>
              <a:ext cx="593820" cy="706058"/>
              <a:chOff x="6447047" y="5804307"/>
              <a:chExt cx="414034" cy="492291"/>
            </a:xfrm>
          </p:grpSpPr>
          <p:sp>
            <p:nvSpPr>
              <p:cNvPr id="138" name="Freeform 9">
                <a:extLst>
                  <a:ext uri="{FF2B5EF4-FFF2-40B4-BE49-F238E27FC236}">
                    <a16:creationId xmlns:a16="http://schemas.microsoft.com/office/drawing/2014/main" id="{F90167B4-17E1-4786-8757-DCEAD245C70A}"/>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53535"/>
                  </a:solidFill>
                  <a:effectLst/>
                  <a:uLnTx/>
                  <a:uFillTx/>
                  <a:latin typeface="Segoe UI Semilight"/>
                </a:endParaRPr>
              </a:p>
            </p:txBody>
          </p:sp>
          <p:sp>
            <p:nvSpPr>
              <p:cNvPr id="139" name="Oval 8">
                <a:extLst>
                  <a:ext uri="{FF2B5EF4-FFF2-40B4-BE49-F238E27FC236}">
                    <a16:creationId xmlns:a16="http://schemas.microsoft.com/office/drawing/2014/main" id="{B7BC9718-1ACA-4121-BFB9-21D3BED5543A}"/>
                  </a:ext>
                </a:extLst>
              </p:cNvPr>
              <p:cNvSpPr>
                <a:spLocks noChangeArrowheads="1"/>
              </p:cNvSpPr>
              <p:nvPr/>
            </p:nvSpPr>
            <p:spPr bwMode="auto">
              <a:xfrm>
                <a:off x="6507270" y="5804307"/>
                <a:ext cx="293587" cy="290228"/>
              </a:xfrm>
              <a:prstGeom prst="ellipse">
                <a:avLst/>
              </a:prstGeom>
              <a:noFill/>
              <a:ln w="19050" cap="flat">
                <a:solidFill>
                  <a:srgbClr val="0078D7"/>
                </a:solidFill>
                <a:prstDash val="solid"/>
                <a:miter lim="800000"/>
                <a:headEnd/>
                <a:tailEnd/>
              </a:ln>
              <a:extLst/>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53535"/>
                  </a:solidFill>
                  <a:effectLst/>
                  <a:uLnTx/>
                  <a:uFillTx/>
                  <a:latin typeface="Segoe UI Semilight"/>
                </a:endParaRPr>
              </a:p>
            </p:txBody>
          </p:sp>
        </p:grpSp>
      </p:grpSp>
      <p:sp>
        <p:nvSpPr>
          <p:cNvPr id="140" name="Freeform 192">
            <a:extLst>
              <a:ext uri="{FF2B5EF4-FFF2-40B4-BE49-F238E27FC236}">
                <a16:creationId xmlns:a16="http://schemas.microsoft.com/office/drawing/2014/main" id="{DB0C67B6-F550-4A75-8B3A-3D13BC5833FB}"/>
              </a:ext>
            </a:extLst>
          </p:cNvPr>
          <p:cNvSpPr>
            <a:spLocks noEditPoints="1"/>
          </p:cNvSpPr>
          <p:nvPr/>
        </p:nvSpPr>
        <p:spPr bwMode="auto">
          <a:xfrm>
            <a:off x="7379447" y="4963545"/>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1" name="Freeform 192">
            <a:extLst>
              <a:ext uri="{FF2B5EF4-FFF2-40B4-BE49-F238E27FC236}">
                <a16:creationId xmlns:a16="http://schemas.microsoft.com/office/drawing/2014/main" id="{986F2710-0742-443B-8FB9-5F47EC80619A}"/>
              </a:ext>
            </a:extLst>
          </p:cNvPr>
          <p:cNvSpPr>
            <a:spLocks noEditPoints="1"/>
          </p:cNvSpPr>
          <p:nvPr/>
        </p:nvSpPr>
        <p:spPr bwMode="auto">
          <a:xfrm>
            <a:off x="8739888" y="4958188"/>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2" name="Freeform 192">
            <a:extLst>
              <a:ext uri="{FF2B5EF4-FFF2-40B4-BE49-F238E27FC236}">
                <a16:creationId xmlns:a16="http://schemas.microsoft.com/office/drawing/2014/main" id="{B02016B1-F479-4176-A4B1-F9A05FA22B6C}"/>
              </a:ext>
            </a:extLst>
          </p:cNvPr>
          <p:cNvSpPr>
            <a:spLocks noEditPoints="1"/>
          </p:cNvSpPr>
          <p:nvPr/>
        </p:nvSpPr>
        <p:spPr bwMode="auto">
          <a:xfrm>
            <a:off x="9940120" y="4963816"/>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sp>
        <p:nvSpPr>
          <p:cNvPr id="143" name="Freeform 192">
            <a:extLst>
              <a:ext uri="{FF2B5EF4-FFF2-40B4-BE49-F238E27FC236}">
                <a16:creationId xmlns:a16="http://schemas.microsoft.com/office/drawing/2014/main" id="{F15396E6-2BA4-45B2-A1E5-7926EA0DFC58}"/>
              </a:ext>
            </a:extLst>
          </p:cNvPr>
          <p:cNvSpPr>
            <a:spLocks noEditPoints="1"/>
          </p:cNvSpPr>
          <p:nvPr/>
        </p:nvSpPr>
        <p:spPr bwMode="auto">
          <a:xfrm>
            <a:off x="9670555" y="2819051"/>
            <a:ext cx="341994" cy="297388"/>
          </a:xfrm>
          <a:custGeom>
            <a:avLst/>
            <a:gdLst>
              <a:gd name="T0" fmla="*/ 492 w 1062"/>
              <a:gd name="T1" fmla="*/ 463 h 926"/>
              <a:gd name="T2" fmla="*/ 492 w 1062"/>
              <a:gd name="T3" fmla="*/ 463 h 926"/>
              <a:gd name="T4" fmla="*/ 531 w 1062"/>
              <a:gd name="T5" fmla="*/ 424 h 926"/>
              <a:gd name="T6" fmla="*/ 570 w 1062"/>
              <a:gd name="T7" fmla="*/ 463 h 926"/>
              <a:gd name="T8" fmla="*/ 531 w 1062"/>
              <a:gd name="T9" fmla="*/ 503 h 926"/>
              <a:gd name="T10" fmla="*/ 492 w 1062"/>
              <a:gd name="T11" fmla="*/ 463 h 926"/>
              <a:gd name="T12" fmla="*/ 1035 w 1062"/>
              <a:gd name="T13" fmla="*/ 27 h 926"/>
              <a:gd name="T14" fmla="*/ 1035 w 1062"/>
              <a:gd name="T15" fmla="*/ 27 h 926"/>
              <a:gd name="T16" fmla="*/ 1035 w 1062"/>
              <a:gd name="T17" fmla="*/ 453 h 926"/>
              <a:gd name="T18" fmla="*/ 772 w 1062"/>
              <a:gd name="T19" fmla="*/ 453 h 926"/>
              <a:gd name="T20" fmla="*/ 702 w 1062"/>
              <a:gd name="T21" fmla="*/ 293 h 926"/>
              <a:gd name="T22" fmla="*/ 531 w 1062"/>
              <a:gd name="T23" fmla="*/ 222 h 926"/>
              <a:gd name="T24" fmla="*/ 360 w 1062"/>
              <a:gd name="T25" fmla="*/ 293 h 926"/>
              <a:gd name="T26" fmla="*/ 379 w 1062"/>
              <a:gd name="T27" fmla="*/ 311 h 926"/>
              <a:gd name="T28" fmla="*/ 531 w 1062"/>
              <a:gd name="T29" fmla="*/ 249 h 926"/>
              <a:gd name="T30" fmla="*/ 683 w 1062"/>
              <a:gd name="T31" fmla="*/ 311 h 926"/>
              <a:gd name="T32" fmla="*/ 746 w 1062"/>
              <a:gd name="T33" fmla="*/ 463 h 926"/>
              <a:gd name="T34" fmla="*/ 683 w 1062"/>
              <a:gd name="T35" fmla="*/ 615 h 926"/>
              <a:gd name="T36" fmla="*/ 531 w 1062"/>
              <a:gd name="T37" fmla="*/ 678 h 926"/>
              <a:gd name="T38" fmla="*/ 379 w 1062"/>
              <a:gd name="T39" fmla="*/ 615 h 926"/>
              <a:gd name="T40" fmla="*/ 360 w 1062"/>
              <a:gd name="T41" fmla="*/ 634 h 926"/>
              <a:gd name="T42" fmla="*/ 531 w 1062"/>
              <a:gd name="T43" fmla="*/ 704 h 926"/>
              <a:gd name="T44" fmla="*/ 702 w 1062"/>
              <a:gd name="T45" fmla="*/ 634 h 926"/>
              <a:gd name="T46" fmla="*/ 771 w 1062"/>
              <a:gd name="T47" fmla="*/ 480 h 926"/>
              <a:gd name="T48" fmla="*/ 1035 w 1062"/>
              <a:gd name="T49" fmla="*/ 480 h 926"/>
              <a:gd name="T50" fmla="*/ 1035 w 1062"/>
              <a:gd name="T51" fmla="*/ 899 h 926"/>
              <a:gd name="T52" fmla="*/ 27 w 1062"/>
              <a:gd name="T53" fmla="*/ 899 h 926"/>
              <a:gd name="T54" fmla="*/ 27 w 1062"/>
              <a:gd name="T55" fmla="*/ 480 h 926"/>
              <a:gd name="T56" fmla="*/ 467 w 1062"/>
              <a:gd name="T57" fmla="*/ 480 h 926"/>
              <a:gd name="T58" fmla="*/ 531 w 1062"/>
              <a:gd name="T59" fmla="*/ 529 h 926"/>
              <a:gd name="T60" fmla="*/ 597 w 1062"/>
              <a:gd name="T61" fmla="*/ 463 h 926"/>
              <a:gd name="T62" fmla="*/ 531 w 1062"/>
              <a:gd name="T63" fmla="*/ 397 h 926"/>
              <a:gd name="T64" fmla="*/ 466 w 1062"/>
              <a:gd name="T65" fmla="*/ 453 h 926"/>
              <a:gd name="T66" fmla="*/ 27 w 1062"/>
              <a:gd name="T67" fmla="*/ 453 h 926"/>
              <a:gd name="T68" fmla="*/ 27 w 1062"/>
              <a:gd name="T69" fmla="*/ 27 h 926"/>
              <a:gd name="T70" fmla="*/ 1035 w 1062"/>
              <a:gd name="T71" fmla="*/ 27 h 926"/>
              <a:gd name="T72" fmla="*/ 0 w 1062"/>
              <a:gd name="T73" fmla="*/ 926 h 926"/>
              <a:gd name="T74" fmla="*/ 0 w 1062"/>
              <a:gd name="T75" fmla="*/ 926 h 926"/>
              <a:gd name="T76" fmla="*/ 1062 w 1062"/>
              <a:gd name="T77" fmla="*/ 926 h 926"/>
              <a:gd name="T78" fmla="*/ 1062 w 1062"/>
              <a:gd name="T79" fmla="*/ 0 h 926"/>
              <a:gd name="T80" fmla="*/ 0 w 1062"/>
              <a:gd name="T81" fmla="*/ 0 h 926"/>
              <a:gd name="T82" fmla="*/ 0 w 1062"/>
              <a:gd name="T83" fmla="*/ 92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926">
                <a:moveTo>
                  <a:pt x="492" y="463"/>
                </a:moveTo>
                <a:lnTo>
                  <a:pt x="492" y="463"/>
                </a:lnTo>
                <a:cubicBezTo>
                  <a:pt x="492" y="442"/>
                  <a:pt x="509" y="424"/>
                  <a:pt x="531" y="424"/>
                </a:cubicBezTo>
                <a:cubicBezTo>
                  <a:pt x="553" y="424"/>
                  <a:pt x="570" y="442"/>
                  <a:pt x="570" y="463"/>
                </a:cubicBezTo>
                <a:cubicBezTo>
                  <a:pt x="570" y="485"/>
                  <a:pt x="553" y="503"/>
                  <a:pt x="531" y="503"/>
                </a:cubicBezTo>
                <a:cubicBezTo>
                  <a:pt x="509" y="503"/>
                  <a:pt x="492" y="485"/>
                  <a:pt x="492" y="463"/>
                </a:cubicBezTo>
                <a:close/>
                <a:moveTo>
                  <a:pt x="1035" y="27"/>
                </a:moveTo>
                <a:lnTo>
                  <a:pt x="1035" y="27"/>
                </a:lnTo>
                <a:lnTo>
                  <a:pt x="1035" y="453"/>
                </a:lnTo>
                <a:lnTo>
                  <a:pt x="772" y="453"/>
                </a:lnTo>
                <a:cubicBezTo>
                  <a:pt x="769" y="393"/>
                  <a:pt x="745" y="336"/>
                  <a:pt x="702" y="293"/>
                </a:cubicBezTo>
                <a:cubicBezTo>
                  <a:pt x="656" y="247"/>
                  <a:pt x="595" y="222"/>
                  <a:pt x="531" y="222"/>
                </a:cubicBezTo>
                <a:cubicBezTo>
                  <a:pt x="466" y="222"/>
                  <a:pt x="406" y="247"/>
                  <a:pt x="360" y="293"/>
                </a:cubicBezTo>
                <a:lnTo>
                  <a:pt x="379" y="311"/>
                </a:lnTo>
                <a:cubicBezTo>
                  <a:pt x="420" y="271"/>
                  <a:pt x="474" y="249"/>
                  <a:pt x="531" y="249"/>
                </a:cubicBezTo>
                <a:cubicBezTo>
                  <a:pt x="588" y="249"/>
                  <a:pt x="642" y="271"/>
                  <a:pt x="683" y="311"/>
                </a:cubicBezTo>
                <a:cubicBezTo>
                  <a:pt x="723" y="352"/>
                  <a:pt x="746" y="406"/>
                  <a:pt x="746" y="463"/>
                </a:cubicBezTo>
                <a:cubicBezTo>
                  <a:pt x="746" y="521"/>
                  <a:pt x="723" y="574"/>
                  <a:pt x="683" y="615"/>
                </a:cubicBezTo>
                <a:cubicBezTo>
                  <a:pt x="642" y="655"/>
                  <a:pt x="588" y="678"/>
                  <a:pt x="531" y="678"/>
                </a:cubicBezTo>
                <a:cubicBezTo>
                  <a:pt x="474" y="678"/>
                  <a:pt x="420" y="655"/>
                  <a:pt x="379" y="615"/>
                </a:cubicBezTo>
                <a:lnTo>
                  <a:pt x="360" y="634"/>
                </a:lnTo>
                <a:cubicBezTo>
                  <a:pt x="406" y="679"/>
                  <a:pt x="466" y="704"/>
                  <a:pt x="531" y="704"/>
                </a:cubicBezTo>
                <a:cubicBezTo>
                  <a:pt x="595" y="704"/>
                  <a:pt x="656" y="679"/>
                  <a:pt x="702" y="634"/>
                </a:cubicBezTo>
                <a:cubicBezTo>
                  <a:pt x="743" y="592"/>
                  <a:pt x="767" y="538"/>
                  <a:pt x="771" y="480"/>
                </a:cubicBezTo>
                <a:lnTo>
                  <a:pt x="1035" y="480"/>
                </a:lnTo>
                <a:lnTo>
                  <a:pt x="1035" y="899"/>
                </a:lnTo>
                <a:lnTo>
                  <a:pt x="27" y="899"/>
                </a:lnTo>
                <a:lnTo>
                  <a:pt x="27" y="480"/>
                </a:lnTo>
                <a:lnTo>
                  <a:pt x="467" y="480"/>
                </a:lnTo>
                <a:cubicBezTo>
                  <a:pt x="475" y="508"/>
                  <a:pt x="500" y="529"/>
                  <a:pt x="531" y="529"/>
                </a:cubicBezTo>
                <a:cubicBezTo>
                  <a:pt x="567" y="529"/>
                  <a:pt x="597" y="500"/>
                  <a:pt x="597" y="463"/>
                </a:cubicBezTo>
                <a:cubicBezTo>
                  <a:pt x="597" y="427"/>
                  <a:pt x="567" y="397"/>
                  <a:pt x="531" y="397"/>
                </a:cubicBezTo>
                <a:cubicBezTo>
                  <a:pt x="498" y="397"/>
                  <a:pt x="471" y="422"/>
                  <a:pt x="466" y="453"/>
                </a:cubicBezTo>
                <a:lnTo>
                  <a:pt x="27" y="453"/>
                </a:lnTo>
                <a:lnTo>
                  <a:pt x="27" y="27"/>
                </a:lnTo>
                <a:lnTo>
                  <a:pt x="1035" y="27"/>
                </a:lnTo>
                <a:close/>
                <a:moveTo>
                  <a:pt x="0" y="926"/>
                </a:moveTo>
                <a:lnTo>
                  <a:pt x="0" y="926"/>
                </a:lnTo>
                <a:lnTo>
                  <a:pt x="1062" y="926"/>
                </a:lnTo>
                <a:lnTo>
                  <a:pt x="1062" y="0"/>
                </a:lnTo>
                <a:lnTo>
                  <a:pt x="0" y="0"/>
                </a:lnTo>
                <a:lnTo>
                  <a:pt x="0" y="926"/>
                </a:lnTo>
                <a:close/>
              </a:path>
            </a:pathLst>
          </a:custGeom>
          <a:solidFill>
            <a:srgbClr val="E6E6E6">
              <a:lumMod val="10000"/>
            </a:srgbClr>
          </a:solidFill>
          <a:ln w="0">
            <a:no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endParaRPr>
          </a:p>
        </p:txBody>
      </p:sp>
      <p:grpSp>
        <p:nvGrpSpPr>
          <p:cNvPr id="61" name="Group 207">
            <a:extLst>
              <a:ext uri="{FF2B5EF4-FFF2-40B4-BE49-F238E27FC236}">
                <a16:creationId xmlns:a16="http://schemas.microsoft.com/office/drawing/2014/main" id="{1257FE5E-88BD-4A1D-A07F-848CA72F20D9}"/>
              </a:ext>
            </a:extLst>
          </p:cNvPr>
          <p:cNvGrpSpPr>
            <a:grpSpLocks noChangeAspect="1"/>
          </p:cNvGrpSpPr>
          <p:nvPr/>
        </p:nvGrpSpPr>
        <p:grpSpPr bwMode="auto">
          <a:xfrm>
            <a:off x="10761278" y="5044223"/>
            <a:ext cx="1151321" cy="1120300"/>
            <a:chOff x="3750" y="2040"/>
            <a:chExt cx="334" cy="325"/>
          </a:xfrm>
          <a:solidFill>
            <a:srgbClr val="0078D7"/>
          </a:solidFill>
        </p:grpSpPr>
        <p:sp>
          <p:nvSpPr>
            <p:cNvPr id="62" name="Rectangle 208">
              <a:extLst>
                <a:ext uri="{FF2B5EF4-FFF2-40B4-BE49-F238E27FC236}">
                  <a16:creationId xmlns:a16="http://schemas.microsoft.com/office/drawing/2014/main" id="{3E79B07E-4F77-43F3-8886-22E05C02A2AF}"/>
                </a:ext>
              </a:extLst>
            </p:cNvPr>
            <p:cNvSpPr>
              <a:spLocks noChangeArrowheads="1"/>
            </p:cNvSpPr>
            <p:nvPr/>
          </p:nvSpPr>
          <p:spPr bwMode="auto">
            <a:xfrm>
              <a:off x="3860" y="2071"/>
              <a:ext cx="150" cy="294"/>
            </a:xfrm>
            <a:prstGeom prst="rect">
              <a:avLst/>
            </a:prstGeom>
            <a:solidFill>
              <a:srgbClr val="FFFFFF"/>
            </a:solidFill>
            <a:ln w="1587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3" name="Freeform 209">
              <a:extLst>
                <a:ext uri="{FF2B5EF4-FFF2-40B4-BE49-F238E27FC236}">
                  <a16:creationId xmlns:a16="http://schemas.microsoft.com/office/drawing/2014/main" id="{29CAF475-E352-400E-9E3A-2B886571F849}"/>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4" name="Freeform 210">
              <a:extLst>
                <a:ext uri="{FF2B5EF4-FFF2-40B4-BE49-F238E27FC236}">
                  <a16:creationId xmlns:a16="http://schemas.microsoft.com/office/drawing/2014/main" id="{71298C6B-F169-4AC6-86BB-71E0509C99BB}"/>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5" name="Freeform 211">
              <a:extLst>
                <a:ext uri="{FF2B5EF4-FFF2-40B4-BE49-F238E27FC236}">
                  <a16:creationId xmlns:a16="http://schemas.microsoft.com/office/drawing/2014/main" id="{F7CC11D2-C1C2-48DE-8F91-57D58CD60A6B}"/>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6" name="Rectangle 212">
              <a:extLst>
                <a:ext uri="{FF2B5EF4-FFF2-40B4-BE49-F238E27FC236}">
                  <a16:creationId xmlns:a16="http://schemas.microsoft.com/office/drawing/2014/main" id="{D9961586-3BAC-4358-9407-84F15A27018C}"/>
                </a:ext>
              </a:extLst>
            </p:cNvPr>
            <p:cNvSpPr>
              <a:spLocks noChangeArrowheads="1"/>
            </p:cNvSpPr>
            <p:nvPr/>
          </p:nvSpPr>
          <p:spPr bwMode="auto">
            <a:xfrm>
              <a:off x="3888" y="2040"/>
              <a:ext cx="42" cy="31"/>
            </a:xfrm>
            <a:prstGeom prst="rect">
              <a:avLst/>
            </a:prstGeom>
            <a:solidFill>
              <a:srgbClr val="FFFFFF"/>
            </a:solidFill>
            <a:ln w="1587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7" name="Rectangle 213">
              <a:extLst>
                <a:ext uri="{FF2B5EF4-FFF2-40B4-BE49-F238E27FC236}">
                  <a16:creationId xmlns:a16="http://schemas.microsoft.com/office/drawing/2014/main" id="{59C00554-28A2-44FA-9798-E55DC5AF4DEE}"/>
                </a:ext>
              </a:extLst>
            </p:cNvPr>
            <p:cNvSpPr>
              <a:spLocks noChangeArrowheads="1"/>
            </p:cNvSpPr>
            <p:nvPr/>
          </p:nvSpPr>
          <p:spPr bwMode="auto">
            <a:xfrm>
              <a:off x="3970" y="209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8" name="Rectangle 214">
              <a:extLst>
                <a:ext uri="{FF2B5EF4-FFF2-40B4-BE49-F238E27FC236}">
                  <a16:creationId xmlns:a16="http://schemas.microsoft.com/office/drawing/2014/main" id="{369E22FC-BBB6-4B90-B097-4483A9BBBC56}"/>
                </a:ext>
              </a:extLst>
            </p:cNvPr>
            <p:cNvSpPr>
              <a:spLocks noChangeArrowheads="1"/>
            </p:cNvSpPr>
            <p:nvPr/>
          </p:nvSpPr>
          <p:spPr bwMode="auto">
            <a:xfrm>
              <a:off x="3970" y="213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69" name="Rectangle 215">
              <a:extLst>
                <a:ext uri="{FF2B5EF4-FFF2-40B4-BE49-F238E27FC236}">
                  <a16:creationId xmlns:a16="http://schemas.microsoft.com/office/drawing/2014/main" id="{4A8846D7-34EF-4B7B-8FE9-F4E56AF15876}"/>
                </a:ext>
              </a:extLst>
            </p:cNvPr>
            <p:cNvSpPr>
              <a:spLocks noChangeArrowheads="1"/>
            </p:cNvSpPr>
            <p:nvPr/>
          </p:nvSpPr>
          <p:spPr bwMode="auto">
            <a:xfrm>
              <a:off x="3970"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0" name="Rectangle 216">
              <a:extLst>
                <a:ext uri="{FF2B5EF4-FFF2-40B4-BE49-F238E27FC236}">
                  <a16:creationId xmlns:a16="http://schemas.microsoft.com/office/drawing/2014/main" id="{445DFFE2-570C-4163-88E0-AA720BBAFC9F}"/>
                </a:ext>
              </a:extLst>
            </p:cNvPr>
            <p:cNvSpPr>
              <a:spLocks noChangeArrowheads="1"/>
            </p:cNvSpPr>
            <p:nvPr/>
          </p:nvSpPr>
          <p:spPr bwMode="auto">
            <a:xfrm>
              <a:off x="3970"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1" name="Rectangle 217">
              <a:extLst>
                <a:ext uri="{FF2B5EF4-FFF2-40B4-BE49-F238E27FC236}">
                  <a16:creationId xmlns:a16="http://schemas.microsoft.com/office/drawing/2014/main" id="{1BBE44EE-C7A1-4047-887D-3A2359A7912C}"/>
                </a:ext>
              </a:extLst>
            </p:cNvPr>
            <p:cNvSpPr>
              <a:spLocks noChangeArrowheads="1"/>
            </p:cNvSpPr>
            <p:nvPr/>
          </p:nvSpPr>
          <p:spPr bwMode="auto">
            <a:xfrm>
              <a:off x="3970"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2" name="Rectangle 218">
              <a:extLst>
                <a:ext uri="{FF2B5EF4-FFF2-40B4-BE49-F238E27FC236}">
                  <a16:creationId xmlns:a16="http://schemas.microsoft.com/office/drawing/2014/main" id="{B312DA1A-92D2-4230-80A4-2DCC98A53133}"/>
                </a:ext>
              </a:extLst>
            </p:cNvPr>
            <p:cNvSpPr>
              <a:spLocks noChangeArrowheads="1"/>
            </p:cNvSpPr>
            <p:nvPr/>
          </p:nvSpPr>
          <p:spPr bwMode="auto">
            <a:xfrm>
              <a:off x="3885" y="209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3" name="Rectangle 219">
              <a:extLst>
                <a:ext uri="{FF2B5EF4-FFF2-40B4-BE49-F238E27FC236}">
                  <a16:creationId xmlns:a16="http://schemas.microsoft.com/office/drawing/2014/main" id="{64D4BC23-6163-4AE4-8106-B15B48939485}"/>
                </a:ext>
              </a:extLst>
            </p:cNvPr>
            <p:cNvSpPr>
              <a:spLocks noChangeArrowheads="1"/>
            </p:cNvSpPr>
            <p:nvPr/>
          </p:nvSpPr>
          <p:spPr bwMode="auto">
            <a:xfrm>
              <a:off x="3885" y="213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4" name="Rectangle 220">
              <a:extLst>
                <a:ext uri="{FF2B5EF4-FFF2-40B4-BE49-F238E27FC236}">
                  <a16:creationId xmlns:a16="http://schemas.microsoft.com/office/drawing/2014/main" id="{AB75C787-E104-4CAB-A323-D1C6F4452B95}"/>
                </a:ext>
              </a:extLst>
            </p:cNvPr>
            <p:cNvSpPr>
              <a:spLocks noChangeArrowheads="1"/>
            </p:cNvSpPr>
            <p:nvPr/>
          </p:nvSpPr>
          <p:spPr bwMode="auto">
            <a:xfrm>
              <a:off x="3885"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5" name="Rectangle 221">
              <a:extLst>
                <a:ext uri="{FF2B5EF4-FFF2-40B4-BE49-F238E27FC236}">
                  <a16:creationId xmlns:a16="http://schemas.microsoft.com/office/drawing/2014/main" id="{1A54F24D-1AEC-418E-923E-67EF86A35BE7}"/>
                </a:ext>
              </a:extLst>
            </p:cNvPr>
            <p:cNvSpPr>
              <a:spLocks noChangeArrowheads="1"/>
            </p:cNvSpPr>
            <p:nvPr/>
          </p:nvSpPr>
          <p:spPr bwMode="auto">
            <a:xfrm>
              <a:off x="3885"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6" name="Rectangle 222">
              <a:extLst>
                <a:ext uri="{FF2B5EF4-FFF2-40B4-BE49-F238E27FC236}">
                  <a16:creationId xmlns:a16="http://schemas.microsoft.com/office/drawing/2014/main" id="{47AF5074-1A62-4C11-A003-9AE71E64750C}"/>
                </a:ext>
              </a:extLst>
            </p:cNvPr>
            <p:cNvSpPr>
              <a:spLocks noChangeArrowheads="1"/>
            </p:cNvSpPr>
            <p:nvPr/>
          </p:nvSpPr>
          <p:spPr bwMode="auto">
            <a:xfrm>
              <a:off x="3885"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7" name="Rectangle 223">
              <a:extLst>
                <a:ext uri="{FF2B5EF4-FFF2-40B4-BE49-F238E27FC236}">
                  <a16:creationId xmlns:a16="http://schemas.microsoft.com/office/drawing/2014/main" id="{B4A8129E-C2DC-492C-81A8-1F8C15497DA9}"/>
                </a:ext>
              </a:extLst>
            </p:cNvPr>
            <p:cNvSpPr>
              <a:spLocks noChangeArrowheads="1"/>
            </p:cNvSpPr>
            <p:nvPr/>
          </p:nvSpPr>
          <p:spPr bwMode="auto">
            <a:xfrm>
              <a:off x="3927" y="209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8" name="Rectangle 224">
              <a:extLst>
                <a:ext uri="{FF2B5EF4-FFF2-40B4-BE49-F238E27FC236}">
                  <a16:creationId xmlns:a16="http://schemas.microsoft.com/office/drawing/2014/main" id="{FAC2BE85-0BDF-4C8C-8EFC-6B82077C9257}"/>
                </a:ext>
              </a:extLst>
            </p:cNvPr>
            <p:cNvSpPr>
              <a:spLocks noChangeArrowheads="1"/>
            </p:cNvSpPr>
            <p:nvPr/>
          </p:nvSpPr>
          <p:spPr bwMode="auto">
            <a:xfrm>
              <a:off x="3927" y="2138"/>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79" name="Rectangle 225">
              <a:extLst>
                <a:ext uri="{FF2B5EF4-FFF2-40B4-BE49-F238E27FC236}">
                  <a16:creationId xmlns:a16="http://schemas.microsoft.com/office/drawing/2014/main" id="{47E0980C-A40D-4BDD-8BC6-DFFBF33E3E33}"/>
                </a:ext>
              </a:extLst>
            </p:cNvPr>
            <p:cNvSpPr>
              <a:spLocks noChangeArrowheads="1"/>
            </p:cNvSpPr>
            <p:nvPr/>
          </p:nvSpPr>
          <p:spPr bwMode="auto">
            <a:xfrm>
              <a:off x="3927"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0" name="Rectangle 226">
              <a:extLst>
                <a:ext uri="{FF2B5EF4-FFF2-40B4-BE49-F238E27FC236}">
                  <a16:creationId xmlns:a16="http://schemas.microsoft.com/office/drawing/2014/main" id="{35AEFEC7-2549-4B9B-9B12-3F8C5494E68C}"/>
                </a:ext>
              </a:extLst>
            </p:cNvPr>
            <p:cNvSpPr>
              <a:spLocks noChangeArrowheads="1"/>
            </p:cNvSpPr>
            <p:nvPr/>
          </p:nvSpPr>
          <p:spPr bwMode="auto">
            <a:xfrm>
              <a:off x="3927"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1" name="Rectangle 227">
              <a:extLst>
                <a:ext uri="{FF2B5EF4-FFF2-40B4-BE49-F238E27FC236}">
                  <a16:creationId xmlns:a16="http://schemas.microsoft.com/office/drawing/2014/main" id="{1AEE1C86-57DB-46AC-853F-B73CCC7AD7D9}"/>
                </a:ext>
              </a:extLst>
            </p:cNvPr>
            <p:cNvSpPr>
              <a:spLocks noChangeArrowheads="1"/>
            </p:cNvSpPr>
            <p:nvPr/>
          </p:nvSpPr>
          <p:spPr bwMode="auto">
            <a:xfrm>
              <a:off x="3927"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2" name="Rectangle 228">
              <a:extLst>
                <a:ext uri="{FF2B5EF4-FFF2-40B4-BE49-F238E27FC236}">
                  <a16:creationId xmlns:a16="http://schemas.microsoft.com/office/drawing/2014/main" id="{F501C054-E1B0-4817-A175-F4C90C78FDF4}"/>
                </a:ext>
              </a:extLst>
            </p:cNvPr>
            <p:cNvSpPr>
              <a:spLocks noChangeArrowheads="1"/>
            </p:cNvSpPr>
            <p:nvPr/>
          </p:nvSpPr>
          <p:spPr bwMode="auto">
            <a:xfrm>
              <a:off x="3776"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3" name="Rectangle 229">
              <a:extLst>
                <a:ext uri="{FF2B5EF4-FFF2-40B4-BE49-F238E27FC236}">
                  <a16:creationId xmlns:a16="http://schemas.microsoft.com/office/drawing/2014/main" id="{0311FF64-651B-41E3-8F35-75526085C507}"/>
                </a:ext>
              </a:extLst>
            </p:cNvPr>
            <p:cNvSpPr>
              <a:spLocks noChangeArrowheads="1"/>
            </p:cNvSpPr>
            <p:nvPr/>
          </p:nvSpPr>
          <p:spPr bwMode="auto">
            <a:xfrm>
              <a:off x="3776"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4" name="Rectangle 230">
              <a:extLst>
                <a:ext uri="{FF2B5EF4-FFF2-40B4-BE49-F238E27FC236}">
                  <a16:creationId xmlns:a16="http://schemas.microsoft.com/office/drawing/2014/main" id="{708B624D-0ED3-4B14-ABBE-2CBA5C45DF7C}"/>
                </a:ext>
              </a:extLst>
            </p:cNvPr>
            <p:cNvSpPr>
              <a:spLocks noChangeArrowheads="1"/>
            </p:cNvSpPr>
            <p:nvPr/>
          </p:nvSpPr>
          <p:spPr bwMode="auto">
            <a:xfrm>
              <a:off x="3776"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5" name="Rectangle 231">
              <a:extLst>
                <a:ext uri="{FF2B5EF4-FFF2-40B4-BE49-F238E27FC236}">
                  <a16:creationId xmlns:a16="http://schemas.microsoft.com/office/drawing/2014/main" id="{CF78F435-DE4A-44DA-B283-C8B372FD9278}"/>
                </a:ext>
              </a:extLst>
            </p:cNvPr>
            <p:cNvSpPr>
              <a:spLocks noChangeArrowheads="1"/>
            </p:cNvSpPr>
            <p:nvPr/>
          </p:nvSpPr>
          <p:spPr bwMode="auto">
            <a:xfrm>
              <a:off x="3818" y="2176"/>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6" name="Rectangle 232">
              <a:extLst>
                <a:ext uri="{FF2B5EF4-FFF2-40B4-BE49-F238E27FC236}">
                  <a16:creationId xmlns:a16="http://schemas.microsoft.com/office/drawing/2014/main" id="{56E9C066-B9FC-45EC-8B32-0DA564B4409A}"/>
                </a:ext>
              </a:extLst>
            </p:cNvPr>
            <p:cNvSpPr>
              <a:spLocks noChangeArrowheads="1"/>
            </p:cNvSpPr>
            <p:nvPr/>
          </p:nvSpPr>
          <p:spPr bwMode="auto">
            <a:xfrm>
              <a:off x="3818" y="2216"/>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7" name="Rectangle 233">
              <a:extLst>
                <a:ext uri="{FF2B5EF4-FFF2-40B4-BE49-F238E27FC236}">
                  <a16:creationId xmlns:a16="http://schemas.microsoft.com/office/drawing/2014/main" id="{1A054AFB-54F3-4BC6-BF30-BF97195B8B83}"/>
                </a:ext>
              </a:extLst>
            </p:cNvPr>
            <p:cNvSpPr>
              <a:spLocks noChangeArrowheads="1"/>
            </p:cNvSpPr>
            <p:nvPr/>
          </p:nvSpPr>
          <p:spPr bwMode="auto">
            <a:xfrm>
              <a:off x="3818" y="2254"/>
              <a:ext cx="15" cy="16"/>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8" name="Rectangle 234">
              <a:extLst>
                <a:ext uri="{FF2B5EF4-FFF2-40B4-BE49-F238E27FC236}">
                  <a16:creationId xmlns:a16="http://schemas.microsoft.com/office/drawing/2014/main" id="{EF646926-B29C-4958-9BF7-811DC90DE62C}"/>
                </a:ext>
              </a:extLst>
            </p:cNvPr>
            <p:cNvSpPr>
              <a:spLocks noChangeArrowheads="1"/>
            </p:cNvSpPr>
            <p:nvPr/>
          </p:nvSpPr>
          <p:spPr bwMode="auto">
            <a:xfrm>
              <a:off x="3776" y="2295"/>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89" name="Rectangle 235">
              <a:extLst>
                <a:ext uri="{FF2B5EF4-FFF2-40B4-BE49-F238E27FC236}">
                  <a16:creationId xmlns:a16="http://schemas.microsoft.com/office/drawing/2014/main" id="{9D20FA60-3AAA-41FD-9ADE-354F722B52A1}"/>
                </a:ext>
              </a:extLst>
            </p:cNvPr>
            <p:cNvSpPr>
              <a:spLocks noChangeArrowheads="1"/>
            </p:cNvSpPr>
            <p:nvPr/>
          </p:nvSpPr>
          <p:spPr bwMode="auto">
            <a:xfrm>
              <a:off x="3818" y="2295"/>
              <a:ext cx="15" cy="15"/>
            </a:xfrm>
            <a:prstGeom prst="rect">
              <a:avLst/>
            </a:prstGeom>
            <a:solidFill>
              <a:schemeClr val="tx1"/>
            </a:solid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grpSp>
      <p:sp>
        <p:nvSpPr>
          <p:cNvPr id="58" name="Rectangle 57">
            <a:extLst>
              <a:ext uri="{FF2B5EF4-FFF2-40B4-BE49-F238E27FC236}">
                <a16:creationId xmlns:a16="http://schemas.microsoft.com/office/drawing/2014/main" id="{BC0973F1-555F-4B3C-ACEC-8886C01A29CD}"/>
              </a:ext>
            </a:extLst>
          </p:cNvPr>
          <p:cNvSpPr/>
          <p:nvPr/>
        </p:nvSpPr>
        <p:spPr>
          <a:xfrm>
            <a:off x="8064174" y="6160659"/>
            <a:ext cx="1737360" cy="338554"/>
          </a:xfrm>
          <a:prstGeom prst="rect">
            <a:avLst/>
          </a:prstGeom>
        </p:spPr>
        <p:txBody>
          <a:bodyPr wrap="square">
            <a:spAutoFit/>
          </a:bodyPr>
          <a:lstStyle/>
          <a:p>
            <a:pPr algn="ctr"/>
            <a:r>
              <a:rPr lang="en-US" sz="1600" spc="-50">
                <a:ln w="3175">
                  <a:noFill/>
                </a:ln>
                <a:gradFill>
                  <a:gsLst>
                    <a:gs pos="1250">
                      <a:srgbClr val="1A1A1A"/>
                    </a:gs>
                    <a:gs pos="100000">
                      <a:srgbClr val="1A1A1A"/>
                    </a:gs>
                  </a:gsLst>
                  <a:lin ang="5400000" scaled="0"/>
                </a:gradFill>
                <a:cs typeface="Segoe UI" pitchFamily="34" charset="0"/>
              </a:rPr>
              <a:t>On-premises apps</a:t>
            </a:r>
            <a:endParaRPr lang="en-US" sz="1000"/>
          </a:p>
        </p:txBody>
      </p:sp>
      <p:grpSp>
        <p:nvGrpSpPr>
          <p:cNvPr id="175" name="Group 174">
            <a:extLst>
              <a:ext uri="{FF2B5EF4-FFF2-40B4-BE49-F238E27FC236}">
                <a16:creationId xmlns:a16="http://schemas.microsoft.com/office/drawing/2014/main" id="{087A005F-9590-4B5E-A560-76A2BD6E224C}"/>
              </a:ext>
            </a:extLst>
          </p:cNvPr>
          <p:cNvGrpSpPr/>
          <p:nvPr/>
        </p:nvGrpSpPr>
        <p:grpSpPr>
          <a:xfrm>
            <a:off x="7751465" y="1354169"/>
            <a:ext cx="1847009" cy="1847008"/>
            <a:chOff x="2966508" y="1285011"/>
            <a:chExt cx="3535696" cy="3535694"/>
          </a:xfrm>
        </p:grpSpPr>
        <p:sp>
          <p:nvSpPr>
            <p:cNvPr id="176" name="Oval 175">
              <a:extLst>
                <a:ext uri="{FF2B5EF4-FFF2-40B4-BE49-F238E27FC236}">
                  <a16:creationId xmlns:a16="http://schemas.microsoft.com/office/drawing/2014/main" id="{12AABABF-127C-4DEF-8BF9-FCC0E1057FEB}"/>
                </a:ext>
              </a:extLst>
            </p:cNvPr>
            <p:cNvSpPr/>
            <p:nvPr/>
          </p:nvSpPr>
          <p:spPr bwMode="auto">
            <a:xfrm>
              <a:off x="2966508" y="1285011"/>
              <a:ext cx="3535696" cy="3535694"/>
            </a:xfrm>
            <a:prstGeom prst="ellipse">
              <a:avLst/>
            </a:prstGeom>
            <a:solidFill>
              <a:srgbClr val="FFFFFF">
                <a:alpha val="45000"/>
              </a:srgbClr>
            </a:solidFill>
            <a:ln w="12700" cap="flat" cmpd="sng" algn="ctr">
              <a:solidFill>
                <a:schemeClr val="accent1"/>
              </a:solidFill>
              <a:prstDash val="dash"/>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77" name="TextBox 176">
              <a:extLst>
                <a:ext uri="{FF2B5EF4-FFF2-40B4-BE49-F238E27FC236}">
                  <a16:creationId xmlns:a16="http://schemas.microsoft.com/office/drawing/2014/main" id="{7562C773-CB34-41D8-AE2A-08DD8B7AD6E7}"/>
                </a:ext>
              </a:extLst>
            </p:cNvPr>
            <p:cNvSpPr txBox="1"/>
            <p:nvPr/>
          </p:nvSpPr>
          <p:spPr>
            <a:xfrm>
              <a:off x="3108390" y="3067193"/>
              <a:ext cx="3251966" cy="1603057"/>
            </a:xfrm>
            <a:prstGeom prst="rect">
              <a:avLst/>
            </a:prstGeom>
            <a:noFill/>
          </p:spPr>
          <p:txBody>
            <a:bodyPr wrap="none" lIns="179285" tIns="143428" rIns="179285" bIns="143428" rtlCol="0">
              <a:sp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lang="en-US" sz="1600"/>
                <a:t>Azure Active</a:t>
              </a:r>
              <a:br>
                <a:rPr lang="en-US" sz="1600"/>
              </a:br>
              <a:r>
                <a:rPr lang="en-US" sz="1600"/>
                <a:t>Directory</a:t>
              </a:r>
            </a:p>
          </p:txBody>
        </p:sp>
        <p:sp>
          <p:nvSpPr>
            <p:cNvPr id="178" name="Freeform: Shape 177">
              <a:extLst>
                <a:ext uri="{FF2B5EF4-FFF2-40B4-BE49-F238E27FC236}">
                  <a16:creationId xmlns:a16="http://schemas.microsoft.com/office/drawing/2014/main" id="{6E8CED51-2C10-49B4-9E5E-89D6D2FCC385}"/>
                </a:ext>
              </a:extLst>
            </p:cNvPr>
            <p:cNvSpPr>
              <a:spLocks noChangeAspect="1"/>
            </p:cNvSpPr>
            <p:nvPr/>
          </p:nvSpPr>
          <p:spPr bwMode="auto">
            <a:xfrm flipV="1">
              <a:off x="4004684" y="1888360"/>
              <a:ext cx="1449175" cy="1439800"/>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rgbClr val="0078D7">
                <a:alpha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2E97EA79-15CF-40F6-9B5C-B3270171EA1C}"/>
              </a:ext>
            </a:extLst>
          </p:cNvPr>
          <p:cNvGrpSpPr/>
          <p:nvPr/>
        </p:nvGrpSpPr>
        <p:grpSpPr>
          <a:xfrm>
            <a:off x="7456659" y="3069202"/>
            <a:ext cx="1819132" cy="731052"/>
            <a:chOff x="5769542" y="3050152"/>
            <a:chExt cx="1819132" cy="731052"/>
          </a:xfrm>
        </p:grpSpPr>
        <p:sp>
          <p:nvSpPr>
            <p:cNvPr id="134" name="Rectangle 133">
              <a:extLst>
                <a:ext uri="{FF2B5EF4-FFF2-40B4-BE49-F238E27FC236}">
                  <a16:creationId xmlns:a16="http://schemas.microsoft.com/office/drawing/2014/main" id="{5478757E-69B1-4AE1-BDA3-5B0878FB587F}"/>
                </a:ext>
              </a:extLst>
            </p:cNvPr>
            <p:cNvSpPr/>
            <p:nvPr/>
          </p:nvSpPr>
          <p:spPr>
            <a:xfrm>
              <a:off x="5769542" y="3248664"/>
              <a:ext cx="1104634" cy="531737"/>
            </a:xfrm>
            <a:prstGeom prst="rect">
              <a:avLst/>
            </a:prstGeom>
          </p:spPr>
          <p:txBody>
            <a:bodyPr wrap="none">
              <a:spAutoFit/>
            </a:bodyPr>
            <a:lstStyle/>
            <a:p>
              <a:pPr marL="0" marR="0" lvl="0" indent="0" algn="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53535"/>
                  </a:solidFill>
                  <a:effectLst/>
                  <a:uLnTx/>
                  <a:uFillTx/>
                </a:rPr>
                <a:t>Application</a:t>
              </a:r>
            </a:p>
            <a:p>
              <a:pPr marL="0" marR="0" lvl="0" indent="0" algn="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53535"/>
                  </a:solidFill>
                  <a:effectLst/>
                  <a:uLnTx/>
                  <a:uFillTx/>
                </a:rPr>
                <a:t>Proxy</a:t>
              </a:r>
            </a:p>
          </p:txBody>
        </p:sp>
        <p:grpSp>
          <p:nvGrpSpPr>
            <p:cNvPr id="21" name="Group 20">
              <a:extLst>
                <a:ext uri="{FF2B5EF4-FFF2-40B4-BE49-F238E27FC236}">
                  <a16:creationId xmlns:a16="http://schemas.microsoft.com/office/drawing/2014/main" id="{C26B1077-FCB8-4D27-AE16-10EA823EB29A}"/>
                </a:ext>
              </a:extLst>
            </p:cNvPr>
            <p:cNvGrpSpPr/>
            <p:nvPr/>
          </p:nvGrpSpPr>
          <p:grpSpPr>
            <a:xfrm>
              <a:off x="6857622" y="3050152"/>
              <a:ext cx="731052" cy="731052"/>
              <a:chOff x="9447675" y="7560734"/>
              <a:chExt cx="731052" cy="731052"/>
            </a:xfrm>
          </p:grpSpPr>
          <p:sp>
            <p:nvSpPr>
              <p:cNvPr id="179" name="Oval 178">
                <a:extLst>
                  <a:ext uri="{FF2B5EF4-FFF2-40B4-BE49-F238E27FC236}">
                    <a16:creationId xmlns:a16="http://schemas.microsoft.com/office/drawing/2014/main" id="{0F185226-2374-4996-A586-6317283DEDBE}"/>
                  </a:ext>
                </a:extLst>
              </p:cNvPr>
              <p:cNvSpPr/>
              <p:nvPr/>
            </p:nvSpPr>
            <p:spPr bwMode="auto">
              <a:xfrm>
                <a:off x="9447675" y="7560734"/>
                <a:ext cx="731052" cy="731052"/>
              </a:xfrm>
              <a:prstGeom prst="ellipse">
                <a:avLst/>
              </a:prstGeom>
              <a:solidFill>
                <a:srgbClr val="FFFFFF"/>
              </a:solidFill>
              <a:ln w="12700" cap="flat" cmpd="sng" algn="ctr">
                <a:solidFill>
                  <a:schemeClr val="accent1"/>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nvGrpSpPr>
              <p:cNvPr id="20" name="Group 19">
                <a:extLst>
                  <a:ext uri="{FF2B5EF4-FFF2-40B4-BE49-F238E27FC236}">
                    <a16:creationId xmlns:a16="http://schemas.microsoft.com/office/drawing/2014/main" id="{88EF64D6-C018-4780-9E3B-6F632E7CA5A8}"/>
                  </a:ext>
                </a:extLst>
              </p:cNvPr>
              <p:cNvGrpSpPr>
                <a:grpSpLocks noChangeAspect="1"/>
              </p:cNvGrpSpPr>
              <p:nvPr/>
            </p:nvGrpSpPr>
            <p:grpSpPr>
              <a:xfrm>
                <a:off x="9665798" y="7763135"/>
                <a:ext cx="328674" cy="326249"/>
                <a:chOff x="1755460" y="5146971"/>
                <a:chExt cx="1436557" cy="1425957"/>
              </a:xfrm>
            </p:grpSpPr>
            <p:grpSp>
              <p:nvGrpSpPr>
                <p:cNvPr id="13" name="Group 12">
                  <a:extLst>
                    <a:ext uri="{FF2B5EF4-FFF2-40B4-BE49-F238E27FC236}">
                      <a16:creationId xmlns:a16="http://schemas.microsoft.com/office/drawing/2014/main" id="{936CE43C-93B8-4A50-83C3-2B12C3E7E553}"/>
                    </a:ext>
                  </a:extLst>
                </p:cNvPr>
                <p:cNvGrpSpPr/>
                <p:nvPr/>
              </p:nvGrpSpPr>
              <p:grpSpPr>
                <a:xfrm>
                  <a:off x="1755460" y="5146971"/>
                  <a:ext cx="1294116" cy="1294201"/>
                  <a:chOff x="2603595" y="5146971"/>
                  <a:chExt cx="1294116" cy="1294201"/>
                </a:xfrm>
              </p:grpSpPr>
              <p:sp>
                <p:nvSpPr>
                  <p:cNvPr id="8" name="Rectangle 7">
                    <a:extLst>
                      <a:ext uri="{FF2B5EF4-FFF2-40B4-BE49-F238E27FC236}">
                        <a16:creationId xmlns:a16="http://schemas.microsoft.com/office/drawing/2014/main" id="{FD20BC6D-174B-431E-B955-B2236C4ABEE7}"/>
                      </a:ext>
                    </a:extLst>
                  </p:cNvPr>
                  <p:cNvSpPr/>
                  <p:nvPr/>
                </p:nvSpPr>
                <p:spPr bwMode="auto">
                  <a:xfrm>
                    <a:off x="2603595"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1" name="Rectangle 160">
                    <a:extLst>
                      <a:ext uri="{FF2B5EF4-FFF2-40B4-BE49-F238E27FC236}">
                        <a16:creationId xmlns:a16="http://schemas.microsoft.com/office/drawing/2014/main" id="{A1A4F82A-725E-48D9-8BEE-8B4D7F0AF635}"/>
                      </a:ext>
                    </a:extLst>
                  </p:cNvPr>
                  <p:cNvSpPr/>
                  <p:nvPr/>
                </p:nvSpPr>
                <p:spPr bwMode="auto">
                  <a:xfrm>
                    <a:off x="30609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2" name="Rectangle 161">
                    <a:extLst>
                      <a:ext uri="{FF2B5EF4-FFF2-40B4-BE49-F238E27FC236}">
                        <a16:creationId xmlns:a16="http://schemas.microsoft.com/office/drawing/2014/main" id="{713C53B5-0BAF-4B96-8F49-F045C79BFC0B}"/>
                      </a:ext>
                    </a:extLst>
                  </p:cNvPr>
                  <p:cNvSpPr/>
                  <p:nvPr/>
                </p:nvSpPr>
                <p:spPr bwMode="auto">
                  <a:xfrm>
                    <a:off x="35183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4" name="Rectangle 163">
                    <a:extLst>
                      <a:ext uri="{FF2B5EF4-FFF2-40B4-BE49-F238E27FC236}">
                        <a16:creationId xmlns:a16="http://schemas.microsoft.com/office/drawing/2014/main" id="{459BE57D-9B71-4BF6-8204-7B8D72BE8DAB}"/>
                      </a:ext>
                    </a:extLst>
                  </p:cNvPr>
                  <p:cNvSpPr/>
                  <p:nvPr/>
                </p:nvSpPr>
                <p:spPr bwMode="auto">
                  <a:xfrm>
                    <a:off x="2603595"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5" name="Rectangle 164">
                    <a:extLst>
                      <a:ext uri="{FF2B5EF4-FFF2-40B4-BE49-F238E27FC236}">
                        <a16:creationId xmlns:a16="http://schemas.microsoft.com/office/drawing/2014/main" id="{85D919C9-49B7-48CE-9996-4DC11DC100AC}"/>
                      </a:ext>
                    </a:extLst>
                  </p:cNvPr>
                  <p:cNvSpPr/>
                  <p:nvPr/>
                </p:nvSpPr>
                <p:spPr bwMode="auto">
                  <a:xfrm>
                    <a:off x="30609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6" name="Rectangle 165">
                    <a:extLst>
                      <a:ext uri="{FF2B5EF4-FFF2-40B4-BE49-F238E27FC236}">
                        <a16:creationId xmlns:a16="http://schemas.microsoft.com/office/drawing/2014/main" id="{46B897CA-EAE4-4178-9B30-88708DB0EF0B}"/>
                      </a:ext>
                    </a:extLst>
                  </p:cNvPr>
                  <p:cNvSpPr/>
                  <p:nvPr/>
                </p:nvSpPr>
                <p:spPr bwMode="auto">
                  <a:xfrm>
                    <a:off x="35183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8" name="Rectangle 167">
                    <a:extLst>
                      <a:ext uri="{FF2B5EF4-FFF2-40B4-BE49-F238E27FC236}">
                        <a16:creationId xmlns:a16="http://schemas.microsoft.com/office/drawing/2014/main" id="{63B042D6-8770-40DF-8168-0CD5DCBF52B2}"/>
                      </a:ext>
                    </a:extLst>
                  </p:cNvPr>
                  <p:cNvSpPr/>
                  <p:nvPr/>
                </p:nvSpPr>
                <p:spPr bwMode="auto">
                  <a:xfrm>
                    <a:off x="2603595"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69" name="Rectangle 168">
                    <a:extLst>
                      <a:ext uri="{FF2B5EF4-FFF2-40B4-BE49-F238E27FC236}">
                        <a16:creationId xmlns:a16="http://schemas.microsoft.com/office/drawing/2014/main" id="{55E4650C-3482-478D-8AC0-BC8F637872B4}"/>
                      </a:ext>
                    </a:extLst>
                  </p:cNvPr>
                  <p:cNvSpPr/>
                  <p:nvPr/>
                </p:nvSpPr>
                <p:spPr bwMode="auto">
                  <a:xfrm>
                    <a:off x="30609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70" name="Rectangle 169">
                    <a:extLst>
                      <a:ext uri="{FF2B5EF4-FFF2-40B4-BE49-F238E27FC236}">
                        <a16:creationId xmlns:a16="http://schemas.microsoft.com/office/drawing/2014/main" id="{AC6AF1F0-C4FE-4791-9DC6-64FC0D4EC007}"/>
                      </a:ext>
                    </a:extLst>
                  </p:cNvPr>
                  <p:cNvSpPr/>
                  <p:nvPr/>
                </p:nvSpPr>
                <p:spPr bwMode="auto">
                  <a:xfrm>
                    <a:off x="35183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grpSp>
              <p:nvGrpSpPr>
                <p:cNvPr id="19" name="Group 18">
                  <a:extLst>
                    <a:ext uri="{FF2B5EF4-FFF2-40B4-BE49-F238E27FC236}">
                      <a16:creationId xmlns:a16="http://schemas.microsoft.com/office/drawing/2014/main" id="{58C5B979-3239-418B-94F8-67F988E16775}"/>
                    </a:ext>
                  </a:extLst>
                </p:cNvPr>
                <p:cNvGrpSpPr/>
                <p:nvPr/>
              </p:nvGrpSpPr>
              <p:grpSpPr>
                <a:xfrm>
                  <a:off x="2080089" y="5461000"/>
                  <a:ext cx="1111928" cy="1111928"/>
                  <a:chOff x="2186566" y="5567476"/>
                  <a:chExt cx="898973" cy="898975"/>
                </a:xfrm>
              </p:grpSpPr>
              <p:sp>
                <p:nvSpPr>
                  <p:cNvPr id="17" name="Rectangle: Rounded Corners 16">
                    <a:extLst>
                      <a:ext uri="{FF2B5EF4-FFF2-40B4-BE49-F238E27FC236}">
                        <a16:creationId xmlns:a16="http://schemas.microsoft.com/office/drawing/2014/main" id="{4DA9227A-EE09-423C-ACC5-2FCF66EB11BA}"/>
                      </a:ext>
                    </a:extLst>
                  </p:cNvPr>
                  <p:cNvSpPr/>
                  <p:nvPr/>
                </p:nvSpPr>
                <p:spPr bwMode="auto">
                  <a:xfrm rot="2700000">
                    <a:off x="2194580" y="5575492"/>
                    <a:ext cx="882944" cy="882944"/>
                  </a:xfrm>
                  <a:prstGeom prst="roundRect">
                    <a:avLst>
                      <a:gd name="adj" fmla="val 12391"/>
                    </a:avLst>
                  </a:prstGeom>
                  <a:solidFill>
                    <a:srgbClr val="B5D23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nvGrpSpPr>
                  <p:cNvPr id="16" name="Group 15">
                    <a:extLst>
                      <a:ext uri="{FF2B5EF4-FFF2-40B4-BE49-F238E27FC236}">
                        <a16:creationId xmlns:a16="http://schemas.microsoft.com/office/drawing/2014/main" id="{AC3D3ED0-B9A6-426E-A000-5BCED0B7FF52}"/>
                      </a:ext>
                    </a:extLst>
                  </p:cNvPr>
                  <p:cNvGrpSpPr/>
                  <p:nvPr/>
                </p:nvGrpSpPr>
                <p:grpSpPr>
                  <a:xfrm>
                    <a:off x="2186566" y="5876255"/>
                    <a:ext cx="898973" cy="281418"/>
                    <a:chOff x="3442849" y="5209407"/>
                    <a:chExt cx="823114" cy="189432"/>
                  </a:xfrm>
                  <a:solidFill>
                    <a:schemeClr val="bg1"/>
                  </a:solidFill>
                </p:grpSpPr>
                <p:sp>
                  <p:nvSpPr>
                    <p:cNvPr id="14" name="Arrow: Right 13">
                      <a:extLst>
                        <a:ext uri="{FF2B5EF4-FFF2-40B4-BE49-F238E27FC236}">
                          <a16:creationId xmlns:a16="http://schemas.microsoft.com/office/drawing/2014/main" id="{D0994180-F663-461C-8DEB-40FBBD71C5F8}"/>
                        </a:ext>
                      </a:extLst>
                    </p:cNvPr>
                    <p:cNvSpPr/>
                    <p:nvPr/>
                  </p:nvSpPr>
                  <p:spPr bwMode="auto">
                    <a:xfrm>
                      <a:off x="3442849" y="5209407"/>
                      <a:ext cx="334896" cy="189432"/>
                    </a:xfrm>
                    <a:prstGeom prst="rightArrow">
                      <a:avLst>
                        <a:gd name="adj1" fmla="val 33076"/>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72" name="Arrow: Right 171">
                      <a:extLst>
                        <a:ext uri="{FF2B5EF4-FFF2-40B4-BE49-F238E27FC236}">
                          <a16:creationId xmlns:a16="http://schemas.microsoft.com/office/drawing/2014/main" id="{EB0FE92B-1676-4027-8C6E-558A8D708630}"/>
                        </a:ext>
                      </a:extLst>
                    </p:cNvPr>
                    <p:cNvSpPr/>
                    <p:nvPr/>
                  </p:nvSpPr>
                  <p:spPr bwMode="auto">
                    <a:xfrm flipH="1">
                      <a:off x="3931067" y="5209407"/>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grpSp>
                <p:nvGrpSpPr>
                  <p:cNvPr id="15" name="Group 14">
                    <a:extLst>
                      <a:ext uri="{FF2B5EF4-FFF2-40B4-BE49-F238E27FC236}">
                        <a16:creationId xmlns:a16="http://schemas.microsoft.com/office/drawing/2014/main" id="{40514961-3543-4F06-9D37-3C54434649AC}"/>
                      </a:ext>
                    </a:extLst>
                  </p:cNvPr>
                  <p:cNvGrpSpPr/>
                  <p:nvPr/>
                </p:nvGrpSpPr>
                <p:grpSpPr>
                  <a:xfrm rot="16200000">
                    <a:off x="2186565" y="5876254"/>
                    <a:ext cx="898975" cy="281420"/>
                    <a:chOff x="3642790" y="5361808"/>
                    <a:chExt cx="823116" cy="189433"/>
                  </a:xfrm>
                  <a:solidFill>
                    <a:schemeClr val="bg1"/>
                  </a:solidFill>
                </p:grpSpPr>
                <p:sp>
                  <p:nvSpPr>
                    <p:cNvPr id="173" name="Arrow: Right 172">
                      <a:extLst>
                        <a:ext uri="{FF2B5EF4-FFF2-40B4-BE49-F238E27FC236}">
                          <a16:creationId xmlns:a16="http://schemas.microsoft.com/office/drawing/2014/main" id="{30F4FAAD-8FA7-4B99-AAD1-1FC22C051DFF}"/>
                        </a:ext>
                      </a:extLst>
                    </p:cNvPr>
                    <p:cNvSpPr/>
                    <p:nvPr/>
                  </p:nvSpPr>
                  <p:spPr bwMode="auto">
                    <a:xfrm rot="10800000" flipV="1">
                      <a:off x="3642790" y="5361808"/>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74" name="Arrow: Right 173">
                      <a:extLst>
                        <a:ext uri="{FF2B5EF4-FFF2-40B4-BE49-F238E27FC236}">
                          <a16:creationId xmlns:a16="http://schemas.microsoft.com/office/drawing/2014/main" id="{36FAC00B-1F83-483B-A62A-9B05A4E821D4}"/>
                        </a:ext>
                      </a:extLst>
                    </p:cNvPr>
                    <p:cNvSpPr/>
                    <p:nvPr/>
                  </p:nvSpPr>
                  <p:spPr bwMode="auto">
                    <a:xfrm rot="10800000" flipH="1" flipV="1">
                      <a:off x="4131010" y="5361809"/>
                      <a:ext cx="334896" cy="189432"/>
                    </a:xfrm>
                    <a:prstGeom prst="rightArrow">
                      <a:avLst>
                        <a:gd name="adj1" fmla="val 31948"/>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grpSp>
          </p:grpSp>
        </p:grpSp>
      </p:grpSp>
      <p:sp>
        <p:nvSpPr>
          <p:cNvPr id="146" name="Rectangle 145">
            <a:extLst>
              <a:ext uri="{FF2B5EF4-FFF2-40B4-BE49-F238E27FC236}">
                <a16:creationId xmlns:a16="http://schemas.microsoft.com/office/drawing/2014/main" id="{7C9DF970-4DD3-4D46-AB8E-3B8CB1A256E3}"/>
              </a:ext>
            </a:extLst>
          </p:cNvPr>
          <p:cNvSpPr/>
          <p:nvPr/>
        </p:nvSpPr>
        <p:spPr>
          <a:xfrm>
            <a:off x="10354194" y="2607613"/>
            <a:ext cx="1271502" cy="523220"/>
          </a:xfrm>
          <a:prstGeom prst="rect">
            <a:avLst/>
          </a:prstGeom>
        </p:spPr>
        <p:txBody>
          <a:bodyPr wrap="none">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53535"/>
                </a:solidFill>
                <a:effectLst/>
                <a:uLnTx/>
                <a:uFillTx/>
              </a:rPr>
              <a:t>Azure or </a:t>
            </a:r>
            <a:br>
              <a:rPr kumimoji="0" lang="en-US" sz="1400" b="0" i="0" u="none" strike="noStrike" kern="0" cap="none" spc="0" normalizeH="0" baseline="0" noProof="0">
                <a:ln>
                  <a:noFill/>
                </a:ln>
                <a:solidFill>
                  <a:srgbClr val="353535"/>
                </a:solidFill>
                <a:effectLst/>
                <a:uLnTx/>
                <a:uFillTx/>
              </a:rPr>
            </a:br>
            <a:r>
              <a:rPr kumimoji="0" lang="en-US" sz="1400" b="0" i="0" u="none" strike="noStrike" kern="0" cap="none" spc="0" normalizeH="0" baseline="0" noProof="0">
                <a:ln>
                  <a:noFill/>
                </a:ln>
                <a:solidFill>
                  <a:srgbClr val="353535"/>
                </a:solidFill>
                <a:effectLst/>
                <a:uLnTx/>
                <a:uFillTx/>
              </a:rPr>
              <a:t>3</a:t>
            </a:r>
            <a:r>
              <a:rPr kumimoji="0" lang="en-US" sz="1400" b="0" i="0" u="none" strike="noStrike" kern="0" cap="none" spc="0" normalizeH="0" baseline="30000" noProof="0">
                <a:ln>
                  <a:noFill/>
                </a:ln>
                <a:solidFill>
                  <a:srgbClr val="353535"/>
                </a:solidFill>
                <a:effectLst/>
                <a:uLnTx/>
                <a:uFillTx/>
              </a:rPr>
              <a:t>rd</a:t>
            </a:r>
            <a:r>
              <a:rPr kumimoji="0" lang="en-US" sz="1400" b="0" i="0" u="none" strike="noStrike" kern="0" cap="none" spc="0" normalizeH="0" baseline="0" noProof="0">
                <a:ln>
                  <a:noFill/>
                </a:ln>
                <a:solidFill>
                  <a:srgbClr val="353535"/>
                </a:solidFill>
                <a:effectLst/>
                <a:uLnTx/>
                <a:uFillTx/>
              </a:rPr>
              <a:t> Party IaaS </a:t>
            </a:r>
          </a:p>
        </p:txBody>
      </p:sp>
      <p:grpSp>
        <p:nvGrpSpPr>
          <p:cNvPr id="27" name="Group 26">
            <a:extLst>
              <a:ext uri="{FF2B5EF4-FFF2-40B4-BE49-F238E27FC236}">
                <a16:creationId xmlns:a16="http://schemas.microsoft.com/office/drawing/2014/main" id="{0FA93408-18FD-468F-8354-47EA6C08C599}"/>
              </a:ext>
            </a:extLst>
          </p:cNvPr>
          <p:cNvGrpSpPr/>
          <p:nvPr/>
        </p:nvGrpSpPr>
        <p:grpSpPr>
          <a:xfrm>
            <a:off x="10092926" y="1313130"/>
            <a:ext cx="1759356" cy="1281428"/>
            <a:chOff x="9653975" y="4046419"/>
            <a:chExt cx="1759356" cy="1281428"/>
          </a:xfrm>
        </p:grpSpPr>
        <p:grpSp>
          <p:nvGrpSpPr>
            <p:cNvPr id="26" name="Group 25">
              <a:extLst>
                <a:ext uri="{FF2B5EF4-FFF2-40B4-BE49-F238E27FC236}">
                  <a16:creationId xmlns:a16="http://schemas.microsoft.com/office/drawing/2014/main" id="{4F5C531D-1102-4511-931F-840C8C0086DA}"/>
                </a:ext>
              </a:extLst>
            </p:cNvPr>
            <p:cNvGrpSpPr/>
            <p:nvPr/>
          </p:nvGrpSpPr>
          <p:grpSpPr>
            <a:xfrm>
              <a:off x="9653975" y="4046419"/>
              <a:ext cx="1759356" cy="1281428"/>
              <a:chOff x="9653975" y="4046419"/>
              <a:chExt cx="1759356" cy="1281428"/>
            </a:xfrm>
          </p:grpSpPr>
          <p:sp>
            <p:nvSpPr>
              <p:cNvPr id="101" name="Freeform 38">
                <a:extLst>
                  <a:ext uri="{FF2B5EF4-FFF2-40B4-BE49-F238E27FC236}">
                    <a16:creationId xmlns:a16="http://schemas.microsoft.com/office/drawing/2014/main" id="{CE81BBA5-0949-4B81-B10A-C27EA4531680}"/>
                  </a:ext>
                </a:extLst>
              </p:cNvPr>
              <p:cNvSpPr>
                <a:spLocks/>
              </p:cNvSpPr>
              <p:nvPr/>
            </p:nvSpPr>
            <p:spPr bwMode="auto">
              <a:xfrm>
                <a:off x="9883628" y="4046419"/>
                <a:ext cx="1529703" cy="10058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2">
                  <a:lumMod val="75000"/>
                </a:schemeClr>
              </a:solidFill>
              <a:ln>
                <a:solidFill>
                  <a:srgbClr val="0078D7"/>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reeform 38">
                <a:extLst>
                  <a:ext uri="{FF2B5EF4-FFF2-40B4-BE49-F238E27FC236}">
                    <a16:creationId xmlns:a16="http://schemas.microsoft.com/office/drawing/2014/main" id="{D412D301-6E54-4F8F-AFE9-B4DDDE1B2411}"/>
                  </a:ext>
                </a:extLst>
              </p:cNvPr>
              <p:cNvSpPr>
                <a:spLocks/>
              </p:cNvSpPr>
              <p:nvPr/>
            </p:nvSpPr>
            <p:spPr bwMode="auto">
              <a:xfrm>
                <a:off x="9768801" y="4184203"/>
                <a:ext cx="1529703" cy="10058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2">
                  <a:lumMod val="90000"/>
                </a:schemeClr>
              </a:solidFill>
              <a:ln>
                <a:solidFill>
                  <a:srgbClr val="0078D7"/>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Freeform 38">
                <a:extLst>
                  <a:ext uri="{FF2B5EF4-FFF2-40B4-BE49-F238E27FC236}">
                    <a16:creationId xmlns:a16="http://schemas.microsoft.com/office/drawing/2014/main" id="{92E3E3BE-9841-4E7D-A18C-489F510ED3BE}"/>
                  </a:ext>
                </a:extLst>
              </p:cNvPr>
              <p:cNvSpPr>
                <a:spLocks/>
              </p:cNvSpPr>
              <p:nvPr/>
            </p:nvSpPr>
            <p:spPr bwMode="auto">
              <a:xfrm>
                <a:off x="9653975" y="4321986"/>
                <a:ext cx="1529703" cy="100586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FFFFFF"/>
              </a:solidFill>
              <a:ln>
                <a:solidFill>
                  <a:srgbClr val="0078D7"/>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83" name="Picture 2" descr="https://azure.microsoft.com/svghandler/preview/?width=600&amp;amp;height=315">
              <a:extLst>
                <a:ext uri="{FF2B5EF4-FFF2-40B4-BE49-F238E27FC236}">
                  <a16:creationId xmlns:a16="http://schemas.microsoft.com/office/drawing/2014/main" id="{8F0AA169-F4E3-45C3-8D4C-281F7DE9DF5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092597" y="4603155"/>
              <a:ext cx="652458" cy="51326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5" name="Connector: Elbow 148">
            <a:extLst>
              <a:ext uri="{FF2B5EF4-FFF2-40B4-BE49-F238E27FC236}">
                <a16:creationId xmlns:a16="http://schemas.microsoft.com/office/drawing/2014/main" id="{1B5CAB83-99E5-4DBF-B938-6502F709B08F}"/>
              </a:ext>
            </a:extLst>
          </p:cNvPr>
          <p:cNvCxnSpPr>
            <a:cxnSpLocks/>
            <a:stCxn id="143" idx="6"/>
          </p:cNvCxnSpPr>
          <p:nvPr/>
        </p:nvCxnSpPr>
        <p:spPr>
          <a:xfrm flipV="1">
            <a:off x="10003854" y="2607665"/>
            <a:ext cx="278260" cy="220057"/>
          </a:xfrm>
          <a:prstGeom prst="straightConnector1">
            <a:avLst/>
          </a:prstGeom>
          <a:noFill/>
          <a:ln w="15875" cap="flat" cmpd="sng" algn="ctr">
            <a:solidFill>
              <a:srgbClr val="353535"/>
            </a:solidFill>
            <a:prstDash val="sysDash"/>
            <a:miter lim="800000"/>
            <a:headEnd type="none" w="med" len="med"/>
            <a:tailEnd type="arrow" w="med" len="med"/>
          </a:ln>
          <a:effectLst/>
        </p:spPr>
      </p:cxnSp>
      <p:sp>
        <p:nvSpPr>
          <p:cNvPr id="186" name="Text Placeholder 2">
            <a:extLst>
              <a:ext uri="{FF2B5EF4-FFF2-40B4-BE49-F238E27FC236}">
                <a16:creationId xmlns:a16="http://schemas.microsoft.com/office/drawing/2014/main" id="{BFE8E77C-2309-4EBF-8B9B-20929A5F4BE6}"/>
              </a:ext>
            </a:extLst>
          </p:cNvPr>
          <p:cNvSpPr txBox="1">
            <a:spLocks/>
          </p:cNvSpPr>
          <p:nvPr/>
        </p:nvSpPr>
        <p:spPr>
          <a:xfrm>
            <a:off x="2704539" y="5966721"/>
            <a:ext cx="731520" cy="3877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spcBef>
                <a:spcPts val="1200"/>
              </a:spcBef>
            </a:pPr>
            <a:r>
              <a:rPr lang="en-US" spc="-50">
                <a:solidFill>
                  <a:schemeClr val="accent1"/>
                </a:solidFill>
                <a:latin typeface="+mj-lt"/>
              </a:rPr>
              <a:t>VPN</a:t>
            </a:r>
            <a:endParaRPr lang="en-US" sz="2400" spc="-50">
              <a:solidFill>
                <a:schemeClr val="accent1"/>
              </a:solidFill>
              <a:latin typeface="+mj-lt"/>
            </a:endParaRPr>
          </a:p>
        </p:txBody>
      </p:sp>
      <p:sp>
        <p:nvSpPr>
          <p:cNvPr id="5" name="&quot;Not Allowed&quot; Symbol 4">
            <a:extLst>
              <a:ext uri="{FF2B5EF4-FFF2-40B4-BE49-F238E27FC236}">
                <a16:creationId xmlns:a16="http://schemas.microsoft.com/office/drawing/2014/main" id="{4823BB23-54BB-4C07-B700-C400E2FB6BFA}"/>
              </a:ext>
            </a:extLst>
          </p:cNvPr>
          <p:cNvSpPr/>
          <p:nvPr/>
        </p:nvSpPr>
        <p:spPr bwMode="auto">
          <a:xfrm>
            <a:off x="2169719" y="4845172"/>
            <a:ext cx="1801160" cy="1801160"/>
          </a:xfrm>
          <a:prstGeom prst="noSmoking">
            <a:avLst>
              <a:gd name="adj" fmla="val 5115"/>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Tree>
    <p:extLst>
      <p:ext uri="{BB962C8B-B14F-4D97-AF65-F5344CB8AC3E}">
        <p14:creationId xmlns:p14="http://schemas.microsoft.com/office/powerpoint/2010/main" val="699712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A211-271F-455E-8452-B356DE9514FA}"/>
              </a:ext>
            </a:extLst>
          </p:cNvPr>
          <p:cNvSpPr>
            <a:spLocks noGrp="1"/>
          </p:cNvSpPr>
          <p:nvPr>
            <p:ph type="title"/>
          </p:nvPr>
        </p:nvSpPr>
        <p:spPr>
          <a:xfrm>
            <a:off x="5273160" y="3035789"/>
            <a:ext cx="4456056" cy="498603"/>
          </a:xfrm>
        </p:spPr>
        <p:txBody>
          <a:bodyPr/>
          <a:lstStyle/>
          <a:p>
            <a:r>
              <a:rPr lang="en-US"/>
              <a:t>Conditional access</a:t>
            </a:r>
            <a:endParaRPr lang="en-US" sz="1961" spc="0">
              <a:gradFill>
                <a:gsLst>
                  <a:gs pos="1250">
                    <a:schemeClr val="tx2"/>
                  </a:gs>
                  <a:gs pos="100000">
                    <a:schemeClr val="tx2"/>
                  </a:gs>
                </a:gsLst>
                <a:lin ang="5400000" scaled="0"/>
              </a:gradFill>
              <a:latin typeface="+mn-lt"/>
              <a:cs typeface="Segoe UI Semilight" panose="020B0402040204020203" pitchFamily="34" charset="0"/>
            </a:endParaRPr>
          </a:p>
        </p:txBody>
      </p:sp>
      <p:grpSp>
        <p:nvGrpSpPr>
          <p:cNvPr id="23" name="Group 22">
            <a:extLst>
              <a:ext uri="{FF2B5EF4-FFF2-40B4-BE49-F238E27FC236}">
                <a16:creationId xmlns:a16="http://schemas.microsoft.com/office/drawing/2014/main" id="{FE8A63D8-4811-4DE3-9BCA-063AE238E07B}"/>
              </a:ext>
            </a:extLst>
          </p:cNvPr>
          <p:cNvGrpSpPr>
            <a:grpSpLocks noChangeAspect="1"/>
          </p:cNvGrpSpPr>
          <p:nvPr/>
        </p:nvGrpSpPr>
        <p:grpSpPr>
          <a:xfrm>
            <a:off x="1942909" y="2540288"/>
            <a:ext cx="2240761" cy="2241062"/>
            <a:chOff x="5336748" y="2501829"/>
            <a:chExt cx="1698468" cy="1698696"/>
          </a:xfrm>
        </p:grpSpPr>
        <p:sp>
          <p:nvSpPr>
            <p:cNvPr id="24" name="Oval 6">
              <a:extLst>
                <a:ext uri="{FF2B5EF4-FFF2-40B4-BE49-F238E27FC236}">
                  <a16:creationId xmlns:a16="http://schemas.microsoft.com/office/drawing/2014/main" id="{603A9A95-24D5-43FD-8C2E-BD8BFB19371E}"/>
                </a:ext>
              </a:extLst>
            </p:cNvPr>
            <p:cNvSpPr/>
            <p:nvPr/>
          </p:nvSpPr>
          <p:spPr>
            <a:xfrm>
              <a:off x="5336748"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grpSp>
          <p:nvGrpSpPr>
            <p:cNvPr id="25" name="Group 24">
              <a:extLst>
                <a:ext uri="{FF2B5EF4-FFF2-40B4-BE49-F238E27FC236}">
                  <a16:creationId xmlns:a16="http://schemas.microsoft.com/office/drawing/2014/main" id="{3CAFA544-4770-42C0-99C7-C08439AD6FCB}"/>
                </a:ext>
              </a:extLst>
            </p:cNvPr>
            <p:cNvGrpSpPr/>
            <p:nvPr/>
          </p:nvGrpSpPr>
          <p:grpSpPr>
            <a:xfrm>
              <a:off x="5598077" y="2971799"/>
              <a:ext cx="1290110" cy="863523"/>
              <a:chOff x="1644358" y="2895601"/>
              <a:chExt cx="1526858" cy="1021988"/>
            </a:xfrm>
          </p:grpSpPr>
          <p:sp>
            <p:nvSpPr>
              <p:cNvPr id="26" name="UniversalApp_E8CC" title="Icon of a cellphone in front of a tablet">
                <a:extLst>
                  <a:ext uri="{FF2B5EF4-FFF2-40B4-BE49-F238E27FC236}">
                    <a16:creationId xmlns:a16="http://schemas.microsoft.com/office/drawing/2014/main" id="{8E016BF7-CEC9-44A1-83C8-4468CA225CF9}"/>
                  </a:ext>
                </a:extLst>
              </p:cNvPr>
              <p:cNvSpPr>
                <a:spLocks noChangeAspect="1" noEditPoints="1"/>
              </p:cNvSpPr>
              <p:nvPr/>
            </p:nvSpPr>
            <p:spPr bwMode="auto">
              <a:xfrm>
                <a:off x="1644358" y="2895601"/>
                <a:ext cx="1181770" cy="867203"/>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gradFill>
                </a:endParaRPr>
              </a:p>
            </p:txBody>
          </p:sp>
          <p:grpSp>
            <p:nvGrpSpPr>
              <p:cNvPr id="27" name="Group 26">
                <a:extLst>
                  <a:ext uri="{FF2B5EF4-FFF2-40B4-BE49-F238E27FC236}">
                    <a16:creationId xmlns:a16="http://schemas.microsoft.com/office/drawing/2014/main" id="{3AD9B4CB-8666-49E7-91C5-1A31EA0CD3E9}"/>
                  </a:ext>
                </a:extLst>
              </p:cNvPr>
              <p:cNvGrpSpPr/>
              <p:nvPr/>
            </p:nvGrpSpPr>
            <p:grpSpPr>
              <a:xfrm>
                <a:off x="2511161" y="3257535"/>
                <a:ext cx="660055" cy="660054"/>
                <a:chOff x="2511161" y="3257535"/>
                <a:chExt cx="660055" cy="660054"/>
              </a:xfrm>
            </p:grpSpPr>
            <p:sp>
              <p:nvSpPr>
                <p:cNvPr id="28" name="Oval 27">
                  <a:extLst>
                    <a:ext uri="{FF2B5EF4-FFF2-40B4-BE49-F238E27FC236}">
                      <a16:creationId xmlns:a16="http://schemas.microsoft.com/office/drawing/2014/main" id="{5F3693D6-34D7-4F09-AE1F-09EB2F285A8B}"/>
                    </a:ext>
                  </a:extLst>
                </p:cNvPr>
                <p:cNvSpPr/>
                <p:nvPr/>
              </p:nvSpPr>
              <p:spPr bwMode="auto">
                <a:xfrm>
                  <a:off x="2511161" y="3257535"/>
                  <a:ext cx="660055" cy="660054"/>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9" name="check 3" title="Icon of a checkmark with a circle around it">
                  <a:extLst>
                    <a:ext uri="{FF2B5EF4-FFF2-40B4-BE49-F238E27FC236}">
                      <a16:creationId xmlns:a16="http://schemas.microsoft.com/office/drawing/2014/main" id="{3546EDD4-8FE8-4EBA-B10B-2961FDBD5367}"/>
                    </a:ext>
                  </a:extLst>
                </p:cNvPr>
                <p:cNvSpPr>
                  <a:spLocks noChangeAspect="1" noEditPoints="1"/>
                </p:cNvSpPr>
                <p:nvPr/>
              </p:nvSpPr>
              <p:spPr bwMode="auto">
                <a:xfrm>
                  <a:off x="2594382"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grpSp>
      </p:grpSp>
    </p:spTree>
    <p:extLst>
      <p:ext uri="{BB962C8B-B14F-4D97-AF65-F5344CB8AC3E}">
        <p14:creationId xmlns:p14="http://schemas.microsoft.com/office/powerpoint/2010/main" val="219399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nodeType="withEffect">
                                  <p:stCondLst>
                                    <p:cond delay="0"/>
                                  </p:stCondLst>
                                  <p:childTnLst>
                                    <p:animMotion origin="layout" path="M -2.66275E-6 2.47844E-6 L -2.66275E-6 0.02156 " pathEditMode="relative" rAng="0" ptsTypes="AA">
                                      <p:cBhvr>
                                        <p:cTn id="9" dur="750" spd="-100000" fill="hold"/>
                                        <p:tgtEl>
                                          <p:spTgt spid="23"/>
                                        </p:tgtEl>
                                        <p:attrNameLst>
                                          <p:attrName>ppt_x</p:attrName>
                                          <p:attrName>ppt_y</p:attrName>
                                        </p:attrNameLst>
                                      </p:cBhvr>
                                      <p:rCtr x="0" y="1067"/>
                                    </p:animMotion>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BF97A6-F544-4340-8D83-C2DAAF204412}"/>
              </a:ext>
            </a:extLst>
          </p:cNvPr>
          <p:cNvGrpSpPr/>
          <p:nvPr/>
        </p:nvGrpSpPr>
        <p:grpSpPr>
          <a:xfrm>
            <a:off x="7327529" y="1093408"/>
            <a:ext cx="4231234" cy="3297341"/>
            <a:chOff x="7474460" y="1114836"/>
            <a:chExt cx="4316079" cy="3363460"/>
          </a:xfrm>
        </p:grpSpPr>
        <p:sp>
          <p:nvSpPr>
            <p:cNvPr id="34" name="Rectangle 387">
              <a:extLst>
                <a:ext uri="{FF2B5EF4-FFF2-40B4-BE49-F238E27FC236}">
                  <a16:creationId xmlns:a16="http://schemas.microsoft.com/office/drawing/2014/main" id="{C293828C-F681-44E3-8659-14197A47D01F}"/>
                </a:ext>
              </a:extLst>
            </p:cNvPr>
            <p:cNvSpPr/>
            <p:nvPr/>
          </p:nvSpPr>
          <p:spPr bwMode="auto">
            <a:xfrm rot="10800000">
              <a:off x="7474460" y="1114836"/>
              <a:ext cx="3102958" cy="3363460"/>
            </a:xfrm>
            <a:custGeom>
              <a:avLst/>
              <a:gdLst>
                <a:gd name="connsiteX0" fmla="*/ 0 w 2406140"/>
                <a:gd name="connsiteY0" fmla="*/ 0 h 705608"/>
                <a:gd name="connsiteX1" fmla="*/ 2406140 w 2406140"/>
                <a:gd name="connsiteY1" fmla="*/ 0 h 705608"/>
                <a:gd name="connsiteX2" fmla="*/ 2406140 w 2406140"/>
                <a:gd name="connsiteY2" fmla="*/ 705608 h 705608"/>
                <a:gd name="connsiteX3" fmla="*/ 0 w 2406140"/>
                <a:gd name="connsiteY3" fmla="*/ 705608 h 705608"/>
                <a:gd name="connsiteX4" fmla="*/ 0 w 2406140"/>
                <a:gd name="connsiteY4" fmla="*/ 0 h 705608"/>
                <a:gd name="connsiteX0" fmla="*/ 0 w 5159500"/>
                <a:gd name="connsiteY0" fmla="*/ 1503680 h 2209288"/>
                <a:gd name="connsiteX1" fmla="*/ 5159500 w 5159500"/>
                <a:gd name="connsiteY1" fmla="*/ 0 h 2209288"/>
                <a:gd name="connsiteX2" fmla="*/ 2406140 w 5159500"/>
                <a:gd name="connsiteY2" fmla="*/ 2209288 h 2209288"/>
                <a:gd name="connsiteX3" fmla="*/ 0 w 5159500"/>
                <a:gd name="connsiteY3" fmla="*/ 2209288 h 2209288"/>
                <a:gd name="connsiteX4" fmla="*/ 0 w 5159500"/>
                <a:gd name="connsiteY4" fmla="*/ 1503680 h 2209288"/>
                <a:gd name="connsiteX0" fmla="*/ 0 w 5159500"/>
                <a:gd name="connsiteY0" fmla="*/ 1503680 h 4627368"/>
                <a:gd name="connsiteX1" fmla="*/ 5159500 w 5159500"/>
                <a:gd name="connsiteY1" fmla="*/ 0 h 4627368"/>
                <a:gd name="connsiteX2" fmla="*/ 4834380 w 5159500"/>
                <a:gd name="connsiteY2" fmla="*/ 4627368 h 4627368"/>
                <a:gd name="connsiteX3" fmla="*/ 0 w 5159500"/>
                <a:gd name="connsiteY3" fmla="*/ 2209288 h 4627368"/>
                <a:gd name="connsiteX4" fmla="*/ 0 w 5159500"/>
                <a:gd name="connsiteY4" fmla="*/ 1503680 h 4627368"/>
                <a:gd name="connsiteX0" fmla="*/ 78059 w 5237559"/>
                <a:gd name="connsiteY0" fmla="*/ 1503680 h 4627368"/>
                <a:gd name="connsiteX1" fmla="*/ 5237559 w 5237559"/>
                <a:gd name="connsiteY1" fmla="*/ 0 h 4627368"/>
                <a:gd name="connsiteX2" fmla="*/ 4912439 w 5237559"/>
                <a:gd name="connsiteY2" fmla="*/ 4627368 h 4627368"/>
                <a:gd name="connsiteX3" fmla="*/ 0 w 5237559"/>
                <a:gd name="connsiteY3" fmla="*/ 2685697 h 4627368"/>
                <a:gd name="connsiteX4" fmla="*/ 78059 w 5237559"/>
                <a:gd name="connsiteY4" fmla="*/ 1503680 h 4627368"/>
                <a:gd name="connsiteX0" fmla="*/ 44605 w 5237559"/>
                <a:gd name="connsiteY0" fmla="*/ 1170192 h 4627368"/>
                <a:gd name="connsiteX1" fmla="*/ 5237559 w 5237559"/>
                <a:gd name="connsiteY1" fmla="*/ 0 h 4627368"/>
                <a:gd name="connsiteX2" fmla="*/ 4912439 w 5237559"/>
                <a:gd name="connsiteY2" fmla="*/ 4627368 h 4627368"/>
                <a:gd name="connsiteX3" fmla="*/ 0 w 5237559"/>
                <a:gd name="connsiteY3" fmla="*/ 2685697 h 4627368"/>
                <a:gd name="connsiteX4" fmla="*/ 44605 w 5237559"/>
                <a:gd name="connsiteY4" fmla="*/ 1170192 h 4627368"/>
                <a:gd name="connsiteX0" fmla="*/ 44605 w 5237559"/>
                <a:gd name="connsiteY0" fmla="*/ 1170192 h 4675008"/>
                <a:gd name="connsiteX1" fmla="*/ 5237559 w 5237559"/>
                <a:gd name="connsiteY1" fmla="*/ 0 h 4675008"/>
                <a:gd name="connsiteX2" fmla="*/ 5235825 w 5237559"/>
                <a:gd name="connsiteY2" fmla="*/ 4675008 h 4675008"/>
                <a:gd name="connsiteX3" fmla="*/ 0 w 5237559"/>
                <a:gd name="connsiteY3" fmla="*/ 2685697 h 4675008"/>
                <a:gd name="connsiteX4" fmla="*/ 44605 w 5237559"/>
                <a:gd name="connsiteY4" fmla="*/ 1170192 h 4675008"/>
                <a:gd name="connsiteX0" fmla="*/ 44605 w 5427129"/>
                <a:gd name="connsiteY0" fmla="*/ 1281354 h 4786170"/>
                <a:gd name="connsiteX1" fmla="*/ 5427129 w 5427129"/>
                <a:gd name="connsiteY1" fmla="*/ 0 h 4786170"/>
                <a:gd name="connsiteX2" fmla="*/ 5235825 w 5427129"/>
                <a:gd name="connsiteY2" fmla="*/ 4786170 h 4786170"/>
                <a:gd name="connsiteX3" fmla="*/ 0 w 5427129"/>
                <a:gd name="connsiteY3" fmla="*/ 2796859 h 4786170"/>
                <a:gd name="connsiteX4" fmla="*/ 44605 w 5427129"/>
                <a:gd name="connsiteY4" fmla="*/ 1281354 h 4786170"/>
                <a:gd name="connsiteX0" fmla="*/ 44605 w 5427129"/>
                <a:gd name="connsiteY0" fmla="*/ 1281354 h 4730685"/>
                <a:gd name="connsiteX1" fmla="*/ 5427129 w 5427129"/>
                <a:gd name="connsiteY1" fmla="*/ 0 h 4730685"/>
                <a:gd name="connsiteX2" fmla="*/ 5372985 w 5427129"/>
                <a:gd name="connsiteY2" fmla="*/ 4730685 h 4730685"/>
                <a:gd name="connsiteX3" fmla="*/ 0 w 5427129"/>
                <a:gd name="connsiteY3" fmla="*/ 2796859 h 4730685"/>
                <a:gd name="connsiteX4" fmla="*/ 44605 w 5427129"/>
                <a:gd name="connsiteY4" fmla="*/ 1281354 h 4730685"/>
                <a:gd name="connsiteX0" fmla="*/ 0 w 5466344"/>
                <a:gd name="connsiteY0" fmla="*/ 1414519 h 4730685"/>
                <a:gd name="connsiteX1" fmla="*/ 5466344 w 5466344"/>
                <a:gd name="connsiteY1" fmla="*/ 0 h 4730685"/>
                <a:gd name="connsiteX2" fmla="*/ 5412200 w 5466344"/>
                <a:gd name="connsiteY2" fmla="*/ 4730685 h 4730685"/>
                <a:gd name="connsiteX3" fmla="*/ 39215 w 5466344"/>
                <a:gd name="connsiteY3" fmla="*/ 2796859 h 4730685"/>
                <a:gd name="connsiteX4" fmla="*/ 0 w 5466344"/>
                <a:gd name="connsiteY4" fmla="*/ 1414519 h 4730685"/>
                <a:gd name="connsiteX0" fmla="*/ 29365 w 5495709"/>
                <a:gd name="connsiteY0" fmla="*/ 1414519 h 4730685"/>
                <a:gd name="connsiteX1" fmla="*/ 5495709 w 5495709"/>
                <a:gd name="connsiteY1" fmla="*/ 0 h 4730685"/>
                <a:gd name="connsiteX2" fmla="*/ 5441565 w 5495709"/>
                <a:gd name="connsiteY2" fmla="*/ 4730685 h 4730685"/>
                <a:gd name="connsiteX3" fmla="*/ 0 w 5495709"/>
                <a:gd name="connsiteY3" fmla="*/ 2796859 h 4730685"/>
                <a:gd name="connsiteX4" fmla="*/ 29365 w 5495709"/>
                <a:gd name="connsiteY4" fmla="*/ 1414519 h 4730685"/>
                <a:gd name="connsiteX0" fmla="*/ 0 w 5466344"/>
                <a:gd name="connsiteY0" fmla="*/ 1414519 h 4730685"/>
                <a:gd name="connsiteX1" fmla="*/ 5466344 w 5466344"/>
                <a:gd name="connsiteY1" fmla="*/ 0 h 4730685"/>
                <a:gd name="connsiteX2" fmla="*/ 5412200 w 5466344"/>
                <a:gd name="connsiteY2" fmla="*/ 4730685 h 4730685"/>
                <a:gd name="connsiteX3" fmla="*/ 1200751 w 5466344"/>
                <a:gd name="connsiteY3" fmla="*/ 3280190 h 4730685"/>
                <a:gd name="connsiteX4" fmla="*/ 0 w 5466344"/>
                <a:gd name="connsiteY4" fmla="*/ 1414519 h 4730685"/>
                <a:gd name="connsiteX0" fmla="*/ 0 w 4308976"/>
                <a:gd name="connsiteY0" fmla="*/ 1196028 h 4730685"/>
                <a:gd name="connsiteX1" fmla="*/ 4308976 w 4308976"/>
                <a:gd name="connsiteY1" fmla="*/ 0 h 4730685"/>
                <a:gd name="connsiteX2" fmla="*/ 4254832 w 4308976"/>
                <a:gd name="connsiteY2" fmla="*/ 4730685 h 4730685"/>
                <a:gd name="connsiteX3" fmla="*/ 43383 w 4308976"/>
                <a:gd name="connsiteY3" fmla="*/ 3280190 h 4730685"/>
                <a:gd name="connsiteX4" fmla="*/ 0 w 4308976"/>
                <a:gd name="connsiteY4" fmla="*/ 1196028 h 473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976" h="4730685">
                  <a:moveTo>
                    <a:pt x="0" y="1196028"/>
                  </a:moveTo>
                  <a:lnTo>
                    <a:pt x="4308976" y="0"/>
                  </a:lnTo>
                  <a:lnTo>
                    <a:pt x="4254832" y="4730685"/>
                  </a:lnTo>
                  <a:lnTo>
                    <a:pt x="43383" y="3280190"/>
                  </a:lnTo>
                  <a:lnTo>
                    <a:pt x="0" y="1196028"/>
                  </a:lnTo>
                  <a:close/>
                </a:path>
              </a:pathLst>
            </a:cu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8" name="Group 57">
              <a:extLst>
                <a:ext uri="{FF2B5EF4-FFF2-40B4-BE49-F238E27FC236}">
                  <a16:creationId xmlns:a16="http://schemas.microsoft.com/office/drawing/2014/main" id="{95F06BB5-00D5-4DEB-83B6-2FD54C59403D}"/>
                </a:ext>
              </a:extLst>
            </p:cNvPr>
            <p:cNvGrpSpPr/>
            <p:nvPr/>
          </p:nvGrpSpPr>
          <p:grpSpPr>
            <a:xfrm>
              <a:off x="9989948" y="1940155"/>
              <a:ext cx="1800591" cy="1800591"/>
              <a:chOff x="8400759" y="2492211"/>
              <a:chExt cx="2151652" cy="2151652"/>
            </a:xfrm>
          </p:grpSpPr>
          <p:sp>
            <p:nvSpPr>
              <p:cNvPr id="59" name="Oval 58">
                <a:extLst>
                  <a:ext uri="{FF2B5EF4-FFF2-40B4-BE49-F238E27FC236}">
                    <a16:creationId xmlns:a16="http://schemas.microsoft.com/office/drawing/2014/main" id="{865E646A-B8AE-4E3E-8789-FF864A161919}"/>
                  </a:ext>
                </a:extLst>
              </p:cNvPr>
              <p:cNvSpPr/>
              <p:nvPr/>
            </p:nvSpPr>
            <p:spPr bwMode="auto">
              <a:xfrm>
                <a:off x="8400759" y="2492211"/>
                <a:ext cx="2151652" cy="2151652"/>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pPr>
                <a:endParaRPr lang="en-US" sz="1961">
                  <a:gradFill>
                    <a:gsLst>
                      <a:gs pos="0">
                        <a:srgbClr val="FFFFFF"/>
                      </a:gs>
                      <a:gs pos="100000">
                        <a:srgbClr val="FFFFFF"/>
                      </a:gs>
                    </a:gsLst>
                    <a:lin ang="5400000" scaled="0"/>
                  </a:gradFill>
                  <a:latin typeface="Segoe UI"/>
                  <a:cs typeface="Segoe UI" pitchFamily="34" charset="0"/>
                </a:endParaRPr>
              </a:p>
            </p:txBody>
          </p:sp>
          <p:sp>
            <p:nvSpPr>
              <p:cNvPr id="60" name="Rectangle 59">
                <a:extLst>
                  <a:ext uri="{FF2B5EF4-FFF2-40B4-BE49-F238E27FC236}">
                    <a16:creationId xmlns:a16="http://schemas.microsoft.com/office/drawing/2014/main" id="{EF5A0BB7-7B2B-41A5-AB51-60F6A5AC8533}"/>
                  </a:ext>
                </a:extLst>
              </p:cNvPr>
              <p:cNvSpPr/>
              <p:nvPr/>
            </p:nvSpPr>
            <p:spPr>
              <a:xfrm>
                <a:off x="9114932" y="3938070"/>
                <a:ext cx="723308" cy="404562"/>
              </a:xfrm>
              <a:prstGeom prst="rect">
                <a:avLst/>
              </a:prstGeom>
              <a:ln>
                <a:noFill/>
              </a:ln>
            </p:spPr>
            <p:txBody>
              <a:bodyPr wrap="none">
                <a:spAutoFit/>
              </a:bodyPr>
              <a:lstStyle/>
              <a:p>
                <a:r>
                  <a:rPr lang="en-US" sz="1568" spc="-29">
                    <a:solidFill>
                      <a:srgbClr val="1A1A1A"/>
                    </a:solidFill>
                    <a:latin typeface="Segoe UI Semibold"/>
                    <a:ea typeface="Segoe UI" pitchFamily="34" charset="0"/>
                    <a:cs typeface="Segoe UI" pitchFamily="34" charset="0"/>
                  </a:rPr>
                  <a:t>Data</a:t>
                </a:r>
              </a:p>
            </p:txBody>
          </p:sp>
          <p:sp>
            <p:nvSpPr>
              <p:cNvPr id="61" name="binary" title="Icon of binary code, ones and zeros">
                <a:extLst>
                  <a:ext uri="{FF2B5EF4-FFF2-40B4-BE49-F238E27FC236}">
                    <a16:creationId xmlns:a16="http://schemas.microsoft.com/office/drawing/2014/main" id="{86DEB391-5B22-4649-8EC5-60387DCA8742}"/>
                  </a:ext>
                </a:extLst>
              </p:cNvPr>
              <p:cNvSpPr>
                <a:spLocks noChangeAspect="1" noEditPoints="1"/>
              </p:cNvSpPr>
              <p:nvPr/>
            </p:nvSpPr>
            <p:spPr bwMode="auto">
              <a:xfrm>
                <a:off x="9008230" y="3040015"/>
                <a:ext cx="936711" cy="808844"/>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a:solidFill>
                    <a:srgbClr val="1A1A1A"/>
                  </a:solidFill>
                  <a:latin typeface="Segoe UI"/>
                </a:endParaRPr>
              </a:p>
            </p:txBody>
          </p:sp>
        </p:grpSp>
        <p:sp>
          <p:nvSpPr>
            <p:cNvPr id="90" name="arrow" title="Icon of an arrow">
              <a:extLst>
                <a:ext uri="{FF2B5EF4-FFF2-40B4-BE49-F238E27FC236}">
                  <a16:creationId xmlns:a16="http://schemas.microsoft.com/office/drawing/2014/main" id="{3BA2E777-5083-44D0-906A-99724EC0F221}"/>
                </a:ext>
              </a:extLst>
            </p:cNvPr>
            <p:cNvSpPr>
              <a:spLocks noChangeAspect="1" noEditPoints="1"/>
            </p:cNvSpPr>
            <p:nvPr/>
          </p:nvSpPr>
          <p:spPr bwMode="auto">
            <a:xfrm>
              <a:off x="9285147" y="2661211"/>
              <a:ext cx="388482" cy="358477"/>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87857" tIns="43929" rIns="87857" bIns="43929" numCol="1" anchor="t" anchorCtr="0" compatLnSpc="1">
              <a:prstTxWarp prst="textNoShape">
                <a:avLst/>
              </a:prstTxWarp>
            </a:bodyPr>
            <a:lstStyle/>
            <a:p>
              <a:pPr algn="ctr" defTabSz="878548" fontAlgn="base">
                <a:defRPr/>
              </a:pPr>
              <a:endParaRPr lang="en-US" sz="865">
                <a:gradFill>
                  <a:gsLst>
                    <a:gs pos="0">
                      <a:srgbClr val="505050"/>
                    </a:gs>
                    <a:gs pos="100000">
                      <a:srgbClr val="505050"/>
                    </a:gs>
                  </a:gsLst>
                  <a:lin ang="5400000" scaled="1"/>
                </a:gradFill>
                <a:latin typeface="Segoe UI"/>
              </a:endParaRPr>
            </a:p>
          </p:txBody>
        </p:sp>
      </p:grpSp>
      <p:sp>
        <p:nvSpPr>
          <p:cNvPr id="26" name="Title 2">
            <a:extLst>
              <a:ext uri="{FF2B5EF4-FFF2-40B4-BE49-F238E27FC236}">
                <a16:creationId xmlns:a16="http://schemas.microsoft.com/office/drawing/2014/main" id="{41333485-5E8D-461C-930E-99E16CA2EF55}"/>
              </a:ext>
            </a:extLst>
          </p:cNvPr>
          <p:cNvSpPr txBox="1">
            <a:spLocks/>
          </p:cNvSpPr>
          <p:nvPr/>
        </p:nvSpPr>
        <p:spPr>
          <a:xfrm>
            <a:off x="6605479" y="4971980"/>
            <a:ext cx="4093164" cy="553920"/>
          </a:xfrm>
          <a:prstGeom prst="rect">
            <a:avLst/>
          </a:prstGeom>
        </p:spPr>
        <p:txBody>
          <a:bodyPr/>
          <a:lst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32563">
              <a:defRPr/>
            </a:pPr>
            <a:r>
              <a:rPr lang="en-US" sz="2353" spc="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Implement Zero Trust with Azure AD conditional access</a:t>
            </a:r>
          </a:p>
        </p:txBody>
      </p:sp>
      <p:pic>
        <p:nvPicPr>
          <p:cNvPr id="28" name="Picture 27">
            <a:extLst>
              <a:ext uri="{FF2B5EF4-FFF2-40B4-BE49-F238E27FC236}">
                <a16:creationId xmlns:a16="http://schemas.microsoft.com/office/drawing/2014/main" id="{55233295-7729-4A32-BDB2-01C505A94F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08" t="1291" r="3979" b="486"/>
          <a:stretch/>
        </p:blipFill>
        <p:spPr>
          <a:xfrm flipH="1">
            <a:off x="-20458" y="487"/>
            <a:ext cx="4873381" cy="6857027"/>
          </a:xfrm>
          <a:prstGeom prst="rect">
            <a:avLst/>
          </a:prstGeom>
          <a:blipFill>
            <a:blip r:embed="rId4"/>
            <a:stretch>
              <a:fillRect/>
            </a:stretch>
          </a:blipFill>
          <a:effectLst/>
        </p:spPr>
      </p:pic>
      <p:sp>
        <p:nvSpPr>
          <p:cNvPr id="32" name="Rectangle 31">
            <a:extLst>
              <a:ext uri="{FF2B5EF4-FFF2-40B4-BE49-F238E27FC236}">
                <a16:creationId xmlns:a16="http://schemas.microsoft.com/office/drawing/2014/main" id="{C091B0D9-10A5-49E5-95CD-4F36EC0A886E}"/>
              </a:ext>
            </a:extLst>
          </p:cNvPr>
          <p:cNvSpPr/>
          <p:nvPr/>
        </p:nvSpPr>
        <p:spPr bwMode="auto">
          <a:xfrm rot="5400000">
            <a:off x="-1002208" y="992311"/>
            <a:ext cx="6857028" cy="4873381"/>
          </a:xfrm>
          <a:prstGeom prst="rect">
            <a:avLst/>
          </a:prstGeom>
          <a:gradFill flip="none" rotWithShape="1">
            <a:gsLst>
              <a:gs pos="0">
                <a:srgbClr val="000000">
                  <a:alpha val="24000"/>
                </a:srgbClr>
              </a:gs>
              <a:gs pos="46000">
                <a:srgbClr val="000000">
                  <a:alpha val="57000"/>
                </a:srgbClr>
              </a:gs>
              <a:gs pos="100000">
                <a:srgbClr val="000000">
                  <a:alpha val="33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89642"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TextBox 32">
            <a:extLst>
              <a:ext uri="{FF2B5EF4-FFF2-40B4-BE49-F238E27FC236}">
                <a16:creationId xmlns:a16="http://schemas.microsoft.com/office/drawing/2014/main" id="{679C51ED-DD6D-409F-8C2B-7C3C625B07B2}"/>
              </a:ext>
            </a:extLst>
          </p:cNvPr>
          <p:cNvSpPr txBox="1"/>
          <p:nvPr/>
        </p:nvSpPr>
        <p:spPr>
          <a:xfrm>
            <a:off x="499754" y="3007593"/>
            <a:ext cx="3239633" cy="1056042"/>
          </a:xfrm>
          <a:prstGeom prst="rect">
            <a:avLst/>
          </a:prstGeom>
          <a:noFill/>
        </p:spPr>
        <p:txBody>
          <a:bodyPr wrap="square" lIns="89642" rIns="89642" rtlCol="0">
            <a:spAutoFit/>
          </a:bodyPr>
          <a:lstStyle/>
          <a:p>
            <a:pPr defTabSz="914139">
              <a:defRPr/>
            </a:pPr>
            <a:r>
              <a:rPr lang="en-US" sz="3137">
                <a:solidFill>
                  <a:srgbClr val="FFFFFF"/>
                </a:solidFill>
                <a:latin typeface="Segoe UI Semibold"/>
              </a:rPr>
              <a:t>Conditional access</a:t>
            </a:r>
          </a:p>
        </p:txBody>
      </p:sp>
      <p:grpSp>
        <p:nvGrpSpPr>
          <p:cNvPr id="10" name="Group 9">
            <a:extLst>
              <a:ext uri="{FF2B5EF4-FFF2-40B4-BE49-F238E27FC236}">
                <a16:creationId xmlns:a16="http://schemas.microsoft.com/office/drawing/2014/main" id="{81CA7062-5965-4D2A-994D-1017EBE7EE42}"/>
              </a:ext>
            </a:extLst>
          </p:cNvPr>
          <p:cNvGrpSpPr/>
          <p:nvPr/>
        </p:nvGrpSpPr>
        <p:grpSpPr>
          <a:xfrm>
            <a:off x="5475850" y="1063364"/>
            <a:ext cx="3346868" cy="3346868"/>
            <a:chOff x="5585652" y="1084190"/>
            <a:chExt cx="3413980" cy="3413980"/>
          </a:xfrm>
        </p:grpSpPr>
        <p:sp>
          <p:nvSpPr>
            <p:cNvPr id="35" name="Oval 34">
              <a:extLst>
                <a:ext uri="{FF2B5EF4-FFF2-40B4-BE49-F238E27FC236}">
                  <a16:creationId xmlns:a16="http://schemas.microsoft.com/office/drawing/2014/main" id="{05A51400-FE91-4C73-B40D-8B628673AF37}"/>
                </a:ext>
              </a:extLst>
            </p:cNvPr>
            <p:cNvSpPr/>
            <p:nvPr/>
          </p:nvSpPr>
          <p:spPr bwMode="auto">
            <a:xfrm>
              <a:off x="5585652" y="1084190"/>
              <a:ext cx="3413980" cy="34139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pPr>
              <a:endParaRPr lang="en-US" sz="1961">
                <a:gradFill>
                  <a:gsLst>
                    <a:gs pos="0">
                      <a:srgbClr val="FFFFFF"/>
                    </a:gs>
                    <a:gs pos="100000">
                      <a:srgbClr val="FFFFFF"/>
                    </a:gs>
                  </a:gsLst>
                  <a:lin ang="5400000" scaled="0"/>
                </a:gradFill>
                <a:latin typeface="Segoe UI"/>
                <a:cs typeface="Segoe UI" pitchFamily="34" charset="0"/>
              </a:endParaRPr>
            </a:p>
          </p:txBody>
        </p:sp>
        <p:sp>
          <p:nvSpPr>
            <p:cNvPr id="37" name="Oval 36">
              <a:extLst>
                <a:ext uri="{FF2B5EF4-FFF2-40B4-BE49-F238E27FC236}">
                  <a16:creationId xmlns:a16="http://schemas.microsoft.com/office/drawing/2014/main" id="{64BFD11B-C9A0-4577-B707-CA41C14F1D5B}"/>
                </a:ext>
              </a:extLst>
            </p:cNvPr>
            <p:cNvSpPr/>
            <p:nvPr/>
          </p:nvSpPr>
          <p:spPr bwMode="auto">
            <a:xfrm>
              <a:off x="5700479" y="2026963"/>
              <a:ext cx="1497844" cy="1497844"/>
            </a:xfrm>
            <a:prstGeom prst="ellipse">
              <a:avLst/>
            </a:prstGeom>
            <a:solidFill>
              <a:srgbClr val="D2D2D2">
                <a:alpha val="75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a:gradFill>
                  <a:gsLst>
                    <a:gs pos="40075">
                      <a:srgbClr val="FFFFFF"/>
                    </a:gs>
                    <a:gs pos="30000">
                      <a:srgbClr val="FFFFFF"/>
                    </a:gs>
                  </a:gsLst>
                  <a:lin ang="5400000" scaled="0"/>
                </a:gradFill>
                <a:latin typeface="Segoe UI"/>
              </a:endParaRPr>
            </a:p>
          </p:txBody>
        </p:sp>
        <p:sp>
          <p:nvSpPr>
            <p:cNvPr id="38" name="Oval 37">
              <a:extLst>
                <a:ext uri="{FF2B5EF4-FFF2-40B4-BE49-F238E27FC236}">
                  <a16:creationId xmlns:a16="http://schemas.microsoft.com/office/drawing/2014/main" id="{26D50B0F-59A9-43A3-B4A9-668144511363}"/>
                </a:ext>
              </a:extLst>
            </p:cNvPr>
            <p:cNvSpPr/>
            <p:nvPr/>
          </p:nvSpPr>
          <p:spPr bwMode="auto">
            <a:xfrm>
              <a:off x="6542276" y="1201879"/>
              <a:ext cx="1497844" cy="1497844"/>
            </a:xfrm>
            <a:prstGeom prst="ellipse">
              <a:avLst/>
            </a:prstGeom>
            <a:solidFill>
              <a:srgbClr val="D2D2D2">
                <a:alpha val="75000"/>
              </a:srgbClr>
            </a:solidFill>
            <a:ln>
              <a:noFill/>
              <a:prstDash val="dash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a:gradFill>
                  <a:gsLst>
                    <a:gs pos="40075">
                      <a:srgbClr val="FFFFFF"/>
                    </a:gs>
                    <a:gs pos="30000">
                      <a:srgbClr val="FFFFFF"/>
                    </a:gs>
                  </a:gsLst>
                  <a:lin ang="5400000" scaled="0"/>
                </a:gradFill>
                <a:latin typeface="Segoe UI"/>
              </a:endParaRPr>
            </a:p>
          </p:txBody>
        </p:sp>
        <p:sp>
          <p:nvSpPr>
            <p:cNvPr id="40" name="Oval 39">
              <a:extLst>
                <a:ext uri="{FF2B5EF4-FFF2-40B4-BE49-F238E27FC236}">
                  <a16:creationId xmlns:a16="http://schemas.microsoft.com/office/drawing/2014/main" id="{156B973E-F2C9-4657-8065-48BB56BEB2A7}"/>
                </a:ext>
              </a:extLst>
            </p:cNvPr>
            <p:cNvSpPr/>
            <p:nvPr/>
          </p:nvSpPr>
          <p:spPr bwMode="auto">
            <a:xfrm>
              <a:off x="7384073" y="2026963"/>
              <a:ext cx="1497844" cy="1497844"/>
            </a:xfrm>
            <a:prstGeom prst="ellipse">
              <a:avLst/>
            </a:prstGeom>
            <a:solidFill>
              <a:srgbClr val="D2D2D2">
                <a:alpha val="75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a:gradFill>
                  <a:gsLst>
                    <a:gs pos="40075">
                      <a:srgbClr val="FFFFFF"/>
                    </a:gs>
                    <a:gs pos="30000">
                      <a:srgbClr val="FFFFFF"/>
                    </a:gs>
                  </a:gsLst>
                  <a:lin ang="5400000" scaled="0"/>
                </a:gradFill>
                <a:latin typeface="Segoe UI"/>
              </a:endParaRPr>
            </a:p>
          </p:txBody>
        </p:sp>
        <p:sp>
          <p:nvSpPr>
            <p:cNvPr id="41" name="Oval 40">
              <a:extLst>
                <a:ext uri="{FF2B5EF4-FFF2-40B4-BE49-F238E27FC236}">
                  <a16:creationId xmlns:a16="http://schemas.microsoft.com/office/drawing/2014/main" id="{3D682D05-F0B7-4034-A738-5D8B9BAA731F}"/>
                </a:ext>
              </a:extLst>
            </p:cNvPr>
            <p:cNvSpPr/>
            <p:nvPr/>
          </p:nvSpPr>
          <p:spPr bwMode="auto">
            <a:xfrm>
              <a:off x="6542276" y="2848427"/>
              <a:ext cx="1497844" cy="1497844"/>
            </a:xfrm>
            <a:prstGeom prst="ellipse">
              <a:avLst/>
            </a:prstGeom>
            <a:solidFill>
              <a:srgbClr val="D2D2D2">
                <a:alpha val="75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a:gradFill>
                  <a:gsLst>
                    <a:gs pos="40075">
                      <a:srgbClr val="FFFFFF"/>
                    </a:gs>
                    <a:gs pos="30000">
                      <a:srgbClr val="FFFFFF"/>
                    </a:gs>
                  </a:gsLst>
                  <a:lin ang="5400000" scaled="0"/>
                </a:gradFill>
                <a:latin typeface="Segoe UI"/>
              </a:endParaRPr>
            </a:p>
          </p:txBody>
        </p:sp>
        <p:grpSp>
          <p:nvGrpSpPr>
            <p:cNvPr id="62" name="Group 61">
              <a:extLst>
                <a:ext uri="{FF2B5EF4-FFF2-40B4-BE49-F238E27FC236}">
                  <a16:creationId xmlns:a16="http://schemas.microsoft.com/office/drawing/2014/main" id="{EB44D57B-2B5B-4B0E-9448-1672576BB2FD}"/>
                </a:ext>
              </a:extLst>
            </p:cNvPr>
            <p:cNvGrpSpPr/>
            <p:nvPr/>
          </p:nvGrpSpPr>
          <p:grpSpPr>
            <a:xfrm>
              <a:off x="6974728" y="1314986"/>
              <a:ext cx="632940" cy="632940"/>
              <a:chOff x="3624155" y="2191542"/>
              <a:chExt cx="632940" cy="632940"/>
            </a:xfrm>
          </p:grpSpPr>
          <p:sp>
            <p:nvSpPr>
              <p:cNvPr id="63" name="Oval 62">
                <a:extLst>
                  <a:ext uri="{FF2B5EF4-FFF2-40B4-BE49-F238E27FC236}">
                    <a16:creationId xmlns:a16="http://schemas.microsoft.com/office/drawing/2014/main" id="{2D902F49-84DC-400D-A635-1A0858005D26}"/>
                  </a:ext>
                </a:extLst>
              </p:cNvPr>
              <p:cNvSpPr/>
              <p:nvPr/>
            </p:nvSpPr>
            <p:spPr bwMode="auto">
              <a:xfrm flipH="1">
                <a:off x="3624155" y="2191542"/>
                <a:ext cx="632940" cy="63294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defRPr/>
                </a:pPr>
                <a:endParaRPr lang="en-US" sz="1961"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4" name="GenericApp_EB3B" title="Icon of an app window">
                <a:extLst>
                  <a:ext uri="{FF2B5EF4-FFF2-40B4-BE49-F238E27FC236}">
                    <a16:creationId xmlns:a16="http://schemas.microsoft.com/office/drawing/2014/main" id="{1F7842AC-7398-491E-96E2-BA4F4E3B3F03}"/>
                  </a:ext>
                </a:extLst>
              </p:cNvPr>
              <p:cNvSpPr>
                <a:spLocks noChangeAspect="1" noEditPoints="1"/>
              </p:cNvSpPr>
              <p:nvPr/>
            </p:nvSpPr>
            <p:spPr bwMode="auto">
              <a:xfrm>
                <a:off x="3771537" y="2372684"/>
                <a:ext cx="338182" cy="270653"/>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grpSp>
          <p:nvGrpSpPr>
            <p:cNvPr id="77" name="Group 76">
              <a:extLst>
                <a:ext uri="{FF2B5EF4-FFF2-40B4-BE49-F238E27FC236}">
                  <a16:creationId xmlns:a16="http://schemas.microsoft.com/office/drawing/2014/main" id="{DAD7BE55-1006-4059-96BB-1F92FE831127}"/>
                </a:ext>
              </a:extLst>
            </p:cNvPr>
            <p:cNvGrpSpPr/>
            <p:nvPr/>
          </p:nvGrpSpPr>
          <p:grpSpPr>
            <a:xfrm>
              <a:off x="6057583" y="2394993"/>
              <a:ext cx="632940" cy="632940"/>
              <a:chOff x="2622350" y="3227848"/>
              <a:chExt cx="632940" cy="632940"/>
            </a:xfrm>
          </p:grpSpPr>
          <p:sp>
            <p:nvSpPr>
              <p:cNvPr id="78" name="Oval 77">
                <a:extLst>
                  <a:ext uri="{FF2B5EF4-FFF2-40B4-BE49-F238E27FC236}">
                    <a16:creationId xmlns:a16="http://schemas.microsoft.com/office/drawing/2014/main" id="{BCDD2005-CAED-4705-B224-0003E5F2AFBF}"/>
                  </a:ext>
                </a:extLst>
              </p:cNvPr>
              <p:cNvSpPr/>
              <p:nvPr/>
            </p:nvSpPr>
            <p:spPr bwMode="auto">
              <a:xfrm flipH="1">
                <a:off x="2622350" y="3227848"/>
                <a:ext cx="632940" cy="63294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defRPr/>
                </a:pPr>
                <a:endParaRPr lang="en-US" sz="1961"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9" name="people_7" title="Icon of two people">
                <a:extLst>
                  <a:ext uri="{FF2B5EF4-FFF2-40B4-BE49-F238E27FC236}">
                    <a16:creationId xmlns:a16="http://schemas.microsoft.com/office/drawing/2014/main" id="{F783654E-ACBA-4B51-AE46-8EC3091CDC98}"/>
                  </a:ext>
                </a:extLst>
              </p:cNvPr>
              <p:cNvSpPr>
                <a:spLocks noChangeAspect="1" noEditPoints="1"/>
              </p:cNvSpPr>
              <p:nvPr/>
            </p:nvSpPr>
            <p:spPr bwMode="auto">
              <a:xfrm>
                <a:off x="2757709" y="3361438"/>
                <a:ext cx="335037" cy="365760"/>
              </a:xfrm>
              <a:custGeom>
                <a:avLst/>
                <a:gdLst>
                  <a:gd name="T0" fmla="*/ 26 w 316"/>
                  <a:gd name="T1" fmla="*/ 200 h 345"/>
                  <a:gd name="T2" fmla="*/ 85 w 316"/>
                  <a:gd name="T3" fmla="*/ 141 h 345"/>
                  <a:gd name="T4" fmla="*/ 144 w 316"/>
                  <a:gd name="T5" fmla="*/ 200 h 345"/>
                  <a:gd name="T6" fmla="*/ 85 w 316"/>
                  <a:gd name="T7" fmla="*/ 259 h 345"/>
                  <a:gd name="T8" fmla="*/ 26 w 316"/>
                  <a:gd name="T9" fmla="*/ 200 h 345"/>
                  <a:gd name="T10" fmla="*/ 172 w 316"/>
                  <a:gd name="T11" fmla="*/ 345 h 345"/>
                  <a:gd name="T12" fmla="*/ 86 w 316"/>
                  <a:gd name="T13" fmla="*/ 259 h 345"/>
                  <a:gd name="T14" fmla="*/ 0 w 316"/>
                  <a:gd name="T15" fmla="*/ 345 h 345"/>
                  <a:gd name="T16" fmla="*/ 229 w 316"/>
                  <a:gd name="T17" fmla="*/ 118 h 345"/>
                  <a:gd name="T18" fmla="*/ 288 w 316"/>
                  <a:gd name="T19" fmla="*/ 59 h 345"/>
                  <a:gd name="T20" fmla="*/ 229 w 316"/>
                  <a:gd name="T21" fmla="*/ 0 h 345"/>
                  <a:gd name="T22" fmla="*/ 170 w 316"/>
                  <a:gd name="T23" fmla="*/ 59 h 345"/>
                  <a:gd name="T24" fmla="*/ 229 w 316"/>
                  <a:gd name="T25" fmla="*/ 118 h 345"/>
                  <a:gd name="T26" fmla="*/ 316 w 316"/>
                  <a:gd name="T27" fmla="*/ 204 h 345"/>
                  <a:gd name="T28" fmla="*/ 230 w 316"/>
                  <a:gd name="T29" fmla="*/ 118 h 345"/>
                  <a:gd name="T30" fmla="*/ 144 w 316"/>
                  <a:gd name="T31" fmla="*/ 20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345">
                    <a:moveTo>
                      <a:pt x="26" y="200"/>
                    </a:moveTo>
                    <a:cubicBezTo>
                      <a:pt x="26" y="167"/>
                      <a:pt x="52" y="141"/>
                      <a:pt x="85" y="141"/>
                    </a:cubicBezTo>
                    <a:cubicBezTo>
                      <a:pt x="117" y="141"/>
                      <a:pt x="144" y="167"/>
                      <a:pt x="144" y="200"/>
                    </a:cubicBezTo>
                    <a:cubicBezTo>
                      <a:pt x="144" y="233"/>
                      <a:pt x="117" y="259"/>
                      <a:pt x="85" y="259"/>
                    </a:cubicBezTo>
                    <a:cubicBezTo>
                      <a:pt x="52" y="259"/>
                      <a:pt x="26" y="233"/>
                      <a:pt x="26" y="200"/>
                    </a:cubicBezTo>
                    <a:close/>
                    <a:moveTo>
                      <a:pt x="172" y="345"/>
                    </a:moveTo>
                    <a:cubicBezTo>
                      <a:pt x="172" y="298"/>
                      <a:pt x="133" y="259"/>
                      <a:pt x="86" y="259"/>
                    </a:cubicBezTo>
                    <a:cubicBezTo>
                      <a:pt x="38" y="259"/>
                      <a:pt x="0" y="298"/>
                      <a:pt x="0" y="345"/>
                    </a:cubicBezTo>
                    <a:moveTo>
                      <a:pt x="229" y="118"/>
                    </a:moveTo>
                    <a:cubicBezTo>
                      <a:pt x="261" y="118"/>
                      <a:pt x="288" y="92"/>
                      <a:pt x="288" y="59"/>
                    </a:cubicBezTo>
                    <a:cubicBezTo>
                      <a:pt x="288" y="26"/>
                      <a:pt x="261" y="0"/>
                      <a:pt x="229" y="0"/>
                    </a:cubicBezTo>
                    <a:cubicBezTo>
                      <a:pt x="196" y="0"/>
                      <a:pt x="170" y="26"/>
                      <a:pt x="170" y="59"/>
                    </a:cubicBezTo>
                    <a:cubicBezTo>
                      <a:pt x="170" y="92"/>
                      <a:pt x="196" y="118"/>
                      <a:pt x="229" y="118"/>
                    </a:cubicBezTo>
                    <a:close/>
                    <a:moveTo>
                      <a:pt x="316" y="204"/>
                    </a:moveTo>
                    <a:cubicBezTo>
                      <a:pt x="316" y="157"/>
                      <a:pt x="277" y="118"/>
                      <a:pt x="230" y="118"/>
                    </a:cubicBezTo>
                    <a:cubicBezTo>
                      <a:pt x="182" y="118"/>
                      <a:pt x="144" y="157"/>
                      <a:pt x="144" y="204"/>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a:solidFill>
                    <a:srgbClr val="1A1A1A"/>
                  </a:solidFill>
                  <a:latin typeface="Segoe UI"/>
                </a:endParaRPr>
              </a:p>
            </p:txBody>
          </p:sp>
        </p:grpSp>
        <p:grpSp>
          <p:nvGrpSpPr>
            <p:cNvPr id="80" name="Group 79">
              <a:extLst>
                <a:ext uri="{FF2B5EF4-FFF2-40B4-BE49-F238E27FC236}">
                  <a16:creationId xmlns:a16="http://schemas.microsoft.com/office/drawing/2014/main" id="{2C3186AA-BE84-4D1E-B8B3-677A4102CA49}"/>
                </a:ext>
              </a:extLst>
            </p:cNvPr>
            <p:cNvGrpSpPr/>
            <p:nvPr/>
          </p:nvGrpSpPr>
          <p:grpSpPr>
            <a:xfrm>
              <a:off x="7892738" y="2399144"/>
              <a:ext cx="632940" cy="632940"/>
              <a:chOff x="4628989" y="3123156"/>
              <a:chExt cx="632940" cy="632940"/>
            </a:xfrm>
          </p:grpSpPr>
          <p:sp>
            <p:nvSpPr>
              <p:cNvPr id="81" name="Oval 80">
                <a:extLst>
                  <a:ext uri="{FF2B5EF4-FFF2-40B4-BE49-F238E27FC236}">
                    <a16:creationId xmlns:a16="http://schemas.microsoft.com/office/drawing/2014/main" id="{AAE1430F-A070-4F54-B405-5FAADA1CE8E3}"/>
                  </a:ext>
                </a:extLst>
              </p:cNvPr>
              <p:cNvSpPr/>
              <p:nvPr/>
            </p:nvSpPr>
            <p:spPr bwMode="auto">
              <a:xfrm flipH="1">
                <a:off x="4628989" y="3123156"/>
                <a:ext cx="632940" cy="63294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defRPr/>
                </a:pPr>
                <a:endParaRPr lang="en-US" sz="1961"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2" name="Relationship_F003" title="Icon of three boxes connected by lines">
                <a:extLst>
                  <a:ext uri="{FF2B5EF4-FFF2-40B4-BE49-F238E27FC236}">
                    <a16:creationId xmlns:a16="http://schemas.microsoft.com/office/drawing/2014/main" id="{57E17054-6E8F-42D6-8A84-13EDC5256A90}"/>
                  </a:ext>
                </a:extLst>
              </p:cNvPr>
              <p:cNvSpPr>
                <a:spLocks noChangeAspect="1" noEditPoints="1"/>
              </p:cNvSpPr>
              <p:nvPr/>
            </p:nvSpPr>
            <p:spPr bwMode="auto">
              <a:xfrm>
                <a:off x="4733264" y="3260168"/>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lin ang="5400000" scaled="1"/>
                  </a:gradFill>
                  <a:latin typeface="Segoe UI"/>
                </a:endParaRPr>
              </a:p>
            </p:txBody>
          </p:sp>
        </p:grpSp>
        <p:grpSp>
          <p:nvGrpSpPr>
            <p:cNvPr id="83" name="Group 82">
              <a:extLst>
                <a:ext uri="{FF2B5EF4-FFF2-40B4-BE49-F238E27FC236}">
                  <a16:creationId xmlns:a16="http://schemas.microsoft.com/office/drawing/2014/main" id="{4E0E1CAC-8FBD-44B7-8B37-3822DFDA827A}"/>
                </a:ext>
              </a:extLst>
            </p:cNvPr>
            <p:cNvGrpSpPr/>
            <p:nvPr/>
          </p:nvGrpSpPr>
          <p:grpSpPr>
            <a:xfrm>
              <a:off x="6976172" y="3363631"/>
              <a:ext cx="632940" cy="632940"/>
              <a:chOff x="3640518" y="4498965"/>
              <a:chExt cx="632940" cy="632940"/>
            </a:xfrm>
          </p:grpSpPr>
          <p:sp>
            <p:nvSpPr>
              <p:cNvPr id="84" name="Oval 83">
                <a:extLst>
                  <a:ext uri="{FF2B5EF4-FFF2-40B4-BE49-F238E27FC236}">
                    <a16:creationId xmlns:a16="http://schemas.microsoft.com/office/drawing/2014/main" id="{529A9860-4B0D-4BBD-9D41-F174312BD6D8}"/>
                  </a:ext>
                </a:extLst>
              </p:cNvPr>
              <p:cNvSpPr/>
              <p:nvPr/>
            </p:nvSpPr>
            <p:spPr bwMode="auto">
              <a:xfrm flipH="1">
                <a:off x="3640518" y="4498965"/>
                <a:ext cx="632940" cy="63294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defRPr/>
                </a:pPr>
                <a:endParaRPr lang="en-US" sz="1961"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5" name="UniversalApp_E8CC" title="Icon of a cellphone in front of a tablet">
                <a:extLst>
                  <a:ext uri="{FF2B5EF4-FFF2-40B4-BE49-F238E27FC236}">
                    <a16:creationId xmlns:a16="http://schemas.microsoft.com/office/drawing/2014/main" id="{DDC4E34F-CEF5-41D7-A6A3-77E57F7532D7}"/>
                  </a:ext>
                </a:extLst>
              </p:cNvPr>
              <p:cNvSpPr>
                <a:spLocks noChangeAspect="1" noEditPoints="1"/>
              </p:cNvSpPr>
              <p:nvPr/>
            </p:nvSpPr>
            <p:spPr bwMode="auto">
              <a:xfrm>
                <a:off x="3744582" y="4662864"/>
                <a:ext cx="415833" cy="305145"/>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gradFill>
                  <a:latin typeface="Segoe UI"/>
                </a:endParaRPr>
              </a:p>
            </p:txBody>
          </p:sp>
        </p:grpSp>
        <p:sp>
          <p:nvSpPr>
            <p:cNvPr id="86" name="Rectangle 85">
              <a:extLst>
                <a:ext uri="{FF2B5EF4-FFF2-40B4-BE49-F238E27FC236}">
                  <a16:creationId xmlns:a16="http://schemas.microsoft.com/office/drawing/2014/main" id="{B337CF64-7AEC-4ED3-86BF-6D5AA511131F}"/>
                </a:ext>
              </a:extLst>
            </p:cNvPr>
            <p:cNvSpPr/>
            <p:nvPr/>
          </p:nvSpPr>
          <p:spPr>
            <a:xfrm>
              <a:off x="6838819" y="1953050"/>
              <a:ext cx="904760" cy="278760"/>
            </a:xfrm>
            <a:prstGeom prst="rect">
              <a:avLst/>
            </a:prstGeom>
          </p:spPr>
          <p:txBody>
            <a:bodyPr wrap="none">
              <a:spAutoFit/>
            </a:bodyPr>
            <a:lstStyle/>
            <a:p>
              <a:pPr algn="ctr"/>
              <a:r>
                <a:rPr lang="en-US" sz="1176" spc="-29">
                  <a:solidFill>
                    <a:srgbClr val="1A1A1A"/>
                  </a:solidFill>
                  <a:latin typeface="Segoe UI Semibold"/>
                  <a:ea typeface="Segoe UI" pitchFamily="34" charset="0"/>
                  <a:cs typeface="Segoe UI" pitchFamily="34" charset="0"/>
                </a:rPr>
                <a:t>Workloads</a:t>
              </a:r>
              <a:endParaRPr lang="en-US" sz="1961">
                <a:solidFill>
                  <a:srgbClr val="1A1A1A"/>
                </a:solidFill>
                <a:latin typeface="Segoe UI"/>
              </a:endParaRPr>
            </a:p>
          </p:txBody>
        </p:sp>
        <p:sp>
          <p:nvSpPr>
            <p:cNvPr id="87" name="Rectangle 86">
              <a:extLst>
                <a:ext uri="{FF2B5EF4-FFF2-40B4-BE49-F238E27FC236}">
                  <a16:creationId xmlns:a16="http://schemas.microsoft.com/office/drawing/2014/main" id="{17DA6816-E4E1-4D7D-9E61-D1C736C0FC6B}"/>
                </a:ext>
              </a:extLst>
            </p:cNvPr>
            <p:cNvSpPr/>
            <p:nvPr/>
          </p:nvSpPr>
          <p:spPr>
            <a:xfrm>
              <a:off x="6051700" y="3026064"/>
              <a:ext cx="644707" cy="278760"/>
            </a:xfrm>
            <a:prstGeom prst="rect">
              <a:avLst/>
            </a:prstGeom>
          </p:spPr>
          <p:txBody>
            <a:bodyPr wrap="none">
              <a:spAutoFit/>
            </a:bodyPr>
            <a:lstStyle/>
            <a:p>
              <a:pPr algn="ctr"/>
              <a:r>
                <a:rPr lang="en-US" sz="1176" spc="-29">
                  <a:solidFill>
                    <a:srgbClr val="1A1A1A"/>
                  </a:solidFill>
                  <a:latin typeface="Segoe UI Semibold"/>
                  <a:ea typeface="Segoe UI" pitchFamily="34" charset="0"/>
                  <a:cs typeface="Segoe UI" pitchFamily="34" charset="0"/>
                </a:rPr>
                <a:t>People</a:t>
              </a:r>
              <a:endParaRPr lang="en-US" sz="1961">
                <a:solidFill>
                  <a:srgbClr val="1A1A1A"/>
                </a:solidFill>
                <a:latin typeface="Segoe UI"/>
              </a:endParaRPr>
            </a:p>
          </p:txBody>
        </p:sp>
        <p:sp>
          <p:nvSpPr>
            <p:cNvPr id="88" name="Rectangle 87">
              <a:extLst>
                <a:ext uri="{FF2B5EF4-FFF2-40B4-BE49-F238E27FC236}">
                  <a16:creationId xmlns:a16="http://schemas.microsoft.com/office/drawing/2014/main" id="{18690B38-D4C6-4F42-A8CC-B8D210580F95}"/>
                </a:ext>
              </a:extLst>
            </p:cNvPr>
            <p:cNvSpPr/>
            <p:nvPr/>
          </p:nvSpPr>
          <p:spPr>
            <a:xfrm>
              <a:off x="6954348" y="3993456"/>
              <a:ext cx="688330" cy="276999"/>
            </a:xfrm>
            <a:prstGeom prst="rect">
              <a:avLst/>
            </a:prstGeom>
          </p:spPr>
          <p:txBody>
            <a:bodyPr wrap="none">
              <a:spAutoFit/>
            </a:bodyPr>
            <a:lstStyle/>
            <a:p>
              <a:pPr algn="ctr"/>
              <a:r>
                <a:rPr lang="en-US" sz="1176" spc="-29">
                  <a:solidFill>
                    <a:srgbClr val="1A1A1A"/>
                  </a:solidFill>
                  <a:latin typeface="Segoe UI Semibold"/>
                  <a:ea typeface="Segoe UI" pitchFamily="34" charset="0"/>
                  <a:cs typeface="Segoe UI" pitchFamily="34" charset="0"/>
                </a:rPr>
                <a:t>Devices</a:t>
              </a:r>
              <a:endParaRPr lang="en-US" sz="1961">
                <a:solidFill>
                  <a:srgbClr val="1A1A1A"/>
                </a:solidFill>
                <a:latin typeface="Segoe UI"/>
              </a:endParaRPr>
            </a:p>
          </p:txBody>
        </p:sp>
        <p:sp>
          <p:nvSpPr>
            <p:cNvPr id="89" name="Rectangle 88">
              <a:extLst>
                <a:ext uri="{FF2B5EF4-FFF2-40B4-BE49-F238E27FC236}">
                  <a16:creationId xmlns:a16="http://schemas.microsoft.com/office/drawing/2014/main" id="{58D64EF8-1845-4B0F-AA6A-8FF2F2D71CCC}"/>
                </a:ext>
              </a:extLst>
            </p:cNvPr>
            <p:cNvSpPr/>
            <p:nvPr/>
          </p:nvSpPr>
          <p:spPr>
            <a:xfrm>
              <a:off x="7734849" y="3035259"/>
              <a:ext cx="948722" cy="276999"/>
            </a:xfrm>
            <a:prstGeom prst="rect">
              <a:avLst/>
            </a:prstGeom>
          </p:spPr>
          <p:txBody>
            <a:bodyPr wrap="none">
              <a:spAutoFit/>
            </a:bodyPr>
            <a:lstStyle/>
            <a:p>
              <a:pPr algn="ctr"/>
              <a:r>
                <a:rPr lang="en-US" sz="1176" spc="-29">
                  <a:solidFill>
                    <a:srgbClr val="1A1A1A"/>
                  </a:solidFill>
                  <a:latin typeface="Segoe UI Semibold"/>
                  <a:ea typeface="Segoe UI" pitchFamily="34" charset="0"/>
                  <a:cs typeface="Segoe UI" pitchFamily="34" charset="0"/>
                </a:rPr>
                <a:t>Intelligence</a:t>
              </a:r>
              <a:endParaRPr lang="en-US" sz="1961">
                <a:solidFill>
                  <a:srgbClr val="1A1A1A"/>
                </a:solidFill>
                <a:latin typeface="Segoe UI"/>
              </a:endParaRPr>
            </a:p>
          </p:txBody>
        </p:sp>
        <p:grpSp>
          <p:nvGrpSpPr>
            <p:cNvPr id="2" name="Group 1">
              <a:extLst>
                <a:ext uri="{FF2B5EF4-FFF2-40B4-BE49-F238E27FC236}">
                  <a16:creationId xmlns:a16="http://schemas.microsoft.com/office/drawing/2014/main" id="{36380C97-3DE3-44B1-B27C-D4C87969C049}"/>
                </a:ext>
              </a:extLst>
            </p:cNvPr>
            <p:cNvGrpSpPr/>
            <p:nvPr/>
          </p:nvGrpSpPr>
          <p:grpSpPr>
            <a:xfrm>
              <a:off x="6783398" y="2272457"/>
              <a:ext cx="1018488" cy="1006857"/>
              <a:chOff x="6685151" y="3029255"/>
              <a:chExt cx="1018488" cy="1006857"/>
            </a:xfrm>
          </p:grpSpPr>
          <p:sp>
            <p:nvSpPr>
              <p:cNvPr id="71" name="Oval 70">
                <a:extLst>
                  <a:ext uri="{FF2B5EF4-FFF2-40B4-BE49-F238E27FC236}">
                    <a16:creationId xmlns:a16="http://schemas.microsoft.com/office/drawing/2014/main" id="{DF915757-9D8A-4C2C-88CA-A7E04F128C81}"/>
                  </a:ext>
                </a:extLst>
              </p:cNvPr>
              <p:cNvSpPr/>
              <p:nvPr/>
            </p:nvSpPr>
            <p:spPr bwMode="auto">
              <a:xfrm>
                <a:off x="6685151" y="3029255"/>
                <a:ext cx="1018488" cy="1006857"/>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a:gradFill>
                    <a:gsLst>
                      <a:gs pos="40075">
                        <a:srgbClr val="FFFFFF"/>
                      </a:gs>
                      <a:gs pos="30000">
                        <a:srgbClr val="FFFFFF"/>
                      </a:gs>
                    </a:gsLst>
                    <a:lin ang="5400000" scaled="0"/>
                  </a:gradFill>
                  <a:latin typeface="Segoe UI"/>
                </a:endParaRPr>
              </a:p>
            </p:txBody>
          </p:sp>
          <p:grpSp>
            <p:nvGrpSpPr>
              <p:cNvPr id="43" name="Group 42">
                <a:extLst>
                  <a:ext uri="{FF2B5EF4-FFF2-40B4-BE49-F238E27FC236}">
                    <a16:creationId xmlns:a16="http://schemas.microsoft.com/office/drawing/2014/main" id="{3BA41B64-0989-4C61-A513-43AB043ECA4E}"/>
                  </a:ext>
                </a:extLst>
              </p:cNvPr>
              <p:cNvGrpSpPr/>
              <p:nvPr/>
            </p:nvGrpSpPr>
            <p:grpSpPr>
              <a:xfrm>
                <a:off x="6857545" y="3260731"/>
                <a:ext cx="673701" cy="543904"/>
                <a:chOff x="1124660" y="2438555"/>
                <a:chExt cx="1323363" cy="1068399"/>
              </a:xfrm>
            </p:grpSpPr>
            <p:sp>
              <p:nvSpPr>
                <p:cNvPr id="44" name="Freeform 5">
                  <a:extLst>
                    <a:ext uri="{FF2B5EF4-FFF2-40B4-BE49-F238E27FC236}">
                      <a16:creationId xmlns:a16="http://schemas.microsoft.com/office/drawing/2014/main" id="{ED531473-8389-4564-9C18-3138DED865E4}"/>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ysClr val="windowText" lastClr="000000"/>
                    </a:solidFill>
                    <a:latin typeface="Segoe UI Semilight"/>
                  </a:endParaRPr>
                </a:p>
              </p:txBody>
            </p:sp>
            <p:grpSp>
              <p:nvGrpSpPr>
                <p:cNvPr id="45" name="Group 44">
                  <a:extLst>
                    <a:ext uri="{FF2B5EF4-FFF2-40B4-BE49-F238E27FC236}">
                      <a16:creationId xmlns:a16="http://schemas.microsoft.com/office/drawing/2014/main" id="{AFD70123-2FD3-4974-B46B-C8FE8575BCF5}"/>
                    </a:ext>
                  </a:extLst>
                </p:cNvPr>
                <p:cNvGrpSpPr/>
                <p:nvPr/>
              </p:nvGrpSpPr>
              <p:grpSpPr>
                <a:xfrm>
                  <a:off x="1124660" y="2438555"/>
                  <a:ext cx="593820" cy="706058"/>
                  <a:chOff x="6447047" y="5804307"/>
                  <a:chExt cx="414034" cy="492291"/>
                </a:xfrm>
              </p:grpSpPr>
              <p:sp>
                <p:nvSpPr>
                  <p:cNvPr id="46" name="Freeform 9">
                    <a:extLst>
                      <a:ext uri="{FF2B5EF4-FFF2-40B4-BE49-F238E27FC236}">
                        <a16:creationId xmlns:a16="http://schemas.microsoft.com/office/drawing/2014/main" id="{7E41DCA6-BCAE-42B3-8F7A-0EA32F2B5EE4}"/>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353535"/>
                      </a:solidFill>
                      <a:latin typeface="Segoe UI Semilight"/>
                    </a:endParaRPr>
                  </a:p>
                </p:txBody>
              </p:sp>
              <p:sp>
                <p:nvSpPr>
                  <p:cNvPr id="47" name="Oval 46">
                    <a:extLst>
                      <a:ext uri="{FF2B5EF4-FFF2-40B4-BE49-F238E27FC236}">
                        <a16:creationId xmlns:a16="http://schemas.microsoft.com/office/drawing/2014/main" id="{272B9BED-4A8D-4980-936C-AEB70F0B2B8C}"/>
                      </a:ext>
                    </a:extLst>
                  </p:cNvPr>
                  <p:cNvSpPr>
                    <a:spLocks noChangeArrowheads="1"/>
                  </p:cNvSpPr>
                  <p:nvPr/>
                </p:nvSpPr>
                <p:spPr bwMode="auto">
                  <a:xfrm>
                    <a:off x="6507270" y="5804307"/>
                    <a:ext cx="293587" cy="290228"/>
                  </a:xfrm>
                  <a:prstGeom prst="ellipse">
                    <a:avLst/>
                  </a:prstGeom>
                  <a:noFill/>
                  <a:ln w="19050" cap="flat">
                    <a:solidFill>
                      <a:schemeClr val="tx1"/>
                    </a:solidFill>
                    <a:prstDash val="solid"/>
                    <a:miter lim="800000"/>
                    <a:headEnd/>
                    <a:tailEnd/>
                  </a:ln>
                  <a:extLst/>
                </p:spPr>
                <p:txBody>
                  <a:bodyPr vert="horz" wrap="square" lIns="91427" tIns="45713" rIns="91427" bIns="45713" numCol="1" anchor="t" anchorCtr="0" compatLnSpc="1">
                    <a:prstTxWarp prst="textNoShape">
                      <a:avLst/>
                    </a:prstTxWarp>
                  </a:bodyPr>
                  <a:lstStyle/>
                  <a:p>
                    <a:pPr defTabSz="896386">
                      <a:defRPr/>
                    </a:pPr>
                    <a:endParaRPr lang="en-US" kern="0">
                      <a:solidFill>
                        <a:srgbClr val="353535"/>
                      </a:solidFill>
                      <a:latin typeface="Segoe UI Semilight"/>
                    </a:endParaRPr>
                  </a:p>
                </p:txBody>
              </p:sp>
            </p:grpSp>
          </p:grpSp>
        </p:grpSp>
      </p:grpSp>
    </p:spTree>
    <p:extLst>
      <p:ext uri="{BB962C8B-B14F-4D97-AF65-F5344CB8AC3E}">
        <p14:creationId xmlns:p14="http://schemas.microsoft.com/office/powerpoint/2010/main" val="2809357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TextBox 507">
            <a:extLst>
              <a:ext uri="{FF2B5EF4-FFF2-40B4-BE49-F238E27FC236}">
                <a16:creationId xmlns:a16="http://schemas.microsoft.com/office/drawing/2014/main" id="{61ED86A6-BD8E-47B3-B2D1-F5D5BC3B92FA}"/>
              </a:ext>
            </a:extLst>
          </p:cNvPr>
          <p:cNvSpPr txBox="1"/>
          <p:nvPr/>
        </p:nvSpPr>
        <p:spPr>
          <a:xfrm>
            <a:off x="6937467" y="4183147"/>
            <a:ext cx="3362802" cy="606470"/>
          </a:xfrm>
          <a:prstGeom prst="rect">
            <a:avLst/>
          </a:prstGeom>
          <a:noFill/>
        </p:spPr>
        <p:txBody>
          <a:bodyPr wrap="square" lIns="89642" rIns="89642" rtlCol="0">
            <a:spAutoFit/>
          </a:bodyPr>
          <a:lstStyle/>
          <a:p>
            <a:pPr algn="ctr" defTabSz="914139">
              <a:lnSpc>
                <a:spcPct val="95000"/>
              </a:lnSpc>
              <a:defRPr/>
            </a:pPr>
            <a:r>
              <a:rPr lang="en-US" sz="1730">
                <a:latin typeface="Segoe UI Semibold"/>
              </a:rPr>
              <a:t>Azure AD </a:t>
            </a:r>
          </a:p>
          <a:p>
            <a:pPr algn="ctr" defTabSz="914139">
              <a:lnSpc>
                <a:spcPct val="95000"/>
              </a:lnSpc>
              <a:defRPr/>
            </a:pPr>
            <a:r>
              <a:rPr lang="en-US" sz="1730">
                <a:latin typeface="Segoe UI Semibold"/>
              </a:rPr>
              <a:t>conditional access</a:t>
            </a:r>
            <a:endParaRPr lang="en-US" sz="2353">
              <a:latin typeface="Segoe UI Semibold"/>
            </a:endParaRPr>
          </a:p>
        </p:txBody>
      </p:sp>
      <p:sp>
        <p:nvSpPr>
          <p:cNvPr id="204" name="Title 1">
            <a:extLst>
              <a:ext uri="{FF2B5EF4-FFF2-40B4-BE49-F238E27FC236}">
                <a16:creationId xmlns:a16="http://schemas.microsoft.com/office/drawing/2014/main" id="{C06C5383-2BD0-497D-9ED4-AA94C37CDBDB}"/>
              </a:ext>
            </a:extLst>
          </p:cNvPr>
          <p:cNvSpPr txBox="1">
            <a:spLocks/>
          </p:cNvSpPr>
          <p:nvPr/>
        </p:nvSpPr>
        <p:spPr>
          <a:xfrm>
            <a:off x="5284406" y="6921410"/>
            <a:ext cx="4597922" cy="739133"/>
          </a:xfrm>
          <a:prstGeom prst="rect">
            <a:avLst/>
          </a:prstGeom>
        </p:spPr>
        <p:txBody>
          <a:bodyPr vert="horz" wrap="square" lIns="0" tIns="161333"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defTabSz="914192">
              <a:defRPr/>
            </a:pPr>
            <a:endParaRPr lang="en-US" sz="2353" spc="-147">
              <a:solidFill>
                <a:srgbClr val="282828"/>
              </a:solidFill>
              <a:latin typeface="Segoe UI Semibold"/>
            </a:endParaRPr>
          </a:p>
        </p:txBody>
      </p:sp>
      <p:sp>
        <p:nvSpPr>
          <p:cNvPr id="337" name="TextBox 336">
            <a:extLst>
              <a:ext uri="{FF2B5EF4-FFF2-40B4-BE49-F238E27FC236}">
                <a16:creationId xmlns:a16="http://schemas.microsoft.com/office/drawing/2014/main" id="{90670592-FCC9-40D3-83BD-C9DF9FFE5EB6}"/>
              </a:ext>
            </a:extLst>
          </p:cNvPr>
          <p:cNvSpPr txBox="1"/>
          <p:nvPr/>
        </p:nvSpPr>
        <p:spPr>
          <a:xfrm>
            <a:off x="5328597" y="769117"/>
            <a:ext cx="2669318" cy="591719"/>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730">
                <a:solidFill>
                  <a:schemeClr val="tx2"/>
                </a:solidFill>
                <a:latin typeface="Segoe UI Semibold"/>
              </a:rPr>
              <a:t>User and location</a:t>
            </a:r>
          </a:p>
        </p:txBody>
      </p:sp>
      <p:sp>
        <p:nvSpPr>
          <p:cNvPr id="476" name="TextBox 475">
            <a:extLst>
              <a:ext uri="{FF2B5EF4-FFF2-40B4-BE49-F238E27FC236}">
                <a16:creationId xmlns:a16="http://schemas.microsoft.com/office/drawing/2014/main" id="{3BF4CBFC-7997-4363-9694-C1F80FDB2344}"/>
              </a:ext>
            </a:extLst>
          </p:cNvPr>
          <p:cNvSpPr txBox="1"/>
          <p:nvPr/>
        </p:nvSpPr>
        <p:spPr>
          <a:xfrm>
            <a:off x="9902216" y="766109"/>
            <a:ext cx="1346539" cy="580272"/>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730">
                <a:solidFill>
                  <a:schemeClr val="tx2"/>
                </a:solidFill>
                <a:latin typeface="Segoe UI Semibold"/>
              </a:rPr>
              <a:t>Device</a:t>
            </a:r>
          </a:p>
        </p:txBody>
      </p:sp>
      <p:sp>
        <p:nvSpPr>
          <p:cNvPr id="477" name="TextBox 476">
            <a:extLst>
              <a:ext uri="{FF2B5EF4-FFF2-40B4-BE49-F238E27FC236}">
                <a16:creationId xmlns:a16="http://schemas.microsoft.com/office/drawing/2014/main" id="{37140A04-75F6-4AC8-955A-F554D8DAFF74}"/>
              </a:ext>
            </a:extLst>
          </p:cNvPr>
          <p:cNvSpPr txBox="1"/>
          <p:nvPr/>
        </p:nvSpPr>
        <p:spPr>
          <a:xfrm>
            <a:off x="5304402" y="5421564"/>
            <a:ext cx="2703350" cy="580272"/>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730">
                <a:solidFill>
                  <a:schemeClr val="tx2"/>
                </a:solidFill>
                <a:latin typeface="Segoe UI Semibold"/>
              </a:rPr>
              <a:t>Application </a:t>
            </a:r>
          </a:p>
        </p:txBody>
      </p:sp>
      <p:sp>
        <p:nvSpPr>
          <p:cNvPr id="478" name="TextBox 477">
            <a:extLst>
              <a:ext uri="{FF2B5EF4-FFF2-40B4-BE49-F238E27FC236}">
                <a16:creationId xmlns:a16="http://schemas.microsoft.com/office/drawing/2014/main" id="{E709988B-CFB1-4AA0-B8B4-C484454B834C}"/>
              </a:ext>
            </a:extLst>
          </p:cNvPr>
          <p:cNvSpPr txBox="1"/>
          <p:nvPr/>
        </p:nvSpPr>
        <p:spPr>
          <a:xfrm>
            <a:off x="9633647" y="5406373"/>
            <a:ext cx="1885434" cy="580272"/>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730">
                <a:latin typeface="Segoe UI Semibold"/>
              </a:rPr>
              <a:t>Real time risk</a:t>
            </a:r>
          </a:p>
        </p:txBody>
      </p:sp>
      <p:pic>
        <p:nvPicPr>
          <p:cNvPr id="479" name="Picture 478">
            <a:extLst>
              <a:ext uri="{FF2B5EF4-FFF2-40B4-BE49-F238E27FC236}">
                <a16:creationId xmlns:a16="http://schemas.microsoft.com/office/drawing/2014/main" id="{A96A8234-9148-44BE-86AE-C34931AB5A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08" t="1291" r="3979" b="486"/>
          <a:stretch/>
        </p:blipFill>
        <p:spPr>
          <a:xfrm flipH="1">
            <a:off x="-20458" y="487"/>
            <a:ext cx="4873381" cy="6857027"/>
          </a:xfrm>
          <a:prstGeom prst="rect">
            <a:avLst/>
          </a:prstGeom>
          <a:blipFill>
            <a:blip r:embed="rId4"/>
            <a:stretch>
              <a:fillRect/>
            </a:stretch>
          </a:blipFill>
          <a:effectLst/>
        </p:spPr>
      </p:pic>
      <p:sp>
        <p:nvSpPr>
          <p:cNvPr id="480" name="Rectangle 479">
            <a:extLst>
              <a:ext uri="{FF2B5EF4-FFF2-40B4-BE49-F238E27FC236}">
                <a16:creationId xmlns:a16="http://schemas.microsoft.com/office/drawing/2014/main" id="{F25CD03D-B3D2-48FD-8B79-77C81D907598}"/>
              </a:ext>
            </a:extLst>
          </p:cNvPr>
          <p:cNvSpPr/>
          <p:nvPr/>
        </p:nvSpPr>
        <p:spPr bwMode="auto">
          <a:xfrm rot="5400000">
            <a:off x="-1002208" y="992311"/>
            <a:ext cx="6857028" cy="4873381"/>
          </a:xfrm>
          <a:prstGeom prst="rect">
            <a:avLst/>
          </a:prstGeom>
          <a:gradFill flip="none" rotWithShape="1">
            <a:gsLst>
              <a:gs pos="0">
                <a:srgbClr val="000000">
                  <a:alpha val="24000"/>
                </a:srgbClr>
              </a:gs>
              <a:gs pos="46000">
                <a:srgbClr val="000000">
                  <a:alpha val="57000"/>
                </a:srgbClr>
              </a:gs>
              <a:gs pos="100000">
                <a:srgbClr val="000000">
                  <a:alpha val="33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89642"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1" name="Title 1">
            <a:extLst>
              <a:ext uri="{FF2B5EF4-FFF2-40B4-BE49-F238E27FC236}">
                <a16:creationId xmlns:a16="http://schemas.microsoft.com/office/drawing/2014/main" id="{9F408247-94AF-4C03-BF7E-7987E788236B}"/>
              </a:ext>
            </a:extLst>
          </p:cNvPr>
          <p:cNvSpPr txBox="1">
            <a:spLocks/>
          </p:cNvSpPr>
          <p:nvPr/>
        </p:nvSpPr>
        <p:spPr>
          <a:xfrm>
            <a:off x="5247486" y="165926"/>
            <a:ext cx="4597923" cy="739133"/>
          </a:xfrm>
          <a:prstGeom prst="rect">
            <a:avLst/>
          </a:prstGeom>
        </p:spPr>
        <p:txBody>
          <a:bodyPr vert="horz" wrap="square" lIns="0" tIns="161333"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defTabSz="914192">
              <a:defRPr/>
            </a:pPr>
            <a:endParaRPr lang="en-US" sz="2353" spc="-147">
              <a:solidFill>
                <a:srgbClr val="282828"/>
              </a:solidFill>
              <a:latin typeface="Segoe UI Semibold"/>
            </a:endParaRPr>
          </a:p>
        </p:txBody>
      </p:sp>
      <p:sp>
        <p:nvSpPr>
          <p:cNvPr id="483" name="Cloud">
            <a:extLst>
              <a:ext uri="{FF2B5EF4-FFF2-40B4-BE49-F238E27FC236}">
                <a16:creationId xmlns:a16="http://schemas.microsoft.com/office/drawing/2014/main" id="{3E008C72-F49E-4278-88E2-48B7055B2011}"/>
              </a:ext>
            </a:extLst>
          </p:cNvPr>
          <p:cNvSpPr>
            <a:spLocks noChangeAspect="1"/>
          </p:cNvSpPr>
          <p:nvPr/>
        </p:nvSpPr>
        <p:spPr bwMode="auto">
          <a:xfrm flipV="1">
            <a:off x="7389921" y="2622928"/>
            <a:ext cx="2418236" cy="133305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algn="ctr" defTabSz="896042">
              <a:defRPr/>
            </a:pPr>
            <a:endParaRPr lang="en-US" sz="1800" kern="0">
              <a:solidFill>
                <a:srgbClr val="353535"/>
              </a:solidFill>
              <a:latin typeface="Segoe UI Semilight"/>
            </a:endParaRPr>
          </a:p>
        </p:txBody>
      </p:sp>
      <p:sp>
        <p:nvSpPr>
          <p:cNvPr id="484" name="TextBox 483">
            <a:extLst>
              <a:ext uri="{FF2B5EF4-FFF2-40B4-BE49-F238E27FC236}">
                <a16:creationId xmlns:a16="http://schemas.microsoft.com/office/drawing/2014/main" id="{AFDFA40C-2E5C-44DC-AFD5-6AE6EF38E8D1}"/>
              </a:ext>
            </a:extLst>
          </p:cNvPr>
          <p:cNvSpPr txBox="1"/>
          <p:nvPr/>
        </p:nvSpPr>
        <p:spPr>
          <a:xfrm>
            <a:off x="499755" y="3007593"/>
            <a:ext cx="3471906" cy="1057854"/>
          </a:xfrm>
          <a:prstGeom prst="rect">
            <a:avLst/>
          </a:prstGeom>
          <a:noFill/>
        </p:spPr>
        <p:txBody>
          <a:bodyPr wrap="square" lIns="89642" rIns="89642" rtlCol="0">
            <a:spAutoFit/>
          </a:bodyPr>
          <a:lstStyle/>
          <a:p>
            <a:pPr defTabSz="914139">
              <a:defRPr/>
            </a:pPr>
            <a:r>
              <a:rPr lang="en-US" sz="3137">
                <a:solidFill>
                  <a:srgbClr val="FFFFFF"/>
                </a:solidFill>
                <a:latin typeface="Segoe UI Semibold"/>
              </a:rPr>
              <a:t>Conditional access</a:t>
            </a:r>
          </a:p>
        </p:txBody>
      </p:sp>
      <p:sp>
        <p:nvSpPr>
          <p:cNvPr id="485" name="Title 1">
            <a:extLst>
              <a:ext uri="{FF2B5EF4-FFF2-40B4-BE49-F238E27FC236}">
                <a16:creationId xmlns:a16="http://schemas.microsoft.com/office/drawing/2014/main" id="{A55C91CB-0531-44B9-A5CF-C81AE2A9CAD1}"/>
              </a:ext>
            </a:extLst>
          </p:cNvPr>
          <p:cNvSpPr txBox="1">
            <a:spLocks/>
          </p:cNvSpPr>
          <p:nvPr/>
        </p:nvSpPr>
        <p:spPr>
          <a:xfrm>
            <a:off x="5284406" y="6921410"/>
            <a:ext cx="4597922" cy="739133"/>
          </a:xfrm>
          <a:prstGeom prst="rect">
            <a:avLst/>
          </a:prstGeom>
        </p:spPr>
        <p:txBody>
          <a:bodyPr vert="horz" wrap="square" lIns="0" tIns="161333"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defTabSz="914192">
              <a:defRPr/>
            </a:pPr>
            <a:endParaRPr lang="en-US" sz="2353" spc="-147">
              <a:solidFill>
                <a:srgbClr val="282828"/>
              </a:solidFill>
              <a:latin typeface="Segoe UI Semibold"/>
            </a:endParaRPr>
          </a:p>
        </p:txBody>
      </p:sp>
      <p:cxnSp>
        <p:nvCxnSpPr>
          <p:cNvPr id="486" name="Straight Arrow Connector 485">
            <a:extLst>
              <a:ext uri="{FF2B5EF4-FFF2-40B4-BE49-F238E27FC236}">
                <a16:creationId xmlns:a16="http://schemas.microsoft.com/office/drawing/2014/main" id="{3C6ED04B-EFD4-4DE1-A799-7532F5BA6EA4}"/>
              </a:ext>
            </a:extLst>
          </p:cNvPr>
          <p:cNvCxnSpPr>
            <a:cxnSpLocks/>
          </p:cNvCxnSpPr>
          <p:nvPr/>
        </p:nvCxnSpPr>
        <p:spPr>
          <a:xfrm>
            <a:off x="7207395" y="2153895"/>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487" name="Group 486">
            <a:extLst>
              <a:ext uri="{FF2B5EF4-FFF2-40B4-BE49-F238E27FC236}">
                <a16:creationId xmlns:a16="http://schemas.microsoft.com/office/drawing/2014/main" id="{8A28AE0E-2BBC-4D4E-ACE5-759912608F56}"/>
              </a:ext>
            </a:extLst>
          </p:cNvPr>
          <p:cNvGrpSpPr/>
          <p:nvPr/>
        </p:nvGrpSpPr>
        <p:grpSpPr>
          <a:xfrm>
            <a:off x="8189483" y="2944683"/>
            <a:ext cx="830435" cy="830433"/>
            <a:chOff x="8418143" y="3134381"/>
            <a:chExt cx="847087" cy="847085"/>
          </a:xfrm>
        </p:grpSpPr>
        <p:sp>
          <p:nvSpPr>
            <p:cNvPr id="488" name="Oval 487">
              <a:extLst>
                <a:ext uri="{FF2B5EF4-FFF2-40B4-BE49-F238E27FC236}">
                  <a16:creationId xmlns:a16="http://schemas.microsoft.com/office/drawing/2014/main" id="{1F724478-E733-4167-A94C-DD252F736D4D}"/>
                </a:ext>
              </a:extLst>
            </p:cNvPr>
            <p:cNvSpPr/>
            <p:nvPr/>
          </p:nvSpPr>
          <p:spPr bwMode="auto">
            <a:xfrm>
              <a:off x="8418143" y="3134381"/>
              <a:ext cx="847087" cy="847085"/>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489" name="key" title="Icon of a key">
              <a:extLst>
                <a:ext uri="{FF2B5EF4-FFF2-40B4-BE49-F238E27FC236}">
                  <a16:creationId xmlns:a16="http://schemas.microsoft.com/office/drawing/2014/main" id="{51A2C929-00E5-4A7A-B9C8-6B8082B5F878}"/>
                </a:ext>
              </a:extLst>
            </p:cNvPr>
            <p:cNvSpPr>
              <a:spLocks noChangeAspect="1" noEditPoints="1"/>
            </p:cNvSpPr>
            <p:nvPr/>
          </p:nvSpPr>
          <p:spPr bwMode="auto">
            <a:xfrm>
              <a:off x="8661524" y="3378685"/>
              <a:ext cx="360325" cy="358477"/>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grpSp>
        <p:nvGrpSpPr>
          <p:cNvPr id="490" name="Group 489">
            <a:extLst>
              <a:ext uri="{FF2B5EF4-FFF2-40B4-BE49-F238E27FC236}">
                <a16:creationId xmlns:a16="http://schemas.microsoft.com/office/drawing/2014/main" id="{2B70DC11-2B5F-48AE-88C8-D1A3C69200F1}"/>
              </a:ext>
            </a:extLst>
          </p:cNvPr>
          <p:cNvGrpSpPr/>
          <p:nvPr/>
        </p:nvGrpSpPr>
        <p:grpSpPr>
          <a:xfrm>
            <a:off x="6242013" y="1363726"/>
            <a:ext cx="830435" cy="830433"/>
            <a:chOff x="7125831" y="7979779"/>
            <a:chExt cx="847087" cy="847085"/>
          </a:xfrm>
        </p:grpSpPr>
        <p:sp>
          <p:nvSpPr>
            <p:cNvPr id="491" name="Oval 490">
              <a:extLst>
                <a:ext uri="{FF2B5EF4-FFF2-40B4-BE49-F238E27FC236}">
                  <a16:creationId xmlns:a16="http://schemas.microsoft.com/office/drawing/2014/main" id="{4D0FE236-8ACD-4F43-ABE5-CCE31BAA465D}"/>
                </a:ext>
              </a:extLst>
            </p:cNvPr>
            <p:cNvSpPr/>
            <p:nvPr/>
          </p:nvSpPr>
          <p:spPr bwMode="auto">
            <a:xfrm>
              <a:off x="7125831" y="7979779"/>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492" name="ID" title="Icon of a person with three stacked lines of text to the right of them">
              <a:extLst>
                <a:ext uri="{FF2B5EF4-FFF2-40B4-BE49-F238E27FC236}">
                  <a16:creationId xmlns:a16="http://schemas.microsoft.com/office/drawing/2014/main" id="{8F91A4B9-61EF-46A6-BA41-7BA227B6C21B}"/>
                </a:ext>
              </a:extLst>
            </p:cNvPr>
            <p:cNvSpPr>
              <a:spLocks noChangeAspect="1" noEditPoints="1"/>
            </p:cNvSpPr>
            <p:nvPr/>
          </p:nvSpPr>
          <p:spPr bwMode="auto">
            <a:xfrm>
              <a:off x="7308696" y="8264325"/>
              <a:ext cx="481356" cy="277992"/>
            </a:xfrm>
            <a:custGeom>
              <a:avLst/>
              <a:gdLst>
                <a:gd name="T0" fmla="*/ 20 w 356"/>
                <a:gd name="T1" fmla="*/ 62 h 204"/>
                <a:gd name="T2" fmla="*/ 81 w 356"/>
                <a:gd name="T3" fmla="*/ 0 h 204"/>
                <a:gd name="T4" fmla="*/ 143 w 356"/>
                <a:gd name="T5" fmla="*/ 62 h 204"/>
                <a:gd name="T6" fmla="*/ 81 w 356"/>
                <a:gd name="T7" fmla="*/ 123 h 204"/>
                <a:gd name="T8" fmla="*/ 20 w 356"/>
                <a:gd name="T9" fmla="*/ 62 h 204"/>
                <a:gd name="T10" fmla="*/ 162 w 356"/>
                <a:gd name="T11" fmla="*/ 204 h 204"/>
                <a:gd name="T12" fmla="*/ 81 w 356"/>
                <a:gd name="T13" fmla="*/ 123 h 204"/>
                <a:gd name="T14" fmla="*/ 0 w 356"/>
                <a:gd name="T15" fmla="*/ 204 h 204"/>
                <a:gd name="T16" fmla="*/ 199 w 356"/>
                <a:gd name="T17" fmla="*/ 3 h 204"/>
                <a:gd name="T18" fmla="*/ 356 w 356"/>
                <a:gd name="T19" fmla="*/ 3 h 204"/>
                <a:gd name="T20" fmla="*/ 199 w 356"/>
                <a:gd name="T21" fmla="*/ 97 h 204"/>
                <a:gd name="T22" fmla="*/ 356 w 356"/>
                <a:gd name="T23" fmla="*/ 97 h 204"/>
                <a:gd name="T24" fmla="*/ 199 w 356"/>
                <a:gd name="T25" fmla="*/ 192 h 204"/>
                <a:gd name="T26" fmla="*/ 356 w 356"/>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204">
                  <a:moveTo>
                    <a:pt x="20" y="62"/>
                  </a:moveTo>
                  <a:cubicBezTo>
                    <a:pt x="20" y="28"/>
                    <a:pt x="47" y="0"/>
                    <a:pt x="81" y="0"/>
                  </a:cubicBezTo>
                  <a:cubicBezTo>
                    <a:pt x="115" y="0"/>
                    <a:pt x="143" y="28"/>
                    <a:pt x="143" y="62"/>
                  </a:cubicBezTo>
                  <a:cubicBezTo>
                    <a:pt x="143" y="96"/>
                    <a:pt x="115" y="123"/>
                    <a:pt x="81" y="123"/>
                  </a:cubicBezTo>
                  <a:cubicBezTo>
                    <a:pt x="47" y="123"/>
                    <a:pt x="20" y="96"/>
                    <a:pt x="20" y="62"/>
                  </a:cubicBezTo>
                  <a:close/>
                  <a:moveTo>
                    <a:pt x="162" y="204"/>
                  </a:moveTo>
                  <a:cubicBezTo>
                    <a:pt x="162" y="160"/>
                    <a:pt x="126" y="123"/>
                    <a:pt x="81" y="123"/>
                  </a:cubicBezTo>
                  <a:cubicBezTo>
                    <a:pt x="37" y="123"/>
                    <a:pt x="0" y="160"/>
                    <a:pt x="0" y="204"/>
                  </a:cubicBezTo>
                  <a:moveTo>
                    <a:pt x="199" y="3"/>
                  </a:moveTo>
                  <a:cubicBezTo>
                    <a:pt x="356" y="3"/>
                    <a:pt x="356" y="3"/>
                    <a:pt x="356" y="3"/>
                  </a:cubicBezTo>
                  <a:moveTo>
                    <a:pt x="199" y="97"/>
                  </a:moveTo>
                  <a:cubicBezTo>
                    <a:pt x="356" y="97"/>
                    <a:pt x="356" y="97"/>
                    <a:pt x="356" y="97"/>
                  </a:cubicBezTo>
                  <a:moveTo>
                    <a:pt x="199" y="192"/>
                  </a:moveTo>
                  <a:cubicBezTo>
                    <a:pt x="356" y="192"/>
                    <a:pt x="356" y="192"/>
                    <a:pt x="356" y="192"/>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grpSp>
        <p:nvGrpSpPr>
          <p:cNvPr id="493" name="Group 492">
            <a:extLst>
              <a:ext uri="{FF2B5EF4-FFF2-40B4-BE49-F238E27FC236}">
                <a16:creationId xmlns:a16="http://schemas.microsoft.com/office/drawing/2014/main" id="{69BF3ABE-E957-4042-8911-DD97045C36BB}"/>
              </a:ext>
            </a:extLst>
          </p:cNvPr>
          <p:cNvGrpSpPr/>
          <p:nvPr/>
        </p:nvGrpSpPr>
        <p:grpSpPr>
          <a:xfrm>
            <a:off x="10160269" y="1363726"/>
            <a:ext cx="830435" cy="830433"/>
            <a:chOff x="8657161" y="7979779"/>
            <a:chExt cx="847087" cy="847085"/>
          </a:xfrm>
        </p:grpSpPr>
        <p:sp>
          <p:nvSpPr>
            <p:cNvPr id="494" name="Oval 493">
              <a:extLst>
                <a:ext uri="{FF2B5EF4-FFF2-40B4-BE49-F238E27FC236}">
                  <a16:creationId xmlns:a16="http://schemas.microsoft.com/office/drawing/2014/main" id="{9C1DA5B2-DDA5-4C35-ABF3-A63495C67918}"/>
                </a:ext>
              </a:extLst>
            </p:cNvPr>
            <p:cNvSpPr/>
            <p:nvPr/>
          </p:nvSpPr>
          <p:spPr bwMode="auto">
            <a:xfrm>
              <a:off x="8657161" y="7979779"/>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495" name="Devices3_EA6C" title="Icon of a cellphone in front of a monitor">
              <a:extLst>
                <a:ext uri="{FF2B5EF4-FFF2-40B4-BE49-F238E27FC236}">
                  <a16:creationId xmlns:a16="http://schemas.microsoft.com/office/drawing/2014/main" id="{D4BA7CC2-E884-406B-B8EC-3521F03692EC}"/>
                </a:ext>
              </a:extLst>
            </p:cNvPr>
            <p:cNvSpPr>
              <a:spLocks noChangeAspect="1" noEditPoints="1"/>
            </p:cNvSpPr>
            <p:nvPr/>
          </p:nvSpPr>
          <p:spPr bwMode="auto">
            <a:xfrm>
              <a:off x="8852546" y="8245258"/>
              <a:ext cx="456316" cy="316126"/>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865">
                <a:gradFill>
                  <a:gsLst>
                    <a:gs pos="0">
                      <a:srgbClr val="505050"/>
                    </a:gs>
                    <a:gs pos="100000">
                      <a:srgbClr val="505050"/>
                    </a:gs>
                  </a:gsLst>
                </a:gradFill>
                <a:latin typeface="Segoe UI"/>
              </a:endParaRPr>
            </a:p>
          </p:txBody>
        </p:sp>
      </p:grpSp>
      <p:grpSp>
        <p:nvGrpSpPr>
          <p:cNvPr id="496" name="Group 495">
            <a:extLst>
              <a:ext uri="{FF2B5EF4-FFF2-40B4-BE49-F238E27FC236}">
                <a16:creationId xmlns:a16="http://schemas.microsoft.com/office/drawing/2014/main" id="{B3F7BADE-CEC3-4DB9-89DC-194A8EDAD4D6}"/>
              </a:ext>
            </a:extLst>
          </p:cNvPr>
          <p:cNvGrpSpPr/>
          <p:nvPr/>
        </p:nvGrpSpPr>
        <p:grpSpPr>
          <a:xfrm>
            <a:off x="10150531" y="4583100"/>
            <a:ext cx="830435" cy="830433"/>
            <a:chOff x="10966234" y="10614272"/>
            <a:chExt cx="847087" cy="847085"/>
          </a:xfrm>
        </p:grpSpPr>
        <p:sp>
          <p:nvSpPr>
            <p:cNvPr id="497" name="Oval 496">
              <a:extLst>
                <a:ext uri="{FF2B5EF4-FFF2-40B4-BE49-F238E27FC236}">
                  <a16:creationId xmlns:a16="http://schemas.microsoft.com/office/drawing/2014/main" id="{832BDE7A-2E4F-42D7-B73A-F8C67AC26EAC}"/>
                </a:ext>
              </a:extLst>
            </p:cNvPr>
            <p:cNvSpPr/>
            <p:nvPr/>
          </p:nvSpPr>
          <p:spPr bwMode="auto">
            <a:xfrm>
              <a:off x="10966234" y="10614272"/>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498" name="Warning_E7BA" title="Icon of a triangle with an exclaimation point inside">
              <a:extLst>
                <a:ext uri="{FF2B5EF4-FFF2-40B4-BE49-F238E27FC236}">
                  <a16:creationId xmlns:a16="http://schemas.microsoft.com/office/drawing/2014/main" id="{79D49E77-1525-4164-BBE2-1A8D743B06C5}"/>
                </a:ext>
              </a:extLst>
            </p:cNvPr>
            <p:cNvSpPr>
              <a:spLocks noChangeAspect="1" noEditPoints="1"/>
            </p:cNvSpPr>
            <p:nvPr/>
          </p:nvSpPr>
          <p:spPr bwMode="auto">
            <a:xfrm>
              <a:off x="11184941" y="10805198"/>
              <a:ext cx="409673" cy="409882"/>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gradFill>
                  <a:gsLst>
                    <a:gs pos="0">
                      <a:srgbClr val="505050"/>
                    </a:gs>
                    <a:gs pos="100000">
                      <a:srgbClr val="505050"/>
                    </a:gs>
                  </a:gsLst>
                  <a:lin ang="5400000" scaled="1"/>
                </a:gradFill>
                <a:latin typeface="Segoe UI"/>
              </a:endParaRPr>
            </a:p>
          </p:txBody>
        </p:sp>
      </p:grpSp>
      <p:cxnSp>
        <p:nvCxnSpPr>
          <p:cNvPr id="499" name="Straight Arrow Connector 498">
            <a:extLst>
              <a:ext uri="{FF2B5EF4-FFF2-40B4-BE49-F238E27FC236}">
                <a16:creationId xmlns:a16="http://schemas.microsoft.com/office/drawing/2014/main" id="{7EA5B579-10C7-41C5-B4B8-CF6C9AF7A16C}"/>
              </a:ext>
            </a:extLst>
          </p:cNvPr>
          <p:cNvCxnSpPr>
            <a:cxnSpLocks/>
          </p:cNvCxnSpPr>
          <p:nvPr/>
        </p:nvCxnSpPr>
        <p:spPr>
          <a:xfrm flipH="1">
            <a:off x="9563800" y="2153895"/>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0" name="Straight Arrow Connector 499">
            <a:extLst>
              <a:ext uri="{FF2B5EF4-FFF2-40B4-BE49-F238E27FC236}">
                <a16:creationId xmlns:a16="http://schemas.microsoft.com/office/drawing/2014/main" id="{58AC541B-C384-4CFA-9797-2BB97F46A8F5}"/>
              </a:ext>
            </a:extLst>
          </p:cNvPr>
          <p:cNvCxnSpPr>
            <a:cxnSpLocks/>
          </p:cNvCxnSpPr>
          <p:nvPr/>
        </p:nvCxnSpPr>
        <p:spPr>
          <a:xfrm flipV="1">
            <a:off x="7199925" y="4255759"/>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1" name="Straight Arrow Connector 500">
            <a:extLst>
              <a:ext uri="{FF2B5EF4-FFF2-40B4-BE49-F238E27FC236}">
                <a16:creationId xmlns:a16="http://schemas.microsoft.com/office/drawing/2014/main" id="{0918D005-36CF-4833-9226-EF04FF39C5A4}"/>
              </a:ext>
            </a:extLst>
          </p:cNvPr>
          <p:cNvCxnSpPr>
            <a:cxnSpLocks/>
          </p:cNvCxnSpPr>
          <p:nvPr/>
        </p:nvCxnSpPr>
        <p:spPr>
          <a:xfrm flipH="1" flipV="1">
            <a:off x="9563800" y="4255759"/>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503" name="Group 502">
            <a:extLst>
              <a:ext uri="{FF2B5EF4-FFF2-40B4-BE49-F238E27FC236}">
                <a16:creationId xmlns:a16="http://schemas.microsoft.com/office/drawing/2014/main" id="{51888618-10A7-4869-BD27-32AABC9B2A3E}"/>
              </a:ext>
            </a:extLst>
          </p:cNvPr>
          <p:cNvGrpSpPr/>
          <p:nvPr/>
        </p:nvGrpSpPr>
        <p:grpSpPr>
          <a:xfrm>
            <a:off x="6242013" y="4583100"/>
            <a:ext cx="830435" cy="830433"/>
            <a:chOff x="6481477" y="4674504"/>
            <a:chExt cx="847087" cy="847085"/>
          </a:xfrm>
        </p:grpSpPr>
        <p:grpSp>
          <p:nvGrpSpPr>
            <p:cNvPr id="504" name="Group 503">
              <a:extLst>
                <a:ext uri="{FF2B5EF4-FFF2-40B4-BE49-F238E27FC236}">
                  <a16:creationId xmlns:a16="http://schemas.microsoft.com/office/drawing/2014/main" id="{61894A98-D5EE-46F3-84ED-09F3B6D77169}"/>
                </a:ext>
              </a:extLst>
            </p:cNvPr>
            <p:cNvGrpSpPr/>
            <p:nvPr/>
          </p:nvGrpSpPr>
          <p:grpSpPr>
            <a:xfrm>
              <a:off x="6481477" y="4674504"/>
              <a:ext cx="847087" cy="847085"/>
              <a:chOff x="5588580" y="10722893"/>
              <a:chExt cx="847087" cy="847085"/>
            </a:xfrm>
          </p:grpSpPr>
          <p:sp>
            <p:nvSpPr>
              <p:cNvPr id="506" name="Oval 505">
                <a:extLst>
                  <a:ext uri="{FF2B5EF4-FFF2-40B4-BE49-F238E27FC236}">
                    <a16:creationId xmlns:a16="http://schemas.microsoft.com/office/drawing/2014/main" id="{05D25EEC-8738-47CF-97CA-5307E348F18F}"/>
                  </a:ext>
                </a:extLst>
              </p:cNvPr>
              <p:cNvSpPr/>
              <p:nvPr/>
            </p:nvSpPr>
            <p:spPr bwMode="auto">
              <a:xfrm>
                <a:off x="5588580" y="10722893"/>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507" name="Rectangle 506">
                <a:extLst>
                  <a:ext uri="{FF2B5EF4-FFF2-40B4-BE49-F238E27FC236}">
                    <a16:creationId xmlns:a16="http://schemas.microsoft.com/office/drawing/2014/main" id="{AF9BE0E7-12B9-4E5F-9DE3-6E88FD859A28}"/>
                  </a:ext>
                </a:extLst>
              </p:cNvPr>
              <p:cNvSpPr/>
              <p:nvPr/>
            </p:nvSpPr>
            <p:spPr bwMode="auto">
              <a:xfrm>
                <a:off x="5822165" y="10868942"/>
                <a:ext cx="228530" cy="592415"/>
              </a:xfrm>
              <a:prstGeom prst="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a:solidFill>
                    <a:srgbClr val="282828"/>
                  </a:solidFill>
                  <a:latin typeface="Segoe UI"/>
                  <a:ea typeface="Segoe UI" pitchFamily="34" charset="0"/>
                  <a:cs typeface="Segoe UI" pitchFamily="34" charset="0"/>
                </a:endParaRPr>
              </a:p>
            </p:txBody>
          </p:sp>
        </p:grpSp>
        <p:sp>
          <p:nvSpPr>
            <p:cNvPr id="505" name="GenericApp_EB3B" title="Icon of an app window">
              <a:extLst>
                <a:ext uri="{FF2B5EF4-FFF2-40B4-BE49-F238E27FC236}">
                  <a16:creationId xmlns:a16="http://schemas.microsoft.com/office/drawing/2014/main" id="{2DD3DEBA-246F-4FD2-865B-D9CA6BE96496}"/>
                </a:ext>
              </a:extLst>
            </p:cNvPr>
            <p:cNvSpPr>
              <a:spLocks noChangeAspect="1" noEditPoints="1"/>
            </p:cNvSpPr>
            <p:nvPr/>
          </p:nvSpPr>
          <p:spPr bwMode="auto">
            <a:xfrm>
              <a:off x="6676701" y="4915319"/>
              <a:ext cx="456638" cy="365455"/>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spTree>
    <p:extLst>
      <p:ext uri="{BB962C8B-B14F-4D97-AF65-F5344CB8AC3E}">
        <p14:creationId xmlns:p14="http://schemas.microsoft.com/office/powerpoint/2010/main" val="153696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Freeform: Shape 437">
            <a:extLst>
              <a:ext uri="{FF2B5EF4-FFF2-40B4-BE49-F238E27FC236}">
                <a16:creationId xmlns:a16="http://schemas.microsoft.com/office/drawing/2014/main" id="{8A078432-EBB5-4E8A-B445-8B5B075F721E}"/>
              </a:ext>
            </a:extLst>
          </p:cNvPr>
          <p:cNvSpPr/>
          <p:nvPr/>
        </p:nvSpPr>
        <p:spPr bwMode="auto">
          <a:xfrm>
            <a:off x="6439449" y="1173957"/>
            <a:ext cx="5210461" cy="4741466"/>
          </a:xfrm>
          <a:custGeom>
            <a:avLst/>
            <a:gdLst>
              <a:gd name="connsiteX0" fmla="*/ 4157776 w 5210461"/>
              <a:gd name="connsiteY0" fmla="*/ 0 h 4741466"/>
              <a:gd name="connsiteX1" fmla="*/ 4157776 w 5210461"/>
              <a:gd name="connsiteY1" fmla="*/ 616072 h 4741466"/>
              <a:gd name="connsiteX2" fmla="*/ 4077774 w 5210461"/>
              <a:gd name="connsiteY2" fmla="*/ 597635 h 4741466"/>
              <a:gd name="connsiteX3" fmla="*/ 3726029 w 5210461"/>
              <a:gd name="connsiteY3" fmla="*/ 604574 h 4741466"/>
              <a:gd name="connsiteX4" fmla="*/ 2971420 w 5210461"/>
              <a:gd name="connsiteY4" fmla="*/ 1453889 h 4741466"/>
              <a:gd name="connsiteX5" fmla="*/ 3794463 w 5210461"/>
              <a:gd name="connsiteY5" fmla="*/ 2005891 h 4741466"/>
              <a:gd name="connsiteX6" fmla="*/ 3838635 w 5210461"/>
              <a:gd name="connsiteY6" fmla="*/ 2003336 h 4741466"/>
              <a:gd name="connsiteX7" fmla="*/ 3838635 w 5210461"/>
              <a:gd name="connsiteY7" fmla="*/ 2014602 h 4741466"/>
              <a:gd name="connsiteX8" fmla="*/ 4394869 w 5210461"/>
              <a:gd name="connsiteY8" fmla="*/ 2014602 h 4741466"/>
              <a:gd name="connsiteX9" fmla="*/ 4394869 w 5210461"/>
              <a:gd name="connsiteY9" fmla="*/ 2648352 h 4741466"/>
              <a:gd name="connsiteX10" fmla="*/ 4271599 w 5210461"/>
              <a:gd name="connsiteY10" fmla="*/ 2640976 h 4741466"/>
              <a:gd name="connsiteX11" fmla="*/ 3166119 w 5210461"/>
              <a:gd name="connsiteY11" fmla="*/ 3297154 h 4741466"/>
              <a:gd name="connsiteX12" fmla="*/ 4271599 w 5210461"/>
              <a:gd name="connsiteY12" fmla="*/ 3953332 h 4741466"/>
              <a:gd name="connsiteX13" fmla="*/ 4889684 w 5210461"/>
              <a:gd name="connsiteY13" fmla="*/ 3841267 h 4741466"/>
              <a:gd name="connsiteX14" fmla="*/ 4927787 w 5210461"/>
              <a:gd name="connsiteY14" fmla="*/ 3822607 h 4741466"/>
              <a:gd name="connsiteX15" fmla="*/ 4998203 w 5210461"/>
              <a:gd name="connsiteY15" fmla="*/ 3860827 h 4741466"/>
              <a:gd name="connsiteX16" fmla="*/ 5210461 w 5210461"/>
              <a:gd name="connsiteY16" fmla="*/ 4260036 h 4741466"/>
              <a:gd name="connsiteX17" fmla="*/ 4729031 w 5210461"/>
              <a:gd name="connsiteY17" fmla="*/ 4741466 h 4741466"/>
              <a:gd name="connsiteX18" fmla="*/ 4541637 w 5210461"/>
              <a:gd name="connsiteY18" fmla="*/ 4703633 h 4741466"/>
              <a:gd name="connsiteX19" fmla="*/ 4484668 w 5210461"/>
              <a:gd name="connsiteY19" fmla="*/ 4672711 h 4741466"/>
              <a:gd name="connsiteX20" fmla="*/ 4484668 w 5210461"/>
              <a:gd name="connsiteY20" fmla="*/ 4729609 h 4741466"/>
              <a:gd name="connsiteX21" fmla="*/ 3897245 w 5210461"/>
              <a:gd name="connsiteY21" fmla="*/ 4729609 h 4741466"/>
              <a:gd name="connsiteX22" fmla="*/ 3875204 w 5210461"/>
              <a:gd name="connsiteY22" fmla="*/ 4716344 h 4741466"/>
              <a:gd name="connsiteX23" fmla="*/ 2657423 w 5210461"/>
              <a:gd name="connsiteY23" fmla="*/ 4313563 h 4741466"/>
              <a:gd name="connsiteX24" fmla="*/ 1772152 w 5210461"/>
              <a:gd name="connsiteY24" fmla="*/ 4274211 h 4741466"/>
              <a:gd name="connsiteX25" fmla="*/ 1630518 w 5210461"/>
              <a:gd name="connsiteY25" fmla="*/ 4288846 h 4741466"/>
              <a:gd name="connsiteX26" fmla="*/ 1452223 w 5210461"/>
              <a:gd name="connsiteY26" fmla="*/ 4283642 h 4741466"/>
              <a:gd name="connsiteX27" fmla="*/ 874406 w 5210461"/>
              <a:gd name="connsiteY27" fmla="*/ 4292233 h 4741466"/>
              <a:gd name="connsiteX28" fmla="*/ 120588 w 5210461"/>
              <a:gd name="connsiteY28" fmla="*/ 4358320 h 4741466"/>
              <a:gd name="connsiteX29" fmla="*/ 0 w 5210461"/>
              <a:gd name="connsiteY29" fmla="*/ 4375891 h 4741466"/>
              <a:gd name="connsiteX30" fmla="*/ 0 w 5210461"/>
              <a:gd name="connsiteY30" fmla="*/ 4374330 h 4741466"/>
              <a:gd name="connsiteX31" fmla="*/ 101584 w 5210461"/>
              <a:gd name="connsiteY31" fmla="*/ 4348211 h 4741466"/>
              <a:gd name="connsiteX32" fmla="*/ 1428197 w 5210461"/>
              <a:gd name="connsiteY32" fmla="*/ 2545027 h 4741466"/>
              <a:gd name="connsiteX33" fmla="*/ 101584 w 5210461"/>
              <a:gd name="connsiteY33" fmla="*/ 741844 h 4741466"/>
              <a:gd name="connsiteX34" fmla="*/ 32822 w 5210461"/>
              <a:gd name="connsiteY34" fmla="*/ 724164 h 4741466"/>
              <a:gd name="connsiteX35" fmla="*/ 120438 w 5210461"/>
              <a:gd name="connsiteY35" fmla="*/ 734824 h 4741466"/>
              <a:gd name="connsiteX36" fmla="*/ 696605 w 5210461"/>
              <a:gd name="connsiteY36" fmla="*/ 779296 h 4741466"/>
              <a:gd name="connsiteX37" fmla="*/ 2412341 w 5210461"/>
              <a:gd name="connsiteY37" fmla="*/ 648914 h 4741466"/>
              <a:gd name="connsiteX38" fmla="*/ 2442299 w 5210461"/>
              <a:gd name="connsiteY38" fmla="*/ 637721 h 4741466"/>
              <a:gd name="connsiteX39" fmla="*/ 2452045 w 5210461"/>
              <a:gd name="connsiteY39" fmla="*/ 636017 h 4741466"/>
              <a:gd name="connsiteX40" fmla="*/ 2723474 w 5210461"/>
              <a:gd name="connsiteY40" fmla="*/ 575499 h 4741466"/>
              <a:gd name="connsiteX41" fmla="*/ 3998156 w 5210461"/>
              <a:gd name="connsiteY41" fmla="*/ 91848 h 47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10461" h="4741466">
                <a:moveTo>
                  <a:pt x="4157776" y="0"/>
                </a:moveTo>
                <a:lnTo>
                  <a:pt x="4157776" y="616072"/>
                </a:lnTo>
                <a:lnTo>
                  <a:pt x="4077774" y="597635"/>
                </a:lnTo>
                <a:cubicBezTo>
                  <a:pt x="3966382" y="581470"/>
                  <a:pt x="3847341" y="582828"/>
                  <a:pt x="3726029" y="604574"/>
                </a:cubicBezTo>
                <a:cubicBezTo>
                  <a:pt x="3240779" y="691559"/>
                  <a:pt x="2902929" y="1071810"/>
                  <a:pt x="2971420" y="1453889"/>
                </a:cubicBezTo>
                <a:cubicBezTo>
                  <a:pt x="3031350" y="1788208"/>
                  <a:pt x="3382526" y="2013152"/>
                  <a:pt x="3794463" y="2005891"/>
                </a:cubicBezTo>
                <a:lnTo>
                  <a:pt x="3838635" y="2003336"/>
                </a:lnTo>
                <a:lnTo>
                  <a:pt x="3838635" y="2014602"/>
                </a:lnTo>
                <a:lnTo>
                  <a:pt x="4394869" y="2014602"/>
                </a:lnTo>
                <a:lnTo>
                  <a:pt x="4394869" y="2648352"/>
                </a:lnTo>
                <a:lnTo>
                  <a:pt x="4271599" y="2640976"/>
                </a:lnTo>
                <a:cubicBezTo>
                  <a:pt x="3661059" y="2640976"/>
                  <a:pt x="3166119" y="2934757"/>
                  <a:pt x="3166119" y="3297154"/>
                </a:cubicBezTo>
                <a:cubicBezTo>
                  <a:pt x="3166119" y="3659551"/>
                  <a:pt x="3661059" y="3953332"/>
                  <a:pt x="4271599" y="3953332"/>
                </a:cubicBezTo>
                <a:cubicBezTo>
                  <a:pt x="4500551" y="3953332"/>
                  <a:pt x="4713248" y="3912019"/>
                  <a:pt x="4889684" y="3841267"/>
                </a:cubicBezTo>
                <a:lnTo>
                  <a:pt x="4927787" y="3822607"/>
                </a:lnTo>
                <a:lnTo>
                  <a:pt x="4998203" y="3860827"/>
                </a:lnTo>
                <a:cubicBezTo>
                  <a:pt x="5126264" y="3947344"/>
                  <a:pt x="5210461" y="4093858"/>
                  <a:pt x="5210461" y="4260036"/>
                </a:cubicBezTo>
                <a:cubicBezTo>
                  <a:pt x="5210461" y="4525922"/>
                  <a:pt x="4994917" y="4741466"/>
                  <a:pt x="4729031" y="4741466"/>
                </a:cubicBezTo>
                <a:cubicBezTo>
                  <a:pt x="4662560" y="4741466"/>
                  <a:pt x="4599234" y="4727995"/>
                  <a:pt x="4541637" y="4703633"/>
                </a:cubicBezTo>
                <a:lnTo>
                  <a:pt x="4484668" y="4672711"/>
                </a:lnTo>
                <a:lnTo>
                  <a:pt x="4484668" y="4729609"/>
                </a:lnTo>
                <a:lnTo>
                  <a:pt x="3897245" y="4729609"/>
                </a:lnTo>
                <a:lnTo>
                  <a:pt x="3875204" y="4716344"/>
                </a:lnTo>
                <a:cubicBezTo>
                  <a:pt x="3538789" y="4529260"/>
                  <a:pt x="3120519" y="4385541"/>
                  <a:pt x="2657423" y="4313563"/>
                </a:cubicBezTo>
                <a:cubicBezTo>
                  <a:pt x="2348693" y="4265578"/>
                  <a:pt x="2049267" y="4254022"/>
                  <a:pt x="1772152" y="4274211"/>
                </a:cubicBezTo>
                <a:lnTo>
                  <a:pt x="1630518" y="4288846"/>
                </a:lnTo>
                <a:lnTo>
                  <a:pt x="1452223" y="4283642"/>
                </a:lnTo>
                <a:cubicBezTo>
                  <a:pt x="1269415" y="4280364"/>
                  <a:pt x="1075333" y="4282994"/>
                  <a:pt x="874406" y="4292233"/>
                </a:cubicBezTo>
                <a:cubicBezTo>
                  <a:pt x="606504" y="4304552"/>
                  <a:pt x="351796" y="4327453"/>
                  <a:pt x="120588" y="4358320"/>
                </a:cubicBezTo>
                <a:lnTo>
                  <a:pt x="0" y="4375891"/>
                </a:lnTo>
                <a:lnTo>
                  <a:pt x="0" y="4374330"/>
                </a:lnTo>
                <a:lnTo>
                  <a:pt x="101584" y="4348211"/>
                </a:lnTo>
                <a:cubicBezTo>
                  <a:pt x="870157" y="4109160"/>
                  <a:pt x="1428197" y="3392262"/>
                  <a:pt x="1428197" y="2545027"/>
                </a:cubicBezTo>
                <a:cubicBezTo>
                  <a:pt x="1428197" y="1697792"/>
                  <a:pt x="870157" y="980895"/>
                  <a:pt x="101584" y="741844"/>
                </a:cubicBezTo>
                <a:lnTo>
                  <a:pt x="32822" y="724164"/>
                </a:lnTo>
                <a:lnTo>
                  <a:pt x="120438" y="734824"/>
                </a:lnTo>
                <a:cubicBezTo>
                  <a:pt x="302173" y="754865"/>
                  <a:pt x="495678" y="770056"/>
                  <a:pt x="696605" y="779296"/>
                </a:cubicBezTo>
                <a:cubicBezTo>
                  <a:pt x="1433336" y="813172"/>
                  <a:pt x="2078048" y="758196"/>
                  <a:pt x="2412341" y="648914"/>
                </a:cubicBezTo>
                <a:lnTo>
                  <a:pt x="2442299" y="637721"/>
                </a:lnTo>
                <a:lnTo>
                  <a:pt x="2452045" y="636017"/>
                </a:lnTo>
                <a:cubicBezTo>
                  <a:pt x="2541797" y="618178"/>
                  <a:pt x="2632356" y="598020"/>
                  <a:pt x="2723474" y="575499"/>
                </a:cubicBezTo>
                <a:cubicBezTo>
                  <a:pt x="3201845" y="457261"/>
                  <a:pt x="3636208" y="288562"/>
                  <a:pt x="3998156" y="91848"/>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69" name="Freeform: Shape 368">
            <a:extLst>
              <a:ext uri="{FF2B5EF4-FFF2-40B4-BE49-F238E27FC236}">
                <a16:creationId xmlns:a16="http://schemas.microsoft.com/office/drawing/2014/main" id="{FFFE32AB-244A-475F-B572-B8A3F757F3D1}"/>
              </a:ext>
            </a:extLst>
          </p:cNvPr>
          <p:cNvSpPr/>
          <p:nvPr/>
        </p:nvSpPr>
        <p:spPr bwMode="auto">
          <a:xfrm rot="17609820">
            <a:off x="2359469" y="-42814"/>
            <a:ext cx="999721" cy="3400792"/>
          </a:xfrm>
          <a:custGeom>
            <a:avLst/>
            <a:gdLst>
              <a:gd name="connsiteX0" fmla="*/ 1050915 w 1050915"/>
              <a:gd name="connsiteY0" fmla="*/ 0 h 3400792"/>
              <a:gd name="connsiteX1" fmla="*/ 1050915 w 1050915"/>
              <a:gd name="connsiteY1" fmla="*/ 47296 h 3400792"/>
              <a:gd name="connsiteX2" fmla="*/ 1019362 w 1050915"/>
              <a:gd name="connsiteY2" fmla="*/ 98000 h 3400792"/>
              <a:gd name="connsiteX3" fmla="*/ 666418 w 1050915"/>
              <a:gd name="connsiteY3" fmla="*/ 1660939 h 3400792"/>
              <a:gd name="connsiteX4" fmla="*/ 668437 w 1050915"/>
              <a:gd name="connsiteY4" fmla="*/ 1735296 h 3400792"/>
              <a:gd name="connsiteX5" fmla="*/ 662929 w 1050915"/>
              <a:gd name="connsiteY5" fmla="*/ 1787538 h 3400792"/>
              <a:gd name="connsiteX6" fmla="*/ 660192 w 1050915"/>
              <a:gd name="connsiteY6" fmla="*/ 2179787 h 3400792"/>
              <a:gd name="connsiteX7" fmla="*/ 726698 w 1050915"/>
              <a:gd name="connsiteY7" fmla="*/ 2662208 h 3400792"/>
              <a:gd name="connsiteX8" fmla="*/ 769012 w 1050915"/>
              <a:gd name="connsiteY8" fmla="*/ 2820936 h 3400792"/>
              <a:gd name="connsiteX9" fmla="*/ 777226 w 1050915"/>
              <a:gd name="connsiteY9" fmla="*/ 2835601 h 3400792"/>
              <a:gd name="connsiteX10" fmla="*/ 567795 w 1050915"/>
              <a:gd name="connsiteY10" fmla="*/ 3367190 h 3400792"/>
              <a:gd name="connsiteX11" fmla="*/ 36206 w 1050915"/>
              <a:gd name="connsiteY11" fmla="*/ 3157760 h 3400792"/>
              <a:gd name="connsiteX12" fmla="*/ 114076 w 1050915"/>
              <a:gd name="connsiteY12" fmla="*/ 2717986 h 3400792"/>
              <a:gd name="connsiteX13" fmla="*/ 119508 w 1050915"/>
              <a:gd name="connsiteY13" fmla="*/ 2713307 h 3400792"/>
              <a:gd name="connsiteX14" fmla="*/ 141904 w 1050915"/>
              <a:gd name="connsiteY14" fmla="*/ 2658335 h 3400792"/>
              <a:gd name="connsiteX15" fmla="*/ 290612 w 1050915"/>
              <a:gd name="connsiteY15" fmla="*/ 1562075 h 3400792"/>
              <a:gd name="connsiteX16" fmla="*/ 18063 w 1050915"/>
              <a:gd name="connsiteY16" fmla="*/ 489874 h 3400792"/>
              <a:gd name="connsiteX17" fmla="*/ 0 w 1050915"/>
              <a:gd name="connsiteY17" fmla="*/ 456886 h 340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915" h="3400792">
                <a:moveTo>
                  <a:pt x="1050915" y="0"/>
                </a:moveTo>
                <a:lnTo>
                  <a:pt x="1050915" y="47296"/>
                </a:lnTo>
                <a:lnTo>
                  <a:pt x="1019362" y="98000"/>
                </a:lnTo>
                <a:cubicBezTo>
                  <a:pt x="800984" y="487435"/>
                  <a:pt x="668340" y="1041305"/>
                  <a:pt x="666418" y="1660939"/>
                </a:cubicBezTo>
                <a:lnTo>
                  <a:pt x="668437" y="1735296"/>
                </a:lnTo>
                <a:lnTo>
                  <a:pt x="662929" y="1787538"/>
                </a:lnTo>
                <a:cubicBezTo>
                  <a:pt x="653709" y="1914714"/>
                  <a:pt x="652546" y="2045913"/>
                  <a:pt x="660192" y="2179787"/>
                </a:cubicBezTo>
                <a:cubicBezTo>
                  <a:pt x="669749" y="2347130"/>
                  <a:pt x="692504" y="2508752"/>
                  <a:pt x="726698" y="2662208"/>
                </a:cubicBezTo>
                <a:lnTo>
                  <a:pt x="769012" y="2820936"/>
                </a:lnTo>
                <a:lnTo>
                  <a:pt x="777226" y="2835601"/>
                </a:lnTo>
                <a:cubicBezTo>
                  <a:pt x="866188" y="3040229"/>
                  <a:pt x="772423" y="3278229"/>
                  <a:pt x="567795" y="3367190"/>
                </a:cubicBezTo>
                <a:cubicBezTo>
                  <a:pt x="363168" y="3456152"/>
                  <a:pt x="125168" y="3362387"/>
                  <a:pt x="36206" y="3157760"/>
                </a:cubicBezTo>
                <a:cubicBezTo>
                  <a:pt x="-30515" y="3004289"/>
                  <a:pt x="5547" y="2832047"/>
                  <a:pt x="114076" y="2717986"/>
                </a:cubicBezTo>
                <a:lnTo>
                  <a:pt x="119508" y="2713307"/>
                </a:lnTo>
                <a:lnTo>
                  <a:pt x="141904" y="2658335"/>
                </a:lnTo>
                <a:cubicBezTo>
                  <a:pt x="257209" y="2341240"/>
                  <a:pt x="313549" y="1963698"/>
                  <a:pt x="290612" y="1562075"/>
                </a:cubicBezTo>
                <a:cubicBezTo>
                  <a:pt x="267676" y="1160452"/>
                  <a:pt x="168719" y="791779"/>
                  <a:pt x="18063" y="489874"/>
                </a:cubicBezTo>
                <a:lnTo>
                  <a:pt x="0" y="456886"/>
                </a:ln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87" name="Freeform: Shape 386">
            <a:extLst>
              <a:ext uri="{FF2B5EF4-FFF2-40B4-BE49-F238E27FC236}">
                <a16:creationId xmlns:a16="http://schemas.microsoft.com/office/drawing/2014/main" id="{65D2931C-17FA-4D89-95A1-38823AC17636}"/>
              </a:ext>
            </a:extLst>
          </p:cNvPr>
          <p:cNvSpPr/>
          <p:nvPr/>
        </p:nvSpPr>
        <p:spPr bwMode="auto">
          <a:xfrm rot="16877039">
            <a:off x="2095823" y="1600137"/>
            <a:ext cx="1257608" cy="2675884"/>
          </a:xfrm>
          <a:custGeom>
            <a:avLst/>
            <a:gdLst>
              <a:gd name="connsiteX0" fmla="*/ 1393582 w 1393582"/>
              <a:gd name="connsiteY0" fmla="*/ 0 h 2675884"/>
              <a:gd name="connsiteX1" fmla="*/ 1393582 w 1393582"/>
              <a:gd name="connsiteY1" fmla="*/ 23544 h 2675884"/>
              <a:gd name="connsiteX2" fmla="*/ 1372714 w 1393582"/>
              <a:gd name="connsiteY2" fmla="*/ 54698 h 2675884"/>
              <a:gd name="connsiteX3" fmla="*/ 996210 w 1393582"/>
              <a:gd name="connsiteY3" fmla="*/ 1092961 h 2675884"/>
              <a:gd name="connsiteX4" fmla="*/ 962287 w 1393582"/>
              <a:gd name="connsiteY4" fmla="*/ 1842718 h 2675884"/>
              <a:gd name="connsiteX5" fmla="*/ 977686 w 1393582"/>
              <a:gd name="connsiteY5" fmla="*/ 1965150 h 2675884"/>
              <a:gd name="connsiteX6" fmla="*/ 993963 w 1393582"/>
              <a:gd name="connsiteY6" fmla="*/ 1979462 h 2675884"/>
              <a:gd name="connsiteX7" fmla="*/ 1100458 w 1393582"/>
              <a:gd name="connsiteY7" fmla="*/ 2196512 h 2675884"/>
              <a:gd name="connsiteX8" fmla="*/ 757922 w 1393582"/>
              <a:gd name="connsiteY8" fmla="*/ 2670562 h 2675884"/>
              <a:gd name="connsiteX9" fmla="*/ 283872 w 1393582"/>
              <a:gd name="connsiteY9" fmla="*/ 2328026 h 2675884"/>
              <a:gd name="connsiteX10" fmla="*/ 356961 w 1393582"/>
              <a:gd name="connsiteY10" fmla="*/ 2020059 h 2675884"/>
              <a:gd name="connsiteX11" fmla="*/ 377230 w 1393582"/>
              <a:gd name="connsiteY11" fmla="*/ 1997009 h 2675884"/>
              <a:gd name="connsiteX12" fmla="*/ 439903 w 1393582"/>
              <a:gd name="connsiteY12" fmla="*/ 1802790 h 2675884"/>
              <a:gd name="connsiteX13" fmla="*/ 465518 w 1393582"/>
              <a:gd name="connsiteY13" fmla="*/ 1133230 h 2675884"/>
              <a:gd name="connsiteX14" fmla="*/ 62030 w 1393582"/>
              <a:gd name="connsiteY14" fmla="*/ 284956 h 2675884"/>
              <a:gd name="connsiteX15" fmla="*/ 0 w 1393582"/>
              <a:gd name="connsiteY15" fmla="*/ 224440 h 26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582" h="2675884">
                <a:moveTo>
                  <a:pt x="1393582" y="0"/>
                </a:moveTo>
                <a:lnTo>
                  <a:pt x="1393582" y="23544"/>
                </a:lnTo>
                <a:lnTo>
                  <a:pt x="1372714" y="54698"/>
                </a:lnTo>
                <a:cubicBezTo>
                  <a:pt x="1196697" y="339665"/>
                  <a:pt x="1062273" y="696145"/>
                  <a:pt x="996210" y="1092961"/>
                </a:cubicBezTo>
                <a:cubicBezTo>
                  <a:pt x="952855" y="1353372"/>
                  <a:pt x="942982" y="1606887"/>
                  <a:pt x="962287" y="1842718"/>
                </a:cubicBezTo>
                <a:lnTo>
                  <a:pt x="977686" y="1965150"/>
                </a:lnTo>
                <a:lnTo>
                  <a:pt x="993963" y="1979462"/>
                </a:lnTo>
                <a:cubicBezTo>
                  <a:pt x="1048481" y="2037536"/>
                  <a:pt x="1086839" y="2111952"/>
                  <a:pt x="1100458" y="2196512"/>
                </a:cubicBezTo>
                <a:cubicBezTo>
                  <a:pt x="1136774" y="2422006"/>
                  <a:pt x="983416" y="2634245"/>
                  <a:pt x="757922" y="2670562"/>
                </a:cubicBezTo>
                <a:cubicBezTo>
                  <a:pt x="532427" y="2706878"/>
                  <a:pt x="320189" y="2553520"/>
                  <a:pt x="283872" y="2328026"/>
                </a:cubicBezTo>
                <a:cubicBezTo>
                  <a:pt x="265714" y="2215278"/>
                  <a:pt x="294974" y="2105845"/>
                  <a:pt x="356961" y="2020059"/>
                </a:cubicBezTo>
                <a:lnTo>
                  <a:pt x="377230" y="1997009"/>
                </a:lnTo>
                <a:lnTo>
                  <a:pt x="439903" y="1802790"/>
                </a:lnTo>
                <a:cubicBezTo>
                  <a:pt x="491712" y="1594420"/>
                  <a:pt x="503090" y="1366521"/>
                  <a:pt x="465518" y="1133230"/>
                </a:cubicBezTo>
                <a:cubicBezTo>
                  <a:pt x="411414" y="797291"/>
                  <a:pt x="264449" y="503837"/>
                  <a:pt x="62030" y="284956"/>
                </a:cubicBezTo>
                <a:lnTo>
                  <a:pt x="0" y="224440"/>
                </a:ln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36" name="Freeform: Shape 335">
            <a:extLst>
              <a:ext uri="{FF2B5EF4-FFF2-40B4-BE49-F238E27FC236}">
                <a16:creationId xmlns:a16="http://schemas.microsoft.com/office/drawing/2014/main" id="{E7A35EB8-604A-4AE8-89F9-AE94B8998898}"/>
              </a:ext>
            </a:extLst>
          </p:cNvPr>
          <p:cNvSpPr/>
          <p:nvPr/>
        </p:nvSpPr>
        <p:spPr bwMode="auto">
          <a:xfrm rot="15286219">
            <a:off x="2477850" y="3914532"/>
            <a:ext cx="849518" cy="3034306"/>
          </a:xfrm>
          <a:custGeom>
            <a:avLst/>
            <a:gdLst>
              <a:gd name="connsiteX0" fmla="*/ 841144 w 849518"/>
              <a:gd name="connsiteY0" fmla="*/ 2778548 h 3034306"/>
              <a:gd name="connsiteX1" fmla="*/ 812066 w 849518"/>
              <a:gd name="connsiteY1" fmla="*/ 2825471 h 3034306"/>
              <a:gd name="connsiteX2" fmla="*/ 467013 w 849518"/>
              <a:gd name="connsiteY2" fmla="*/ 3034306 h 3034306"/>
              <a:gd name="connsiteX3" fmla="*/ 182390 w 849518"/>
              <a:gd name="connsiteY3" fmla="*/ 2896892 h 3034306"/>
              <a:gd name="connsiteX4" fmla="*/ 123793 w 849518"/>
              <a:gd name="connsiteY4" fmla="*/ 2825138 h 3034306"/>
              <a:gd name="connsiteX5" fmla="*/ 104695 w 849518"/>
              <a:gd name="connsiteY5" fmla="*/ 2753757 h 3034306"/>
              <a:gd name="connsiteX6" fmla="*/ 104057 w 849518"/>
              <a:gd name="connsiteY6" fmla="*/ 2734299 h 3034306"/>
              <a:gd name="connsiteX7" fmla="*/ 94292 w 849518"/>
              <a:gd name="connsiteY7" fmla="*/ 2734299 h 3034306"/>
              <a:gd name="connsiteX8" fmla="*/ 103055 w 849518"/>
              <a:gd name="connsiteY8" fmla="*/ 2703764 h 3034306"/>
              <a:gd name="connsiteX9" fmla="*/ 102110 w 849518"/>
              <a:gd name="connsiteY9" fmla="*/ 2674941 h 3034306"/>
              <a:gd name="connsiteX10" fmla="*/ 114578 w 849518"/>
              <a:gd name="connsiteY10" fmla="*/ 2594774 h 3034306"/>
              <a:gd name="connsiteX11" fmla="*/ 141709 w 849518"/>
              <a:gd name="connsiteY11" fmla="*/ 2518888 h 3034306"/>
              <a:gd name="connsiteX12" fmla="*/ 150498 w 849518"/>
              <a:gd name="connsiteY12" fmla="*/ 2504072 h 3034306"/>
              <a:gd name="connsiteX13" fmla="*/ 172451 w 849518"/>
              <a:gd name="connsiteY13" fmla="*/ 2405386 h 3034306"/>
              <a:gd name="connsiteX14" fmla="*/ 252594 w 849518"/>
              <a:gd name="connsiteY14" fmla="*/ 1565552 h 3034306"/>
              <a:gd name="connsiteX15" fmla="*/ 26975 w 849518"/>
              <a:gd name="connsiteY15" fmla="*/ 104848 h 3034306"/>
              <a:gd name="connsiteX16" fmla="*/ 0 w 849518"/>
              <a:gd name="connsiteY16" fmla="*/ 38047 h 3034306"/>
              <a:gd name="connsiteX17" fmla="*/ 0 w 849518"/>
              <a:gd name="connsiteY17" fmla="*/ 0 h 3034306"/>
              <a:gd name="connsiteX18" fmla="*/ 779224 w 849518"/>
              <a:gd name="connsiteY18" fmla="*/ 227609 h 3034306"/>
              <a:gd name="connsiteX19" fmla="*/ 734634 w 849518"/>
              <a:gd name="connsiteY19" fmla="*/ 319951 h 3034306"/>
              <a:gd name="connsiteX20" fmla="*/ 517482 w 849518"/>
              <a:gd name="connsiteY20" fmla="*/ 1213152 h 3034306"/>
              <a:gd name="connsiteX21" fmla="*/ 673856 w 849518"/>
              <a:gd name="connsiteY21" fmla="*/ 2357687 h 3034306"/>
              <a:gd name="connsiteX22" fmla="*/ 676785 w 849518"/>
              <a:gd name="connsiteY22" fmla="*/ 2364235 h 3034306"/>
              <a:gd name="connsiteX23" fmla="*/ 706419 w 849518"/>
              <a:gd name="connsiteY23" fmla="*/ 2384470 h 3034306"/>
              <a:gd name="connsiteX24" fmla="*/ 847094 w 849518"/>
              <a:gd name="connsiteY24" fmla="*/ 2745408 h 30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9518" h="3034306">
                <a:moveTo>
                  <a:pt x="841144" y="2778548"/>
                </a:moveTo>
                <a:lnTo>
                  <a:pt x="812066" y="2825471"/>
                </a:lnTo>
                <a:cubicBezTo>
                  <a:pt x="717477" y="2958017"/>
                  <a:pt x="595805" y="3034583"/>
                  <a:pt x="467013" y="3034306"/>
                </a:cubicBezTo>
                <a:cubicBezTo>
                  <a:pt x="363980" y="3034086"/>
                  <a:pt x="265713" y="2984706"/>
                  <a:pt x="182390" y="2896892"/>
                </a:cubicBezTo>
                <a:lnTo>
                  <a:pt x="123793" y="2825138"/>
                </a:lnTo>
                <a:lnTo>
                  <a:pt x="104695" y="2753757"/>
                </a:lnTo>
                <a:lnTo>
                  <a:pt x="104057" y="2734299"/>
                </a:lnTo>
                <a:lnTo>
                  <a:pt x="94292" y="2734299"/>
                </a:lnTo>
                <a:lnTo>
                  <a:pt x="103055" y="2703764"/>
                </a:lnTo>
                <a:lnTo>
                  <a:pt x="102110" y="2674941"/>
                </a:lnTo>
                <a:cubicBezTo>
                  <a:pt x="103699" y="2648333"/>
                  <a:pt x="107796" y="2621501"/>
                  <a:pt x="114578" y="2594774"/>
                </a:cubicBezTo>
                <a:cubicBezTo>
                  <a:pt x="121361" y="2568045"/>
                  <a:pt x="130506" y="2542687"/>
                  <a:pt x="141709" y="2518888"/>
                </a:cubicBezTo>
                <a:lnTo>
                  <a:pt x="150498" y="2504072"/>
                </a:lnTo>
                <a:lnTo>
                  <a:pt x="172451" y="2405386"/>
                </a:lnTo>
                <a:cubicBezTo>
                  <a:pt x="221625" y="2145597"/>
                  <a:pt x="249909" y="1862293"/>
                  <a:pt x="252594" y="1565552"/>
                </a:cubicBezTo>
                <a:cubicBezTo>
                  <a:pt x="257604" y="1011637"/>
                  <a:pt x="172579" y="502673"/>
                  <a:pt x="26975" y="104848"/>
                </a:cubicBezTo>
                <a:lnTo>
                  <a:pt x="0" y="38047"/>
                </a:lnTo>
                <a:lnTo>
                  <a:pt x="0" y="0"/>
                </a:lnTo>
                <a:lnTo>
                  <a:pt x="779224" y="227609"/>
                </a:lnTo>
                <a:lnTo>
                  <a:pt x="734634" y="319951"/>
                </a:lnTo>
                <a:cubicBezTo>
                  <a:pt x="619650" y="578584"/>
                  <a:pt x="542161" y="883281"/>
                  <a:pt x="517482" y="1213152"/>
                </a:cubicBezTo>
                <a:cubicBezTo>
                  <a:pt x="485751" y="1637273"/>
                  <a:pt x="546388" y="2035251"/>
                  <a:pt x="673856" y="2357687"/>
                </a:cubicBezTo>
                <a:lnTo>
                  <a:pt x="676785" y="2364235"/>
                </a:lnTo>
                <a:lnTo>
                  <a:pt x="706419" y="2384470"/>
                </a:lnTo>
                <a:cubicBezTo>
                  <a:pt x="806696" y="2469001"/>
                  <a:pt x="862077" y="2605236"/>
                  <a:pt x="847094" y="2745408"/>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noAutofit/>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407" name="Freeform: Shape 406">
            <a:extLst>
              <a:ext uri="{FF2B5EF4-FFF2-40B4-BE49-F238E27FC236}">
                <a16:creationId xmlns:a16="http://schemas.microsoft.com/office/drawing/2014/main" id="{782D4294-3850-413B-A208-4AAC4A6FF858}"/>
              </a:ext>
            </a:extLst>
          </p:cNvPr>
          <p:cNvSpPr/>
          <p:nvPr/>
        </p:nvSpPr>
        <p:spPr bwMode="auto">
          <a:xfrm rot="15299248">
            <a:off x="2258042" y="3095734"/>
            <a:ext cx="867455" cy="2703212"/>
          </a:xfrm>
          <a:custGeom>
            <a:avLst/>
            <a:gdLst>
              <a:gd name="connsiteX0" fmla="*/ 785282 w 888747"/>
              <a:gd name="connsiteY0" fmla="*/ 2417736 h 2703212"/>
              <a:gd name="connsiteX1" fmla="*/ 313518 w 888747"/>
              <a:gd name="connsiteY1" fmla="*/ 2689971 h 2703212"/>
              <a:gd name="connsiteX2" fmla="*/ 41283 w 888747"/>
              <a:gd name="connsiteY2" fmla="*/ 2218207 h 2703212"/>
              <a:gd name="connsiteX3" fmla="*/ 68946 w 888747"/>
              <a:gd name="connsiteY3" fmla="*/ 2145263 h 2703212"/>
              <a:gd name="connsiteX4" fmla="*/ 101325 w 888747"/>
              <a:gd name="connsiteY4" fmla="*/ 2093962 h 2703212"/>
              <a:gd name="connsiteX5" fmla="*/ 119659 w 888747"/>
              <a:gd name="connsiteY5" fmla="*/ 2034674 h 2703212"/>
              <a:gd name="connsiteX6" fmla="*/ 218343 w 888747"/>
              <a:gd name="connsiteY6" fmla="*/ 1463595 h 2703212"/>
              <a:gd name="connsiteX7" fmla="*/ 40595 w 888747"/>
              <a:gd name="connsiteY7" fmla="*/ 85380 h 2703212"/>
              <a:gd name="connsiteX8" fmla="*/ 0 w 888747"/>
              <a:gd name="connsiteY8" fmla="*/ 0 h 2703212"/>
              <a:gd name="connsiteX9" fmla="*/ 888747 w 888747"/>
              <a:gd name="connsiteY9" fmla="*/ 238347 h 2703212"/>
              <a:gd name="connsiteX10" fmla="*/ 822021 w 888747"/>
              <a:gd name="connsiteY10" fmla="*/ 368819 h 2703212"/>
              <a:gd name="connsiteX11" fmla="*/ 647143 w 888747"/>
              <a:gd name="connsiteY11" fmla="*/ 2002502 h 2703212"/>
              <a:gd name="connsiteX12" fmla="*/ 654575 w 888747"/>
              <a:gd name="connsiteY12" fmla="*/ 2018375 h 2703212"/>
              <a:gd name="connsiteX13" fmla="*/ 703997 w 888747"/>
              <a:gd name="connsiteY13" fmla="*/ 2065283 h 2703212"/>
              <a:gd name="connsiteX14" fmla="*/ 785282 w 888747"/>
              <a:gd name="connsiteY14" fmla="*/ 2417736 h 27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8747" h="2703212">
                <a:moveTo>
                  <a:pt x="785282" y="2417736"/>
                </a:moveTo>
                <a:cubicBezTo>
                  <a:pt x="730184" y="2623186"/>
                  <a:pt x="518968" y="2745070"/>
                  <a:pt x="313518" y="2689971"/>
                </a:cubicBezTo>
                <a:cubicBezTo>
                  <a:pt x="108068" y="2634873"/>
                  <a:pt x="-13816" y="2423657"/>
                  <a:pt x="41283" y="2218207"/>
                </a:cubicBezTo>
                <a:cubicBezTo>
                  <a:pt x="48170" y="2192526"/>
                  <a:pt x="57497" y="2168151"/>
                  <a:pt x="68946" y="2145263"/>
                </a:cubicBezTo>
                <a:lnTo>
                  <a:pt x="101325" y="2093962"/>
                </a:lnTo>
                <a:lnTo>
                  <a:pt x="119659" y="2034674"/>
                </a:lnTo>
                <a:cubicBezTo>
                  <a:pt x="166599" y="1855681"/>
                  <a:pt x="200417" y="1663934"/>
                  <a:pt x="218343" y="1463595"/>
                </a:cubicBezTo>
                <a:cubicBezTo>
                  <a:pt x="265401" y="937707"/>
                  <a:pt x="194192" y="450636"/>
                  <a:pt x="40595" y="85380"/>
                </a:cubicBezTo>
                <a:lnTo>
                  <a:pt x="0" y="0"/>
                </a:lnTo>
                <a:lnTo>
                  <a:pt x="888747" y="238347"/>
                </a:lnTo>
                <a:lnTo>
                  <a:pt x="822021" y="368819"/>
                </a:lnTo>
                <a:cubicBezTo>
                  <a:pt x="541536" y="960939"/>
                  <a:pt x="487328" y="1569605"/>
                  <a:pt x="647143" y="2002502"/>
                </a:cubicBezTo>
                <a:lnTo>
                  <a:pt x="654575" y="2018375"/>
                </a:lnTo>
                <a:lnTo>
                  <a:pt x="703997" y="2065283"/>
                </a:lnTo>
                <a:cubicBezTo>
                  <a:pt x="785021" y="2158671"/>
                  <a:pt x="819718" y="2289330"/>
                  <a:pt x="785282" y="2417736"/>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nvGrpSpPr>
          <p:cNvPr id="4" name="Controls: Allow Block access">
            <a:extLst>
              <a:ext uri="{FF2B5EF4-FFF2-40B4-BE49-F238E27FC236}">
                <a16:creationId xmlns:a16="http://schemas.microsoft.com/office/drawing/2014/main" id="{D0111898-9303-4915-8CEF-4FBD6E74C764}"/>
              </a:ext>
            </a:extLst>
          </p:cNvPr>
          <p:cNvGrpSpPr/>
          <p:nvPr/>
        </p:nvGrpSpPr>
        <p:grpSpPr>
          <a:xfrm>
            <a:off x="7357514" y="1768998"/>
            <a:ext cx="743042" cy="743042"/>
            <a:chOff x="8344162" y="668091"/>
            <a:chExt cx="878803" cy="878803"/>
          </a:xfrm>
        </p:grpSpPr>
        <p:grpSp>
          <p:nvGrpSpPr>
            <p:cNvPr id="353" name="Controls: Allow access">
              <a:extLst>
                <a:ext uri="{FF2B5EF4-FFF2-40B4-BE49-F238E27FC236}">
                  <a16:creationId xmlns:a16="http://schemas.microsoft.com/office/drawing/2014/main" id="{BA20379A-E832-49AD-A83A-70A52281D06F}"/>
                </a:ext>
              </a:extLst>
            </p:cNvPr>
            <p:cNvGrpSpPr/>
            <p:nvPr/>
          </p:nvGrpSpPr>
          <p:grpSpPr>
            <a:xfrm>
              <a:off x="8344162" y="668091"/>
              <a:ext cx="878803" cy="878803"/>
              <a:chOff x="6184395" y="1273877"/>
              <a:chExt cx="896425" cy="896425"/>
            </a:xfrm>
          </p:grpSpPr>
          <p:grpSp>
            <p:nvGrpSpPr>
              <p:cNvPr id="354" name="Group 353">
                <a:extLst>
                  <a:ext uri="{FF2B5EF4-FFF2-40B4-BE49-F238E27FC236}">
                    <a16:creationId xmlns:a16="http://schemas.microsoft.com/office/drawing/2014/main" id="{DD583EB4-227D-4C4F-9597-C4F6AFC55A9E}"/>
                  </a:ext>
                </a:extLst>
              </p:cNvPr>
              <p:cNvGrpSpPr/>
              <p:nvPr/>
            </p:nvGrpSpPr>
            <p:grpSpPr>
              <a:xfrm>
                <a:off x="6184395" y="1273877"/>
                <a:ext cx="896425" cy="896425"/>
                <a:chOff x="8603515" y="2504434"/>
                <a:chExt cx="1600200" cy="1600200"/>
              </a:xfrm>
            </p:grpSpPr>
            <p:sp>
              <p:nvSpPr>
                <p:cNvPr id="356" name="Oval 355">
                  <a:extLst>
                    <a:ext uri="{FF2B5EF4-FFF2-40B4-BE49-F238E27FC236}">
                      <a16:creationId xmlns:a16="http://schemas.microsoft.com/office/drawing/2014/main" id="{C654DD7E-36B7-468C-A9E3-C22C6AE37C93}"/>
                    </a:ext>
                  </a:extLst>
                </p:cNvPr>
                <p:cNvSpPr/>
                <p:nvPr/>
              </p:nvSpPr>
              <p:spPr bwMode="auto">
                <a:xfrm>
                  <a:off x="8672093"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7" name="Circle: Hollow 356">
                  <a:extLst>
                    <a:ext uri="{FF2B5EF4-FFF2-40B4-BE49-F238E27FC236}">
                      <a16:creationId xmlns:a16="http://schemas.microsoft.com/office/drawing/2014/main" id="{04A4E7BB-C5E6-414C-B3D0-C2C811CA7181}"/>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55" name="Freeform: Shape 354">
                <a:extLst>
                  <a:ext uri="{FF2B5EF4-FFF2-40B4-BE49-F238E27FC236}">
                    <a16:creationId xmlns:a16="http://schemas.microsoft.com/office/drawing/2014/main" id="{B0E56790-1126-4687-B135-CF1E9F57FA18}"/>
                  </a:ext>
                </a:extLst>
              </p:cNvPr>
              <p:cNvSpPr>
                <a:spLocks noChangeAspect="1"/>
              </p:cNvSpPr>
              <p:nvPr/>
            </p:nvSpPr>
            <p:spPr bwMode="auto">
              <a:xfrm>
                <a:off x="6280718" y="1557278"/>
                <a:ext cx="329622" cy="329623"/>
              </a:xfrm>
              <a:custGeom>
                <a:avLst/>
                <a:gdLst>
                  <a:gd name="connsiteX0" fmla="*/ 1078302 w 1371600"/>
                  <a:gd name="connsiteY0" fmla="*/ 352791 h 1371600"/>
                  <a:gd name="connsiteX1" fmla="*/ 556967 w 1371600"/>
                  <a:gd name="connsiteY1" fmla="*/ 856238 h 1371600"/>
                  <a:gd name="connsiteX2" fmla="*/ 297534 w 1371600"/>
                  <a:gd name="connsiteY2" fmla="*/ 587588 h 1371600"/>
                  <a:gd name="connsiteX3" fmla="*/ 209258 w 1371600"/>
                  <a:gd name="connsiteY3" fmla="*/ 672836 h 1371600"/>
                  <a:gd name="connsiteX4" fmla="*/ 550630 w 1371600"/>
                  <a:gd name="connsiteY4" fmla="*/ 1026337 h 1371600"/>
                  <a:gd name="connsiteX5" fmla="*/ 1160242 w 1371600"/>
                  <a:gd name="connsiteY5" fmla="*/ 437642 h 1371600"/>
                  <a:gd name="connsiteX6" fmla="*/ 1170734 w 1371600"/>
                  <a:gd name="connsiteY6" fmla="*/ 200866 h 1371600"/>
                  <a:gd name="connsiteX7" fmla="*/ 1371600 w 1371600"/>
                  <a:gd name="connsiteY7" fmla="*/ 685800 h 1371600"/>
                  <a:gd name="connsiteX8" fmla="*/ 685800 w 1371600"/>
                  <a:gd name="connsiteY8" fmla="*/ 1371600 h 1371600"/>
                  <a:gd name="connsiteX9" fmla="*/ 0 w 1371600"/>
                  <a:gd name="connsiteY9" fmla="*/ 685800 h 1371600"/>
                  <a:gd name="connsiteX10" fmla="*/ 685800 w 1371600"/>
                  <a:gd name="connsiteY10" fmla="*/ 0 h 1371600"/>
                  <a:gd name="connsiteX11" fmla="*/ 1170734 w 1371600"/>
                  <a:gd name="connsiteY11" fmla="*/ 200866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600" h="1371600">
                    <a:moveTo>
                      <a:pt x="1078302" y="352791"/>
                    </a:moveTo>
                    <a:lnTo>
                      <a:pt x="556967" y="856238"/>
                    </a:lnTo>
                    <a:lnTo>
                      <a:pt x="297534" y="587588"/>
                    </a:lnTo>
                    <a:lnTo>
                      <a:pt x="209258" y="672836"/>
                    </a:lnTo>
                    <a:lnTo>
                      <a:pt x="550630" y="1026337"/>
                    </a:lnTo>
                    <a:lnTo>
                      <a:pt x="1160242" y="437642"/>
                    </a:lnTo>
                    <a:close/>
                    <a:moveTo>
                      <a:pt x="1170734" y="200866"/>
                    </a:moveTo>
                    <a:cubicBezTo>
                      <a:pt x="1294839" y="324972"/>
                      <a:pt x="1371600" y="496422"/>
                      <a:pt x="1371600" y="685800"/>
                    </a:cubicBezTo>
                    <a:cubicBezTo>
                      <a:pt x="1371600" y="1064557"/>
                      <a:pt x="1064557" y="1371600"/>
                      <a:pt x="685800" y="1371600"/>
                    </a:cubicBezTo>
                    <a:cubicBezTo>
                      <a:pt x="307043" y="1371600"/>
                      <a:pt x="0" y="1064557"/>
                      <a:pt x="0" y="685800"/>
                    </a:cubicBezTo>
                    <a:cubicBezTo>
                      <a:pt x="0" y="307043"/>
                      <a:pt x="307043" y="0"/>
                      <a:pt x="685800" y="0"/>
                    </a:cubicBezTo>
                    <a:cubicBezTo>
                      <a:pt x="875178" y="0"/>
                      <a:pt x="1046629" y="76761"/>
                      <a:pt x="1170734" y="200866"/>
                    </a:cubicBezTo>
                    <a:close/>
                  </a:path>
                </a:pathLst>
              </a:custGeom>
              <a:no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58" name="Freeform: Shape 357">
              <a:extLst>
                <a:ext uri="{FF2B5EF4-FFF2-40B4-BE49-F238E27FC236}">
                  <a16:creationId xmlns:a16="http://schemas.microsoft.com/office/drawing/2014/main" id="{FBD4FCED-1DE2-4F9A-AD66-C0331D4A3482}"/>
                </a:ext>
              </a:extLst>
            </p:cNvPr>
            <p:cNvSpPr>
              <a:spLocks noChangeAspect="1"/>
            </p:cNvSpPr>
            <p:nvPr/>
          </p:nvSpPr>
          <p:spPr bwMode="auto">
            <a:xfrm>
              <a:off x="8801335" y="946894"/>
              <a:ext cx="320039" cy="320040"/>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22" name="Group 221">
            <a:extLst>
              <a:ext uri="{FF2B5EF4-FFF2-40B4-BE49-F238E27FC236}">
                <a16:creationId xmlns:a16="http://schemas.microsoft.com/office/drawing/2014/main" id="{8B2C76F3-E722-4632-855B-0C72CCDEEB84}"/>
              </a:ext>
            </a:extLst>
          </p:cNvPr>
          <p:cNvGrpSpPr/>
          <p:nvPr/>
        </p:nvGrpSpPr>
        <p:grpSpPr>
          <a:xfrm>
            <a:off x="227450" y="4212313"/>
            <a:ext cx="1371600" cy="1031910"/>
            <a:chOff x="227451" y="4117110"/>
            <a:chExt cx="1371600" cy="1031910"/>
          </a:xfrm>
        </p:grpSpPr>
        <p:sp>
          <p:nvSpPr>
            <p:cNvPr id="223" name="Rectangle 222">
              <a:extLst>
                <a:ext uri="{FF2B5EF4-FFF2-40B4-BE49-F238E27FC236}">
                  <a16:creationId xmlns:a16="http://schemas.microsoft.com/office/drawing/2014/main" id="{67034AE7-03D1-460F-94EF-9A0FA7DA95DE}"/>
                </a:ext>
              </a:extLst>
            </p:cNvPr>
            <p:cNvSpPr/>
            <p:nvPr/>
          </p:nvSpPr>
          <p:spPr bwMode="auto">
            <a:xfrm flipH="1">
              <a:off x="227451" y="4117110"/>
              <a:ext cx="1371600" cy="103191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defTabSz="913927" fontAlgn="base">
                <a:lnSpc>
                  <a:spcPct val="90000"/>
                </a:lnSpc>
                <a:spcBef>
                  <a:spcPct val="0"/>
                </a:spcBef>
                <a:spcAft>
                  <a:spcPct val="0"/>
                </a:spcAft>
                <a:defRPr/>
              </a:pPr>
              <a:endParaRPr lang="en-US" sz="1567" kern="0" spc="-49">
                <a:solidFill>
                  <a:srgbClr val="353535"/>
                </a:solidFill>
                <a:latin typeface="Segoe UI Semilight"/>
                <a:ea typeface="Segoe UI" panose="020B0502040204020203" pitchFamily="34" charset="0"/>
                <a:cs typeface="Segoe UI" panose="020B0502040204020203" pitchFamily="34" charset="0"/>
              </a:endParaRPr>
            </a:p>
          </p:txBody>
        </p:sp>
        <p:sp>
          <p:nvSpPr>
            <p:cNvPr id="224" name="TextBox 223">
              <a:extLst>
                <a:ext uri="{FF2B5EF4-FFF2-40B4-BE49-F238E27FC236}">
                  <a16:creationId xmlns:a16="http://schemas.microsoft.com/office/drawing/2014/main" id="{E4188EE5-DAD3-4F99-8140-78BCB61BF0EB}"/>
                </a:ext>
              </a:extLst>
            </p:cNvPr>
            <p:cNvSpPr txBox="1"/>
            <p:nvPr/>
          </p:nvSpPr>
          <p:spPr>
            <a:xfrm>
              <a:off x="601154" y="4694976"/>
              <a:ext cx="675057" cy="30469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r>
                <a:rPr lang="en-US"/>
                <a:t>Corporate</a:t>
              </a:r>
              <a:br>
                <a:rPr lang="en-US"/>
              </a:br>
              <a:r>
                <a:rPr lang="en-US"/>
                <a:t>Network</a:t>
              </a:r>
            </a:p>
          </p:txBody>
        </p:sp>
        <p:sp>
          <p:nvSpPr>
            <p:cNvPr id="225" name="TextBox 224">
              <a:extLst>
                <a:ext uri="{FF2B5EF4-FFF2-40B4-BE49-F238E27FC236}">
                  <a16:creationId xmlns:a16="http://schemas.microsoft.com/office/drawing/2014/main" id="{9B0EAA76-3148-4662-88D6-DCEB53456414}"/>
                </a:ext>
              </a:extLst>
            </p:cNvPr>
            <p:cNvSpPr txBox="1"/>
            <p:nvPr/>
          </p:nvSpPr>
          <p:spPr>
            <a:xfrm>
              <a:off x="601154" y="4298627"/>
              <a:ext cx="855683" cy="15234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r>
                <a:rPr lang="en-US"/>
                <a:t>Geo-location</a:t>
              </a:r>
            </a:p>
          </p:txBody>
        </p:sp>
        <p:sp>
          <p:nvSpPr>
            <p:cNvPr id="226" name="globe_4">
              <a:extLst>
                <a:ext uri="{FF2B5EF4-FFF2-40B4-BE49-F238E27FC236}">
                  <a16:creationId xmlns:a16="http://schemas.microsoft.com/office/drawing/2014/main" id="{17344FA2-12F8-40F3-A8AC-757C6931A8C4}"/>
                </a:ext>
              </a:extLst>
            </p:cNvPr>
            <p:cNvSpPr>
              <a:spLocks noChangeAspect="1" noEditPoints="1"/>
            </p:cNvSpPr>
            <p:nvPr/>
          </p:nvSpPr>
          <p:spPr bwMode="auto">
            <a:xfrm>
              <a:off x="318790" y="4240201"/>
              <a:ext cx="258210" cy="259088"/>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914139"/>
              <a:endParaRPr lang="en-US" sz="882">
                <a:gradFill>
                  <a:gsLst>
                    <a:gs pos="0">
                      <a:srgbClr val="505050"/>
                    </a:gs>
                    <a:gs pos="100000">
                      <a:srgbClr val="505050"/>
                    </a:gs>
                  </a:gsLst>
                  <a:lin ang="5400000" scaled="1"/>
                </a:gradFill>
                <a:latin typeface="Segoe UI"/>
              </a:endParaRPr>
            </a:p>
          </p:txBody>
        </p:sp>
        <p:pic>
          <p:nvPicPr>
            <p:cNvPr id="227" name="Picture 226" descr="A drawing of a cartoon character&#10;&#10;Description generated with high confidence">
              <a:extLst>
                <a:ext uri="{FF2B5EF4-FFF2-40B4-BE49-F238E27FC236}">
                  <a16:creationId xmlns:a16="http://schemas.microsoft.com/office/drawing/2014/main" id="{22FCECF8-94FD-415C-A0DB-F5443ABBEE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888" y="4683523"/>
              <a:ext cx="308014" cy="308014"/>
            </a:xfrm>
            <a:prstGeom prst="rect">
              <a:avLst/>
            </a:prstGeom>
          </p:spPr>
        </p:pic>
      </p:grpSp>
      <p:grpSp>
        <p:nvGrpSpPr>
          <p:cNvPr id="229" name="Group 228">
            <a:extLst>
              <a:ext uri="{FF2B5EF4-FFF2-40B4-BE49-F238E27FC236}">
                <a16:creationId xmlns:a16="http://schemas.microsoft.com/office/drawing/2014/main" id="{AAC94633-0A93-4BE0-991B-54C202FC7121}"/>
              </a:ext>
            </a:extLst>
          </p:cNvPr>
          <p:cNvGrpSpPr/>
          <p:nvPr/>
        </p:nvGrpSpPr>
        <p:grpSpPr>
          <a:xfrm>
            <a:off x="10192197" y="2970483"/>
            <a:ext cx="1600200" cy="1310997"/>
            <a:chOff x="10192198" y="2810690"/>
            <a:chExt cx="1600200" cy="1310997"/>
          </a:xfrm>
        </p:grpSpPr>
        <p:sp>
          <p:nvSpPr>
            <p:cNvPr id="230" name="Freeform 38">
              <a:extLst>
                <a:ext uri="{FF2B5EF4-FFF2-40B4-BE49-F238E27FC236}">
                  <a16:creationId xmlns:a16="http://schemas.microsoft.com/office/drawing/2014/main" id="{EF740F11-2386-4690-AE49-32D7066E8D38}"/>
                </a:ext>
              </a:extLst>
            </p:cNvPr>
            <p:cNvSpPr>
              <a:spLocks/>
            </p:cNvSpPr>
            <p:nvPr/>
          </p:nvSpPr>
          <p:spPr bwMode="auto">
            <a:xfrm>
              <a:off x="10310518" y="2810690"/>
              <a:ext cx="1392531" cy="915666"/>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blipFill>
              <a:blip r:embed="rId4" cstate="print">
                <a:extLst>
                  <a:ext uri="{28A0092B-C50C-407E-A947-70E740481C1C}">
                    <a14:useLocalDpi xmlns:a14="http://schemas.microsoft.com/office/drawing/2010/main"/>
                  </a:ext>
                </a:extLst>
              </a:blip>
              <a:stretch>
                <a:fillRect/>
              </a:stretch>
            </a:blipFill>
            <a:ln w="9525">
              <a:solidFill>
                <a:schemeClr val="bg2">
                  <a:lumMod val="75000"/>
                </a:schemeClr>
              </a:solidFill>
            </a:ln>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31" name="Rectangle 230">
              <a:extLst>
                <a:ext uri="{FF2B5EF4-FFF2-40B4-BE49-F238E27FC236}">
                  <a16:creationId xmlns:a16="http://schemas.microsoft.com/office/drawing/2014/main" id="{21EBCD3D-77BE-4D5B-8224-A4B68BD23DA6}"/>
                </a:ext>
              </a:extLst>
            </p:cNvPr>
            <p:cNvSpPr/>
            <p:nvPr/>
          </p:nvSpPr>
          <p:spPr>
            <a:xfrm>
              <a:off x="10192198" y="3783133"/>
              <a:ext cx="1600200" cy="338554"/>
            </a:xfrm>
            <a:prstGeom prst="rect">
              <a:avLst/>
            </a:prstGeom>
          </p:spPr>
          <p:txBody>
            <a:bodyPr wrap="square">
              <a:spAutoFit/>
            </a:bodyPr>
            <a:lstStyle/>
            <a:p>
              <a:pPr algn="ctr"/>
              <a:r>
                <a:rPr lang="en-US" sz="1600" spc="-50">
                  <a:ln w="3175">
                    <a:noFill/>
                  </a:ln>
                  <a:gradFill>
                    <a:gsLst>
                      <a:gs pos="1250">
                        <a:srgbClr val="1A1A1A"/>
                      </a:gs>
                      <a:gs pos="100000">
                        <a:srgbClr val="1A1A1A"/>
                      </a:gs>
                    </a:gsLst>
                    <a:lin ang="5400000" scaled="0"/>
                  </a:gradFill>
                  <a:cs typeface="Segoe UI" pitchFamily="34" charset="0"/>
                </a:rPr>
                <a:t>Cloud SaaS apps</a:t>
              </a:r>
              <a:endParaRPr lang="en-US" sz="1000"/>
            </a:p>
          </p:txBody>
        </p:sp>
      </p:grpSp>
      <p:grpSp>
        <p:nvGrpSpPr>
          <p:cNvPr id="232" name="Group 231">
            <a:extLst>
              <a:ext uri="{FF2B5EF4-FFF2-40B4-BE49-F238E27FC236}">
                <a16:creationId xmlns:a16="http://schemas.microsoft.com/office/drawing/2014/main" id="{16817E3F-34D9-44B8-BDC9-BE0C0EAF8E3E}"/>
              </a:ext>
            </a:extLst>
          </p:cNvPr>
          <p:cNvGrpSpPr/>
          <p:nvPr/>
        </p:nvGrpSpPr>
        <p:grpSpPr>
          <a:xfrm>
            <a:off x="10079167" y="4906345"/>
            <a:ext cx="1737360" cy="1710496"/>
            <a:chOff x="10098218" y="4868079"/>
            <a:chExt cx="1737360" cy="1710496"/>
          </a:xfrm>
        </p:grpSpPr>
        <p:grpSp>
          <p:nvGrpSpPr>
            <p:cNvPr id="233" name="Group 232">
              <a:extLst>
                <a:ext uri="{FF2B5EF4-FFF2-40B4-BE49-F238E27FC236}">
                  <a16:creationId xmlns:a16="http://schemas.microsoft.com/office/drawing/2014/main" id="{FD8C7E42-0E3D-45B1-A993-2C990515660E}"/>
                </a:ext>
              </a:extLst>
            </p:cNvPr>
            <p:cNvGrpSpPr/>
            <p:nvPr/>
          </p:nvGrpSpPr>
          <p:grpSpPr>
            <a:xfrm>
              <a:off x="10221204" y="4868079"/>
              <a:ext cx="1491388" cy="1042782"/>
              <a:chOff x="7467600" y="4990305"/>
              <a:chExt cx="2214565" cy="1548429"/>
            </a:xfrm>
          </p:grpSpPr>
          <p:sp>
            <p:nvSpPr>
              <p:cNvPr id="235" name="Oval 234">
                <a:extLst>
                  <a:ext uri="{FF2B5EF4-FFF2-40B4-BE49-F238E27FC236}">
                    <a16:creationId xmlns:a16="http://schemas.microsoft.com/office/drawing/2014/main" id="{5F787E0F-39A8-437A-A0F1-460DA99FFC64}"/>
                  </a:ext>
                </a:extLst>
              </p:cNvPr>
              <p:cNvSpPr/>
              <p:nvPr/>
            </p:nvSpPr>
            <p:spPr bwMode="auto">
              <a:xfrm>
                <a:off x="8133736" y="4990305"/>
                <a:ext cx="1548429" cy="1548429"/>
              </a:xfrm>
              <a:prstGeom prst="ellipse">
                <a:avLst/>
              </a:prstGeom>
              <a:solidFill>
                <a:schemeClr val="bg1"/>
              </a:solidFill>
              <a:ln w="9525" cap="sq">
                <a:solidFill>
                  <a:schemeClr val="bg2">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236" name="Group 235">
                <a:extLst>
                  <a:ext uri="{FF2B5EF4-FFF2-40B4-BE49-F238E27FC236}">
                    <a16:creationId xmlns:a16="http://schemas.microsoft.com/office/drawing/2014/main" id="{7BB8707F-AE81-4F59-B5F0-C327B3198478}"/>
                  </a:ext>
                </a:extLst>
              </p:cNvPr>
              <p:cNvGrpSpPr/>
              <p:nvPr/>
            </p:nvGrpSpPr>
            <p:grpSpPr>
              <a:xfrm>
                <a:off x="8580166" y="5347140"/>
                <a:ext cx="894919" cy="752296"/>
                <a:chOff x="8554412" y="5299068"/>
                <a:chExt cx="894919" cy="752296"/>
              </a:xfrm>
            </p:grpSpPr>
            <p:sp>
              <p:nvSpPr>
                <p:cNvPr id="266" name="Browser_2" title="Icon of a browser window with a home symbol inside">
                  <a:extLst>
                    <a:ext uri="{FF2B5EF4-FFF2-40B4-BE49-F238E27FC236}">
                      <a16:creationId xmlns:a16="http://schemas.microsoft.com/office/drawing/2014/main" id="{3B069DE6-7E8C-484B-9A88-ADC70BB38ABE}"/>
                    </a:ext>
                  </a:extLst>
                </p:cNvPr>
                <p:cNvSpPr>
                  <a:spLocks noChangeAspect="1" noEditPoints="1"/>
                </p:cNvSpPr>
                <p:nvPr/>
              </p:nvSpPr>
              <p:spPr bwMode="auto">
                <a:xfrm>
                  <a:off x="9071755" y="5443515"/>
                  <a:ext cx="377576" cy="321004"/>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GenericApp_EB3B" title="Icon of an app window">
                  <a:extLst>
                    <a:ext uri="{FF2B5EF4-FFF2-40B4-BE49-F238E27FC236}">
                      <a16:creationId xmlns:a16="http://schemas.microsoft.com/office/drawing/2014/main" id="{F12A124B-6A5C-41F3-B5F7-34AF389A1194}"/>
                    </a:ext>
                  </a:extLst>
                </p:cNvPr>
                <p:cNvSpPr>
                  <a:spLocks noChangeAspect="1" noEditPoints="1"/>
                </p:cNvSpPr>
                <p:nvPr/>
              </p:nvSpPr>
              <p:spPr bwMode="auto">
                <a:xfrm>
                  <a:off x="8554412" y="5299068"/>
                  <a:ext cx="401098" cy="321004"/>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Website" title="Icon of multiple app windows">
                  <a:extLst>
                    <a:ext uri="{FF2B5EF4-FFF2-40B4-BE49-F238E27FC236}">
                      <a16:creationId xmlns:a16="http://schemas.microsoft.com/office/drawing/2014/main" id="{7310457B-21E6-445B-B423-65C87D1CEDCA}"/>
                    </a:ext>
                  </a:extLst>
                </p:cNvPr>
                <p:cNvSpPr>
                  <a:spLocks noChangeAspect="1" noEditPoints="1"/>
                </p:cNvSpPr>
                <p:nvPr/>
              </p:nvSpPr>
              <p:spPr bwMode="auto">
                <a:xfrm>
                  <a:off x="8623010" y="5730360"/>
                  <a:ext cx="366352" cy="321004"/>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7" name="Group 207">
                <a:extLst>
                  <a:ext uri="{FF2B5EF4-FFF2-40B4-BE49-F238E27FC236}">
                    <a16:creationId xmlns:a16="http://schemas.microsoft.com/office/drawing/2014/main" id="{F07221EC-39DD-4C11-A3AB-9BA2E8217074}"/>
                  </a:ext>
                </a:extLst>
              </p:cNvPr>
              <p:cNvGrpSpPr>
                <a:grpSpLocks noChangeAspect="1"/>
              </p:cNvGrpSpPr>
              <p:nvPr/>
            </p:nvGrpSpPr>
            <p:grpSpPr bwMode="auto">
              <a:xfrm>
                <a:off x="7467600" y="5496188"/>
                <a:ext cx="1071415" cy="1042546"/>
                <a:chOff x="3750" y="2040"/>
                <a:chExt cx="334" cy="325"/>
              </a:xfrm>
              <a:solidFill>
                <a:srgbClr val="0078D7"/>
              </a:solidFill>
            </p:grpSpPr>
            <p:sp>
              <p:nvSpPr>
                <p:cNvPr id="238" name="Rectangle 208">
                  <a:extLst>
                    <a:ext uri="{FF2B5EF4-FFF2-40B4-BE49-F238E27FC236}">
                      <a16:creationId xmlns:a16="http://schemas.microsoft.com/office/drawing/2014/main" id="{C9E68447-BC6A-4A70-B75E-6B7DF292F7EE}"/>
                    </a:ext>
                  </a:extLst>
                </p:cNvPr>
                <p:cNvSpPr>
                  <a:spLocks noChangeArrowheads="1"/>
                </p:cNvSpPr>
                <p:nvPr/>
              </p:nvSpPr>
              <p:spPr bwMode="auto">
                <a:xfrm>
                  <a:off x="3860" y="2071"/>
                  <a:ext cx="150" cy="294"/>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39" name="Freeform 209">
                  <a:extLst>
                    <a:ext uri="{FF2B5EF4-FFF2-40B4-BE49-F238E27FC236}">
                      <a16:creationId xmlns:a16="http://schemas.microsoft.com/office/drawing/2014/main" id="{5FAB3B9C-479B-4F0A-A600-F5DB0DAC46DC}"/>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0" name="Freeform 210">
                  <a:extLst>
                    <a:ext uri="{FF2B5EF4-FFF2-40B4-BE49-F238E27FC236}">
                      <a16:creationId xmlns:a16="http://schemas.microsoft.com/office/drawing/2014/main" id="{CA3D67B3-D104-4145-A83A-ECBA22A0FEF4}"/>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1" name="Freeform 211">
                  <a:extLst>
                    <a:ext uri="{FF2B5EF4-FFF2-40B4-BE49-F238E27FC236}">
                      <a16:creationId xmlns:a16="http://schemas.microsoft.com/office/drawing/2014/main" id="{D5200C91-E1FE-4132-BFDA-3E439E45D354}"/>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2" name="Rectangle 212">
                  <a:extLst>
                    <a:ext uri="{FF2B5EF4-FFF2-40B4-BE49-F238E27FC236}">
                      <a16:creationId xmlns:a16="http://schemas.microsoft.com/office/drawing/2014/main" id="{92851590-0BDD-4BA7-9964-A9AB7564AAC1}"/>
                    </a:ext>
                  </a:extLst>
                </p:cNvPr>
                <p:cNvSpPr>
                  <a:spLocks noChangeArrowheads="1"/>
                </p:cNvSpPr>
                <p:nvPr/>
              </p:nvSpPr>
              <p:spPr bwMode="auto">
                <a:xfrm>
                  <a:off x="3888" y="2040"/>
                  <a:ext cx="42" cy="31"/>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3" name="Rectangle 213">
                  <a:extLst>
                    <a:ext uri="{FF2B5EF4-FFF2-40B4-BE49-F238E27FC236}">
                      <a16:creationId xmlns:a16="http://schemas.microsoft.com/office/drawing/2014/main" id="{4E376732-63E9-4445-8683-0DFDDB339728}"/>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4" name="Rectangle 214">
                  <a:extLst>
                    <a:ext uri="{FF2B5EF4-FFF2-40B4-BE49-F238E27FC236}">
                      <a16:creationId xmlns:a16="http://schemas.microsoft.com/office/drawing/2014/main" id="{E66E3132-FCBF-49CF-9E0B-ECB7553745D0}"/>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5" name="Rectangle 215">
                  <a:extLst>
                    <a:ext uri="{FF2B5EF4-FFF2-40B4-BE49-F238E27FC236}">
                      <a16:creationId xmlns:a16="http://schemas.microsoft.com/office/drawing/2014/main" id="{F062F5D3-D92B-404D-AD53-C461B0DBDFD4}"/>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6" name="Rectangle 216">
                  <a:extLst>
                    <a:ext uri="{FF2B5EF4-FFF2-40B4-BE49-F238E27FC236}">
                      <a16:creationId xmlns:a16="http://schemas.microsoft.com/office/drawing/2014/main" id="{D15E5565-E52F-4087-A3AB-3B80B168DB34}"/>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7" name="Rectangle 217">
                  <a:extLst>
                    <a:ext uri="{FF2B5EF4-FFF2-40B4-BE49-F238E27FC236}">
                      <a16:creationId xmlns:a16="http://schemas.microsoft.com/office/drawing/2014/main" id="{0CFB64E5-54F9-497C-B07D-C38BCA21F4AD}"/>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8" name="Rectangle 218">
                  <a:extLst>
                    <a:ext uri="{FF2B5EF4-FFF2-40B4-BE49-F238E27FC236}">
                      <a16:creationId xmlns:a16="http://schemas.microsoft.com/office/drawing/2014/main" id="{4CB0A919-0E75-4A71-A9C5-83144FC27481}"/>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49" name="Rectangle 219">
                  <a:extLst>
                    <a:ext uri="{FF2B5EF4-FFF2-40B4-BE49-F238E27FC236}">
                      <a16:creationId xmlns:a16="http://schemas.microsoft.com/office/drawing/2014/main" id="{425AD521-367B-4C5C-919F-182D11CBFEEF}"/>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0" name="Rectangle 220">
                  <a:extLst>
                    <a:ext uri="{FF2B5EF4-FFF2-40B4-BE49-F238E27FC236}">
                      <a16:creationId xmlns:a16="http://schemas.microsoft.com/office/drawing/2014/main" id="{56D76E39-C1FD-4765-BF22-EFB99D253D2D}"/>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1" name="Rectangle 221">
                  <a:extLst>
                    <a:ext uri="{FF2B5EF4-FFF2-40B4-BE49-F238E27FC236}">
                      <a16:creationId xmlns:a16="http://schemas.microsoft.com/office/drawing/2014/main" id="{F631D89D-22DA-4F80-81F3-DFFD863CB531}"/>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2" name="Rectangle 222">
                  <a:extLst>
                    <a:ext uri="{FF2B5EF4-FFF2-40B4-BE49-F238E27FC236}">
                      <a16:creationId xmlns:a16="http://schemas.microsoft.com/office/drawing/2014/main" id="{C71F8AC3-6E68-43AF-8A64-E80AA87A24F8}"/>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3" name="Rectangle 223">
                  <a:extLst>
                    <a:ext uri="{FF2B5EF4-FFF2-40B4-BE49-F238E27FC236}">
                      <a16:creationId xmlns:a16="http://schemas.microsoft.com/office/drawing/2014/main" id="{B881225E-8BB3-4E95-B1F2-9FC9274B2CEA}"/>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4" name="Rectangle 224">
                  <a:extLst>
                    <a:ext uri="{FF2B5EF4-FFF2-40B4-BE49-F238E27FC236}">
                      <a16:creationId xmlns:a16="http://schemas.microsoft.com/office/drawing/2014/main" id="{EC3E3BCE-A4DB-4444-BB6C-24ECE135CF27}"/>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5" name="Rectangle 225">
                  <a:extLst>
                    <a:ext uri="{FF2B5EF4-FFF2-40B4-BE49-F238E27FC236}">
                      <a16:creationId xmlns:a16="http://schemas.microsoft.com/office/drawing/2014/main" id="{46197DB4-A043-4198-8119-5E36D7AB0745}"/>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6" name="Rectangle 226">
                  <a:extLst>
                    <a:ext uri="{FF2B5EF4-FFF2-40B4-BE49-F238E27FC236}">
                      <a16:creationId xmlns:a16="http://schemas.microsoft.com/office/drawing/2014/main" id="{254EA572-0F22-4940-88A2-C78F641BD643}"/>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7" name="Rectangle 227">
                  <a:extLst>
                    <a:ext uri="{FF2B5EF4-FFF2-40B4-BE49-F238E27FC236}">
                      <a16:creationId xmlns:a16="http://schemas.microsoft.com/office/drawing/2014/main" id="{0AB51E31-628A-45C6-A7E3-94FE1486A4C2}"/>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8" name="Rectangle 228">
                  <a:extLst>
                    <a:ext uri="{FF2B5EF4-FFF2-40B4-BE49-F238E27FC236}">
                      <a16:creationId xmlns:a16="http://schemas.microsoft.com/office/drawing/2014/main" id="{7963073A-E58B-42D6-82B9-705D0329C40B}"/>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59" name="Rectangle 229">
                  <a:extLst>
                    <a:ext uri="{FF2B5EF4-FFF2-40B4-BE49-F238E27FC236}">
                      <a16:creationId xmlns:a16="http://schemas.microsoft.com/office/drawing/2014/main" id="{46C757B2-19D7-4B4C-9C84-D3B377F3971D}"/>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60" name="Rectangle 230">
                  <a:extLst>
                    <a:ext uri="{FF2B5EF4-FFF2-40B4-BE49-F238E27FC236}">
                      <a16:creationId xmlns:a16="http://schemas.microsoft.com/office/drawing/2014/main" id="{FE76747F-8B71-479F-87F5-B1FC2CA71C1B}"/>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61" name="Rectangle 231">
                  <a:extLst>
                    <a:ext uri="{FF2B5EF4-FFF2-40B4-BE49-F238E27FC236}">
                      <a16:creationId xmlns:a16="http://schemas.microsoft.com/office/drawing/2014/main" id="{48F50BC3-828B-49BA-98AE-CDA25629AF9A}"/>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62" name="Rectangle 232">
                  <a:extLst>
                    <a:ext uri="{FF2B5EF4-FFF2-40B4-BE49-F238E27FC236}">
                      <a16:creationId xmlns:a16="http://schemas.microsoft.com/office/drawing/2014/main" id="{BF3A6716-FF4F-4115-8B78-2FD85909FD5C}"/>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63" name="Rectangle 233">
                  <a:extLst>
                    <a:ext uri="{FF2B5EF4-FFF2-40B4-BE49-F238E27FC236}">
                      <a16:creationId xmlns:a16="http://schemas.microsoft.com/office/drawing/2014/main" id="{D795882D-D8BE-4DC6-A005-B38A6F893E7A}"/>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64" name="Rectangle 234">
                  <a:extLst>
                    <a:ext uri="{FF2B5EF4-FFF2-40B4-BE49-F238E27FC236}">
                      <a16:creationId xmlns:a16="http://schemas.microsoft.com/office/drawing/2014/main" id="{909F1DB4-F24B-4FFD-B8D4-9A3A3DAB7AC9}"/>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265" name="Rectangle 235">
                  <a:extLst>
                    <a:ext uri="{FF2B5EF4-FFF2-40B4-BE49-F238E27FC236}">
                      <a16:creationId xmlns:a16="http://schemas.microsoft.com/office/drawing/2014/main" id="{A341A261-4A72-43A3-B67A-CF2BFA8FE495}"/>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grpSp>
        </p:grpSp>
        <p:sp>
          <p:nvSpPr>
            <p:cNvPr id="234" name="Rectangle 233">
              <a:extLst>
                <a:ext uri="{FF2B5EF4-FFF2-40B4-BE49-F238E27FC236}">
                  <a16:creationId xmlns:a16="http://schemas.microsoft.com/office/drawing/2014/main" id="{404F2276-0CD5-422B-8937-1D6560C0C9DA}"/>
                </a:ext>
              </a:extLst>
            </p:cNvPr>
            <p:cNvSpPr/>
            <p:nvPr/>
          </p:nvSpPr>
          <p:spPr>
            <a:xfrm>
              <a:off x="10098218" y="5993800"/>
              <a:ext cx="1737360" cy="584775"/>
            </a:xfrm>
            <a:prstGeom prst="rect">
              <a:avLst/>
            </a:prstGeom>
          </p:spPr>
          <p:txBody>
            <a:bodyPr wrap="square">
              <a:spAutoFit/>
            </a:bodyPr>
            <a:lstStyle/>
            <a:p>
              <a:pPr algn="ctr"/>
              <a:r>
                <a:rPr lang="en-US" sz="1600" spc="-50">
                  <a:ln w="3175">
                    <a:noFill/>
                  </a:ln>
                  <a:gradFill>
                    <a:gsLst>
                      <a:gs pos="1250">
                        <a:srgbClr val="1A1A1A"/>
                      </a:gs>
                      <a:gs pos="100000">
                        <a:srgbClr val="1A1A1A"/>
                      </a:gs>
                    </a:gsLst>
                    <a:lin ang="5400000" scaled="0"/>
                  </a:gradFill>
                  <a:cs typeface="Segoe UI" pitchFamily="34" charset="0"/>
                </a:rPr>
                <a:t>On-premises</a:t>
              </a:r>
              <a:br>
                <a:rPr lang="en-US" sz="1600" spc="-50">
                  <a:ln w="3175">
                    <a:noFill/>
                  </a:ln>
                  <a:gradFill>
                    <a:gsLst>
                      <a:gs pos="1250">
                        <a:srgbClr val="1A1A1A"/>
                      </a:gs>
                      <a:gs pos="100000">
                        <a:srgbClr val="1A1A1A"/>
                      </a:gs>
                    </a:gsLst>
                    <a:lin ang="5400000" scaled="0"/>
                  </a:gradFill>
                  <a:cs typeface="Segoe UI" pitchFamily="34" charset="0"/>
                </a:rPr>
              </a:br>
              <a:r>
                <a:rPr lang="en-US" sz="1600" spc="-50">
                  <a:ln w="3175">
                    <a:noFill/>
                  </a:ln>
                  <a:gradFill>
                    <a:gsLst>
                      <a:gs pos="1250">
                        <a:srgbClr val="1A1A1A"/>
                      </a:gs>
                      <a:gs pos="100000">
                        <a:srgbClr val="1A1A1A"/>
                      </a:gs>
                    </a:gsLst>
                    <a:lin ang="5400000" scaled="0"/>
                  </a:gradFill>
                  <a:cs typeface="Segoe UI" pitchFamily="34" charset="0"/>
                </a:rPr>
                <a:t>&amp; web apps</a:t>
              </a:r>
              <a:endParaRPr lang="en-US" sz="1000"/>
            </a:p>
          </p:txBody>
        </p:sp>
      </p:grpSp>
      <p:grpSp>
        <p:nvGrpSpPr>
          <p:cNvPr id="269" name="Group 268">
            <a:extLst>
              <a:ext uri="{FF2B5EF4-FFF2-40B4-BE49-F238E27FC236}">
                <a16:creationId xmlns:a16="http://schemas.microsoft.com/office/drawing/2014/main" id="{62DC8444-A9F5-44A5-BB01-37A14C3F5E6C}"/>
              </a:ext>
            </a:extLst>
          </p:cNvPr>
          <p:cNvGrpSpPr/>
          <p:nvPr/>
        </p:nvGrpSpPr>
        <p:grpSpPr>
          <a:xfrm>
            <a:off x="9786896" y="2634754"/>
            <a:ext cx="1013354" cy="836692"/>
            <a:chOff x="9786897" y="2615538"/>
            <a:chExt cx="1013354" cy="836692"/>
          </a:xfrm>
        </p:grpSpPr>
        <p:sp>
          <p:nvSpPr>
            <p:cNvPr id="270" name="Rectangle 269">
              <a:extLst>
                <a:ext uri="{FF2B5EF4-FFF2-40B4-BE49-F238E27FC236}">
                  <a16:creationId xmlns:a16="http://schemas.microsoft.com/office/drawing/2014/main" id="{ACF871EE-EC16-4F1C-A2D4-8C5BFA9E68FF}"/>
                </a:ext>
              </a:extLst>
            </p:cNvPr>
            <p:cNvSpPr/>
            <p:nvPr/>
          </p:nvSpPr>
          <p:spPr>
            <a:xfrm>
              <a:off x="9786897" y="2615538"/>
              <a:ext cx="1013354" cy="332654"/>
            </a:xfrm>
            <a:prstGeom prst="rect">
              <a:avLst/>
            </a:prstGeom>
          </p:spPr>
          <p:txBody>
            <a:bodyPr wrap="square" lIns="0" tIns="0" rIns="0" bIns="0">
              <a:spAutoFit/>
            </a:bodyPr>
            <a:lstStyle/>
            <a:p>
              <a:pPr defTabSz="878560">
                <a:lnSpc>
                  <a:spcPct val="90000"/>
                </a:lnSpc>
                <a:defRPr/>
              </a:pPr>
              <a:r>
                <a:rPr lang="en-US" sz="1372" kern="0" spc="-49">
                  <a:solidFill>
                    <a:srgbClr val="0078D4"/>
                  </a:solidFill>
                  <a:latin typeface="Segoe UI"/>
                  <a:ea typeface="ＭＳ Ｐゴシック" charset="0"/>
                </a:rPr>
                <a:t>Microsoft</a:t>
              </a:r>
              <a:br>
                <a:rPr lang="en-US" sz="1176" kern="0" spc="-49">
                  <a:solidFill>
                    <a:srgbClr val="0078D4"/>
                  </a:solidFill>
                  <a:latin typeface="Segoe UI"/>
                  <a:ea typeface="ＭＳ Ｐゴシック" charset="0"/>
                </a:rPr>
              </a:br>
              <a:r>
                <a:rPr lang="en-US" sz="1029" kern="0" spc="-49">
                  <a:solidFill>
                    <a:srgbClr val="0078D4"/>
                  </a:solidFill>
                  <a:latin typeface="Segoe UI"/>
                  <a:ea typeface="ＭＳ Ｐゴシック" charset="0"/>
                </a:rPr>
                <a:t>Cloud App Security</a:t>
              </a:r>
              <a:endParaRPr lang="en-US" sz="1176" kern="0" spc="-49">
                <a:solidFill>
                  <a:srgbClr val="0078D4"/>
                </a:solidFill>
                <a:latin typeface="Segoe UI"/>
                <a:ea typeface="ＭＳ Ｐゴシック" charset="0"/>
              </a:endParaRPr>
            </a:p>
          </p:txBody>
        </p:sp>
        <p:grpSp>
          <p:nvGrpSpPr>
            <p:cNvPr id="271" name="Group 270">
              <a:extLst>
                <a:ext uri="{FF2B5EF4-FFF2-40B4-BE49-F238E27FC236}">
                  <a16:creationId xmlns:a16="http://schemas.microsoft.com/office/drawing/2014/main" id="{591E1115-7766-4BB2-AFF9-0CB447B99F3B}"/>
                </a:ext>
              </a:extLst>
            </p:cNvPr>
            <p:cNvGrpSpPr/>
            <p:nvPr/>
          </p:nvGrpSpPr>
          <p:grpSpPr>
            <a:xfrm>
              <a:off x="10055359" y="3004018"/>
              <a:ext cx="448212" cy="448212"/>
              <a:chOff x="9868268" y="3067903"/>
              <a:chExt cx="448212" cy="448212"/>
            </a:xfrm>
          </p:grpSpPr>
          <p:grpSp>
            <p:nvGrpSpPr>
              <p:cNvPr id="272" name="Group 271">
                <a:extLst>
                  <a:ext uri="{FF2B5EF4-FFF2-40B4-BE49-F238E27FC236}">
                    <a16:creationId xmlns:a16="http://schemas.microsoft.com/office/drawing/2014/main" id="{869B81CA-834A-498E-B354-B61424CAD4CD}"/>
                  </a:ext>
                </a:extLst>
              </p:cNvPr>
              <p:cNvGrpSpPr/>
              <p:nvPr/>
            </p:nvGrpSpPr>
            <p:grpSpPr>
              <a:xfrm>
                <a:off x="9868268" y="3067903"/>
                <a:ext cx="448212" cy="448212"/>
                <a:chOff x="8603515" y="2504434"/>
                <a:chExt cx="1600200" cy="1600200"/>
              </a:xfrm>
            </p:grpSpPr>
            <p:sp>
              <p:nvSpPr>
                <p:cNvPr id="274" name="Oval 273">
                  <a:extLst>
                    <a:ext uri="{FF2B5EF4-FFF2-40B4-BE49-F238E27FC236}">
                      <a16:creationId xmlns:a16="http://schemas.microsoft.com/office/drawing/2014/main" id="{6C00DFA5-AA56-4B65-8C0A-0314CE672230}"/>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5" name="Circle: Hollow 274">
                  <a:extLst>
                    <a:ext uri="{FF2B5EF4-FFF2-40B4-BE49-F238E27FC236}">
                      <a16:creationId xmlns:a16="http://schemas.microsoft.com/office/drawing/2014/main" id="{2E343973-B1F4-449B-8BB9-F0F30F8F1E8C}"/>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73" name="Freeform: Shape 272">
                <a:extLst>
                  <a:ext uri="{FF2B5EF4-FFF2-40B4-BE49-F238E27FC236}">
                    <a16:creationId xmlns:a16="http://schemas.microsoft.com/office/drawing/2014/main" id="{3C4BA52B-4DF9-4A41-8E7A-F6509561A1FE}"/>
                  </a:ext>
                </a:extLst>
              </p:cNvPr>
              <p:cNvSpPr>
                <a:spLocks noChangeAspect="1"/>
              </p:cNvSpPr>
              <p:nvPr/>
            </p:nvSpPr>
            <p:spPr bwMode="auto">
              <a:xfrm>
                <a:off x="9950723" y="3156818"/>
                <a:ext cx="283303" cy="232283"/>
              </a:xfrm>
              <a:custGeom>
                <a:avLst/>
                <a:gdLst>
                  <a:gd name="connsiteX0" fmla="*/ 2175329 w 4360190"/>
                  <a:gd name="connsiteY0" fmla="*/ 1996622 h 3574944"/>
                  <a:gd name="connsiteX1" fmla="*/ 2510323 w 4360190"/>
                  <a:gd name="connsiteY1" fmla="*/ 2331616 h 3574944"/>
                  <a:gd name="connsiteX2" fmla="*/ 2242842 w 4360190"/>
                  <a:gd name="connsiteY2" fmla="*/ 2659804 h 3574944"/>
                  <a:gd name="connsiteX3" fmla="*/ 2239308 w 4360190"/>
                  <a:gd name="connsiteY3" fmla="*/ 2660160 h 3574944"/>
                  <a:gd name="connsiteX4" fmla="*/ 2239308 w 4360190"/>
                  <a:gd name="connsiteY4" fmla="*/ 3014241 h 3574944"/>
                  <a:gd name="connsiteX5" fmla="*/ 2200729 w 4360190"/>
                  <a:gd name="connsiteY5" fmla="*/ 3052820 h 3574944"/>
                  <a:gd name="connsiteX6" fmla="*/ 2149929 w 4360190"/>
                  <a:gd name="connsiteY6" fmla="*/ 3052820 h 3574944"/>
                  <a:gd name="connsiteX7" fmla="*/ 2111350 w 4360190"/>
                  <a:gd name="connsiteY7" fmla="*/ 3014241 h 3574944"/>
                  <a:gd name="connsiteX8" fmla="*/ 2111350 w 4360190"/>
                  <a:gd name="connsiteY8" fmla="*/ 2660160 h 3574944"/>
                  <a:gd name="connsiteX9" fmla="*/ 2107816 w 4360190"/>
                  <a:gd name="connsiteY9" fmla="*/ 2659804 h 3574944"/>
                  <a:gd name="connsiteX10" fmla="*/ 1840335 w 4360190"/>
                  <a:gd name="connsiteY10" fmla="*/ 2331616 h 3574944"/>
                  <a:gd name="connsiteX11" fmla="*/ 2175329 w 4360190"/>
                  <a:gd name="connsiteY11" fmla="*/ 1996622 h 3574944"/>
                  <a:gd name="connsiteX12" fmla="*/ 1764864 w 4360190"/>
                  <a:gd name="connsiteY12" fmla="*/ 1325944 h 3574944"/>
                  <a:gd name="connsiteX13" fmla="*/ 948670 w 4360190"/>
                  <a:gd name="connsiteY13" fmla="*/ 2142138 h 3574944"/>
                  <a:gd name="connsiteX14" fmla="*/ 964235 w 4360190"/>
                  <a:gd name="connsiteY14" fmla="*/ 2296543 h 3574944"/>
                  <a:gd name="connsiteX15" fmla="*/ 754296 w 4360190"/>
                  <a:gd name="connsiteY15" fmla="*/ 2296543 h 3574944"/>
                  <a:gd name="connsiteX16" fmla="*/ 250601 w 4360190"/>
                  <a:gd name="connsiteY16" fmla="*/ 2800238 h 3574944"/>
                  <a:gd name="connsiteX17" fmla="*/ 754296 w 4360190"/>
                  <a:gd name="connsiteY17" fmla="*/ 3303933 h 3574944"/>
                  <a:gd name="connsiteX18" fmla="*/ 3595256 w 4360190"/>
                  <a:gd name="connsiteY18" fmla="*/ 3303933 h 3574944"/>
                  <a:gd name="connsiteX19" fmla="*/ 4098951 w 4360190"/>
                  <a:gd name="connsiteY19" fmla="*/ 2800238 h 3574944"/>
                  <a:gd name="connsiteX20" fmla="*/ 3595256 w 4360190"/>
                  <a:gd name="connsiteY20" fmla="*/ 2296543 h 3574944"/>
                  <a:gd name="connsiteX21" fmla="*/ 3440809 w 4360190"/>
                  <a:gd name="connsiteY21" fmla="*/ 2296543 h 3574944"/>
                  <a:gd name="connsiteX22" fmla="*/ 3456508 w 4360190"/>
                  <a:gd name="connsiteY22" fmla="*/ 2245970 h 3574944"/>
                  <a:gd name="connsiteX23" fmla="*/ 3466930 w 4360190"/>
                  <a:gd name="connsiteY23" fmla="*/ 2142582 h 3574944"/>
                  <a:gd name="connsiteX24" fmla="*/ 2953925 w 4360190"/>
                  <a:gd name="connsiteY24" fmla="*/ 1629577 h 3574944"/>
                  <a:gd name="connsiteX25" fmla="*/ 2528533 w 4360190"/>
                  <a:gd name="connsiteY25" fmla="*/ 1855756 h 3574944"/>
                  <a:gd name="connsiteX26" fmla="*/ 2527328 w 4360190"/>
                  <a:gd name="connsiteY26" fmla="*/ 1857976 h 3574944"/>
                  <a:gd name="connsiteX27" fmla="*/ 2516917 w 4360190"/>
                  <a:gd name="connsiteY27" fmla="*/ 1824439 h 3574944"/>
                  <a:gd name="connsiteX28" fmla="*/ 1764864 w 4360190"/>
                  <a:gd name="connsiteY28" fmla="*/ 1325944 h 3574944"/>
                  <a:gd name="connsiteX29" fmla="*/ 2183747 w 4360190"/>
                  <a:gd name="connsiteY29" fmla="*/ 275601 h 3574944"/>
                  <a:gd name="connsiteX30" fmla="*/ 1678922 w 4360190"/>
                  <a:gd name="connsiteY30" fmla="*/ 780425 h 3574944"/>
                  <a:gd name="connsiteX31" fmla="*/ 1678922 w 4360190"/>
                  <a:gd name="connsiteY31" fmla="*/ 1082427 h 3574944"/>
                  <a:gd name="connsiteX32" fmla="*/ 1766833 w 4360190"/>
                  <a:gd name="connsiteY32" fmla="*/ 1077988 h 3574944"/>
                  <a:gd name="connsiteX33" fmla="*/ 2578792 w 4360190"/>
                  <a:gd name="connsiteY33" fmla="*/ 1449070 h 3574944"/>
                  <a:gd name="connsiteX34" fmla="*/ 2602937 w 4360190"/>
                  <a:gd name="connsiteY34" fmla="*/ 1480566 h 3574944"/>
                  <a:gd name="connsiteX35" fmla="*/ 2688571 w 4360190"/>
                  <a:gd name="connsiteY35" fmla="*/ 1434086 h 3574944"/>
                  <a:gd name="connsiteX36" fmla="*/ 2688571 w 4360190"/>
                  <a:gd name="connsiteY36" fmla="*/ 780426 h 3574944"/>
                  <a:gd name="connsiteX37" fmla="*/ 2183747 w 4360190"/>
                  <a:gd name="connsiteY37" fmla="*/ 275602 h 3574944"/>
                  <a:gd name="connsiteX38" fmla="*/ 2169808 w 4360190"/>
                  <a:gd name="connsiteY38" fmla="*/ 0 h 3574944"/>
                  <a:gd name="connsiteX39" fmla="*/ 2169808 w 4360190"/>
                  <a:gd name="connsiteY39" fmla="*/ 1 h 3574944"/>
                  <a:gd name="connsiteX40" fmla="*/ 2921478 w 4360190"/>
                  <a:gd name="connsiteY40" fmla="*/ 751671 h 3574944"/>
                  <a:gd name="connsiteX41" fmla="*/ 2921478 w 4360190"/>
                  <a:gd name="connsiteY41" fmla="*/ 1395406 h 3574944"/>
                  <a:gd name="connsiteX42" fmla="*/ 2987934 w 4360190"/>
                  <a:gd name="connsiteY42" fmla="*/ 1388707 h 3574944"/>
                  <a:gd name="connsiteX43" fmla="*/ 3670504 w 4360190"/>
                  <a:gd name="connsiteY43" fmla="*/ 1945017 h 3574944"/>
                  <a:gd name="connsiteX44" fmla="*/ 3681173 w 4360190"/>
                  <a:gd name="connsiteY44" fmla="*/ 2050854 h 3574944"/>
                  <a:gd name="connsiteX45" fmla="*/ 3749697 w 4360190"/>
                  <a:gd name="connsiteY45" fmla="*/ 2061312 h 3574944"/>
                  <a:gd name="connsiteX46" fmla="*/ 4360190 w 4360190"/>
                  <a:gd name="connsiteY46" fmla="*/ 2810361 h 3574944"/>
                  <a:gd name="connsiteX47" fmla="*/ 3595607 w 4360190"/>
                  <a:gd name="connsiteY47" fmla="*/ 3574944 h 3574944"/>
                  <a:gd name="connsiteX48" fmla="*/ 764583 w 4360190"/>
                  <a:gd name="connsiteY48" fmla="*/ 3574944 h 3574944"/>
                  <a:gd name="connsiteX49" fmla="*/ 0 w 4360190"/>
                  <a:gd name="connsiteY49" fmla="*/ 2810361 h 3574944"/>
                  <a:gd name="connsiteX50" fmla="*/ 686409 w 4360190"/>
                  <a:gd name="connsiteY50" fmla="*/ 2049725 h 3574944"/>
                  <a:gd name="connsiteX51" fmla="*/ 689664 w 4360190"/>
                  <a:gd name="connsiteY51" fmla="*/ 2049561 h 3574944"/>
                  <a:gd name="connsiteX52" fmla="*/ 691975 w 4360190"/>
                  <a:gd name="connsiteY52" fmla="*/ 2019023 h 3574944"/>
                  <a:gd name="connsiteX53" fmla="*/ 1346677 w 4360190"/>
                  <a:gd name="connsiteY53" fmla="*/ 1178701 h 3574944"/>
                  <a:gd name="connsiteX54" fmla="*/ 1418138 w 4360190"/>
                  <a:gd name="connsiteY54" fmla="*/ 1152546 h 3574944"/>
                  <a:gd name="connsiteX55" fmla="*/ 1418138 w 4360190"/>
                  <a:gd name="connsiteY55" fmla="*/ 751670 h 3574944"/>
                  <a:gd name="connsiteX56" fmla="*/ 2169808 w 4360190"/>
                  <a:gd name="connsiteY56" fmla="*/ 0 h 35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60190" h="3574944">
                    <a:moveTo>
                      <a:pt x="2175329" y="1996622"/>
                    </a:moveTo>
                    <a:cubicBezTo>
                      <a:pt x="2360341" y="1996622"/>
                      <a:pt x="2510323" y="2146604"/>
                      <a:pt x="2510323" y="2331616"/>
                    </a:cubicBezTo>
                    <a:cubicBezTo>
                      <a:pt x="2510323" y="2493502"/>
                      <a:pt x="2395493" y="2628567"/>
                      <a:pt x="2242842" y="2659804"/>
                    </a:cubicBezTo>
                    <a:lnTo>
                      <a:pt x="2239308" y="2660160"/>
                    </a:lnTo>
                    <a:lnTo>
                      <a:pt x="2239308" y="3014241"/>
                    </a:lnTo>
                    <a:cubicBezTo>
                      <a:pt x="2239308" y="3035548"/>
                      <a:pt x="2222036" y="3052820"/>
                      <a:pt x="2200729" y="3052820"/>
                    </a:cubicBezTo>
                    <a:lnTo>
                      <a:pt x="2149929" y="3052820"/>
                    </a:lnTo>
                    <a:cubicBezTo>
                      <a:pt x="2128622" y="3052820"/>
                      <a:pt x="2111350" y="3035548"/>
                      <a:pt x="2111350" y="3014241"/>
                    </a:cubicBezTo>
                    <a:lnTo>
                      <a:pt x="2111350" y="2660160"/>
                    </a:lnTo>
                    <a:lnTo>
                      <a:pt x="2107816" y="2659804"/>
                    </a:lnTo>
                    <a:cubicBezTo>
                      <a:pt x="1955165" y="2628567"/>
                      <a:pt x="1840335" y="2493502"/>
                      <a:pt x="1840335" y="2331616"/>
                    </a:cubicBezTo>
                    <a:cubicBezTo>
                      <a:pt x="1840335" y="2146604"/>
                      <a:pt x="1990317" y="1996622"/>
                      <a:pt x="2175329" y="1996622"/>
                    </a:cubicBezTo>
                    <a:close/>
                    <a:moveTo>
                      <a:pt x="1764864" y="1325944"/>
                    </a:moveTo>
                    <a:cubicBezTo>
                      <a:pt x="1314093" y="1325944"/>
                      <a:pt x="948670" y="1691367"/>
                      <a:pt x="948670" y="2142138"/>
                    </a:cubicBezTo>
                    <a:lnTo>
                      <a:pt x="964235" y="2296543"/>
                    </a:lnTo>
                    <a:lnTo>
                      <a:pt x="754296" y="2296543"/>
                    </a:lnTo>
                    <a:cubicBezTo>
                      <a:pt x="476113" y="2296543"/>
                      <a:pt x="250601" y="2522055"/>
                      <a:pt x="250601" y="2800238"/>
                    </a:cubicBezTo>
                    <a:cubicBezTo>
                      <a:pt x="250601" y="3078421"/>
                      <a:pt x="476113" y="3303933"/>
                      <a:pt x="754296" y="3303933"/>
                    </a:cubicBezTo>
                    <a:lnTo>
                      <a:pt x="3595256" y="3303933"/>
                    </a:lnTo>
                    <a:cubicBezTo>
                      <a:pt x="3873439" y="3303933"/>
                      <a:pt x="4098951" y="3078421"/>
                      <a:pt x="4098951" y="2800238"/>
                    </a:cubicBezTo>
                    <a:cubicBezTo>
                      <a:pt x="4098951" y="2522055"/>
                      <a:pt x="3873439" y="2296543"/>
                      <a:pt x="3595256" y="2296543"/>
                    </a:cubicBezTo>
                    <a:lnTo>
                      <a:pt x="3440809" y="2296543"/>
                    </a:lnTo>
                    <a:lnTo>
                      <a:pt x="3456508" y="2245970"/>
                    </a:lnTo>
                    <a:cubicBezTo>
                      <a:pt x="3463341" y="2212575"/>
                      <a:pt x="3466930" y="2177998"/>
                      <a:pt x="3466930" y="2142582"/>
                    </a:cubicBezTo>
                    <a:cubicBezTo>
                      <a:pt x="3466930" y="1859257"/>
                      <a:pt x="3237250" y="1629577"/>
                      <a:pt x="2953925" y="1629577"/>
                    </a:cubicBezTo>
                    <a:cubicBezTo>
                      <a:pt x="2776847" y="1629577"/>
                      <a:pt x="2620724" y="1719296"/>
                      <a:pt x="2528533" y="1855756"/>
                    </a:cubicBezTo>
                    <a:lnTo>
                      <a:pt x="2527328" y="1857976"/>
                    </a:lnTo>
                    <a:lnTo>
                      <a:pt x="2516917" y="1824439"/>
                    </a:lnTo>
                    <a:cubicBezTo>
                      <a:pt x="2393012" y="1531494"/>
                      <a:pt x="2102942" y="1325944"/>
                      <a:pt x="1764864" y="1325944"/>
                    </a:cubicBezTo>
                    <a:close/>
                    <a:moveTo>
                      <a:pt x="2183747" y="275601"/>
                    </a:moveTo>
                    <a:cubicBezTo>
                      <a:pt x="1904941" y="275601"/>
                      <a:pt x="1678922" y="501618"/>
                      <a:pt x="1678922" y="780425"/>
                    </a:cubicBezTo>
                    <a:lnTo>
                      <a:pt x="1678922" y="1082427"/>
                    </a:lnTo>
                    <a:lnTo>
                      <a:pt x="1766833" y="1077988"/>
                    </a:lnTo>
                    <a:cubicBezTo>
                      <a:pt x="2091157" y="1077988"/>
                      <a:pt x="2381898" y="1221771"/>
                      <a:pt x="2578792" y="1449070"/>
                    </a:cubicBezTo>
                    <a:lnTo>
                      <a:pt x="2602937" y="1480566"/>
                    </a:lnTo>
                    <a:lnTo>
                      <a:pt x="2688571" y="1434086"/>
                    </a:lnTo>
                    <a:lnTo>
                      <a:pt x="2688571" y="780426"/>
                    </a:lnTo>
                    <a:cubicBezTo>
                      <a:pt x="2688571" y="501619"/>
                      <a:pt x="2462555" y="275602"/>
                      <a:pt x="2183747" y="275602"/>
                    </a:cubicBezTo>
                    <a:close/>
                    <a:moveTo>
                      <a:pt x="2169808" y="0"/>
                    </a:moveTo>
                    <a:lnTo>
                      <a:pt x="2169808" y="1"/>
                    </a:lnTo>
                    <a:cubicBezTo>
                      <a:pt x="2584944" y="1"/>
                      <a:pt x="2921478" y="336535"/>
                      <a:pt x="2921478" y="751671"/>
                    </a:cubicBezTo>
                    <a:lnTo>
                      <a:pt x="2921478" y="1395406"/>
                    </a:lnTo>
                    <a:lnTo>
                      <a:pt x="2987934" y="1388707"/>
                    </a:lnTo>
                    <a:cubicBezTo>
                      <a:pt x="3324626" y="1388707"/>
                      <a:pt x="3605537" y="1627532"/>
                      <a:pt x="3670504" y="1945017"/>
                    </a:cubicBezTo>
                    <a:lnTo>
                      <a:pt x="3681173" y="2050854"/>
                    </a:lnTo>
                    <a:lnTo>
                      <a:pt x="3749697" y="2061312"/>
                    </a:lnTo>
                    <a:cubicBezTo>
                      <a:pt x="4098105" y="2132606"/>
                      <a:pt x="4360190" y="2440876"/>
                      <a:pt x="4360190" y="2810361"/>
                    </a:cubicBezTo>
                    <a:cubicBezTo>
                      <a:pt x="4360190" y="3232629"/>
                      <a:pt x="4017875" y="3574944"/>
                      <a:pt x="3595607" y="3574944"/>
                    </a:cubicBezTo>
                    <a:lnTo>
                      <a:pt x="764583" y="3574944"/>
                    </a:lnTo>
                    <a:cubicBezTo>
                      <a:pt x="342315" y="3574944"/>
                      <a:pt x="0" y="3232629"/>
                      <a:pt x="0" y="2810361"/>
                    </a:cubicBezTo>
                    <a:cubicBezTo>
                      <a:pt x="0" y="2414485"/>
                      <a:pt x="300863" y="2088880"/>
                      <a:pt x="686409" y="2049725"/>
                    </a:cubicBezTo>
                    <a:lnTo>
                      <a:pt x="689664" y="2049561"/>
                    </a:lnTo>
                    <a:lnTo>
                      <a:pt x="691975" y="2019023"/>
                    </a:lnTo>
                    <a:cubicBezTo>
                      <a:pt x="750002" y="1639256"/>
                      <a:pt x="1003555" y="1323829"/>
                      <a:pt x="1346677" y="1178701"/>
                    </a:cubicBezTo>
                    <a:lnTo>
                      <a:pt x="1418138" y="1152546"/>
                    </a:lnTo>
                    <a:lnTo>
                      <a:pt x="1418138" y="751670"/>
                    </a:lnTo>
                    <a:cubicBezTo>
                      <a:pt x="1418138" y="336534"/>
                      <a:pt x="1754672" y="0"/>
                      <a:pt x="216980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285" name="Group 284">
            <a:extLst>
              <a:ext uri="{FF2B5EF4-FFF2-40B4-BE49-F238E27FC236}">
                <a16:creationId xmlns:a16="http://schemas.microsoft.com/office/drawing/2014/main" id="{EC3E02C6-5E5C-48D8-B8A8-28840858EC69}"/>
              </a:ext>
            </a:extLst>
          </p:cNvPr>
          <p:cNvGrpSpPr/>
          <p:nvPr/>
        </p:nvGrpSpPr>
        <p:grpSpPr>
          <a:xfrm>
            <a:off x="227450" y="1956440"/>
            <a:ext cx="1371600" cy="1757551"/>
            <a:chOff x="227451" y="1689099"/>
            <a:chExt cx="1371600" cy="1757551"/>
          </a:xfrm>
        </p:grpSpPr>
        <p:sp>
          <p:nvSpPr>
            <p:cNvPr id="286" name="Rectangle 285">
              <a:extLst>
                <a:ext uri="{FF2B5EF4-FFF2-40B4-BE49-F238E27FC236}">
                  <a16:creationId xmlns:a16="http://schemas.microsoft.com/office/drawing/2014/main" id="{2A2B1C13-1205-472A-9582-45FEF566A07F}"/>
                </a:ext>
              </a:extLst>
            </p:cNvPr>
            <p:cNvSpPr/>
            <p:nvPr/>
          </p:nvSpPr>
          <p:spPr bwMode="auto">
            <a:xfrm flipH="1">
              <a:off x="227451" y="1689099"/>
              <a:ext cx="1371600" cy="1757551"/>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defTabSz="913927" fontAlgn="base">
                <a:lnSpc>
                  <a:spcPct val="90000"/>
                </a:lnSpc>
                <a:spcBef>
                  <a:spcPct val="0"/>
                </a:spcBef>
                <a:spcAft>
                  <a:spcPct val="0"/>
                </a:spcAft>
                <a:defRPr/>
              </a:pPr>
              <a:endParaRPr lang="en-US" sz="1567" kern="0" spc="-49">
                <a:solidFill>
                  <a:srgbClr val="353535"/>
                </a:solidFill>
                <a:latin typeface="Segoe UI Semilight"/>
                <a:ea typeface="Segoe UI" panose="020B0502040204020203" pitchFamily="34" charset="0"/>
                <a:cs typeface="Segoe UI" panose="020B0502040204020203" pitchFamily="34" charset="0"/>
              </a:endParaRPr>
            </a:p>
          </p:txBody>
        </p:sp>
        <p:grpSp>
          <p:nvGrpSpPr>
            <p:cNvPr id="287" name="Group 286">
              <a:extLst>
                <a:ext uri="{FF2B5EF4-FFF2-40B4-BE49-F238E27FC236}">
                  <a16:creationId xmlns:a16="http://schemas.microsoft.com/office/drawing/2014/main" id="{91823938-129A-40B7-95A1-E7D83BDAA95D}"/>
                </a:ext>
              </a:extLst>
            </p:cNvPr>
            <p:cNvGrpSpPr/>
            <p:nvPr/>
          </p:nvGrpSpPr>
          <p:grpSpPr>
            <a:xfrm>
              <a:off x="342501" y="2443053"/>
              <a:ext cx="773051" cy="232946"/>
              <a:chOff x="342501" y="2360592"/>
              <a:chExt cx="773051" cy="232946"/>
            </a:xfrm>
          </p:grpSpPr>
          <p:sp>
            <p:nvSpPr>
              <p:cNvPr id="304" name="TextBox 303">
                <a:extLst>
                  <a:ext uri="{FF2B5EF4-FFF2-40B4-BE49-F238E27FC236}">
                    <a16:creationId xmlns:a16="http://schemas.microsoft.com/office/drawing/2014/main" id="{1AC4840B-F05C-445B-83C4-D24ED9775163}"/>
                  </a:ext>
                </a:extLst>
              </p:cNvPr>
              <p:cNvSpPr txBox="1"/>
              <p:nvPr/>
            </p:nvSpPr>
            <p:spPr>
              <a:xfrm>
                <a:off x="585279" y="2419366"/>
                <a:ext cx="530273"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MacOS</a:t>
                </a:r>
              </a:p>
            </p:txBody>
          </p:sp>
          <p:pic>
            <p:nvPicPr>
              <p:cNvPr id="305" name="Picture 2" descr="See the source image">
                <a:extLst>
                  <a:ext uri="{FF2B5EF4-FFF2-40B4-BE49-F238E27FC236}">
                    <a16:creationId xmlns:a16="http://schemas.microsoft.com/office/drawing/2014/main" id="{B9C50718-044F-4EB4-95C1-2F43F8B6B2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501" y="2360592"/>
                <a:ext cx="232946" cy="232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Group 287">
              <a:extLst>
                <a:ext uri="{FF2B5EF4-FFF2-40B4-BE49-F238E27FC236}">
                  <a16:creationId xmlns:a16="http://schemas.microsoft.com/office/drawing/2014/main" id="{4F489676-C6B3-4B0F-AEA3-30FC69BA317F}"/>
                </a:ext>
              </a:extLst>
            </p:cNvPr>
            <p:cNvGrpSpPr/>
            <p:nvPr/>
          </p:nvGrpSpPr>
          <p:grpSpPr>
            <a:xfrm>
              <a:off x="359430" y="1791053"/>
              <a:ext cx="827716" cy="218138"/>
              <a:chOff x="359430" y="1713007"/>
              <a:chExt cx="827716" cy="218138"/>
            </a:xfrm>
          </p:grpSpPr>
          <p:sp>
            <p:nvSpPr>
              <p:cNvPr id="302" name="TextBox 301">
                <a:extLst>
                  <a:ext uri="{FF2B5EF4-FFF2-40B4-BE49-F238E27FC236}">
                    <a16:creationId xmlns:a16="http://schemas.microsoft.com/office/drawing/2014/main" id="{FB805A09-5475-4B37-84AE-397794594D90}"/>
                  </a:ext>
                </a:extLst>
              </p:cNvPr>
              <p:cNvSpPr txBox="1"/>
              <p:nvPr/>
            </p:nvSpPr>
            <p:spPr>
              <a:xfrm>
                <a:off x="594804" y="1738977"/>
                <a:ext cx="592342"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Android</a:t>
                </a:r>
              </a:p>
            </p:txBody>
          </p:sp>
          <p:pic>
            <p:nvPicPr>
              <p:cNvPr id="303" name="Picture 2">
                <a:extLst>
                  <a:ext uri="{FF2B5EF4-FFF2-40B4-BE49-F238E27FC236}">
                    <a16:creationId xmlns:a16="http://schemas.microsoft.com/office/drawing/2014/main" id="{E3E07F11-6BF3-4B35-88E7-67FBC034000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359430" y="1713007"/>
                <a:ext cx="218138" cy="218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9" name="Group 288">
              <a:extLst>
                <a:ext uri="{FF2B5EF4-FFF2-40B4-BE49-F238E27FC236}">
                  <a16:creationId xmlns:a16="http://schemas.microsoft.com/office/drawing/2014/main" id="{B6A731CE-20D4-439C-BE8C-35AE95A5896A}"/>
                </a:ext>
              </a:extLst>
            </p:cNvPr>
            <p:cNvGrpSpPr/>
            <p:nvPr/>
          </p:nvGrpSpPr>
          <p:grpSpPr>
            <a:xfrm>
              <a:off x="342501" y="2109649"/>
              <a:ext cx="522983" cy="232946"/>
              <a:chOff x="342501" y="2020430"/>
              <a:chExt cx="522983" cy="232946"/>
            </a:xfrm>
          </p:grpSpPr>
          <p:sp>
            <p:nvSpPr>
              <p:cNvPr id="300" name="TextBox 299">
                <a:extLst>
                  <a:ext uri="{FF2B5EF4-FFF2-40B4-BE49-F238E27FC236}">
                    <a16:creationId xmlns:a16="http://schemas.microsoft.com/office/drawing/2014/main" id="{13C7E940-560B-43A5-8ED0-255CCD70E9B4}"/>
                  </a:ext>
                </a:extLst>
              </p:cNvPr>
              <p:cNvSpPr txBox="1"/>
              <p:nvPr/>
            </p:nvSpPr>
            <p:spPr>
              <a:xfrm>
                <a:off x="585279" y="2079204"/>
                <a:ext cx="280205"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iOS</a:t>
                </a:r>
              </a:p>
            </p:txBody>
          </p:sp>
          <p:pic>
            <p:nvPicPr>
              <p:cNvPr id="301" name="Picture 2" descr="See the source image">
                <a:extLst>
                  <a:ext uri="{FF2B5EF4-FFF2-40B4-BE49-F238E27FC236}">
                    <a16:creationId xmlns:a16="http://schemas.microsoft.com/office/drawing/2014/main" id="{5F3B8250-44A0-43FB-8ACE-A29A66CB93B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501" y="2020430"/>
                <a:ext cx="232946" cy="232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0" name="Group 289">
              <a:extLst>
                <a:ext uri="{FF2B5EF4-FFF2-40B4-BE49-F238E27FC236}">
                  <a16:creationId xmlns:a16="http://schemas.microsoft.com/office/drawing/2014/main" id="{45787E0C-01BF-4AFE-AC79-DE9F8E83A1E6}"/>
                </a:ext>
              </a:extLst>
            </p:cNvPr>
            <p:cNvGrpSpPr/>
            <p:nvPr/>
          </p:nvGrpSpPr>
          <p:grpSpPr>
            <a:xfrm>
              <a:off x="366356" y="2776457"/>
              <a:ext cx="890261" cy="184484"/>
              <a:chOff x="366356" y="2735226"/>
              <a:chExt cx="890261" cy="184484"/>
            </a:xfrm>
          </p:grpSpPr>
          <p:sp>
            <p:nvSpPr>
              <p:cNvPr id="298" name="TextBox 297">
                <a:extLst>
                  <a:ext uri="{FF2B5EF4-FFF2-40B4-BE49-F238E27FC236}">
                    <a16:creationId xmlns:a16="http://schemas.microsoft.com/office/drawing/2014/main" id="{FF7B3984-1502-414F-9FC8-63EAE24CB2CF}"/>
                  </a:ext>
                </a:extLst>
              </p:cNvPr>
              <p:cNvSpPr txBox="1"/>
              <p:nvPr/>
            </p:nvSpPr>
            <p:spPr>
              <a:xfrm>
                <a:off x="585279" y="2744369"/>
                <a:ext cx="671338"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Windows</a:t>
                </a:r>
              </a:p>
            </p:txBody>
          </p:sp>
          <p:sp>
            <p:nvSpPr>
              <p:cNvPr id="299" name="Freeform 15">
                <a:extLst>
                  <a:ext uri="{FF2B5EF4-FFF2-40B4-BE49-F238E27FC236}">
                    <a16:creationId xmlns:a16="http://schemas.microsoft.com/office/drawing/2014/main" id="{584D6E0E-0AF3-4EC9-B98E-A59A990B281D}"/>
                  </a:ext>
                </a:extLst>
              </p:cNvPr>
              <p:cNvSpPr>
                <a:spLocks noChangeAspect="1" noEditPoints="1"/>
              </p:cNvSpPr>
              <p:nvPr/>
            </p:nvSpPr>
            <p:spPr bwMode="black">
              <a:xfrm>
                <a:off x="366356" y="2735226"/>
                <a:ext cx="185236" cy="18448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a:p>
            </p:txBody>
          </p:sp>
        </p:grpSp>
        <p:grpSp>
          <p:nvGrpSpPr>
            <p:cNvPr id="291" name="Group 290">
              <a:extLst>
                <a:ext uri="{FF2B5EF4-FFF2-40B4-BE49-F238E27FC236}">
                  <a16:creationId xmlns:a16="http://schemas.microsoft.com/office/drawing/2014/main" id="{D4BA5691-D7B3-41E0-88C1-68F9215B2859}"/>
                </a:ext>
              </a:extLst>
            </p:cNvPr>
            <p:cNvGrpSpPr/>
            <p:nvPr/>
          </p:nvGrpSpPr>
          <p:grpSpPr>
            <a:xfrm>
              <a:off x="345415" y="3061399"/>
              <a:ext cx="1127188" cy="304699"/>
              <a:chOff x="345415" y="3061399"/>
              <a:chExt cx="1127188" cy="304699"/>
            </a:xfrm>
          </p:grpSpPr>
          <p:sp>
            <p:nvSpPr>
              <p:cNvPr id="292" name="TextBox 291">
                <a:extLst>
                  <a:ext uri="{FF2B5EF4-FFF2-40B4-BE49-F238E27FC236}">
                    <a16:creationId xmlns:a16="http://schemas.microsoft.com/office/drawing/2014/main" id="{E07F22C5-5098-4E84-B57E-884FC952CF0A}"/>
                  </a:ext>
                </a:extLst>
              </p:cNvPr>
              <p:cNvSpPr txBox="1"/>
              <p:nvPr/>
            </p:nvSpPr>
            <p:spPr>
              <a:xfrm>
                <a:off x="575754" y="3061399"/>
                <a:ext cx="896849" cy="3046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100"/>
                  <a:t>Windows</a:t>
                </a:r>
                <a:br>
                  <a:rPr lang="en-US" sz="1100"/>
                </a:br>
                <a:r>
                  <a:rPr lang="en-US" sz="1100"/>
                  <a:t>Defender ATP</a:t>
                </a:r>
              </a:p>
            </p:txBody>
          </p:sp>
          <p:grpSp>
            <p:nvGrpSpPr>
              <p:cNvPr id="293" name="Group 292">
                <a:extLst>
                  <a:ext uri="{FF2B5EF4-FFF2-40B4-BE49-F238E27FC236}">
                    <a16:creationId xmlns:a16="http://schemas.microsoft.com/office/drawing/2014/main" id="{5451CF2A-4666-46CF-A6ED-90E073D7CF1A}"/>
                  </a:ext>
                </a:extLst>
              </p:cNvPr>
              <p:cNvGrpSpPr>
                <a:grpSpLocks noChangeAspect="1"/>
              </p:cNvGrpSpPr>
              <p:nvPr/>
            </p:nvGrpSpPr>
            <p:grpSpPr>
              <a:xfrm>
                <a:off x="345415" y="3069624"/>
                <a:ext cx="211010" cy="265148"/>
                <a:chOff x="675965" y="5002817"/>
                <a:chExt cx="420971" cy="528978"/>
              </a:xfrm>
            </p:grpSpPr>
            <p:sp>
              <p:nvSpPr>
                <p:cNvPr id="294" name="Shield_EA18" title="Icon of a shield">
                  <a:extLst>
                    <a:ext uri="{FF2B5EF4-FFF2-40B4-BE49-F238E27FC236}">
                      <a16:creationId xmlns:a16="http://schemas.microsoft.com/office/drawing/2014/main" id="{C7A2E578-8E3D-4DE6-B75A-3552E67030F6}"/>
                    </a:ext>
                  </a:extLst>
                </p:cNvPr>
                <p:cNvSpPr>
                  <a:spLocks noChangeAspect="1"/>
                </p:cNvSpPr>
                <p:nvPr/>
              </p:nvSpPr>
              <p:spPr bwMode="auto">
                <a:xfrm>
                  <a:off x="693357" y="5012775"/>
                  <a:ext cx="386187" cy="509064"/>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1"/>
                </a:solidFill>
                <a:ln w="15875"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gradFill>
                      <a:gsLst>
                        <a:gs pos="0">
                          <a:srgbClr val="505050"/>
                        </a:gs>
                        <a:gs pos="100000">
                          <a:srgbClr val="505050"/>
                        </a:gs>
                      </a:gsLst>
                    </a:gradFill>
                  </a:endParaRPr>
                </a:p>
              </p:txBody>
            </p:sp>
            <p:grpSp>
              <p:nvGrpSpPr>
                <p:cNvPr id="295" name="Group 294">
                  <a:extLst>
                    <a:ext uri="{FF2B5EF4-FFF2-40B4-BE49-F238E27FC236}">
                      <a16:creationId xmlns:a16="http://schemas.microsoft.com/office/drawing/2014/main" id="{4DD7B952-D67A-4C1A-AED7-95E17D721D30}"/>
                    </a:ext>
                  </a:extLst>
                </p:cNvPr>
                <p:cNvGrpSpPr>
                  <a:grpSpLocks noChangeAspect="1"/>
                </p:cNvGrpSpPr>
                <p:nvPr/>
              </p:nvGrpSpPr>
              <p:grpSpPr>
                <a:xfrm>
                  <a:off x="675965" y="5002817"/>
                  <a:ext cx="420971" cy="528978"/>
                  <a:chOff x="7121029" y="7062921"/>
                  <a:chExt cx="511078" cy="642200"/>
                </a:xfrm>
              </p:grpSpPr>
              <p:cxnSp>
                <p:nvCxnSpPr>
                  <p:cNvPr id="296" name="Straight Connector 295">
                    <a:extLst>
                      <a:ext uri="{FF2B5EF4-FFF2-40B4-BE49-F238E27FC236}">
                        <a16:creationId xmlns:a16="http://schemas.microsoft.com/office/drawing/2014/main" id="{3913FC34-9021-440F-90EA-13601EEB3E43}"/>
                      </a:ext>
                    </a:extLst>
                  </p:cNvPr>
                  <p:cNvCxnSpPr>
                    <a:cxnSpLocks/>
                  </p:cNvCxnSpPr>
                  <p:nvPr/>
                </p:nvCxnSpPr>
                <p:spPr>
                  <a:xfrm>
                    <a:off x="7377467" y="7062921"/>
                    <a:ext cx="0" cy="642200"/>
                  </a:xfrm>
                  <a:prstGeom prst="line">
                    <a:avLst/>
                  </a:prstGeom>
                  <a:ln w="1905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E71943C-2C52-45D1-B26F-3E29C4DF9CA2}"/>
                      </a:ext>
                    </a:extLst>
                  </p:cNvPr>
                  <p:cNvCxnSpPr>
                    <a:cxnSpLocks/>
                  </p:cNvCxnSpPr>
                  <p:nvPr/>
                </p:nvCxnSpPr>
                <p:spPr>
                  <a:xfrm>
                    <a:off x="7121029" y="7384021"/>
                    <a:ext cx="511078" cy="0"/>
                  </a:xfrm>
                  <a:prstGeom prst="line">
                    <a:avLst/>
                  </a:prstGeom>
                  <a:ln w="1905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grpSp>
        <p:nvGrpSpPr>
          <p:cNvPr id="306" name="Group 305">
            <a:extLst>
              <a:ext uri="{FF2B5EF4-FFF2-40B4-BE49-F238E27FC236}">
                <a16:creationId xmlns:a16="http://schemas.microsoft.com/office/drawing/2014/main" id="{DB5B23B3-1D4B-4B85-B093-80C3ED318EF6}"/>
              </a:ext>
            </a:extLst>
          </p:cNvPr>
          <p:cNvGrpSpPr/>
          <p:nvPr/>
        </p:nvGrpSpPr>
        <p:grpSpPr>
          <a:xfrm>
            <a:off x="227450" y="5317213"/>
            <a:ext cx="1371600" cy="1031910"/>
            <a:chOff x="227451" y="5049872"/>
            <a:chExt cx="1371600" cy="1031910"/>
          </a:xfrm>
        </p:grpSpPr>
        <p:grpSp>
          <p:nvGrpSpPr>
            <p:cNvPr id="307" name="Group 306">
              <a:extLst>
                <a:ext uri="{FF2B5EF4-FFF2-40B4-BE49-F238E27FC236}">
                  <a16:creationId xmlns:a16="http://schemas.microsoft.com/office/drawing/2014/main" id="{60B9F475-4E16-4192-98C3-467C2CCE3F4C}"/>
                </a:ext>
              </a:extLst>
            </p:cNvPr>
            <p:cNvGrpSpPr/>
            <p:nvPr/>
          </p:nvGrpSpPr>
          <p:grpSpPr>
            <a:xfrm>
              <a:off x="227451" y="5049872"/>
              <a:ext cx="1371600" cy="1031910"/>
              <a:chOff x="227451" y="4117110"/>
              <a:chExt cx="1371600" cy="1031910"/>
            </a:xfrm>
          </p:grpSpPr>
          <p:sp>
            <p:nvSpPr>
              <p:cNvPr id="314" name="Rectangle 313">
                <a:extLst>
                  <a:ext uri="{FF2B5EF4-FFF2-40B4-BE49-F238E27FC236}">
                    <a16:creationId xmlns:a16="http://schemas.microsoft.com/office/drawing/2014/main" id="{C403C665-2249-4276-846B-EBAFC7F2D2DB}"/>
                  </a:ext>
                </a:extLst>
              </p:cNvPr>
              <p:cNvSpPr/>
              <p:nvPr/>
            </p:nvSpPr>
            <p:spPr bwMode="auto">
              <a:xfrm flipH="1">
                <a:off x="227451" y="4117110"/>
                <a:ext cx="1371600" cy="103191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defTabSz="913927" fontAlgn="base">
                  <a:lnSpc>
                    <a:spcPct val="90000"/>
                  </a:lnSpc>
                  <a:spcBef>
                    <a:spcPct val="0"/>
                  </a:spcBef>
                  <a:spcAft>
                    <a:spcPct val="0"/>
                  </a:spcAft>
                  <a:defRPr/>
                </a:pPr>
                <a:endParaRPr lang="en-US" sz="1567" kern="0" spc="-49">
                  <a:solidFill>
                    <a:srgbClr val="353535"/>
                  </a:solidFill>
                  <a:latin typeface="Segoe UI Semilight"/>
                  <a:ea typeface="Segoe UI" panose="020B0502040204020203" pitchFamily="34" charset="0"/>
                  <a:cs typeface="Segoe UI" panose="020B0502040204020203" pitchFamily="34" charset="0"/>
                </a:endParaRPr>
              </a:p>
            </p:txBody>
          </p:sp>
          <p:sp>
            <p:nvSpPr>
              <p:cNvPr id="315" name="TextBox 314">
                <a:extLst>
                  <a:ext uri="{FF2B5EF4-FFF2-40B4-BE49-F238E27FC236}">
                    <a16:creationId xmlns:a16="http://schemas.microsoft.com/office/drawing/2014/main" id="{232E94A4-3BCA-4B73-9E07-88F26EBE2DC0}"/>
                  </a:ext>
                </a:extLst>
              </p:cNvPr>
              <p:cNvSpPr txBox="1"/>
              <p:nvPr/>
            </p:nvSpPr>
            <p:spPr>
              <a:xfrm>
                <a:off x="601154" y="4771151"/>
                <a:ext cx="738664" cy="15234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r>
                  <a:rPr lang="en-US"/>
                  <a:t>Client apps</a:t>
                </a:r>
              </a:p>
            </p:txBody>
          </p:sp>
          <p:sp>
            <p:nvSpPr>
              <p:cNvPr id="316" name="TextBox 315">
                <a:extLst>
                  <a:ext uri="{FF2B5EF4-FFF2-40B4-BE49-F238E27FC236}">
                    <a16:creationId xmlns:a16="http://schemas.microsoft.com/office/drawing/2014/main" id="{8C652B4F-EE4C-4E33-99DA-A4B5E7EB07DA}"/>
                  </a:ext>
                </a:extLst>
              </p:cNvPr>
              <p:cNvSpPr txBox="1"/>
              <p:nvPr/>
            </p:nvSpPr>
            <p:spPr>
              <a:xfrm>
                <a:off x="601154" y="4298627"/>
                <a:ext cx="879472" cy="152349"/>
              </a:xfrm>
              <a:prstGeom prst="rect">
                <a:avLst/>
              </a:prstGeom>
            </p:spPr>
            <p:txBody>
              <a:bodyPr wrap="none" lIns="45720"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r>
                  <a:rPr lang="en-US"/>
                  <a:t>Browser apps</a:t>
                </a:r>
              </a:p>
            </p:txBody>
          </p:sp>
        </p:grpSp>
        <p:sp>
          <p:nvSpPr>
            <p:cNvPr id="308" name="Browser_2" title="Icon of a browser window with a home symbol inside">
              <a:extLst>
                <a:ext uri="{FF2B5EF4-FFF2-40B4-BE49-F238E27FC236}">
                  <a16:creationId xmlns:a16="http://schemas.microsoft.com/office/drawing/2014/main" id="{F732CB7E-99D1-4363-9C5C-B4886AF382BB}"/>
                </a:ext>
              </a:extLst>
            </p:cNvPr>
            <p:cNvSpPr>
              <a:spLocks noChangeAspect="1" noEditPoints="1"/>
            </p:cNvSpPr>
            <p:nvPr/>
          </p:nvSpPr>
          <p:spPr bwMode="auto">
            <a:xfrm>
              <a:off x="321469" y="5196534"/>
              <a:ext cx="244436" cy="207812"/>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9" name="Group 308">
              <a:extLst>
                <a:ext uri="{FF2B5EF4-FFF2-40B4-BE49-F238E27FC236}">
                  <a16:creationId xmlns:a16="http://schemas.microsoft.com/office/drawing/2014/main" id="{87289D29-5346-4784-9214-CC366681A56F}"/>
                </a:ext>
              </a:extLst>
            </p:cNvPr>
            <p:cNvGrpSpPr/>
            <p:nvPr/>
          </p:nvGrpSpPr>
          <p:grpSpPr>
            <a:xfrm>
              <a:off x="322450" y="5643007"/>
              <a:ext cx="241012" cy="237560"/>
              <a:chOff x="9168011" y="5170684"/>
              <a:chExt cx="665163" cy="655637"/>
            </a:xfrm>
          </p:grpSpPr>
          <p:sp>
            <p:nvSpPr>
              <p:cNvPr id="310" name="Freeform 44">
                <a:extLst>
                  <a:ext uri="{FF2B5EF4-FFF2-40B4-BE49-F238E27FC236}">
                    <a16:creationId xmlns:a16="http://schemas.microsoft.com/office/drawing/2014/main" id="{2D4A87CE-4B9E-4C1E-A147-C1C0349FC437}"/>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0078D7"/>
              </a:solidFill>
              <a:ln w="952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sp>
            <p:nvSpPr>
              <p:cNvPr id="311" name="Freeform 45">
                <a:extLst>
                  <a:ext uri="{FF2B5EF4-FFF2-40B4-BE49-F238E27FC236}">
                    <a16:creationId xmlns:a16="http://schemas.microsoft.com/office/drawing/2014/main" id="{EC2D26FE-BC31-421B-B668-9F889889F66A}"/>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95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sp>
            <p:nvSpPr>
              <p:cNvPr id="312" name="Freeform 46">
                <a:extLst>
                  <a:ext uri="{FF2B5EF4-FFF2-40B4-BE49-F238E27FC236}">
                    <a16:creationId xmlns:a16="http://schemas.microsoft.com/office/drawing/2014/main" id="{86B9F686-0338-4FA5-9117-7AC750A4FAB7}"/>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95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sp>
            <p:nvSpPr>
              <p:cNvPr id="313" name="Freeform 47">
                <a:extLst>
                  <a:ext uri="{FF2B5EF4-FFF2-40B4-BE49-F238E27FC236}">
                    <a16:creationId xmlns:a16="http://schemas.microsoft.com/office/drawing/2014/main" id="{C8178B88-775F-4F7F-9374-7041557856BB}"/>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952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grpSp>
      </p:grpSp>
      <p:grpSp>
        <p:nvGrpSpPr>
          <p:cNvPr id="317" name="Group 316">
            <a:extLst>
              <a:ext uri="{FF2B5EF4-FFF2-40B4-BE49-F238E27FC236}">
                <a16:creationId xmlns:a16="http://schemas.microsoft.com/office/drawing/2014/main" id="{3BDA247C-BD6D-4186-A88B-69340EA4D370}"/>
              </a:ext>
            </a:extLst>
          </p:cNvPr>
          <p:cNvGrpSpPr/>
          <p:nvPr/>
        </p:nvGrpSpPr>
        <p:grpSpPr>
          <a:xfrm>
            <a:off x="227450" y="410216"/>
            <a:ext cx="1371600" cy="1351570"/>
            <a:chOff x="227451" y="142875"/>
            <a:chExt cx="1371600" cy="1351570"/>
          </a:xfrm>
        </p:grpSpPr>
        <p:sp>
          <p:nvSpPr>
            <p:cNvPr id="318" name="Rectangle 317">
              <a:extLst>
                <a:ext uri="{FF2B5EF4-FFF2-40B4-BE49-F238E27FC236}">
                  <a16:creationId xmlns:a16="http://schemas.microsoft.com/office/drawing/2014/main" id="{38943C70-5F75-4B1F-9E4D-37391669497A}"/>
                </a:ext>
              </a:extLst>
            </p:cNvPr>
            <p:cNvSpPr/>
            <p:nvPr/>
          </p:nvSpPr>
          <p:spPr bwMode="auto">
            <a:xfrm flipH="1">
              <a:off x="227451" y="142875"/>
              <a:ext cx="1371600" cy="135157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403333" tIns="143407" rIns="0" bIns="143407" numCol="1" spcCol="0" rtlCol="0" fromWordArt="0" anchor="ctr" anchorCtr="0" forceAA="0" compatLnSpc="1">
              <a:prstTxWarp prst="textNoShape">
                <a:avLst/>
              </a:prstTxWarp>
              <a:noAutofit/>
            </a:bodyPr>
            <a:lstStyle/>
            <a:p>
              <a:pPr defTabSz="913927" fontAlgn="base">
                <a:lnSpc>
                  <a:spcPct val="90000"/>
                </a:lnSpc>
                <a:spcBef>
                  <a:spcPct val="0"/>
                </a:spcBef>
                <a:spcAft>
                  <a:spcPct val="0"/>
                </a:spcAft>
                <a:defRPr/>
              </a:pPr>
              <a:endParaRPr lang="en-US" sz="1567" kern="0" spc="-49">
                <a:solidFill>
                  <a:srgbClr val="353535"/>
                </a:solidFill>
                <a:latin typeface="Segoe UI Semilight"/>
                <a:ea typeface="Segoe UI" panose="020B0502040204020203" pitchFamily="34" charset="0"/>
                <a:cs typeface="Segoe UI" panose="020B0502040204020203" pitchFamily="34" charset="0"/>
              </a:endParaRPr>
            </a:p>
          </p:txBody>
        </p:sp>
        <p:grpSp>
          <p:nvGrpSpPr>
            <p:cNvPr id="319" name="Group 318">
              <a:extLst>
                <a:ext uri="{FF2B5EF4-FFF2-40B4-BE49-F238E27FC236}">
                  <a16:creationId xmlns:a16="http://schemas.microsoft.com/office/drawing/2014/main" id="{ACA278A2-07DB-4680-A636-829B5D5BA534}"/>
                </a:ext>
              </a:extLst>
            </p:cNvPr>
            <p:cNvGrpSpPr/>
            <p:nvPr/>
          </p:nvGrpSpPr>
          <p:grpSpPr>
            <a:xfrm>
              <a:off x="358981" y="1176619"/>
              <a:ext cx="956947" cy="228600"/>
              <a:chOff x="358981" y="1224358"/>
              <a:chExt cx="956947" cy="228600"/>
            </a:xfrm>
          </p:grpSpPr>
          <p:sp>
            <p:nvSpPr>
              <p:cNvPr id="334" name="TextBox 333">
                <a:extLst>
                  <a:ext uri="{FF2B5EF4-FFF2-40B4-BE49-F238E27FC236}">
                    <a16:creationId xmlns:a16="http://schemas.microsoft.com/office/drawing/2014/main" id="{2FB00E98-64C0-4F40-9CC4-D611821DE3B9}"/>
                  </a:ext>
                </a:extLst>
              </p:cNvPr>
              <p:cNvSpPr txBox="1"/>
              <p:nvPr/>
            </p:nvSpPr>
            <p:spPr>
              <a:xfrm>
                <a:off x="585279" y="1261296"/>
                <a:ext cx="730649"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Google ID</a:t>
                </a:r>
              </a:p>
            </p:txBody>
          </p:sp>
          <p:pic>
            <p:nvPicPr>
              <p:cNvPr id="335" name="Picture 334">
                <a:extLst>
                  <a:ext uri="{FF2B5EF4-FFF2-40B4-BE49-F238E27FC236}">
                    <a16:creationId xmlns:a16="http://schemas.microsoft.com/office/drawing/2014/main" id="{5AF0E435-5AC8-48D9-A021-39D4E0FCFA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8981" y="1224358"/>
                <a:ext cx="228600" cy="228600"/>
              </a:xfrm>
              <a:prstGeom prst="rect">
                <a:avLst/>
              </a:prstGeom>
            </p:spPr>
          </p:pic>
        </p:grpSp>
        <p:grpSp>
          <p:nvGrpSpPr>
            <p:cNvPr id="320" name="Group 319">
              <a:extLst>
                <a:ext uri="{FF2B5EF4-FFF2-40B4-BE49-F238E27FC236}">
                  <a16:creationId xmlns:a16="http://schemas.microsoft.com/office/drawing/2014/main" id="{1F469B27-67CD-496E-88E0-785DEDF2DFE5}"/>
                </a:ext>
              </a:extLst>
            </p:cNvPr>
            <p:cNvGrpSpPr/>
            <p:nvPr/>
          </p:nvGrpSpPr>
          <p:grpSpPr>
            <a:xfrm>
              <a:off x="377825" y="879767"/>
              <a:ext cx="572619" cy="191060"/>
              <a:chOff x="377825" y="907298"/>
              <a:chExt cx="572619" cy="191060"/>
            </a:xfrm>
          </p:grpSpPr>
          <p:sp>
            <p:nvSpPr>
              <p:cNvPr id="332" name="TextBox 331">
                <a:extLst>
                  <a:ext uri="{FF2B5EF4-FFF2-40B4-BE49-F238E27FC236}">
                    <a16:creationId xmlns:a16="http://schemas.microsoft.com/office/drawing/2014/main" id="{13584CE5-1B74-4688-8537-33B1E05FABCE}"/>
                  </a:ext>
                </a:extLst>
              </p:cNvPr>
              <p:cNvSpPr txBox="1"/>
              <p:nvPr/>
            </p:nvSpPr>
            <p:spPr>
              <a:xfrm>
                <a:off x="585279" y="919729"/>
                <a:ext cx="365165"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MSA</a:t>
                </a:r>
              </a:p>
            </p:txBody>
          </p:sp>
          <p:pic>
            <p:nvPicPr>
              <p:cNvPr id="333" name="Picture 332">
                <a:extLst>
                  <a:ext uri="{FF2B5EF4-FFF2-40B4-BE49-F238E27FC236}">
                    <a16:creationId xmlns:a16="http://schemas.microsoft.com/office/drawing/2014/main" id="{E835B6D4-EBA5-4374-AA95-7239CD144B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7825" y="907298"/>
                <a:ext cx="190912" cy="191060"/>
              </a:xfrm>
              <a:prstGeom prst="rect">
                <a:avLst/>
              </a:prstGeom>
            </p:spPr>
          </p:pic>
        </p:grpSp>
        <p:grpSp>
          <p:nvGrpSpPr>
            <p:cNvPr id="321" name="Group 320">
              <a:extLst>
                <a:ext uri="{FF2B5EF4-FFF2-40B4-BE49-F238E27FC236}">
                  <a16:creationId xmlns:a16="http://schemas.microsoft.com/office/drawing/2014/main" id="{60B131EB-5A0F-4383-8555-8219BC372748}"/>
                </a:ext>
              </a:extLst>
            </p:cNvPr>
            <p:cNvGrpSpPr/>
            <p:nvPr/>
          </p:nvGrpSpPr>
          <p:grpSpPr>
            <a:xfrm>
              <a:off x="368300" y="251062"/>
              <a:ext cx="907011" cy="209962"/>
              <a:chOff x="368300" y="251062"/>
              <a:chExt cx="907011" cy="209962"/>
            </a:xfrm>
          </p:grpSpPr>
          <p:sp>
            <p:nvSpPr>
              <p:cNvPr id="325" name="TextBox 324">
                <a:extLst>
                  <a:ext uri="{FF2B5EF4-FFF2-40B4-BE49-F238E27FC236}">
                    <a16:creationId xmlns:a16="http://schemas.microsoft.com/office/drawing/2014/main" id="{14FA52A4-9701-49D7-AB62-3801CE98E419}"/>
                  </a:ext>
                </a:extLst>
              </p:cNvPr>
              <p:cNvSpPr txBox="1"/>
              <p:nvPr/>
            </p:nvSpPr>
            <p:spPr>
              <a:xfrm>
                <a:off x="594804" y="270176"/>
                <a:ext cx="680507"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Azure AD</a:t>
                </a:r>
              </a:p>
            </p:txBody>
          </p:sp>
          <p:grpSp>
            <p:nvGrpSpPr>
              <p:cNvPr id="326" name="Group 325">
                <a:extLst>
                  <a:ext uri="{FF2B5EF4-FFF2-40B4-BE49-F238E27FC236}">
                    <a16:creationId xmlns:a16="http://schemas.microsoft.com/office/drawing/2014/main" id="{549379F4-2158-4045-985F-6E4E46BF328D}"/>
                  </a:ext>
                </a:extLst>
              </p:cNvPr>
              <p:cNvGrpSpPr/>
              <p:nvPr/>
            </p:nvGrpSpPr>
            <p:grpSpPr>
              <a:xfrm>
                <a:off x="368300" y="251062"/>
                <a:ext cx="209962" cy="209962"/>
                <a:chOff x="372044" y="251062"/>
                <a:chExt cx="209962" cy="209962"/>
              </a:xfrm>
            </p:grpSpPr>
            <p:sp>
              <p:nvSpPr>
                <p:cNvPr id="327" name="Oval 326">
                  <a:extLst>
                    <a:ext uri="{FF2B5EF4-FFF2-40B4-BE49-F238E27FC236}">
                      <a16:creationId xmlns:a16="http://schemas.microsoft.com/office/drawing/2014/main" id="{1F98E8AB-0659-4719-B451-034241CC3737}"/>
                    </a:ext>
                  </a:extLst>
                </p:cNvPr>
                <p:cNvSpPr/>
                <p:nvPr/>
              </p:nvSpPr>
              <p:spPr bwMode="auto">
                <a:xfrm>
                  <a:off x="372044" y="251062"/>
                  <a:ext cx="209962" cy="209962"/>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grpSp>
              <p:nvGrpSpPr>
                <p:cNvPr id="328" name="Graphic 382">
                  <a:extLst>
                    <a:ext uri="{FF2B5EF4-FFF2-40B4-BE49-F238E27FC236}">
                      <a16:creationId xmlns:a16="http://schemas.microsoft.com/office/drawing/2014/main" id="{C832EA7C-9B76-4B4D-A4F4-0E1C14908B5E}"/>
                    </a:ext>
                  </a:extLst>
                </p:cNvPr>
                <p:cNvGrpSpPr/>
                <p:nvPr/>
              </p:nvGrpSpPr>
              <p:grpSpPr>
                <a:xfrm>
                  <a:off x="429400" y="277462"/>
                  <a:ext cx="95250" cy="157163"/>
                  <a:chOff x="419019" y="270731"/>
                  <a:chExt cx="95250" cy="157163"/>
                </a:xfrm>
              </p:grpSpPr>
              <p:sp>
                <p:nvSpPr>
                  <p:cNvPr id="329" name="Freeform: Shape 328">
                    <a:extLst>
                      <a:ext uri="{FF2B5EF4-FFF2-40B4-BE49-F238E27FC236}">
                        <a16:creationId xmlns:a16="http://schemas.microsoft.com/office/drawing/2014/main" id="{9F1CA342-4733-4CDF-BED6-CB058DE9E093}"/>
                      </a:ext>
                    </a:extLst>
                  </p:cNvPr>
                  <p:cNvSpPr/>
                  <p:nvPr/>
                </p:nvSpPr>
                <p:spPr>
                  <a:xfrm>
                    <a:off x="419019" y="270731"/>
                    <a:ext cx="95250" cy="157163"/>
                  </a:xfrm>
                  <a:custGeom>
                    <a:avLst/>
                    <a:gdLst>
                      <a:gd name="connsiteX0" fmla="*/ 97039 w 95250"/>
                      <a:gd name="connsiteY0" fmla="*/ 141622 h 157162"/>
                      <a:gd name="connsiteX1" fmla="*/ 97039 w 95250"/>
                      <a:gd name="connsiteY1" fmla="*/ 41610 h 157162"/>
                      <a:gd name="connsiteX2" fmla="*/ 83348 w 95250"/>
                      <a:gd name="connsiteY2" fmla="*/ 27322 h 157162"/>
                      <a:gd name="connsiteX3" fmla="*/ 82752 w 95250"/>
                      <a:gd name="connsiteY3" fmla="*/ 27322 h 157162"/>
                      <a:gd name="connsiteX4" fmla="*/ 63702 w 95250"/>
                      <a:gd name="connsiteY4" fmla="*/ 27322 h 157162"/>
                      <a:gd name="connsiteX5" fmla="*/ 63702 w 95250"/>
                      <a:gd name="connsiteY5" fmla="*/ 13035 h 157162"/>
                      <a:gd name="connsiteX6" fmla="*/ 73227 w 95250"/>
                      <a:gd name="connsiteY6" fmla="*/ 8272 h 157162"/>
                      <a:gd name="connsiteX7" fmla="*/ 68217 w 95250"/>
                      <a:gd name="connsiteY7" fmla="*/ 1786 h 157162"/>
                      <a:gd name="connsiteX8" fmla="*/ 49414 w 95250"/>
                      <a:gd name="connsiteY8" fmla="*/ 13035 h 157162"/>
                      <a:gd name="connsiteX9" fmla="*/ 30698 w 95250"/>
                      <a:gd name="connsiteY9" fmla="*/ 1834 h 157162"/>
                      <a:gd name="connsiteX10" fmla="*/ 25602 w 95250"/>
                      <a:gd name="connsiteY10" fmla="*/ 8272 h 157162"/>
                      <a:gd name="connsiteX11" fmla="*/ 35127 w 95250"/>
                      <a:gd name="connsiteY11" fmla="*/ 13035 h 157162"/>
                      <a:gd name="connsiteX12" fmla="*/ 35127 w 95250"/>
                      <a:gd name="connsiteY12" fmla="*/ 27322 h 157162"/>
                      <a:gd name="connsiteX13" fmla="*/ 16077 w 95250"/>
                      <a:gd name="connsiteY13" fmla="*/ 27322 h 157162"/>
                      <a:gd name="connsiteX14" fmla="*/ 1789 w 95250"/>
                      <a:gd name="connsiteY14" fmla="*/ 41013 h 157162"/>
                      <a:gd name="connsiteX15" fmla="*/ 1789 w 95250"/>
                      <a:gd name="connsiteY15" fmla="*/ 41610 h 157162"/>
                      <a:gd name="connsiteX16" fmla="*/ 1789 w 95250"/>
                      <a:gd name="connsiteY16" fmla="*/ 141622 h 157162"/>
                      <a:gd name="connsiteX17" fmla="*/ 15480 w 95250"/>
                      <a:gd name="connsiteY17" fmla="*/ 155910 h 157162"/>
                      <a:gd name="connsiteX18" fmla="*/ 16077 w 95250"/>
                      <a:gd name="connsiteY18" fmla="*/ 155910 h 157162"/>
                      <a:gd name="connsiteX19" fmla="*/ 82752 w 95250"/>
                      <a:gd name="connsiteY19" fmla="*/ 155910 h 157162"/>
                      <a:gd name="connsiteX20" fmla="*/ 97039 w 95250"/>
                      <a:gd name="connsiteY20" fmla="*/ 142219 h 157162"/>
                      <a:gd name="connsiteX21" fmla="*/ 97039 w 95250"/>
                      <a:gd name="connsiteY21" fmla="*/ 141622 h 157162"/>
                      <a:gd name="connsiteX22" fmla="*/ 82752 w 95250"/>
                      <a:gd name="connsiteY22" fmla="*/ 146385 h 157162"/>
                      <a:gd name="connsiteX23" fmla="*/ 16077 w 95250"/>
                      <a:gd name="connsiteY23" fmla="*/ 146385 h 157162"/>
                      <a:gd name="connsiteX24" fmla="*/ 11314 w 95250"/>
                      <a:gd name="connsiteY24" fmla="*/ 141825 h 157162"/>
                      <a:gd name="connsiteX25" fmla="*/ 11314 w 95250"/>
                      <a:gd name="connsiteY25" fmla="*/ 141622 h 157162"/>
                      <a:gd name="connsiteX26" fmla="*/ 11314 w 95250"/>
                      <a:gd name="connsiteY26" fmla="*/ 41610 h 157162"/>
                      <a:gd name="connsiteX27" fmla="*/ 15874 w 95250"/>
                      <a:gd name="connsiteY27" fmla="*/ 36847 h 157162"/>
                      <a:gd name="connsiteX28" fmla="*/ 16077 w 95250"/>
                      <a:gd name="connsiteY28" fmla="*/ 36847 h 157162"/>
                      <a:gd name="connsiteX29" fmla="*/ 44652 w 95250"/>
                      <a:gd name="connsiteY29" fmla="*/ 36847 h 157162"/>
                      <a:gd name="connsiteX30" fmla="*/ 44652 w 95250"/>
                      <a:gd name="connsiteY30" fmla="*/ 22560 h 157162"/>
                      <a:gd name="connsiteX31" fmla="*/ 54177 w 95250"/>
                      <a:gd name="connsiteY31" fmla="*/ 22560 h 157162"/>
                      <a:gd name="connsiteX32" fmla="*/ 54177 w 95250"/>
                      <a:gd name="connsiteY32" fmla="*/ 36847 h 157162"/>
                      <a:gd name="connsiteX33" fmla="*/ 82752 w 95250"/>
                      <a:gd name="connsiteY33" fmla="*/ 36847 h 157162"/>
                      <a:gd name="connsiteX34" fmla="*/ 87514 w 95250"/>
                      <a:gd name="connsiteY34" fmla="*/ 41408 h 157162"/>
                      <a:gd name="connsiteX35" fmla="*/ 87514 w 95250"/>
                      <a:gd name="connsiteY35" fmla="*/ 41610 h 157162"/>
                      <a:gd name="connsiteX36" fmla="*/ 87514 w 95250"/>
                      <a:gd name="connsiteY36" fmla="*/ 141622 h 157162"/>
                      <a:gd name="connsiteX37" fmla="*/ 82954 w 95250"/>
                      <a:gd name="connsiteY37" fmla="*/ 146385 h 157162"/>
                      <a:gd name="connsiteX38" fmla="*/ 82752 w 95250"/>
                      <a:gd name="connsiteY38" fmla="*/ 146385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157162">
                        <a:moveTo>
                          <a:pt x="97039" y="141622"/>
                        </a:moveTo>
                        <a:lnTo>
                          <a:pt x="97039" y="41610"/>
                        </a:lnTo>
                        <a:cubicBezTo>
                          <a:pt x="97204" y="33884"/>
                          <a:pt x="91075" y="27487"/>
                          <a:pt x="83348" y="27322"/>
                        </a:cubicBezTo>
                        <a:cubicBezTo>
                          <a:pt x="83150" y="27318"/>
                          <a:pt x="82951" y="27318"/>
                          <a:pt x="82752" y="27322"/>
                        </a:cubicBezTo>
                        <a:lnTo>
                          <a:pt x="63702" y="27322"/>
                        </a:lnTo>
                        <a:lnTo>
                          <a:pt x="63702" y="13035"/>
                        </a:lnTo>
                        <a:lnTo>
                          <a:pt x="73227" y="8272"/>
                        </a:lnTo>
                        <a:lnTo>
                          <a:pt x="68217" y="1786"/>
                        </a:lnTo>
                        <a:lnTo>
                          <a:pt x="49414" y="13035"/>
                        </a:lnTo>
                        <a:lnTo>
                          <a:pt x="30698" y="1834"/>
                        </a:lnTo>
                        <a:lnTo>
                          <a:pt x="25602" y="8272"/>
                        </a:lnTo>
                        <a:lnTo>
                          <a:pt x="35127" y="13035"/>
                        </a:lnTo>
                        <a:lnTo>
                          <a:pt x="35127" y="27322"/>
                        </a:lnTo>
                        <a:lnTo>
                          <a:pt x="16077" y="27322"/>
                        </a:lnTo>
                        <a:cubicBezTo>
                          <a:pt x="8351" y="27158"/>
                          <a:pt x="1954" y="33287"/>
                          <a:pt x="1789" y="41013"/>
                        </a:cubicBezTo>
                        <a:cubicBezTo>
                          <a:pt x="1785" y="41212"/>
                          <a:pt x="1785" y="41411"/>
                          <a:pt x="1789" y="41610"/>
                        </a:cubicBezTo>
                        <a:lnTo>
                          <a:pt x="1789" y="141622"/>
                        </a:lnTo>
                        <a:cubicBezTo>
                          <a:pt x="1624" y="149348"/>
                          <a:pt x="7754" y="155745"/>
                          <a:pt x="15480" y="155910"/>
                        </a:cubicBezTo>
                        <a:cubicBezTo>
                          <a:pt x="15679" y="155914"/>
                          <a:pt x="15878" y="155914"/>
                          <a:pt x="16077" y="155910"/>
                        </a:cubicBezTo>
                        <a:lnTo>
                          <a:pt x="82752" y="155910"/>
                        </a:lnTo>
                        <a:cubicBezTo>
                          <a:pt x="90477" y="156075"/>
                          <a:pt x="96874" y="149945"/>
                          <a:pt x="97039" y="142219"/>
                        </a:cubicBezTo>
                        <a:cubicBezTo>
                          <a:pt x="97043" y="142021"/>
                          <a:pt x="97043" y="141822"/>
                          <a:pt x="97039" y="141622"/>
                        </a:cubicBezTo>
                        <a:close/>
                        <a:moveTo>
                          <a:pt x="82752" y="146385"/>
                        </a:moveTo>
                        <a:lnTo>
                          <a:pt x="16077" y="146385"/>
                        </a:lnTo>
                        <a:cubicBezTo>
                          <a:pt x="13502" y="146441"/>
                          <a:pt x="11370" y="144399"/>
                          <a:pt x="11314" y="141825"/>
                        </a:cubicBezTo>
                        <a:cubicBezTo>
                          <a:pt x="11313" y="141757"/>
                          <a:pt x="11313" y="141690"/>
                          <a:pt x="11314" y="141622"/>
                        </a:cubicBezTo>
                        <a:lnTo>
                          <a:pt x="11314" y="41610"/>
                        </a:lnTo>
                        <a:cubicBezTo>
                          <a:pt x="11258" y="39035"/>
                          <a:pt x="13300" y="36903"/>
                          <a:pt x="15874" y="36847"/>
                        </a:cubicBezTo>
                        <a:cubicBezTo>
                          <a:pt x="15942" y="36846"/>
                          <a:pt x="16009" y="36846"/>
                          <a:pt x="16077" y="36847"/>
                        </a:cubicBezTo>
                        <a:lnTo>
                          <a:pt x="44652" y="36847"/>
                        </a:lnTo>
                        <a:lnTo>
                          <a:pt x="44652" y="22560"/>
                        </a:lnTo>
                        <a:lnTo>
                          <a:pt x="54177" y="22560"/>
                        </a:lnTo>
                        <a:lnTo>
                          <a:pt x="54177" y="36847"/>
                        </a:lnTo>
                        <a:lnTo>
                          <a:pt x="82752" y="36847"/>
                        </a:lnTo>
                        <a:cubicBezTo>
                          <a:pt x="85326" y="36792"/>
                          <a:pt x="87458" y="38833"/>
                          <a:pt x="87514" y="41408"/>
                        </a:cubicBezTo>
                        <a:cubicBezTo>
                          <a:pt x="87516" y="41475"/>
                          <a:pt x="87516" y="41542"/>
                          <a:pt x="87514" y="41610"/>
                        </a:cubicBezTo>
                        <a:lnTo>
                          <a:pt x="87514" y="141622"/>
                        </a:lnTo>
                        <a:cubicBezTo>
                          <a:pt x="87570" y="144197"/>
                          <a:pt x="85528" y="146329"/>
                          <a:pt x="82954" y="146385"/>
                        </a:cubicBezTo>
                        <a:cubicBezTo>
                          <a:pt x="82886" y="146386"/>
                          <a:pt x="82819" y="146386"/>
                          <a:pt x="82752" y="146385"/>
                        </a:cubicBezTo>
                        <a:close/>
                      </a:path>
                    </a:pathLst>
                  </a:custGeom>
                  <a:solidFill>
                    <a:schemeClr val="accent1"/>
                  </a:solidFill>
                  <a:ln w="4763"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E42B419-0859-4ABE-BC4D-B43EF1861A47}"/>
                      </a:ext>
                    </a:extLst>
                  </p:cNvPr>
                  <p:cNvSpPr/>
                  <p:nvPr/>
                </p:nvSpPr>
                <p:spPr>
                  <a:xfrm>
                    <a:off x="436953" y="327344"/>
                    <a:ext cx="61913" cy="66675"/>
                  </a:xfrm>
                  <a:custGeom>
                    <a:avLst/>
                    <a:gdLst>
                      <a:gd name="connsiteX0" fmla="*/ 44653 w 61912"/>
                      <a:gd name="connsiteY0" fmla="*/ 39384 h 66675"/>
                      <a:gd name="connsiteX1" fmla="*/ 47968 w 61912"/>
                      <a:gd name="connsiteY1" fmla="*/ 9719 h 66675"/>
                      <a:gd name="connsiteX2" fmla="*/ 18302 w 61912"/>
                      <a:gd name="connsiteY2" fmla="*/ 6404 h 66675"/>
                      <a:gd name="connsiteX3" fmla="*/ 14988 w 61912"/>
                      <a:gd name="connsiteY3" fmla="*/ 36070 h 66675"/>
                      <a:gd name="connsiteX4" fmla="*/ 18302 w 61912"/>
                      <a:gd name="connsiteY4" fmla="*/ 39384 h 66675"/>
                      <a:gd name="connsiteX5" fmla="*/ 1786 w 61912"/>
                      <a:gd name="connsiteY5" fmla="*/ 65959 h 66675"/>
                      <a:gd name="connsiteX6" fmla="*/ 9658 w 61912"/>
                      <a:gd name="connsiteY6" fmla="*/ 65959 h 66675"/>
                      <a:gd name="connsiteX7" fmla="*/ 31483 w 61912"/>
                      <a:gd name="connsiteY7" fmla="*/ 44135 h 66675"/>
                      <a:gd name="connsiteX8" fmla="*/ 53307 w 61912"/>
                      <a:gd name="connsiteY8" fmla="*/ 65959 h 66675"/>
                      <a:gd name="connsiteX9" fmla="*/ 61179 w 61912"/>
                      <a:gd name="connsiteY9" fmla="*/ 65959 h 66675"/>
                      <a:gd name="connsiteX10" fmla="*/ 44653 w 61912"/>
                      <a:gd name="connsiteY10" fmla="*/ 39384 h 66675"/>
                      <a:gd name="connsiteX11" fmla="*/ 18240 w 61912"/>
                      <a:gd name="connsiteY11" fmla="*/ 23025 h 66675"/>
                      <a:gd name="connsiteX12" fmla="*/ 31480 w 61912"/>
                      <a:gd name="connsiteY12" fmla="*/ 9795 h 66675"/>
                      <a:gd name="connsiteX13" fmla="*/ 44710 w 61912"/>
                      <a:gd name="connsiteY13" fmla="*/ 23035 h 66675"/>
                      <a:gd name="connsiteX14" fmla="*/ 31480 w 61912"/>
                      <a:gd name="connsiteY14" fmla="*/ 36265 h 66675"/>
                      <a:gd name="connsiteX15" fmla="*/ 18245 w 61912"/>
                      <a:gd name="connsiteY15" fmla="*/ 230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12" h="66675">
                        <a:moveTo>
                          <a:pt x="44653" y="39384"/>
                        </a:moveTo>
                        <a:cubicBezTo>
                          <a:pt x="53761" y="32108"/>
                          <a:pt x="55245" y="18826"/>
                          <a:pt x="47968" y="9719"/>
                        </a:cubicBezTo>
                        <a:cubicBezTo>
                          <a:pt x="40691" y="612"/>
                          <a:pt x="27410" y="-873"/>
                          <a:pt x="18302" y="6404"/>
                        </a:cubicBezTo>
                        <a:cubicBezTo>
                          <a:pt x="9195" y="13680"/>
                          <a:pt x="7711" y="26962"/>
                          <a:pt x="14988" y="36070"/>
                        </a:cubicBezTo>
                        <a:cubicBezTo>
                          <a:pt x="15966" y="37294"/>
                          <a:pt x="17078" y="38406"/>
                          <a:pt x="18302" y="39384"/>
                        </a:cubicBezTo>
                        <a:cubicBezTo>
                          <a:pt x="8200" y="44390"/>
                          <a:pt x="1802" y="54685"/>
                          <a:pt x="1786" y="65959"/>
                        </a:cubicBezTo>
                        <a:lnTo>
                          <a:pt x="9658" y="65959"/>
                        </a:lnTo>
                        <a:cubicBezTo>
                          <a:pt x="9658" y="53906"/>
                          <a:pt x="19430" y="44135"/>
                          <a:pt x="31483" y="44135"/>
                        </a:cubicBezTo>
                        <a:cubicBezTo>
                          <a:pt x="43535" y="44135"/>
                          <a:pt x="53307" y="53906"/>
                          <a:pt x="53307" y="65959"/>
                        </a:cubicBezTo>
                        <a:lnTo>
                          <a:pt x="61179" y="65959"/>
                        </a:lnTo>
                        <a:cubicBezTo>
                          <a:pt x="61161" y="54682"/>
                          <a:pt x="54760" y="44388"/>
                          <a:pt x="44653" y="39384"/>
                        </a:cubicBezTo>
                        <a:close/>
                        <a:moveTo>
                          <a:pt x="18240" y="23025"/>
                        </a:moveTo>
                        <a:cubicBezTo>
                          <a:pt x="18243" y="15716"/>
                          <a:pt x="24171" y="9792"/>
                          <a:pt x="31480" y="9795"/>
                        </a:cubicBezTo>
                        <a:cubicBezTo>
                          <a:pt x="38790" y="9798"/>
                          <a:pt x="44713" y="15725"/>
                          <a:pt x="44710" y="23035"/>
                        </a:cubicBezTo>
                        <a:cubicBezTo>
                          <a:pt x="44707" y="30341"/>
                          <a:pt x="38786" y="36262"/>
                          <a:pt x="31480" y="36265"/>
                        </a:cubicBezTo>
                        <a:cubicBezTo>
                          <a:pt x="24173" y="36255"/>
                          <a:pt x="18253" y="30332"/>
                          <a:pt x="18245" y="23025"/>
                        </a:cubicBezTo>
                        <a:close/>
                      </a:path>
                    </a:pathLst>
                  </a:custGeom>
                  <a:solidFill>
                    <a:schemeClr val="accent1"/>
                  </a:solidFill>
                  <a:ln w="4763"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8F09889C-B74E-4CAD-B4EA-E35A42748338}"/>
                      </a:ext>
                    </a:extLst>
                  </p:cNvPr>
                  <p:cNvSpPr/>
                  <p:nvPr/>
                </p:nvSpPr>
                <p:spPr>
                  <a:xfrm>
                    <a:off x="452360" y="310555"/>
                    <a:ext cx="28575" cy="9525"/>
                  </a:xfrm>
                  <a:custGeom>
                    <a:avLst/>
                    <a:gdLst>
                      <a:gd name="connsiteX0" fmla="*/ 25598 w 28575"/>
                      <a:gd name="connsiteY0" fmla="*/ 1786 h 9525"/>
                      <a:gd name="connsiteX1" fmla="*/ 30361 w 28575"/>
                      <a:gd name="connsiteY1" fmla="*/ 6548 h 9525"/>
                      <a:gd name="connsiteX2" fmla="*/ 30361 w 28575"/>
                      <a:gd name="connsiteY2" fmla="*/ 6548 h 9525"/>
                      <a:gd name="connsiteX3" fmla="*/ 25598 w 28575"/>
                      <a:gd name="connsiteY3" fmla="*/ 11311 h 9525"/>
                      <a:gd name="connsiteX4" fmla="*/ 6548 w 28575"/>
                      <a:gd name="connsiteY4" fmla="*/ 11311 h 9525"/>
                      <a:gd name="connsiteX5" fmla="*/ 1786 w 28575"/>
                      <a:gd name="connsiteY5" fmla="*/ 6548 h 9525"/>
                      <a:gd name="connsiteX6" fmla="*/ 1786 w 28575"/>
                      <a:gd name="connsiteY6" fmla="*/ 6548 h 9525"/>
                      <a:gd name="connsiteX7" fmla="*/ 6548 w 28575"/>
                      <a:gd name="connsiteY7" fmla="*/ 178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9525">
                        <a:moveTo>
                          <a:pt x="25598" y="1786"/>
                        </a:moveTo>
                        <a:cubicBezTo>
                          <a:pt x="28229" y="1786"/>
                          <a:pt x="30361" y="3918"/>
                          <a:pt x="30361" y="6548"/>
                        </a:cubicBezTo>
                        <a:lnTo>
                          <a:pt x="30361" y="6548"/>
                        </a:lnTo>
                        <a:cubicBezTo>
                          <a:pt x="30361" y="9179"/>
                          <a:pt x="28229" y="11311"/>
                          <a:pt x="25598" y="11311"/>
                        </a:cubicBezTo>
                        <a:lnTo>
                          <a:pt x="6548" y="11311"/>
                        </a:lnTo>
                        <a:cubicBezTo>
                          <a:pt x="3918" y="11311"/>
                          <a:pt x="1786" y="9179"/>
                          <a:pt x="1786" y="6548"/>
                        </a:cubicBezTo>
                        <a:lnTo>
                          <a:pt x="1786" y="6548"/>
                        </a:lnTo>
                        <a:cubicBezTo>
                          <a:pt x="1786" y="3918"/>
                          <a:pt x="3918" y="1786"/>
                          <a:pt x="6548" y="1786"/>
                        </a:cubicBezTo>
                        <a:close/>
                      </a:path>
                    </a:pathLst>
                  </a:custGeom>
                  <a:solidFill>
                    <a:schemeClr val="accent1"/>
                  </a:solidFill>
                  <a:ln w="4763" cap="flat">
                    <a:noFill/>
                    <a:prstDash val="solid"/>
                    <a:miter/>
                  </a:ln>
                </p:spPr>
                <p:txBody>
                  <a:bodyPr rtlCol="0" anchor="ctr"/>
                  <a:lstStyle/>
                  <a:p>
                    <a:endParaRPr lang="en-US"/>
                  </a:p>
                </p:txBody>
              </p:sp>
            </p:grpSp>
          </p:grpSp>
        </p:grpSp>
        <p:grpSp>
          <p:nvGrpSpPr>
            <p:cNvPr id="322" name="Group 321">
              <a:extLst>
                <a:ext uri="{FF2B5EF4-FFF2-40B4-BE49-F238E27FC236}">
                  <a16:creationId xmlns:a16="http://schemas.microsoft.com/office/drawing/2014/main" id="{C3822F75-D372-4E86-BF59-0ABD45423221}"/>
                </a:ext>
              </a:extLst>
            </p:cNvPr>
            <p:cNvGrpSpPr/>
            <p:nvPr/>
          </p:nvGrpSpPr>
          <p:grpSpPr>
            <a:xfrm>
              <a:off x="384901" y="545850"/>
              <a:ext cx="608375" cy="207161"/>
              <a:chOff x="384901" y="555169"/>
              <a:chExt cx="608375" cy="207161"/>
            </a:xfrm>
          </p:grpSpPr>
          <p:sp>
            <p:nvSpPr>
              <p:cNvPr id="323" name="TextBox 322">
                <a:extLst>
                  <a:ext uri="{FF2B5EF4-FFF2-40B4-BE49-F238E27FC236}">
                    <a16:creationId xmlns:a16="http://schemas.microsoft.com/office/drawing/2014/main" id="{CF565E61-2AB5-47AD-853B-881F5D0A43E4}"/>
                  </a:ext>
                </a:extLst>
              </p:cNvPr>
              <p:cNvSpPr txBox="1"/>
              <p:nvPr/>
            </p:nvSpPr>
            <p:spPr>
              <a:xfrm>
                <a:off x="585279" y="596131"/>
                <a:ext cx="407997" cy="166199"/>
              </a:xfrm>
              <a:prstGeom prst="rect">
                <a:avLst/>
              </a:prstGeom>
            </p:spPr>
            <p:txBody>
              <a:bodyPr wrap="none" lIns="45720"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391">
                  <a:defRPr/>
                </a:pPr>
                <a:r>
                  <a:rPr lang="en-US" sz="1200"/>
                  <a:t>ADFS</a:t>
                </a:r>
              </a:p>
            </p:txBody>
          </p:sp>
          <p:pic>
            <p:nvPicPr>
              <p:cNvPr id="324" name="Graphic 323">
                <a:extLst>
                  <a:ext uri="{FF2B5EF4-FFF2-40B4-BE49-F238E27FC236}">
                    <a16:creationId xmlns:a16="http://schemas.microsoft.com/office/drawing/2014/main" id="{AE827B1B-D0DC-454B-8875-68659AA646A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4901" y="555169"/>
                <a:ext cx="203762" cy="203762"/>
              </a:xfrm>
              <a:prstGeom prst="rect">
                <a:avLst/>
              </a:prstGeom>
            </p:spPr>
          </p:pic>
        </p:grpSp>
      </p:grpSp>
      <p:sp>
        <p:nvSpPr>
          <p:cNvPr id="636" name="Arc 635">
            <a:extLst>
              <a:ext uri="{FF2B5EF4-FFF2-40B4-BE49-F238E27FC236}">
                <a16:creationId xmlns:a16="http://schemas.microsoft.com/office/drawing/2014/main" id="{3AC2D1F2-3821-424F-8EED-879471E2608E}"/>
              </a:ext>
            </a:extLst>
          </p:cNvPr>
          <p:cNvSpPr/>
          <p:nvPr/>
        </p:nvSpPr>
        <p:spPr>
          <a:xfrm>
            <a:off x="4918292" y="2647183"/>
            <a:ext cx="2084278" cy="2084278"/>
          </a:xfrm>
          <a:prstGeom prst="arc">
            <a:avLst>
              <a:gd name="adj1" fmla="val 2249539"/>
              <a:gd name="adj2" fmla="val 5840073"/>
            </a:avLst>
          </a:prstGeom>
          <a:noFill/>
          <a:ln w="9525" cap="flat" cmpd="sng" algn="ctr">
            <a:solidFill>
              <a:srgbClr val="0078D7"/>
            </a:solidFill>
            <a:prstDash val="solid"/>
            <a:headEnd type="triangle" w="med" len="med"/>
            <a:tailEnd type="none" w="med" len="med"/>
          </a:ln>
          <a:effectLst/>
        </p:spPr>
        <p:txBody>
          <a:bodyPr rtlCol="0" anchor="ctr"/>
          <a:lstStyle/>
          <a:p>
            <a:pPr algn="ctr" defTabSz="896386">
              <a:defRPr/>
            </a:pPr>
            <a:endParaRPr lang="en-US" kern="0">
              <a:solidFill>
                <a:srgbClr val="353535"/>
              </a:solidFill>
              <a:latin typeface="Segoe UI Semilight"/>
            </a:endParaRPr>
          </a:p>
        </p:txBody>
      </p:sp>
      <p:sp>
        <p:nvSpPr>
          <p:cNvPr id="637" name="Arc 636">
            <a:extLst>
              <a:ext uri="{FF2B5EF4-FFF2-40B4-BE49-F238E27FC236}">
                <a16:creationId xmlns:a16="http://schemas.microsoft.com/office/drawing/2014/main" id="{480ED318-0C42-4090-A050-B09149444C16}"/>
              </a:ext>
            </a:extLst>
          </p:cNvPr>
          <p:cNvSpPr/>
          <p:nvPr/>
        </p:nvSpPr>
        <p:spPr>
          <a:xfrm rot="20984159">
            <a:off x="4935905" y="2536385"/>
            <a:ext cx="2144281" cy="2084278"/>
          </a:xfrm>
          <a:prstGeom prst="arc">
            <a:avLst>
              <a:gd name="adj1" fmla="val 17443363"/>
              <a:gd name="adj2" fmla="val 20404202"/>
            </a:avLst>
          </a:prstGeom>
          <a:noFill/>
          <a:ln w="9525" cap="flat" cmpd="sng" algn="ctr">
            <a:solidFill>
              <a:srgbClr val="0078D7"/>
            </a:solidFill>
            <a:prstDash val="solid"/>
            <a:headEnd type="none" w="med" len="med"/>
            <a:tailEnd type="triangle" w="med" len="med"/>
          </a:ln>
          <a:effectLst/>
        </p:spPr>
        <p:txBody>
          <a:bodyPr rtlCol="0" anchor="ctr"/>
          <a:lstStyle/>
          <a:p>
            <a:pPr algn="ctr" defTabSz="896386">
              <a:defRPr/>
            </a:pPr>
            <a:endParaRPr lang="en-US" kern="0">
              <a:solidFill>
                <a:srgbClr val="353535"/>
              </a:solidFill>
              <a:latin typeface="Segoe UI Semilight"/>
            </a:endParaRPr>
          </a:p>
        </p:txBody>
      </p:sp>
      <p:sp>
        <p:nvSpPr>
          <p:cNvPr id="638" name="Rectangle 637">
            <a:extLst>
              <a:ext uri="{FF2B5EF4-FFF2-40B4-BE49-F238E27FC236}">
                <a16:creationId xmlns:a16="http://schemas.microsoft.com/office/drawing/2014/main" id="{D069F7C8-FF52-4759-B394-7C33576AC47A}"/>
              </a:ext>
            </a:extLst>
          </p:cNvPr>
          <p:cNvSpPr/>
          <p:nvPr/>
        </p:nvSpPr>
        <p:spPr>
          <a:xfrm>
            <a:off x="8673623" y="3462957"/>
            <a:ext cx="766557" cy="464871"/>
          </a:xfrm>
          <a:prstGeom prst="rect">
            <a:avLst/>
          </a:prstGeom>
        </p:spPr>
        <p:txBody>
          <a:bodyPr wrap="none">
            <a:spAutoFit/>
          </a:bodyPr>
          <a:lstStyle/>
          <a:p>
            <a:pPr defTabSz="878560">
              <a:lnSpc>
                <a:spcPct val="90000"/>
              </a:lnSpc>
              <a:defRPr/>
            </a:pPr>
            <a:r>
              <a:rPr lang="en-US" sz="1345" kern="0">
                <a:solidFill>
                  <a:srgbClr val="353535"/>
                </a:solidFill>
                <a:latin typeface="Segoe UI"/>
                <a:ea typeface="ＭＳ Ｐゴシック" charset="0"/>
              </a:rPr>
              <a:t>Require</a:t>
            </a:r>
          </a:p>
          <a:p>
            <a:pPr defTabSz="878560">
              <a:lnSpc>
                <a:spcPct val="90000"/>
              </a:lnSpc>
              <a:defRPr/>
            </a:pPr>
            <a:r>
              <a:rPr lang="en-US" sz="1345" kern="0">
                <a:solidFill>
                  <a:srgbClr val="353535"/>
                </a:solidFill>
                <a:latin typeface="Segoe UI"/>
                <a:ea typeface="ＭＳ Ｐゴシック" charset="0"/>
              </a:rPr>
              <a:t>MFA</a:t>
            </a:r>
          </a:p>
        </p:txBody>
      </p:sp>
      <p:grpSp>
        <p:nvGrpSpPr>
          <p:cNvPr id="639" name="Controls: MFA">
            <a:extLst>
              <a:ext uri="{FF2B5EF4-FFF2-40B4-BE49-F238E27FC236}">
                <a16:creationId xmlns:a16="http://schemas.microsoft.com/office/drawing/2014/main" id="{7FE5716E-39C6-4473-9E4B-503F6C090A66}"/>
              </a:ext>
            </a:extLst>
          </p:cNvPr>
          <p:cNvGrpSpPr/>
          <p:nvPr/>
        </p:nvGrpSpPr>
        <p:grpSpPr>
          <a:xfrm>
            <a:off x="7932108" y="3323871"/>
            <a:ext cx="743042" cy="743042"/>
            <a:chOff x="6689925" y="2070504"/>
            <a:chExt cx="896425" cy="896425"/>
          </a:xfrm>
        </p:grpSpPr>
        <p:grpSp>
          <p:nvGrpSpPr>
            <p:cNvPr id="640" name="Group 639">
              <a:extLst>
                <a:ext uri="{FF2B5EF4-FFF2-40B4-BE49-F238E27FC236}">
                  <a16:creationId xmlns:a16="http://schemas.microsoft.com/office/drawing/2014/main" id="{632910F9-4D76-4ABC-8FEA-05BEE1649DF0}"/>
                </a:ext>
              </a:extLst>
            </p:cNvPr>
            <p:cNvGrpSpPr/>
            <p:nvPr/>
          </p:nvGrpSpPr>
          <p:grpSpPr>
            <a:xfrm>
              <a:off x="6689925" y="2070504"/>
              <a:ext cx="896425" cy="896425"/>
              <a:chOff x="8603515" y="2504434"/>
              <a:chExt cx="1600200" cy="1600200"/>
            </a:xfrm>
          </p:grpSpPr>
          <p:sp>
            <p:nvSpPr>
              <p:cNvPr id="642" name="Oval 641">
                <a:extLst>
                  <a:ext uri="{FF2B5EF4-FFF2-40B4-BE49-F238E27FC236}">
                    <a16:creationId xmlns:a16="http://schemas.microsoft.com/office/drawing/2014/main" id="{75C2726B-02DD-4A79-8E62-CF418A697BFA}"/>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43" name="Circle: Hollow 642">
                <a:extLst>
                  <a:ext uri="{FF2B5EF4-FFF2-40B4-BE49-F238E27FC236}">
                    <a16:creationId xmlns:a16="http://schemas.microsoft.com/office/drawing/2014/main" id="{ECF33212-DD7F-4A50-9E78-20418D72896C}"/>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pic>
          <p:nvPicPr>
            <p:cNvPr id="641" name="Picture 640">
              <a:extLst>
                <a:ext uri="{FF2B5EF4-FFF2-40B4-BE49-F238E27FC236}">
                  <a16:creationId xmlns:a16="http://schemas.microsoft.com/office/drawing/2014/main" id="{6B248CDA-32FF-4BE8-BDB9-4417E7FCC7D2}"/>
                </a:ext>
              </a:extLst>
            </p:cNvPr>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6884430" y="2240837"/>
              <a:ext cx="549135" cy="549135"/>
            </a:xfrm>
            <a:prstGeom prst="rect">
              <a:avLst/>
            </a:prstGeom>
          </p:spPr>
        </p:pic>
      </p:grpSp>
      <p:sp>
        <p:nvSpPr>
          <p:cNvPr id="644" name="Rectangle 643">
            <a:extLst>
              <a:ext uri="{FF2B5EF4-FFF2-40B4-BE49-F238E27FC236}">
                <a16:creationId xmlns:a16="http://schemas.microsoft.com/office/drawing/2014/main" id="{F293DE1C-8E61-4C33-9F63-F0302D3F6B1D}"/>
              </a:ext>
            </a:extLst>
          </p:cNvPr>
          <p:cNvSpPr/>
          <p:nvPr/>
        </p:nvSpPr>
        <p:spPr>
          <a:xfrm>
            <a:off x="8103700" y="1908084"/>
            <a:ext cx="1080745" cy="464871"/>
          </a:xfrm>
          <a:prstGeom prst="rect">
            <a:avLst/>
          </a:prstGeom>
        </p:spPr>
        <p:txBody>
          <a:bodyPr wrap="none">
            <a:spAutoFit/>
          </a:bodyPr>
          <a:lstStyle/>
          <a:p>
            <a:pPr defTabSz="878560">
              <a:lnSpc>
                <a:spcPct val="90000"/>
              </a:lnSpc>
              <a:defRPr/>
            </a:pPr>
            <a:r>
              <a:rPr lang="en-US" sz="1345" kern="100">
                <a:solidFill>
                  <a:srgbClr val="353535"/>
                </a:solidFill>
                <a:latin typeface="Segoe UI"/>
                <a:ea typeface="ＭＳ Ｐゴシック" charset="0"/>
              </a:rPr>
              <a:t>Allow/block</a:t>
            </a:r>
          </a:p>
          <a:p>
            <a:pPr defTabSz="878560">
              <a:lnSpc>
                <a:spcPct val="90000"/>
              </a:lnSpc>
              <a:defRPr/>
            </a:pPr>
            <a:r>
              <a:rPr lang="en-US" sz="1345" kern="100">
                <a:solidFill>
                  <a:srgbClr val="353535"/>
                </a:solidFill>
                <a:latin typeface="Segoe UI"/>
                <a:ea typeface="ＭＳ Ｐゴシック" charset="0"/>
              </a:rPr>
              <a:t>access</a:t>
            </a:r>
          </a:p>
        </p:txBody>
      </p:sp>
      <p:sp>
        <p:nvSpPr>
          <p:cNvPr id="650" name="Rectangle 649">
            <a:extLst>
              <a:ext uri="{FF2B5EF4-FFF2-40B4-BE49-F238E27FC236}">
                <a16:creationId xmlns:a16="http://schemas.microsoft.com/office/drawing/2014/main" id="{FD480643-B577-457A-B0DE-F4E800EB7717}"/>
              </a:ext>
            </a:extLst>
          </p:cNvPr>
          <p:cNvSpPr/>
          <p:nvPr/>
        </p:nvSpPr>
        <p:spPr>
          <a:xfrm>
            <a:off x="8103700" y="5017830"/>
            <a:ext cx="1279517" cy="464871"/>
          </a:xfrm>
          <a:prstGeom prst="rect">
            <a:avLst/>
          </a:prstGeom>
        </p:spPr>
        <p:txBody>
          <a:bodyPr wrap="none">
            <a:spAutoFit/>
          </a:bodyPr>
          <a:lstStyle/>
          <a:p>
            <a:pPr defTabSz="878560">
              <a:lnSpc>
                <a:spcPct val="90000"/>
              </a:lnSpc>
              <a:defRPr/>
            </a:pPr>
            <a:r>
              <a:rPr lang="en-US" sz="1345" kern="0">
                <a:solidFill>
                  <a:srgbClr val="353535"/>
                </a:solidFill>
                <a:latin typeface="Segoe UI"/>
                <a:ea typeface="ＭＳ Ｐゴシック" charset="0"/>
              </a:rPr>
              <a:t>Block legacy</a:t>
            </a:r>
            <a:br>
              <a:rPr lang="en-US" sz="1345" kern="0">
                <a:solidFill>
                  <a:srgbClr val="353535"/>
                </a:solidFill>
                <a:latin typeface="Segoe UI"/>
                <a:ea typeface="ＭＳ Ｐゴシック" charset="0"/>
              </a:rPr>
            </a:br>
            <a:r>
              <a:rPr lang="en-US" sz="1345" kern="0">
                <a:solidFill>
                  <a:srgbClr val="353535"/>
                </a:solidFill>
                <a:latin typeface="Segoe UI"/>
                <a:ea typeface="ＭＳ Ｐゴシック" charset="0"/>
              </a:rPr>
              <a:t>authentication</a:t>
            </a:r>
          </a:p>
        </p:txBody>
      </p:sp>
      <p:grpSp>
        <p:nvGrpSpPr>
          <p:cNvPr id="651" name="Controls: Deny">
            <a:extLst>
              <a:ext uri="{FF2B5EF4-FFF2-40B4-BE49-F238E27FC236}">
                <a16:creationId xmlns:a16="http://schemas.microsoft.com/office/drawing/2014/main" id="{04BB764B-313B-4A1E-9BB3-E9C8CFE07238}"/>
              </a:ext>
            </a:extLst>
          </p:cNvPr>
          <p:cNvGrpSpPr/>
          <p:nvPr/>
        </p:nvGrpSpPr>
        <p:grpSpPr>
          <a:xfrm>
            <a:off x="7342147" y="4878744"/>
            <a:ext cx="743042" cy="743042"/>
            <a:chOff x="6689925" y="3891070"/>
            <a:chExt cx="896425" cy="896425"/>
          </a:xfrm>
        </p:grpSpPr>
        <p:grpSp>
          <p:nvGrpSpPr>
            <p:cNvPr id="652" name="Group 651">
              <a:extLst>
                <a:ext uri="{FF2B5EF4-FFF2-40B4-BE49-F238E27FC236}">
                  <a16:creationId xmlns:a16="http://schemas.microsoft.com/office/drawing/2014/main" id="{BF240E78-B1B4-4220-9B92-0DC352912402}"/>
                </a:ext>
              </a:extLst>
            </p:cNvPr>
            <p:cNvGrpSpPr/>
            <p:nvPr/>
          </p:nvGrpSpPr>
          <p:grpSpPr>
            <a:xfrm>
              <a:off x="6689925" y="3891070"/>
              <a:ext cx="896425" cy="896425"/>
              <a:chOff x="8603515" y="2504434"/>
              <a:chExt cx="1600200" cy="1600200"/>
            </a:xfrm>
          </p:grpSpPr>
          <p:sp>
            <p:nvSpPr>
              <p:cNvPr id="654" name="Oval 653">
                <a:extLst>
                  <a:ext uri="{FF2B5EF4-FFF2-40B4-BE49-F238E27FC236}">
                    <a16:creationId xmlns:a16="http://schemas.microsoft.com/office/drawing/2014/main" id="{3D6C8B72-2C0F-4400-B6A0-DADE144F0256}"/>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55" name="Circle: Hollow 654">
                <a:extLst>
                  <a:ext uri="{FF2B5EF4-FFF2-40B4-BE49-F238E27FC236}">
                    <a16:creationId xmlns:a16="http://schemas.microsoft.com/office/drawing/2014/main" id="{AAF1378B-7D92-458E-9367-7CC69E38C3D4}"/>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53" name="Freeform: Shape 652">
              <a:extLst>
                <a:ext uri="{FF2B5EF4-FFF2-40B4-BE49-F238E27FC236}">
                  <a16:creationId xmlns:a16="http://schemas.microsoft.com/office/drawing/2014/main" id="{77273688-CD3D-4880-8A04-A88FE9CA5081}"/>
                </a:ext>
              </a:extLst>
            </p:cNvPr>
            <p:cNvSpPr>
              <a:spLocks noChangeAspect="1"/>
            </p:cNvSpPr>
            <p:nvPr/>
          </p:nvSpPr>
          <p:spPr bwMode="auto">
            <a:xfrm>
              <a:off x="6915722" y="4116639"/>
              <a:ext cx="448212" cy="448213"/>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56" name="Rectangle 655">
            <a:extLst>
              <a:ext uri="{FF2B5EF4-FFF2-40B4-BE49-F238E27FC236}">
                <a16:creationId xmlns:a16="http://schemas.microsoft.com/office/drawing/2014/main" id="{1516C389-A68A-4F7B-A579-6452749299B1}"/>
              </a:ext>
            </a:extLst>
          </p:cNvPr>
          <p:cNvSpPr/>
          <p:nvPr/>
        </p:nvSpPr>
        <p:spPr>
          <a:xfrm>
            <a:off x="8537977" y="4194148"/>
            <a:ext cx="902811" cy="651140"/>
          </a:xfrm>
          <a:prstGeom prst="rect">
            <a:avLst/>
          </a:prstGeom>
        </p:spPr>
        <p:txBody>
          <a:bodyPr wrap="none">
            <a:spAutoFit/>
          </a:bodyPr>
          <a:lstStyle/>
          <a:p>
            <a:pPr defTabSz="878560">
              <a:lnSpc>
                <a:spcPct val="90000"/>
              </a:lnSpc>
              <a:defRPr/>
            </a:pPr>
            <a:r>
              <a:rPr lang="en-US" sz="1345" kern="0">
                <a:solidFill>
                  <a:srgbClr val="353535"/>
                </a:solidFill>
                <a:latin typeface="Segoe UI"/>
                <a:ea typeface="ＭＳ Ｐゴシック" charset="0"/>
              </a:rPr>
              <a:t>Force</a:t>
            </a:r>
          </a:p>
          <a:p>
            <a:pPr defTabSz="878560">
              <a:lnSpc>
                <a:spcPct val="90000"/>
              </a:lnSpc>
              <a:defRPr/>
            </a:pPr>
            <a:r>
              <a:rPr lang="en-US" sz="1345" kern="0">
                <a:solidFill>
                  <a:srgbClr val="353535"/>
                </a:solidFill>
                <a:latin typeface="Segoe UI"/>
                <a:ea typeface="ＭＳ Ｐゴシック" charset="0"/>
              </a:rPr>
              <a:t>password</a:t>
            </a:r>
          </a:p>
          <a:p>
            <a:pPr defTabSz="878560">
              <a:lnSpc>
                <a:spcPct val="90000"/>
              </a:lnSpc>
              <a:defRPr/>
            </a:pPr>
            <a:r>
              <a:rPr lang="en-US" sz="1345" kern="0">
                <a:solidFill>
                  <a:srgbClr val="353535"/>
                </a:solidFill>
                <a:latin typeface="Segoe UI"/>
                <a:ea typeface="ＭＳ Ｐゴシック" charset="0"/>
              </a:rPr>
              <a:t>reset</a:t>
            </a:r>
          </a:p>
        </p:txBody>
      </p:sp>
      <p:grpSp>
        <p:nvGrpSpPr>
          <p:cNvPr id="657" name="Controls: Force password reset">
            <a:extLst>
              <a:ext uri="{FF2B5EF4-FFF2-40B4-BE49-F238E27FC236}">
                <a16:creationId xmlns:a16="http://schemas.microsoft.com/office/drawing/2014/main" id="{8F78928C-1B3D-4F52-8B67-B38E3CB871DB}"/>
              </a:ext>
            </a:extLst>
          </p:cNvPr>
          <p:cNvGrpSpPr/>
          <p:nvPr/>
        </p:nvGrpSpPr>
        <p:grpSpPr>
          <a:xfrm>
            <a:off x="7789539" y="4148197"/>
            <a:ext cx="743042" cy="743042"/>
            <a:chOff x="6887735" y="2980787"/>
            <a:chExt cx="896425" cy="896425"/>
          </a:xfrm>
        </p:grpSpPr>
        <p:grpSp>
          <p:nvGrpSpPr>
            <p:cNvPr id="658" name="Group 657">
              <a:extLst>
                <a:ext uri="{FF2B5EF4-FFF2-40B4-BE49-F238E27FC236}">
                  <a16:creationId xmlns:a16="http://schemas.microsoft.com/office/drawing/2014/main" id="{6CC20ECE-FC6A-4000-9CC3-98F5E884A0E4}"/>
                </a:ext>
              </a:extLst>
            </p:cNvPr>
            <p:cNvGrpSpPr/>
            <p:nvPr/>
          </p:nvGrpSpPr>
          <p:grpSpPr>
            <a:xfrm>
              <a:off x="6887735" y="2980787"/>
              <a:ext cx="896425" cy="896425"/>
              <a:chOff x="8603515" y="2504434"/>
              <a:chExt cx="1600200" cy="1600200"/>
            </a:xfrm>
          </p:grpSpPr>
          <p:sp>
            <p:nvSpPr>
              <p:cNvPr id="665" name="Oval 664">
                <a:extLst>
                  <a:ext uri="{FF2B5EF4-FFF2-40B4-BE49-F238E27FC236}">
                    <a16:creationId xmlns:a16="http://schemas.microsoft.com/office/drawing/2014/main" id="{639A80F3-A903-4D2A-AFE6-459731F75D71}"/>
                  </a:ext>
                </a:extLst>
              </p:cNvPr>
              <p:cNvSpPr/>
              <p:nvPr/>
            </p:nvSpPr>
            <p:spPr bwMode="auto">
              <a:xfrm>
                <a:off x="8672095" y="2573014"/>
                <a:ext cx="1463041" cy="146304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6" name="Circle: Hollow 665">
                <a:extLst>
                  <a:ext uri="{FF2B5EF4-FFF2-40B4-BE49-F238E27FC236}">
                    <a16:creationId xmlns:a16="http://schemas.microsoft.com/office/drawing/2014/main" id="{DC3F68A7-1C06-4F43-8E82-66813D0D97FA}"/>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59" name="Group 658">
              <a:extLst>
                <a:ext uri="{FF2B5EF4-FFF2-40B4-BE49-F238E27FC236}">
                  <a16:creationId xmlns:a16="http://schemas.microsoft.com/office/drawing/2014/main" id="{75BF4793-E76C-4D8E-8773-2030B4CD6DC2}"/>
                </a:ext>
              </a:extLst>
            </p:cNvPr>
            <p:cNvGrpSpPr/>
            <p:nvPr/>
          </p:nvGrpSpPr>
          <p:grpSpPr>
            <a:xfrm>
              <a:off x="6965525" y="3299914"/>
              <a:ext cx="704934" cy="268928"/>
              <a:chOff x="9292873" y="3800013"/>
              <a:chExt cx="719069" cy="274320"/>
            </a:xfrm>
          </p:grpSpPr>
          <p:grpSp>
            <p:nvGrpSpPr>
              <p:cNvPr id="660" name="Group 659">
                <a:extLst>
                  <a:ext uri="{FF2B5EF4-FFF2-40B4-BE49-F238E27FC236}">
                    <a16:creationId xmlns:a16="http://schemas.microsoft.com/office/drawing/2014/main" id="{3D56DCB4-E490-4016-AE08-C1462B4E3E57}"/>
                  </a:ext>
                </a:extLst>
              </p:cNvPr>
              <p:cNvGrpSpPr>
                <a:grpSpLocks noChangeAspect="1"/>
              </p:cNvGrpSpPr>
              <p:nvPr/>
            </p:nvGrpSpPr>
            <p:grpSpPr>
              <a:xfrm>
                <a:off x="9492252" y="3822873"/>
                <a:ext cx="519690" cy="228600"/>
                <a:chOff x="8169311" y="5982085"/>
                <a:chExt cx="1251679" cy="550587"/>
              </a:xfrm>
            </p:grpSpPr>
            <p:sp>
              <p:nvSpPr>
                <p:cNvPr id="663" name="Rectangle 662">
                  <a:extLst>
                    <a:ext uri="{FF2B5EF4-FFF2-40B4-BE49-F238E27FC236}">
                      <a16:creationId xmlns:a16="http://schemas.microsoft.com/office/drawing/2014/main" id="{4313CEBB-246E-47FF-A7EC-70E96E06F472}"/>
                    </a:ext>
                  </a:extLst>
                </p:cNvPr>
                <p:cNvSpPr/>
                <p:nvPr/>
              </p:nvSpPr>
              <p:spPr bwMode="auto">
                <a:xfrm>
                  <a:off x="8169311" y="598208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175712" defTabSz="895923" fontAlgn="base">
                    <a:lnSpc>
                      <a:spcPct val="90000"/>
                    </a:lnSpc>
                    <a:spcAft>
                      <a:spcPct val="0"/>
                    </a:spcAft>
                    <a:defRPr/>
                  </a:pPr>
                  <a:endParaRPr lang="en-US" sz="1009" kern="0">
                    <a:solidFill>
                      <a:srgbClr val="FFFFFF"/>
                    </a:solidFill>
                    <a:latin typeface="Segoe UI"/>
                  </a:endParaRPr>
                </a:p>
              </p:txBody>
            </p:sp>
            <p:sp>
              <p:nvSpPr>
                <p:cNvPr id="664" name="Rectangle 663">
                  <a:extLst>
                    <a:ext uri="{FF2B5EF4-FFF2-40B4-BE49-F238E27FC236}">
                      <a16:creationId xmlns:a16="http://schemas.microsoft.com/office/drawing/2014/main" id="{ED1E2085-CE3C-49CC-B704-77D21CC561D9}"/>
                    </a:ext>
                  </a:extLst>
                </p:cNvPr>
                <p:cNvSpPr/>
                <p:nvPr/>
              </p:nvSpPr>
              <p:spPr bwMode="auto">
                <a:xfrm>
                  <a:off x="8169311" y="627596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defTabSz="895923" fontAlgn="base">
                    <a:lnSpc>
                      <a:spcPct val="90000"/>
                    </a:lnSpc>
                    <a:spcAft>
                      <a:spcPct val="0"/>
                    </a:spcAft>
                    <a:defRPr/>
                  </a:pPr>
                  <a:r>
                    <a:rPr lang="en-US" sz="1153" kern="0">
                      <a:solidFill>
                        <a:srgbClr val="FFFFFF"/>
                      </a:solidFill>
                      <a:latin typeface="Segoe UI"/>
                    </a:rPr>
                    <a:t>  ******</a:t>
                  </a:r>
                </a:p>
              </p:txBody>
            </p:sp>
          </p:grpSp>
          <p:sp>
            <p:nvSpPr>
              <p:cNvPr id="661" name="Oval 660">
                <a:extLst>
                  <a:ext uri="{FF2B5EF4-FFF2-40B4-BE49-F238E27FC236}">
                    <a16:creationId xmlns:a16="http://schemas.microsoft.com/office/drawing/2014/main" id="{C9AE5003-8AC2-46D4-9BEA-C394F1A3A0AC}"/>
                  </a:ext>
                </a:extLst>
              </p:cNvPr>
              <p:cNvSpPr/>
              <p:nvPr/>
            </p:nvSpPr>
            <p:spPr bwMode="auto">
              <a:xfrm>
                <a:off x="9292873" y="3800013"/>
                <a:ext cx="274320" cy="274320"/>
              </a:xfrm>
              <a:prstGeom prst="ellipse">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44821" rIns="0" bIns="44821" numCol="1" rtlCol="0" anchor="ctr" anchorCtr="0" compatLnSpc="1">
                <a:prstTxWarp prst="textNoShape">
                  <a:avLst/>
                </a:prstTxWarp>
              </a:bodyPr>
              <a:lstStyle/>
              <a:p>
                <a:pPr algn="ctr" defTabSz="896094" fontAlgn="base">
                  <a:spcBef>
                    <a:spcPct val="0"/>
                  </a:spcBef>
                  <a:spcAft>
                    <a:spcPct val="0"/>
                  </a:spcAft>
                  <a:defRPr/>
                </a:pPr>
                <a:endParaRPr lang="en-US" sz="1922" kern="0">
                  <a:gradFill>
                    <a:gsLst>
                      <a:gs pos="0">
                        <a:srgbClr val="FFFFFF"/>
                      </a:gs>
                      <a:gs pos="100000">
                        <a:srgbClr val="FFFFFF"/>
                      </a:gs>
                    </a:gsLst>
                    <a:lin ang="5400000" scaled="0"/>
                  </a:gradFill>
                  <a:latin typeface="Segoe UI"/>
                </a:endParaRPr>
              </a:p>
            </p:txBody>
          </p:sp>
          <p:sp>
            <p:nvSpPr>
              <p:cNvPr id="662" name="Freeform: Shape 661">
                <a:extLst>
                  <a:ext uri="{FF2B5EF4-FFF2-40B4-BE49-F238E27FC236}">
                    <a16:creationId xmlns:a16="http://schemas.microsoft.com/office/drawing/2014/main" id="{A8CA07B1-C4CC-433B-9908-48EAC6635348}"/>
                  </a:ext>
                </a:extLst>
              </p:cNvPr>
              <p:cNvSpPr>
                <a:spLocks noChangeAspect="1"/>
              </p:cNvSpPr>
              <p:nvPr/>
            </p:nvSpPr>
            <p:spPr bwMode="auto">
              <a:xfrm>
                <a:off x="9304039" y="3812370"/>
                <a:ext cx="249606" cy="249606"/>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667" name="Rectangle 666">
            <a:extLst>
              <a:ext uri="{FF2B5EF4-FFF2-40B4-BE49-F238E27FC236}">
                <a16:creationId xmlns:a16="http://schemas.microsoft.com/office/drawing/2014/main" id="{4B0A8F7E-C230-4398-983F-655F6B917C4C}"/>
              </a:ext>
            </a:extLst>
          </p:cNvPr>
          <p:cNvSpPr/>
          <p:nvPr/>
        </p:nvSpPr>
        <p:spPr>
          <a:xfrm>
            <a:off x="8545919" y="2638631"/>
            <a:ext cx="747320" cy="464871"/>
          </a:xfrm>
          <a:prstGeom prst="rect">
            <a:avLst/>
          </a:prstGeom>
        </p:spPr>
        <p:txBody>
          <a:bodyPr wrap="none">
            <a:spAutoFit/>
          </a:bodyPr>
          <a:lstStyle/>
          <a:p>
            <a:pPr defTabSz="878560">
              <a:lnSpc>
                <a:spcPct val="90000"/>
              </a:lnSpc>
              <a:defRPr/>
            </a:pPr>
            <a:r>
              <a:rPr lang="en-US" sz="1345" kern="0">
                <a:solidFill>
                  <a:srgbClr val="353535"/>
                </a:solidFill>
                <a:latin typeface="Segoe UI"/>
                <a:ea typeface="ＭＳ Ｐゴシック" charset="0"/>
              </a:rPr>
              <a:t>Limited</a:t>
            </a:r>
          </a:p>
          <a:p>
            <a:pPr defTabSz="878560">
              <a:lnSpc>
                <a:spcPct val="90000"/>
              </a:lnSpc>
              <a:defRPr/>
            </a:pPr>
            <a:r>
              <a:rPr lang="en-US" sz="1345" kern="0">
                <a:solidFill>
                  <a:srgbClr val="353535"/>
                </a:solidFill>
                <a:latin typeface="Segoe UI"/>
                <a:ea typeface="ＭＳ Ｐゴシック" charset="0"/>
              </a:rPr>
              <a:t>access</a:t>
            </a:r>
          </a:p>
        </p:txBody>
      </p:sp>
      <p:grpSp>
        <p:nvGrpSpPr>
          <p:cNvPr id="668" name="Controls: Limit access">
            <a:extLst>
              <a:ext uri="{FF2B5EF4-FFF2-40B4-BE49-F238E27FC236}">
                <a16:creationId xmlns:a16="http://schemas.microsoft.com/office/drawing/2014/main" id="{C24BF8A2-497C-4727-B988-AE284F8E1D32}"/>
              </a:ext>
            </a:extLst>
          </p:cNvPr>
          <p:cNvGrpSpPr/>
          <p:nvPr/>
        </p:nvGrpSpPr>
        <p:grpSpPr>
          <a:xfrm>
            <a:off x="7789539" y="2499545"/>
            <a:ext cx="743042" cy="743042"/>
            <a:chOff x="6184395" y="4693508"/>
            <a:chExt cx="896425" cy="896425"/>
          </a:xfrm>
        </p:grpSpPr>
        <p:grpSp>
          <p:nvGrpSpPr>
            <p:cNvPr id="669" name="Group 668">
              <a:extLst>
                <a:ext uri="{FF2B5EF4-FFF2-40B4-BE49-F238E27FC236}">
                  <a16:creationId xmlns:a16="http://schemas.microsoft.com/office/drawing/2014/main" id="{1DC52636-39C1-46E8-8010-0B9076100D31}"/>
                </a:ext>
              </a:extLst>
            </p:cNvPr>
            <p:cNvGrpSpPr/>
            <p:nvPr/>
          </p:nvGrpSpPr>
          <p:grpSpPr>
            <a:xfrm>
              <a:off x="6184395" y="4693508"/>
              <a:ext cx="896425" cy="896425"/>
              <a:chOff x="8603515" y="2504434"/>
              <a:chExt cx="1600200" cy="1600200"/>
            </a:xfrm>
          </p:grpSpPr>
          <p:sp>
            <p:nvSpPr>
              <p:cNvPr id="674" name="Oval 673">
                <a:extLst>
                  <a:ext uri="{FF2B5EF4-FFF2-40B4-BE49-F238E27FC236}">
                    <a16:creationId xmlns:a16="http://schemas.microsoft.com/office/drawing/2014/main" id="{8550A167-4C05-432C-9011-27D07CB79F6C}"/>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5" name="Circle: Hollow 674">
                <a:extLst>
                  <a:ext uri="{FF2B5EF4-FFF2-40B4-BE49-F238E27FC236}">
                    <a16:creationId xmlns:a16="http://schemas.microsoft.com/office/drawing/2014/main" id="{5BC0B06C-5519-454D-849E-218E7F1DD80E}"/>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70" name="Group 669">
              <a:extLst>
                <a:ext uri="{FF2B5EF4-FFF2-40B4-BE49-F238E27FC236}">
                  <a16:creationId xmlns:a16="http://schemas.microsoft.com/office/drawing/2014/main" id="{80FE78C6-2D0C-46CD-83CF-65C629713E6E}"/>
                </a:ext>
              </a:extLst>
            </p:cNvPr>
            <p:cNvGrpSpPr/>
            <p:nvPr/>
          </p:nvGrpSpPr>
          <p:grpSpPr>
            <a:xfrm>
              <a:off x="6421307" y="4884326"/>
              <a:ext cx="448213" cy="472342"/>
              <a:chOff x="4098925" y="2751141"/>
              <a:chExt cx="1798639" cy="1895477"/>
            </a:xfrm>
            <a:solidFill>
              <a:srgbClr val="505050"/>
            </a:solidFill>
          </p:grpSpPr>
          <p:sp>
            <p:nvSpPr>
              <p:cNvPr id="671" name="Freeform 1">
                <a:extLst>
                  <a:ext uri="{FF2B5EF4-FFF2-40B4-BE49-F238E27FC236}">
                    <a16:creationId xmlns:a16="http://schemas.microsoft.com/office/drawing/2014/main" id="{AC94E5CC-A5CA-4CEA-A104-206ACA855A86}"/>
                  </a:ext>
                </a:extLst>
              </p:cNvPr>
              <p:cNvSpPr>
                <a:spLocks noChangeArrowheads="1"/>
              </p:cNvSpPr>
              <p:nvPr/>
            </p:nvSpPr>
            <p:spPr bwMode="auto">
              <a:xfrm>
                <a:off x="4098925" y="2751141"/>
                <a:ext cx="1214439" cy="1603377"/>
              </a:xfrm>
              <a:custGeom>
                <a:avLst/>
                <a:gdLst>
                  <a:gd name="T0" fmla="*/ 3374 w 3375"/>
                  <a:gd name="T1" fmla="*/ 4194 h 4456"/>
                  <a:gd name="T2" fmla="*/ 3374 w 3375"/>
                  <a:gd name="T3" fmla="*/ 3400 h 4456"/>
                  <a:gd name="T4" fmla="*/ 3037 w 3375"/>
                  <a:gd name="T5" fmla="*/ 3400 h 4456"/>
                  <a:gd name="T6" fmla="*/ 3037 w 3375"/>
                  <a:gd name="T7" fmla="*/ 4109 h 4456"/>
                  <a:gd name="T8" fmla="*/ 346 w 3375"/>
                  <a:gd name="T9" fmla="*/ 4109 h 4456"/>
                  <a:gd name="T10" fmla="*/ 346 w 3375"/>
                  <a:gd name="T11" fmla="*/ 2127 h 4456"/>
                  <a:gd name="T12" fmla="*/ 3037 w 3375"/>
                  <a:gd name="T13" fmla="*/ 2127 h 4456"/>
                  <a:gd name="T14" fmla="*/ 3037 w 3375"/>
                  <a:gd name="T15" fmla="*/ 2819 h 4456"/>
                  <a:gd name="T16" fmla="*/ 3374 w 3375"/>
                  <a:gd name="T17" fmla="*/ 2819 h 4456"/>
                  <a:gd name="T18" fmla="*/ 3374 w 3375"/>
                  <a:gd name="T19" fmla="*/ 2043 h 4456"/>
                  <a:gd name="T20" fmla="*/ 3113 w 3375"/>
                  <a:gd name="T21" fmla="*/ 1781 h 4456"/>
                  <a:gd name="T22" fmla="*/ 2851 w 3375"/>
                  <a:gd name="T23" fmla="*/ 1781 h 4456"/>
                  <a:gd name="T24" fmla="*/ 2851 w 3375"/>
                  <a:gd name="T25" fmla="*/ 1131 h 4456"/>
                  <a:gd name="T26" fmla="*/ 2540 w 3375"/>
                  <a:gd name="T27" fmla="*/ 321 h 4456"/>
                  <a:gd name="T28" fmla="*/ 1688 w 3375"/>
                  <a:gd name="T29" fmla="*/ 0 h 4456"/>
                  <a:gd name="T30" fmla="*/ 540 w 3375"/>
                  <a:gd name="T31" fmla="*/ 1157 h 4456"/>
                  <a:gd name="T32" fmla="*/ 540 w 3375"/>
                  <a:gd name="T33" fmla="*/ 1781 h 4456"/>
                  <a:gd name="T34" fmla="*/ 261 w 3375"/>
                  <a:gd name="T35" fmla="*/ 1781 h 4456"/>
                  <a:gd name="T36" fmla="*/ 0 w 3375"/>
                  <a:gd name="T37" fmla="*/ 2043 h 4456"/>
                  <a:gd name="T38" fmla="*/ 0 w 3375"/>
                  <a:gd name="T39" fmla="*/ 4194 h 4456"/>
                  <a:gd name="T40" fmla="*/ 261 w 3375"/>
                  <a:gd name="T41" fmla="*/ 4455 h 4456"/>
                  <a:gd name="T42" fmla="*/ 3113 w 3375"/>
                  <a:gd name="T43" fmla="*/ 4455 h 4456"/>
                  <a:gd name="T44" fmla="*/ 3374 w 3375"/>
                  <a:gd name="T45" fmla="*/ 4194 h 4456"/>
                  <a:gd name="T46" fmla="*/ 877 w 3375"/>
                  <a:gd name="T47" fmla="*/ 1173 h 4456"/>
                  <a:gd name="T48" fmla="*/ 1688 w 3375"/>
                  <a:gd name="T49" fmla="*/ 346 h 4456"/>
                  <a:gd name="T50" fmla="*/ 2295 w 3375"/>
                  <a:gd name="T51" fmla="*/ 566 h 4456"/>
                  <a:gd name="T52" fmla="*/ 2515 w 3375"/>
                  <a:gd name="T53" fmla="*/ 1131 h 4456"/>
                  <a:gd name="T54" fmla="*/ 2515 w 3375"/>
                  <a:gd name="T55" fmla="*/ 1790 h 4456"/>
                  <a:gd name="T56" fmla="*/ 877 w 3375"/>
                  <a:gd name="T57" fmla="*/ 1790 h 4456"/>
                  <a:gd name="T58" fmla="*/ 877 w 3375"/>
                  <a:gd name="T59" fmla="*/ 1173 h 4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75" h="4456">
                    <a:moveTo>
                      <a:pt x="3374" y="4194"/>
                    </a:moveTo>
                    <a:lnTo>
                      <a:pt x="3374" y="3400"/>
                    </a:lnTo>
                    <a:lnTo>
                      <a:pt x="3037" y="3400"/>
                    </a:lnTo>
                    <a:lnTo>
                      <a:pt x="3037" y="4109"/>
                    </a:lnTo>
                    <a:lnTo>
                      <a:pt x="346" y="4109"/>
                    </a:lnTo>
                    <a:lnTo>
                      <a:pt x="346" y="2127"/>
                    </a:lnTo>
                    <a:lnTo>
                      <a:pt x="3037" y="2127"/>
                    </a:lnTo>
                    <a:lnTo>
                      <a:pt x="3037" y="2819"/>
                    </a:lnTo>
                    <a:lnTo>
                      <a:pt x="3374" y="2819"/>
                    </a:lnTo>
                    <a:lnTo>
                      <a:pt x="3374" y="2043"/>
                    </a:lnTo>
                    <a:cubicBezTo>
                      <a:pt x="3374" y="1899"/>
                      <a:pt x="3256" y="1781"/>
                      <a:pt x="3113" y="1781"/>
                    </a:cubicBezTo>
                    <a:lnTo>
                      <a:pt x="2851" y="1781"/>
                    </a:lnTo>
                    <a:cubicBezTo>
                      <a:pt x="2851" y="1587"/>
                      <a:pt x="2851" y="1283"/>
                      <a:pt x="2851" y="1131"/>
                    </a:cubicBezTo>
                    <a:cubicBezTo>
                      <a:pt x="2860" y="912"/>
                      <a:pt x="2775" y="574"/>
                      <a:pt x="2540" y="321"/>
                    </a:cubicBezTo>
                    <a:cubicBezTo>
                      <a:pt x="2329" y="110"/>
                      <a:pt x="2050" y="0"/>
                      <a:pt x="1688" y="0"/>
                    </a:cubicBezTo>
                    <a:cubicBezTo>
                      <a:pt x="818" y="0"/>
                      <a:pt x="557" y="752"/>
                      <a:pt x="540" y="1157"/>
                    </a:cubicBezTo>
                    <a:lnTo>
                      <a:pt x="540" y="1781"/>
                    </a:lnTo>
                    <a:lnTo>
                      <a:pt x="261" y="1781"/>
                    </a:lnTo>
                    <a:cubicBezTo>
                      <a:pt x="118" y="1781"/>
                      <a:pt x="0" y="1899"/>
                      <a:pt x="0" y="2043"/>
                    </a:cubicBezTo>
                    <a:lnTo>
                      <a:pt x="0" y="4194"/>
                    </a:lnTo>
                    <a:cubicBezTo>
                      <a:pt x="0" y="4337"/>
                      <a:pt x="118" y="4455"/>
                      <a:pt x="261" y="4455"/>
                    </a:cubicBezTo>
                    <a:lnTo>
                      <a:pt x="3113" y="4455"/>
                    </a:lnTo>
                    <a:cubicBezTo>
                      <a:pt x="3256" y="4455"/>
                      <a:pt x="3374" y="4337"/>
                      <a:pt x="3374" y="4194"/>
                    </a:cubicBezTo>
                    <a:close/>
                    <a:moveTo>
                      <a:pt x="877" y="1173"/>
                    </a:moveTo>
                    <a:cubicBezTo>
                      <a:pt x="877" y="1140"/>
                      <a:pt x="920" y="346"/>
                      <a:pt x="1688" y="346"/>
                    </a:cubicBezTo>
                    <a:cubicBezTo>
                      <a:pt x="1949" y="346"/>
                      <a:pt x="2152" y="422"/>
                      <a:pt x="2295" y="566"/>
                    </a:cubicBezTo>
                    <a:cubicBezTo>
                      <a:pt x="2472" y="752"/>
                      <a:pt x="2515" y="1005"/>
                      <a:pt x="2515" y="1131"/>
                    </a:cubicBezTo>
                    <a:cubicBezTo>
                      <a:pt x="2515" y="1292"/>
                      <a:pt x="2515" y="1595"/>
                      <a:pt x="2515" y="1790"/>
                    </a:cubicBezTo>
                    <a:lnTo>
                      <a:pt x="877" y="1790"/>
                    </a:lnTo>
                    <a:lnTo>
                      <a:pt x="877" y="1173"/>
                    </a:lnTo>
                    <a:close/>
                  </a:path>
                </a:pathLst>
              </a:custGeom>
              <a:solidFill>
                <a:srgbClr val="FFFFFF"/>
              </a:solidFill>
              <a:ln w="9525" cap="flat">
                <a:solidFill>
                  <a:srgbClr val="0078D7"/>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78560">
                  <a:defRPr/>
                </a:pPr>
                <a:endParaRPr lang="en-US" sz="1730" kern="0">
                  <a:solidFill>
                    <a:sysClr val="windowText" lastClr="000000"/>
                  </a:solidFill>
                  <a:latin typeface="Segoe UI"/>
                </a:endParaRPr>
              </a:p>
            </p:txBody>
          </p:sp>
          <p:sp>
            <p:nvSpPr>
              <p:cNvPr id="672" name="Freeform 2">
                <a:extLst>
                  <a:ext uri="{FF2B5EF4-FFF2-40B4-BE49-F238E27FC236}">
                    <a16:creationId xmlns:a16="http://schemas.microsoft.com/office/drawing/2014/main" id="{C90E10C6-D666-41D9-BAD4-C20B9ED5041E}"/>
                  </a:ext>
                </a:extLst>
              </p:cNvPr>
              <p:cNvSpPr>
                <a:spLocks noChangeArrowheads="1"/>
              </p:cNvSpPr>
              <p:nvPr/>
            </p:nvSpPr>
            <p:spPr bwMode="auto">
              <a:xfrm>
                <a:off x="4710112" y="3143252"/>
                <a:ext cx="1187452" cy="1503366"/>
              </a:xfrm>
              <a:custGeom>
                <a:avLst/>
                <a:gdLst>
                  <a:gd name="T0" fmla="*/ 3113 w 3300"/>
                  <a:gd name="T1" fmla="*/ 0 h 4177"/>
                  <a:gd name="T2" fmla="*/ 1316 w 3300"/>
                  <a:gd name="T3" fmla="*/ 0 h 4177"/>
                  <a:gd name="T4" fmla="*/ 1316 w 3300"/>
                  <a:gd name="T5" fmla="*/ 211 h 4177"/>
                  <a:gd name="T6" fmla="*/ 3079 w 3300"/>
                  <a:gd name="T7" fmla="*/ 211 h 4177"/>
                  <a:gd name="T8" fmla="*/ 3079 w 3300"/>
                  <a:gd name="T9" fmla="*/ 3965 h 4177"/>
                  <a:gd name="T10" fmla="*/ 211 w 3300"/>
                  <a:gd name="T11" fmla="*/ 3965 h 4177"/>
                  <a:gd name="T12" fmla="*/ 211 w 3300"/>
                  <a:gd name="T13" fmla="*/ 3484 h 4177"/>
                  <a:gd name="T14" fmla="*/ 0 w 3300"/>
                  <a:gd name="T15" fmla="*/ 3484 h 4177"/>
                  <a:gd name="T16" fmla="*/ 0 w 3300"/>
                  <a:gd name="T17" fmla="*/ 3999 h 4177"/>
                  <a:gd name="T18" fmla="*/ 177 w 3300"/>
                  <a:gd name="T19" fmla="*/ 4176 h 4177"/>
                  <a:gd name="T20" fmla="*/ 3113 w 3300"/>
                  <a:gd name="T21" fmla="*/ 4176 h 4177"/>
                  <a:gd name="T22" fmla="*/ 3290 w 3300"/>
                  <a:gd name="T23" fmla="*/ 3999 h 4177"/>
                  <a:gd name="T24" fmla="*/ 3290 w 3300"/>
                  <a:gd name="T25" fmla="*/ 186 h 4177"/>
                  <a:gd name="T26" fmla="*/ 3113 w 3300"/>
                  <a:gd name="T27" fmla="*/ 0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0" h="4177">
                    <a:moveTo>
                      <a:pt x="3113" y="0"/>
                    </a:moveTo>
                    <a:lnTo>
                      <a:pt x="1316" y="0"/>
                    </a:lnTo>
                    <a:lnTo>
                      <a:pt x="1316" y="211"/>
                    </a:lnTo>
                    <a:lnTo>
                      <a:pt x="3079" y="211"/>
                    </a:lnTo>
                    <a:lnTo>
                      <a:pt x="3079" y="3965"/>
                    </a:lnTo>
                    <a:lnTo>
                      <a:pt x="211" y="3965"/>
                    </a:lnTo>
                    <a:lnTo>
                      <a:pt x="211" y="3484"/>
                    </a:lnTo>
                    <a:lnTo>
                      <a:pt x="0" y="3484"/>
                    </a:lnTo>
                    <a:lnTo>
                      <a:pt x="0" y="3999"/>
                    </a:lnTo>
                    <a:cubicBezTo>
                      <a:pt x="0" y="4101"/>
                      <a:pt x="84" y="4176"/>
                      <a:pt x="177" y="4176"/>
                    </a:cubicBezTo>
                    <a:lnTo>
                      <a:pt x="3113" y="4176"/>
                    </a:lnTo>
                    <a:cubicBezTo>
                      <a:pt x="3214" y="4176"/>
                      <a:pt x="3290" y="4092"/>
                      <a:pt x="3290" y="3999"/>
                    </a:cubicBezTo>
                    <a:lnTo>
                      <a:pt x="3290" y="186"/>
                    </a:lnTo>
                    <a:cubicBezTo>
                      <a:pt x="3299" y="84"/>
                      <a:pt x="3214" y="0"/>
                      <a:pt x="3113"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78560">
                  <a:defRPr/>
                </a:pPr>
                <a:endParaRPr lang="en-US" sz="1730" kern="0">
                  <a:solidFill>
                    <a:sysClr val="windowText" lastClr="000000"/>
                  </a:solidFill>
                  <a:latin typeface="Segoe UI"/>
                </a:endParaRPr>
              </a:p>
            </p:txBody>
          </p:sp>
          <p:sp>
            <p:nvSpPr>
              <p:cNvPr id="673" name="Freeform 3">
                <a:extLst>
                  <a:ext uri="{FF2B5EF4-FFF2-40B4-BE49-F238E27FC236}">
                    <a16:creationId xmlns:a16="http://schemas.microsoft.com/office/drawing/2014/main" id="{B7C34250-28CC-4B4D-88B2-847F795267E5}"/>
                  </a:ext>
                </a:extLst>
              </p:cNvPr>
              <p:cNvSpPr>
                <a:spLocks noChangeArrowheads="1"/>
              </p:cNvSpPr>
              <p:nvPr/>
            </p:nvSpPr>
            <p:spPr bwMode="auto">
              <a:xfrm>
                <a:off x="4597402" y="3698874"/>
                <a:ext cx="1017588" cy="368302"/>
              </a:xfrm>
              <a:custGeom>
                <a:avLst/>
                <a:gdLst>
                  <a:gd name="T0" fmla="*/ 2826 w 2827"/>
                  <a:gd name="T1" fmla="*/ 489 h 1022"/>
                  <a:gd name="T2" fmla="*/ 2218 w 2827"/>
                  <a:gd name="T3" fmla="*/ 0 h 1022"/>
                  <a:gd name="T4" fmla="*/ 2218 w 2827"/>
                  <a:gd name="T5" fmla="*/ 320 h 1022"/>
                  <a:gd name="T6" fmla="*/ 793 w 2827"/>
                  <a:gd name="T7" fmla="*/ 320 h 1022"/>
                  <a:gd name="T8" fmla="*/ 413 w 2827"/>
                  <a:gd name="T9" fmla="*/ 76 h 1022"/>
                  <a:gd name="T10" fmla="*/ 0 w 2827"/>
                  <a:gd name="T11" fmla="*/ 489 h 1022"/>
                  <a:gd name="T12" fmla="*/ 413 w 2827"/>
                  <a:gd name="T13" fmla="*/ 902 h 1022"/>
                  <a:gd name="T14" fmla="*/ 793 w 2827"/>
                  <a:gd name="T15" fmla="*/ 658 h 1022"/>
                  <a:gd name="T16" fmla="*/ 2218 w 2827"/>
                  <a:gd name="T17" fmla="*/ 658 h 1022"/>
                  <a:gd name="T18" fmla="*/ 2218 w 2827"/>
                  <a:gd name="T19" fmla="*/ 1021 h 1022"/>
                  <a:gd name="T20" fmla="*/ 2826 w 2827"/>
                  <a:gd name="T21" fmla="*/ 489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7" h="1022">
                    <a:moveTo>
                      <a:pt x="2826" y="489"/>
                    </a:moveTo>
                    <a:lnTo>
                      <a:pt x="2218" y="0"/>
                    </a:lnTo>
                    <a:lnTo>
                      <a:pt x="2218" y="320"/>
                    </a:lnTo>
                    <a:lnTo>
                      <a:pt x="793" y="320"/>
                    </a:lnTo>
                    <a:cubicBezTo>
                      <a:pt x="726" y="178"/>
                      <a:pt x="582" y="76"/>
                      <a:pt x="413" y="76"/>
                    </a:cubicBezTo>
                    <a:cubicBezTo>
                      <a:pt x="185" y="76"/>
                      <a:pt x="0" y="262"/>
                      <a:pt x="0" y="489"/>
                    </a:cubicBezTo>
                    <a:cubicBezTo>
                      <a:pt x="0" y="717"/>
                      <a:pt x="185" y="902"/>
                      <a:pt x="413" y="902"/>
                    </a:cubicBezTo>
                    <a:cubicBezTo>
                      <a:pt x="582" y="902"/>
                      <a:pt x="726" y="801"/>
                      <a:pt x="793" y="658"/>
                    </a:cubicBezTo>
                    <a:lnTo>
                      <a:pt x="2218" y="658"/>
                    </a:lnTo>
                    <a:lnTo>
                      <a:pt x="2218" y="1021"/>
                    </a:lnTo>
                    <a:lnTo>
                      <a:pt x="2826" y="48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78560">
                  <a:defRPr/>
                </a:pPr>
                <a:endParaRPr lang="en-US" sz="1730" kern="0">
                  <a:solidFill>
                    <a:sysClr val="windowText" lastClr="000000"/>
                  </a:solidFill>
                  <a:latin typeface="Segoe UI"/>
                </a:endParaRPr>
              </a:p>
            </p:txBody>
          </p:sp>
        </p:grpSp>
      </p:grpSp>
      <p:sp>
        <p:nvSpPr>
          <p:cNvPr id="676" name="Rectangle 675">
            <a:extLst>
              <a:ext uri="{FF2B5EF4-FFF2-40B4-BE49-F238E27FC236}">
                <a16:creationId xmlns:a16="http://schemas.microsoft.com/office/drawing/2014/main" id="{B7FE198C-9619-415B-B4DC-F04DCCEB4091}"/>
              </a:ext>
            </a:extLst>
          </p:cNvPr>
          <p:cNvSpPr/>
          <p:nvPr/>
        </p:nvSpPr>
        <p:spPr>
          <a:xfrm>
            <a:off x="7251828" y="872523"/>
            <a:ext cx="1210112" cy="409970"/>
          </a:xfrm>
          <a:prstGeom prst="rect">
            <a:avLst/>
          </a:prstGeom>
        </p:spPr>
        <p:txBody>
          <a:bodyPr wrap="none">
            <a:spAutoFit/>
          </a:bodyPr>
          <a:lstStyle/>
          <a:p>
            <a:pPr algn="ctr" defTabSz="878560">
              <a:lnSpc>
                <a:spcPct val="90000"/>
              </a:lnSpc>
              <a:defRPr/>
            </a:pPr>
            <a:r>
              <a:rPr lang="en-US" sz="2307" kern="0" spc="-68">
                <a:solidFill>
                  <a:srgbClr val="353535"/>
                </a:solidFill>
                <a:latin typeface="Segoe UI"/>
                <a:ea typeface="ＭＳ Ｐゴシック" charset="0"/>
                <a:cs typeface="Segoe UI Semibold" panose="020B0702040204020203" pitchFamily="34" charset="0"/>
              </a:rPr>
              <a:t>Controls</a:t>
            </a:r>
          </a:p>
        </p:txBody>
      </p:sp>
      <p:sp>
        <p:nvSpPr>
          <p:cNvPr id="694" name="Rectangle 693">
            <a:extLst>
              <a:ext uri="{FF2B5EF4-FFF2-40B4-BE49-F238E27FC236}">
                <a16:creationId xmlns:a16="http://schemas.microsoft.com/office/drawing/2014/main" id="{1C72ED93-8014-44FD-AB09-4FA9F3801214}"/>
              </a:ext>
            </a:extLst>
          </p:cNvPr>
          <p:cNvSpPr/>
          <p:nvPr/>
        </p:nvSpPr>
        <p:spPr bwMode="auto">
          <a:xfrm>
            <a:off x="2365004" y="3447628"/>
            <a:ext cx="1788541" cy="489304"/>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95" name="Condition: Location">
            <a:extLst>
              <a:ext uri="{FF2B5EF4-FFF2-40B4-BE49-F238E27FC236}">
                <a16:creationId xmlns:a16="http://schemas.microsoft.com/office/drawing/2014/main" id="{72E3E5C7-95CD-44DB-9469-09B4DEB6F2A5}"/>
              </a:ext>
            </a:extLst>
          </p:cNvPr>
          <p:cNvGrpSpPr/>
          <p:nvPr/>
        </p:nvGrpSpPr>
        <p:grpSpPr>
          <a:xfrm>
            <a:off x="3246386" y="3850273"/>
            <a:ext cx="755566" cy="755568"/>
            <a:chOff x="-1490654" y="4458718"/>
            <a:chExt cx="896425" cy="896425"/>
          </a:xfrm>
        </p:grpSpPr>
        <p:sp>
          <p:nvSpPr>
            <p:cNvPr id="696" name="Oval 695">
              <a:extLst>
                <a:ext uri="{FF2B5EF4-FFF2-40B4-BE49-F238E27FC236}">
                  <a16:creationId xmlns:a16="http://schemas.microsoft.com/office/drawing/2014/main" id="{3978D833-CF95-4B9B-8778-30A9DE4497D2}"/>
                </a:ext>
              </a:extLst>
            </p:cNvPr>
            <p:cNvSpPr/>
            <p:nvPr/>
          </p:nvSpPr>
          <p:spPr bwMode="auto">
            <a:xfrm>
              <a:off x="-1490654" y="4458718"/>
              <a:ext cx="896425" cy="896425"/>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pPr>
              <a:endParaRPr lang="en-US" sz="5190" kern="0">
                <a:gradFill>
                  <a:gsLst>
                    <a:gs pos="0">
                      <a:srgbClr val="FFFFFF"/>
                    </a:gs>
                    <a:gs pos="100000">
                      <a:srgbClr val="FFFFFF"/>
                    </a:gs>
                  </a:gsLst>
                  <a:lin ang="5400000" scaled="0"/>
                </a:gradFill>
                <a:latin typeface="Segoe UI"/>
                <a:cs typeface="Segoe UI" pitchFamily="34" charset="0"/>
              </a:endParaRPr>
            </a:p>
          </p:txBody>
        </p:sp>
        <p:sp>
          <p:nvSpPr>
            <p:cNvPr id="697" name="Freeform 145">
              <a:extLst>
                <a:ext uri="{FF2B5EF4-FFF2-40B4-BE49-F238E27FC236}">
                  <a16:creationId xmlns:a16="http://schemas.microsoft.com/office/drawing/2014/main" id="{BD65BD0E-86C3-4F5F-9BB3-4B2DBA37A2FA}"/>
                </a:ext>
              </a:extLst>
            </p:cNvPr>
            <p:cNvSpPr>
              <a:spLocks noChangeAspect="1" noEditPoints="1"/>
            </p:cNvSpPr>
            <p:nvPr/>
          </p:nvSpPr>
          <p:spPr bwMode="auto">
            <a:xfrm>
              <a:off x="-1244833" y="4678330"/>
              <a:ext cx="404782" cy="457200"/>
            </a:xfrm>
            <a:custGeom>
              <a:avLst/>
              <a:gdLst>
                <a:gd name="T0" fmla="*/ 94 w 114"/>
                <a:gd name="T1" fmla="*/ 20 h 130"/>
                <a:gd name="T2" fmla="*/ 20 w 114"/>
                <a:gd name="T3" fmla="*/ 20 h 130"/>
                <a:gd name="T4" fmla="*/ 20 w 114"/>
                <a:gd name="T5" fmla="*/ 93 h 130"/>
                <a:gd name="T6" fmla="*/ 57 w 114"/>
                <a:gd name="T7" fmla="*/ 130 h 130"/>
                <a:gd name="T8" fmla="*/ 94 w 114"/>
                <a:gd name="T9" fmla="*/ 93 h 130"/>
                <a:gd name="T10" fmla="*/ 94 w 114"/>
                <a:gd name="T11" fmla="*/ 20 h 130"/>
                <a:gd name="T12" fmla="*/ 57 w 114"/>
                <a:gd name="T13" fmla="*/ 119 h 130"/>
                <a:gd name="T14" fmla="*/ 26 w 114"/>
                <a:gd name="T15" fmla="*/ 88 h 130"/>
                <a:gd name="T16" fmla="*/ 26 w 114"/>
                <a:gd name="T17" fmla="*/ 26 h 130"/>
                <a:gd name="T18" fmla="*/ 88 w 114"/>
                <a:gd name="T19" fmla="*/ 26 h 130"/>
                <a:gd name="T20" fmla="*/ 88 w 114"/>
                <a:gd name="T21" fmla="*/ 88 h 130"/>
                <a:gd name="T22" fmla="*/ 57 w 114"/>
                <a:gd name="T23" fmla="*/ 119 h 130"/>
                <a:gd name="T24" fmla="*/ 80 w 114"/>
                <a:gd name="T25" fmla="*/ 34 h 130"/>
                <a:gd name="T26" fmla="*/ 34 w 114"/>
                <a:gd name="T27" fmla="*/ 34 h 130"/>
                <a:gd name="T28" fmla="*/ 34 w 114"/>
                <a:gd name="T29" fmla="*/ 79 h 130"/>
                <a:gd name="T30" fmla="*/ 80 w 114"/>
                <a:gd name="T31" fmla="*/ 79 h 130"/>
                <a:gd name="T32" fmla="*/ 80 w 114"/>
                <a:gd name="T33" fmla="*/ 34 h 130"/>
                <a:gd name="T34" fmla="*/ 40 w 114"/>
                <a:gd name="T35" fmla="*/ 74 h 130"/>
                <a:gd name="T36" fmla="*/ 40 w 114"/>
                <a:gd name="T37" fmla="*/ 40 h 130"/>
                <a:gd name="T38" fmla="*/ 74 w 114"/>
                <a:gd name="T39" fmla="*/ 40 h 130"/>
                <a:gd name="T40" fmla="*/ 74 w 114"/>
                <a:gd name="T41" fmla="*/ 74 h 130"/>
                <a:gd name="T42" fmla="*/ 40 w 114"/>
                <a:gd name="T43"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30">
                  <a:moveTo>
                    <a:pt x="94" y="20"/>
                  </a:moveTo>
                  <a:cubicBezTo>
                    <a:pt x="74" y="0"/>
                    <a:pt x="41" y="0"/>
                    <a:pt x="20" y="20"/>
                  </a:cubicBezTo>
                  <a:cubicBezTo>
                    <a:pt x="0" y="40"/>
                    <a:pt x="0" y="73"/>
                    <a:pt x="20" y="93"/>
                  </a:cubicBezTo>
                  <a:cubicBezTo>
                    <a:pt x="57" y="130"/>
                    <a:pt x="57" y="130"/>
                    <a:pt x="57" y="130"/>
                  </a:cubicBezTo>
                  <a:cubicBezTo>
                    <a:pt x="94" y="93"/>
                    <a:pt x="94" y="93"/>
                    <a:pt x="94" y="93"/>
                  </a:cubicBezTo>
                  <a:cubicBezTo>
                    <a:pt x="114" y="73"/>
                    <a:pt x="114" y="40"/>
                    <a:pt x="94" y="20"/>
                  </a:cubicBezTo>
                  <a:close/>
                  <a:moveTo>
                    <a:pt x="57" y="119"/>
                  </a:moveTo>
                  <a:cubicBezTo>
                    <a:pt x="26" y="88"/>
                    <a:pt x="26" y="88"/>
                    <a:pt x="26" y="88"/>
                  </a:cubicBezTo>
                  <a:cubicBezTo>
                    <a:pt x="9" y="71"/>
                    <a:pt x="9" y="43"/>
                    <a:pt x="26" y="26"/>
                  </a:cubicBezTo>
                  <a:cubicBezTo>
                    <a:pt x="43" y="8"/>
                    <a:pt x="71" y="8"/>
                    <a:pt x="88" y="26"/>
                  </a:cubicBezTo>
                  <a:cubicBezTo>
                    <a:pt x="105" y="43"/>
                    <a:pt x="105" y="71"/>
                    <a:pt x="88" y="88"/>
                  </a:cubicBezTo>
                  <a:lnTo>
                    <a:pt x="57" y="119"/>
                  </a:lnTo>
                  <a:close/>
                  <a:moveTo>
                    <a:pt x="80" y="34"/>
                  </a:moveTo>
                  <a:cubicBezTo>
                    <a:pt x="67" y="22"/>
                    <a:pt x="47" y="22"/>
                    <a:pt x="34" y="34"/>
                  </a:cubicBezTo>
                  <a:cubicBezTo>
                    <a:pt x="22" y="46"/>
                    <a:pt x="22" y="67"/>
                    <a:pt x="34" y="79"/>
                  </a:cubicBezTo>
                  <a:cubicBezTo>
                    <a:pt x="47" y="92"/>
                    <a:pt x="67" y="92"/>
                    <a:pt x="80" y="79"/>
                  </a:cubicBezTo>
                  <a:cubicBezTo>
                    <a:pt x="92" y="67"/>
                    <a:pt x="92" y="46"/>
                    <a:pt x="80" y="34"/>
                  </a:cubicBezTo>
                  <a:close/>
                  <a:moveTo>
                    <a:pt x="40" y="74"/>
                  </a:moveTo>
                  <a:cubicBezTo>
                    <a:pt x="31" y="64"/>
                    <a:pt x="31" y="49"/>
                    <a:pt x="40" y="40"/>
                  </a:cubicBezTo>
                  <a:cubicBezTo>
                    <a:pt x="50" y="30"/>
                    <a:pt x="65" y="30"/>
                    <a:pt x="74" y="40"/>
                  </a:cubicBezTo>
                  <a:cubicBezTo>
                    <a:pt x="83" y="49"/>
                    <a:pt x="83" y="64"/>
                    <a:pt x="74" y="74"/>
                  </a:cubicBezTo>
                  <a:cubicBezTo>
                    <a:pt x="65" y="83"/>
                    <a:pt x="50" y="83"/>
                    <a:pt x="40" y="74"/>
                  </a:cubicBezTo>
                  <a:close/>
                </a:path>
              </a:pathLst>
            </a:custGeom>
            <a:solidFill>
              <a:srgbClr val="0078D7"/>
            </a:solidFill>
            <a:ln w="0">
              <a:solidFill>
                <a:srgbClr val="E6E6E6"/>
              </a:solidFill>
              <a:miter lim="800000"/>
            </a:ln>
          </p:spPr>
          <p:txBody>
            <a:bodyPr vert="horz" wrap="square" lIns="89642" tIns="44821" rIns="89642" bIns="44821" numCol="1" anchor="t" anchorCtr="0" compatLnSpc="1">
              <a:prstTxWarp prst="textNoShape">
                <a:avLst/>
              </a:prstTxWarp>
            </a:bodyPr>
            <a:lstStyle/>
            <a:p>
              <a:pPr defTabSz="896386">
                <a:defRPr/>
              </a:pPr>
              <a:endParaRPr lang="en-US" kern="0">
                <a:solidFill>
                  <a:srgbClr val="353535"/>
                </a:solidFill>
              </a:endParaRPr>
            </a:p>
          </p:txBody>
        </p:sp>
      </p:grpSp>
      <p:grpSp>
        <p:nvGrpSpPr>
          <p:cNvPr id="698" name="Condition: Apps">
            <a:extLst>
              <a:ext uri="{FF2B5EF4-FFF2-40B4-BE49-F238E27FC236}">
                <a16:creationId xmlns:a16="http://schemas.microsoft.com/office/drawing/2014/main" id="{CA3C3E0A-66EF-4947-BDE6-A8E03C842466}"/>
              </a:ext>
            </a:extLst>
          </p:cNvPr>
          <p:cNvGrpSpPr>
            <a:grpSpLocks noChangeAspect="1"/>
          </p:cNvGrpSpPr>
          <p:nvPr/>
        </p:nvGrpSpPr>
        <p:grpSpPr>
          <a:xfrm>
            <a:off x="3631361" y="4712075"/>
            <a:ext cx="755566" cy="755568"/>
            <a:chOff x="10968827" y="1678521"/>
            <a:chExt cx="758952" cy="758953"/>
          </a:xfrm>
        </p:grpSpPr>
        <p:sp>
          <p:nvSpPr>
            <p:cNvPr id="699" name="Oval 698">
              <a:extLst>
                <a:ext uri="{FF2B5EF4-FFF2-40B4-BE49-F238E27FC236}">
                  <a16:creationId xmlns:a16="http://schemas.microsoft.com/office/drawing/2014/main" id="{E2860B2D-861C-43BE-8850-B9E64AEC7F3B}"/>
                </a:ext>
              </a:extLst>
            </p:cNvPr>
            <p:cNvSpPr/>
            <p:nvPr/>
          </p:nvSpPr>
          <p:spPr bwMode="auto">
            <a:xfrm>
              <a:off x="10968827" y="1678521"/>
              <a:ext cx="758952" cy="758953"/>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pPr>
              <a:endParaRPr lang="en-US" sz="5190" kern="0">
                <a:gradFill>
                  <a:gsLst>
                    <a:gs pos="0">
                      <a:srgbClr val="FFFFFF"/>
                    </a:gs>
                    <a:gs pos="100000">
                      <a:srgbClr val="FFFFFF"/>
                    </a:gs>
                  </a:gsLst>
                  <a:lin ang="5400000" scaled="0"/>
                </a:gradFill>
                <a:latin typeface="Segoe UI"/>
                <a:cs typeface="Segoe UI" pitchFamily="34" charset="0"/>
              </a:endParaRPr>
            </a:p>
          </p:txBody>
        </p:sp>
        <p:grpSp>
          <p:nvGrpSpPr>
            <p:cNvPr id="700" name="Group 699">
              <a:extLst>
                <a:ext uri="{FF2B5EF4-FFF2-40B4-BE49-F238E27FC236}">
                  <a16:creationId xmlns:a16="http://schemas.microsoft.com/office/drawing/2014/main" id="{8D2BCCFD-792F-43F3-ACA8-977D2A414157}"/>
                </a:ext>
              </a:extLst>
            </p:cNvPr>
            <p:cNvGrpSpPr/>
            <p:nvPr/>
          </p:nvGrpSpPr>
          <p:grpSpPr>
            <a:xfrm>
              <a:off x="11150726" y="1863657"/>
              <a:ext cx="405343" cy="399538"/>
              <a:chOff x="9168011" y="5170684"/>
              <a:chExt cx="665163" cy="655637"/>
            </a:xfrm>
          </p:grpSpPr>
          <p:sp>
            <p:nvSpPr>
              <p:cNvPr id="701" name="Freeform 44">
                <a:extLst>
                  <a:ext uri="{FF2B5EF4-FFF2-40B4-BE49-F238E27FC236}">
                    <a16:creationId xmlns:a16="http://schemas.microsoft.com/office/drawing/2014/main" id="{2D1A5594-716B-4DD8-8A58-1D286E42B913}"/>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0078D7"/>
              </a:solidFill>
              <a:ln w="19050"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sp>
            <p:nvSpPr>
              <p:cNvPr id="702" name="Freeform 45">
                <a:extLst>
                  <a:ext uri="{FF2B5EF4-FFF2-40B4-BE49-F238E27FC236}">
                    <a16:creationId xmlns:a16="http://schemas.microsoft.com/office/drawing/2014/main" id="{4EC15234-E4CC-44EA-ACCC-C99379A50657}"/>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sp>
            <p:nvSpPr>
              <p:cNvPr id="703" name="Freeform 46">
                <a:extLst>
                  <a:ext uri="{FF2B5EF4-FFF2-40B4-BE49-F238E27FC236}">
                    <a16:creationId xmlns:a16="http://schemas.microsoft.com/office/drawing/2014/main" id="{098CE9AE-31C7-442B-BBE9-4E3EDE1CEB5A}"/>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sp>
            <p:nvSpPr>
              <p:cNvPr id="704" name="Freeform 47">
                <a:extLst>
                  <a:ext uri="{FF2B5EF4-FFF2-40B4-BE49-F238E27FC236}">
                    <a16:creationId xmlns:a16="http://schemas.microsoft.com/office/drawing/2014/main" id="{FF0C57A2-E797-44F6-96D7-246672C40852}"/>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9050"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defTabSz="878727">
                  <a:defRPr/>
                </a:pPr>
                <a:endParaRPr lang="en-US" sz="1730" kern="0">
                  <a:ln w="12700">
                    <a:solidFill>
                      <a:srgbClr val="505050"/>
                    </a:solidFill>
                  </a:ln>
                  <a:solidFill>
                    <a:srgbClr val="002050"/>
                  </a:solidFill>
                  <a:latin typeface="Segoe UI"/>
                </a:endParaRPr>
              </a:p>
            </p:txBody>
          </p:sp>
        </p:grpSp>
      </p:grpSp>
      <p:grpSp>
        <p:nvGrpSpPr>
          <p:cNvPr id="705" name="Condition: Devices">
            <a:extLst>
              <a:ext uri="{FF2B5EF4-FFF2-40B4-BE49-F238E27FC236}">
                <a16:creationId xmlns:a16="http://schemas.microsoft.com/office/drawing/2014/main" id="{60CD49F3-6937-438B-B911-6900C4A30AEB}"/>
              </a:ext>
            </a:extLst>
          </p:cNvPr>
          <p:cNvGrpSpPr>
            <a:grpSpLocks noChangeAspect="1"/>
          </p:cNvGrpSpPr>
          <p:nvPr/>
        </p:nvGrpSpPr>
        <p:grpSpPr>
          <a:xfrm>
            <a:off x="3246386" y="2753603"/>
            <a:ext cx="755566" cy="755568"/>
            <a:chOff x="8997947" y="1475843"/>
            <a:chExt cx="1187753" cy="1187753"/>
          </a:xfrm>
        </p:grpSpPr>
        <p:sp>
          <p:nvSpPr>
            <p:cNvPr id="706" name="Oval 705">
              <a:extLst>
                <a:ext uri="{FF2B5EF4-FFF2-40B4-BE49-F238E27FC236}">
                  <a16:creationId xmlns:a16="http://schemas.microsoft.com/office/drawing/2014/main" id="{12D0AF33-9033-47DC-A2EC-C615902DB7EE}"/>
                </a:ext>
              </a:extLst>
            </p:cNvPr>
            <p:cNvSpPr/>
            <p:nvPr/>
          </p:nvSpPr>
          <p:spPr bwMode="auto">
            <a:xfrm>
              <a:off x="8997947" y="1475843"/>
              <a:ext cx="1187753" cy="1187753"/>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pPr>
              <a:endParaRPr lang="en-US" sz="5190" kern="0">
                <a:gradFill>
                  <a:gsLst>
                    <a:gs pos="0">
                      <a:srgbClr val="FFFFFF"/>
                    </a:gs>
                    <a:gs pos="100000">
                      <a:srgbClr val="FFFFFF"/>
                    </a:gs>
                  </a:gsLst>
                  <a:lin ang="5400000" scaled="0"/>
                </a:gradFill>
                <a:latin typeface="Segoe UI"/>
                <a:cs typeface="Segoe UI" pitchFamily="34" charset="0"/>
              </a:endParaRPr>
            </a:p>
          </p:txBody>
        </p:sp>
        <p:grpSp>
          <p:nvGrpSpPr>
            <p:cNvPr id="707" name="Group 706">
              <a:extLst>
                <a:ext uri="{FF2B5EF4-FFF2-40B4-BE49-F238E27FC236}">
                  <a16:creationId xmlns:a16="http://schemas.microsoft.com/office/drawing/2014/main" id="{78C2145A-245D-4FE2-A4DC-0CF37644D61B}"/>
                </a:ext>
              </a:extLst>
            </p:cNvPr>
            <p:cNvGrpSpPr/>
            <p:nvPr/>
          </p:nvGrpSpPr>
          <p:grpSpPr>
            <a:xfrm>
              <a:off x="9290152" y="1848014"/>
              <a:ext cx="576390" cy="488371"/>
              <a:chOff x="4947743" y="5339803"/>
              <a:chExt cx="825499" cy="706436"/>
            </a:xfrm>
          </p:grpSpPr>
          <p:sp>
            <p:nvSpPr>
              <p:cNvPr id="708" name="Freeform 5">
                <a:extLst>
                  <a:ext uri="{FF2B5EF4-FFF2-40B4-BE49-F238E27FC236}">
                    <a16:creationId xmlns:a16="http://schemas.microsoft.com/office/drawing/2014/main" id="{283C78A6-7175-4FE6-A801-15D8C331DF0A}"/>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rgbClr val="505050"/>
                  </a:solidFill>
                  <a:latin typeface="Segoe UI"/>
                </a:endParaRPr>
              </a:p>
            </p:txBody>
          </p:sp>
          <p:sp>
            <p:nvSpPr>
              <p:cNvPr id="709" name="Freeform 6">
                <a:extLst>
                  <a:ext uri="{FF2B5EF4-FFF2-40B4-BE49-F238E27FC236}">
                    <a16:creationId xmlns:a16="http://schemas.microsoft.com/office/drawing/2014/main" id="{EE2625BE-8812-44E8-A369-D33F6B16528F}"/>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rgbClr val="505050"/>
                  </a:solidFill>
                  <a:latin typeface="Segoe UI"/>
                </a:endParaRPr>
              </a:p>
            </p:txBody>
          </p:sp>
          <p:sp>
            <p:nvSpPr>
              <p:cNvPr id="710" name="Freeform 7">
                <a:extLst>
                  <a:ext uri="{FF2B5EF4-FFF2-40B4-BE49-F238E27FC236}">
                    <a16:creationId xmlns:a16="http://schemas.microsoft.com/office/drawing/2014/main" id="{393E16E2-EF94-429F-9183-30D8A370D507}"/>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rgbClr val="505050"/>
                  </a:solidFill>
                  <a:latin typeface="Segoe UI"/>
                </a:endParaRPr>
              </a:p>
            </p:txBody>
          </p:sp>
          <p:sp>
            <p:nvSpPr>
              <p:cNvPr id="711" name="Freeform 8">
                <a:extLst>
                  <a:ext uri="{FF2B5EF4-FFF2-40B4-BE49-F238E27FC236}">
                    <a16:creationId xmlns:a16="http://schemas.microsoft.com/office/drawing/2014/main" id="{3E68E268-5B04-4122-895B-A703D2E56ECE}"/>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rgbClr val="505050"/>
                  </a:solidFill>
                  <a:latin typeface="Segoe UI"/>
                </a:endParaRPr>
              </a:p>
            </p:txBody>
          </p:sp>
          <p:sp>
            <p:nvSpPr>
              <p:cNvPr id="712" name="Line 9">
                <a:extLst>
                  <a:ext uri="{FF2B5EF4-FFF2-40B4-BE49-F238E27FC236}">
                    <a16:creationId xmlns:a16="http://schemas.microsoft.com/office/drawing/2014/main" id="{B57C8CC7-1013-4C75-B692-C5C4E1C8CDA0}"/>
                  </a:ext>
                </a:extLst>
              </p:cNvPr>
              <p:cNvSpPr>
                <a:spLocks noChangeShapeType="1"/>
              </p:cNvSpPr>
              <p:nvPr/>
            </p:nvSpPr>
            <p:spPr bwMode="auto">
              <a:xfrm flipH="1" flipV="1">
                <a:off x="5468442" y="5963690"/>
                <a:ext cx="304800" cy="0"/>
              </a:xfrm>
              <a:prstGeom prst="line">
                <a:avLst/>
              </a:prstGeom>
              <a:noFill/>
              <a:ln w="1905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rgbClr val="505050"/>
                  </a:solidFill>
                  <a:latin typeface="Segoe UI"/>
                </a:endParaRPr>
              </a:p>
            </p:txBody>
          </p:sp>
          <p:sp>
            <p:nvSpPr>
              <p:cNvPr id="713" name="Line 10">
                <a:extLst>
                  <a:ext uri="{FF2B5EF4-FFF2-40B4-BE49-F238E27FC236}">
                    <a16:creationId xmlns:a16="http://schemas.microsoft.com/office/drawing/2014/main" id="{598F1822-8F14-44A7-8740-827B40E0E736}"/>
                  </a:ext>
                </a:extLst>
              </p:cNvPr>
              <p:cNvSpPr>
                <a:spLocks noChangeShapeType="1"/>
              </p:cNvSpPr>
              <p:nvPr/>
            </p:nvSpPr>
            <p:spPr bwMode="auto">
              <a:xfrm>
                <a:off x="5468442" y="5543002"/>
                <a:ext cx="304800" cy="4763"/>
              </a:xfrm>
              <a:prstGeom prst="line">
                <a:avLst/>
              </a:prstGeom>
              <a:noFill/>
              <a:ln w="1905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rgbClr val="505050"/>
                  </a:solidFill>
                  <a:latin typeface="Segoe UI"/>
                </a:endParaRPr>
              </a:p>
            </p:txBody>
          </p:sp>
        </p:grpSp>
      </p:grpSp>
      <p:grpSp>
        <p:nvGrpSpPr>
          <p:cNvPr id="714" name="Condition: Users">
            <a:extLst>
              <a:ext uri="{FF2B5EF4-FFF2-40B4-BE49-F238E27FC236}">
                <a16:creationId xmlns:a16="http://schemas.microsoft.com/office/drawing/2014/main" id="{791090D1-E8DA-4C13-9D84-AF2CEFBB3D7B}"/>
              </a:ext>
            </a:extLst>
          </p:cNvPr>
          <p:cNvGrpSpPr/>
          <p:nvPr/>
        </p:nvGrpSpPr>
        <p:grpSpPr>
          <a:xfrm>
            <a:off x="3631361" y="1906997"/>
            <a:ext cx="755566" cy="755568"/>
            <a:chOff x="2389913" y="1545064"/>
            <a:chExt cx="896425" cy="896425"/>
          </a:xfrm>
        </p:grpSpPr>
        <p:sp>
          <p:nvSpPr>
            <p:cNvPr id="715" name="Oval 714">
              <a:extLst>
                <a:ext uri="{FF2B5EF4-FFF2-40B4-BE49-F238E27FC236}">
                  <a16:creationId xmlns:a16="http://schemas.microsoft.com/office/drawing/2014/main" id="{016A28FB-6E3A-4205-8F8F-5293165D61AF}"/>
                </a:ext>
              </a:extLst>
            </p:cNvPr>
            <p:cNvSpPr/>
            <p:nvPr/>
          </p:nvSpPr>
          <p:spPr bwMode="auto">
            <a:xfrm>
              <a:off x="2389913" y="1545064"/>
              <a:ext cx="896425" cy="896425"/>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519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16" name="Group 715">
              <a:extLst>
                <a:ext uri="{FF2B5EF4-FFF2-40B4-BE49-F238E27FC236}">
                  <a16:creationId xmlns:a16="http://schemas.microsoft.com/office/drawing/2014/main" id="{741937B3-6631-4733-8052-EB9F753A559A}"/>
                </a:ext>
              </a:extLst>
            </p:cNvPr>
            <p:cNvGrpSpPr/>
            <p:nvPr/>
          </p:nvGrpSpPr>
          <p:grpSpPr>
            <a:xfrm>
              <a:off x="2677696" y="1796615"/>
              <a:ext cx="320858" cy="381540"/>
              <a:chOff x="6701391" y="5898584"/>
              <a:chExt cx="414034" cy="492343"/>
            </a:xfrm>
          </p:grpSpPr>
          <p:sp>
            <p:nvSpPr>
              <p:cNvPr id="717" name="Freeform 9">
                <a:extLst>
                  <a:ext uri="{FF2B5EF4-FFF2-40B4-BE49-F238E27FC236}">
                    <a16:creationId xmlns:a16="http://schemas.microsoft.com/office/drawing/2014/main" id="{4D2D0EFF-3BDC-403D-8107-211AA765612B}"/>
                  </a:ext>
                </a:extLst>
              </p:cNvPr>
              <p:cNvSpPr>
                <a:spLocks/>
              </p:cNvSpPr>
              <p:nvPr/>
            </p:nvSpPr>
            <p:spPr bwMode="auto">
              <a:xfrm>
                <a:off x="6701391" y="6188868"/>
                <a:ext cx="414034" cy="202059"/>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896386">
                  <a:defRPr/>
                </a:pPr>
                <a:endParaRPr lang="en-US" sz="1800" kern="0">
                  <a:solidFill>
                    <a:srgbClr val="353535"/>
                  </a:solidFill>
                </a:endParaRPr>
              </a:p>
            </p:txBody>
          </p:sp>
          <p:sp>
            <p:nvSpPr>
              <p:cNvPr id="718" name="Oval 717">
                <a:extLst>
                  <a:ext uri="{FF2B5EF4-FFF2-40B4-BE49-F238E27FC236}">
                    <a16:creationId xmlns:a16="http://schemas.microsoft.com/office/drawing/2014/main" id="{343A3894-A6D2-4923-907A-803391E85C30}"/>
                  </a:ext>
                </a:extLst>
              </p:cNvPr>
              <p:cNvSpPr>
                <a:spLocks noChangeArrowheads="1"/>
              </p:cNvSpPr>
              <p:nvPr/>
            </p:nvSpPr>
            <p:spPr bwMode="auto">
              <a:xfrm>
                <a:off x="6761604" y="5898584"/>
                <a:ext cx="293586" cy="290227"/>
              </a:xfrm>
              <a:prstGeom prst="ellipse">
                <a:avLst/>
              </a:prstGeom>
              <a:noFill/>
              <a:ln w="12700" cap="flat">
                <a:solidFill>
                  <a:srgbClr val="0078D7"/>
                </a:solidFill>
                <a:prstDash val="solid"/>
                <a:miter lim="800000"/>
                <a:headEnd/>
                <a:tailEnd/>
              </a:ln>
            </p:spPr>
            <p:txBody>
              <a:bodyPr vert="horz" wrap="square" lIns="91427" tIns="45713" rIns="91427" bIns="45713" numCol="1" anchor="t" anchorCtr="0" compatLnSpc="1">
                <a:prstTxWarp prst="textNoShape">
                  <a:avLst/>
                </a:prstTxWarp>
              </a:bodyPr>
              <a:lstStyle/>
              <a:p>
                <a:pPr defTabSz="896386">
                  <a:defRPr/>
                </a:pPr>
                <a:endParaRPr lang="en-US" sz="1800" kern="0">
                  <a:solidFill>
                    <a:srgbClr val="353535"/>
                  </a:solidFill>
                </a:endParaRPr>
              </a:p>
            </p:txBody>
          </p:sp>
        </p:grpSp>
      </p:grpSp>
      <p:sp>
        <p:nvSpPr>
          <p:cNvPr id="719" name="Oval 718">
            <a:extLst>
              <a:ext uri="{FF2B5EF4-FFF2-40B4-BE49-F238E27FC236}">
                <a16:creationId xmlns:a16="http://schemas.microsoft.com/office/drawing/2014/main" id="{31A54844-3FE7-40C7-BEB9-B3DD7BBBB736}"/>
              </a:ext>
            </a:extLst>
          </p:cNvPr>
          <p:cNvSpPr/>
          <p:nvPr/>
        </p:nvSpPr>
        <p:spPr bwMode="auto">
          <a:xfrm>
            <a:off x="4044837" y="1768998"/>
            <a:ext cx="3853007" cy="3852788"/>
          </a:xfrm>
          <a:prstGeom prst="ellipse">
            <a:avLst/>
          </a:prstGeom>
          <a:noFill/>
          <a:ln w="228600" cap="flat" cmpd="sng" algn="ctr">
            <a:solidFill>
              <a:srgbClr val="0078D7"/>
            </a:solidFill>
            <a:prstDash val="solid"/>
            <a:headEnd type="none"/>
            <a:tailEnd type="none"/>
          </a:ln>
          <a:effectLst/>
        </p:spPr>
        <p:txBody>
          <a:bodyPr rot="0" spcFirstLastPara="0" vertOverflow="overflow" horzOverflow="overflow" vert="horz" wrap="square" lIns="172306" tIns="137845" rIns="172306" bIns="137845" numCol="1" spcCol="0" rtlCol="0" fromWordArt="0" anchor="ctr" anchorCtr="0" forceAA="0" compatLnSpc="1">
            <a:prstTxWarp prst="textNoShape">
              <a:avLst/>
            </a:prstTxWarp>
            <a:noAutofit/>
          </a:bodyPr>
          <a:lstStyle/>
          <a:p>
            <a:pPr algn="ctr" defTabSz="878441" fontAlgn="base">
              <a:lnSpc>
                <a:spcPct val="90000"/>
              </a:lnSpc>
              <a:spcBef>
                <a:spcPct val="0"/>
              </a:spcBef>
              <a:spcAft>
                <a:spcPct val="0"/>
              </a:spcAft>
              <a:defRPr/>
            </a:pPr>
            <a:endParaRPr lang="en-US" sz="153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20" name="Policy Result">
            <a:extLst>
              <a:ext uri="{FF2B5EF4-FFF2-40B4-BE49-F238E27FC236}">
                <a16:creationId xmlns:a16="http://schemas.microsoft.com/office/drawing/2014/main" id="{AD3242C4-63CF-4927-8BCC-99B74DF93EE6}"/>
              </a:ext>
            </a:extLst>
          </p:cNvPr>
          <p:cNvGrpSpPr/>
          <p:nvPr/>
        </p:nvGrpSpPr>
        <p:grpSpPr>
          <a:xfrm>
            <a:off x="6143663" y="4324216"/>
            <a:ext cx="529426" cy="530067"/>
            <a:chOff x="4912910" y="3539396"/>
            <a:chExt cx="640080" cy="640853"/>
          </a:xfrm>
        </p:grpSpPr>
        <p:sp>
          <p:nvSpPr>
            <p:cNvPr id="721" name="Oval 720">
              <a:extLst>
                <a:ext uri="{FF2B5EF4-FFF2-40B4-BE49-F238E27FC236}">
                  <a16:creationId xmlns:a16="http://schemas.microsoft.com/office/drawing/2014/main" id="{41966E5C-87AE-4408-A073-C220F1827DA8}"/>
                </a:ext>
              </a:extLst>
            </p:cNvPr>
            <p:cNvSpPr/>
            <p:nvPr/>
          </p:nvSpPr>
          <p:spPr bwMode="auto">
            <a:xfrm>
              <a:off x="4912910" y="3539782"/>
              <a:ext cx="640080" cy="64008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22" name="Group 155">
              <a:extLst>
                <a:ext uri="{FF2B5EF4-FFF2-40B4-BE49-F238E27FC236}">
                  <a16:creationId xmlns:a16="http://schemas.microsoft.com/office/drawing/2014/main" id="{12B11D71-1DAA-40C4-B5DF-932720DEC73F}"/>
                </a:ext>
              </a:extLst>
            </p:cNvPr>
            <p:cNvGrpSpPr>
              <a:grpSpLocks noChangeAspect="1"/>
            </p:cNvGrpSpPr>
            <p:nvPr/>
          </p:nvGrpSpPr>
          <p:grpSpPr bwMode="auto">
            <a:xfrm>
              <a:off x="4912910" y="3539396"/>
              <a:ext cx="640080" cy="640853"/>
              <a:chOff x="5006" y="757"/>
              <a:chExt cx="828" cy="829"/>
            </a:xfrm>
            <a:solidFill>
              <a:srgbClr val="0078D7"/>
            </a:solidFill>
          </p:grpSpPr>
          <p:sp>
            <p:nvSpPr>
              <p:cNvPr id="723" name="Freeform 156">
                <a:extLst>
                  <a:ext uri="{FF2B5EF4-FFF2-40B4-BE49-F238E27FC236}">
                    <a16:creationId xmlns:a16="http://schemas.microsoft.com/office/drawing/2014/main" id="{1A52E478-819B-4BE9-A610-AD153779A8B6}"/>
                  </a:ext>
                </a:extLst>
              </p:cNvPr>
              <p:cNvSpPr>
                <a:spLocks noEditPoints="1"/>
              </p:cNvSpPr>
              <p:nvPr/>
            </p:nvSpPr>
            <p:spPr bwMode="auto">
              <a:xfrm>
                <a:off x="5006" y="757"/>
                <a:ext cx="828" cy="829"/>
              </a:xfrm>
              <a:custGeom>
                <a:avLst/>
                <a:gdLst>
                  <a:gd name="T0" fmla="*/ 1567 w 3135"/>
                  <a:gd name="T1" fmla="*/ 25 h 3135"/>
                  <a:gd name="T2" fmla="*/ 1567 w 3135"/>
                  <a:gd name="T3" fmla="*/ 25 h 3135"/>
                  <a:gd name="T4" fmla="*/ 26 w 3135"/>
                  <a:gd name="T5" fmla="*/ 1567 h 3135"/>
                  <a:gd name="T6" fmla="*/ 1567 w 3135"/>
                  <a:gd name="T7" fmla="*/ 3108 h 3135"/>
                  <a:gd name="T8" fmla="*/ 3109 w 3135"/>
                  <a:gd name="T9" fmla="*/ 1567 h 3135"/>
                  <a:gd name="T10" fmla="*/ 1567 w 3135"/>
                  <a:gd name="T11" fmla="*/ 25 h 3135"/>
                  <a:gd name="T12" fmla="*/ 1567 w 3135"/>
                  <a:gd name="T13" fmla="*/ 3135 h 3135"/>
                  <a:gd name="T14" fmla="*/ 1567 w 3135"/>
                  <a:gd name="T15" fmla="*/ 3135 h 3135"/>
                  <a:gd name="T16" fmla="*/ 0 w 3135"/>
                  <a:gd name="T17" fmla="*/ 1567 h 3135"/>
                  <a:gd name="T18" fmla="*/ 1567 w 3135"/>
                  <a:gd name="T19" fmla="*/ 0 h 3135"/>
                  <a:gd name="T20" fmla="*/ 3135 w 3135"/>
                  <a:gd name="T21" fmla="*/ 1567 h 3135"/>
                  <a:gd name="T22" fmla="*/ 1567 w 3135"/>
                  <a:gd name="T23" fmla="*/ 3135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5" h="3135">
                    <a:moveTo>
                      <a:pt x="1567" y="25"/>
                    </a:moveTo>
                    <a:lnTo>
                      <a:pt x="1567" y="25"/>
                    </a:lnTo>
                    <a:cubicBezTo>
                      <a:pt x="718" y="25"/>
                      <a:pt x="26" y="717"/>
                      <a:pt x="26" y="1567"/>
                    </a:cubicBezTo>
                    <a:cubicBezTo>
                      <a:pt x="26" y="2416"/>
                      <a:pt x="718" y="3108"/>
                      <a:pt x="1567" y="3108"/>
                    </a:cubicBezTo>
                    <a:cubicBezTo>
                      <a:pt x="2417" y="3108"/>
                      <a:pt x="3109" y="2416"/>
                      <a:pt x="3109" y="1567"/>
                    </a:cubicBezTo>
                    <a:cubicBezTo>
                      <a:pt x="3109" y="717"/>
                      <a:pt x="2417" y="25"/>
                      <a:pt x="1567" y="25"/>
                    </a:cubicBezTo>
                    <a:close/>
                    <a:moveTo>
                      <a:pt x="1567" y="3135"/>
                    </a:moveTo>
                    <a:lnTo>
                      <a:pt x="1567" y="3135"/>
                    </a:lnTo>
                    <a:cubicBezTo>
                      <a:pt x="703" y="3135"/>
                      <a:pt x="0" y="2431"/>
                      <a:pt x="0" y="1567"/>
                    </a:cubicBezTo>
                    <a:cubicBezTo>
                      <a:pt x="0" y="702"/>
                      <a:pt x="703" y="0"/>
                      <a:pt x="1567" y="0"/>
                    </a:cubicBezTo>
                    <a:cubicBezTo>
                      <a:pt x="2432" y="0"/>
                      <a:pt x="3135" y="702"/>
                      <a:pt x="3135" y="1567"/>
                    </a:cubicBezTo>
                    <a:cubicBezTo>
                      <a:pt x="3135" y="2431"/>
                      <a:pt x="2432" y="3135"/>
                      <a:pt x="1567" y="3135"/>
                    </a:cubicBezTo>
                    <a:close/>
                  </a:path>
                </a:pathLst>
              </a:custGeom>
              <a:grpFill/>
              <a:ln w="9525">
                <a:solidFill>
                  <a:srgbClr val="0078D7"/>
                </a:solid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24" name="Freeform 157">
                <a:extLst>
                  <a:ext uri="{FF2B5EF4-FFF2-40B4-BE49-F238E27FC236}">
                    <a16:creationId xmlns:a16="http://schemas.microsoft.com/office/drawing/2014/main" id="{C00938C3-C904-47C6-A081-15F5B7AF9930}"/>
                  </a:ext>
                </a:extLst>
              </p:cNvPr>
              <p:cNvSpPr>
                <a:spLocks/>
              </p:cNvSpPr>
              <p:nvPr/>
            </p:nvSpPr>
            <p:spPr bwMode="auto">
              <a:xfrm>
                <a:off x="5235" y="934"/>
                <a:ext cx="381" cy="479"/>
              </a:xfrm>
              <a:custGeom>
                <a:avLst/>
                <a:gdLst>
                  <a:gd name="T0" fmla="*/ 1357 w 1440"/>
                  <a:gd name="T1" fmla="*/ 1813 h 1813"/>
                  <a:gd name="T2" fmla="*/ 1357 w 1440"/>
                  <a:gd name="T3" fmla="*/ 1813 h 1813"/>
                  <a:gd name="T4" fmla="*/ 79 w 1440"/>
                  <a:gd name="T5" fmla="*/ 1813 h 1813"/>
                  <a:gd name="T6" fmla="*/ 0 w 1440"/>
                  <a:gd name="T7" fmla="*/ 1730 h 1813"/>
                  <a:gd name="T8" fmla="*/ 0 w 1440"/>
                  <a:gd name="T9" fmla="*/ 81 h 1813"/>
                  <a:gd name="T10" fmla="*/ 79 w 1440"/>
                  <a:gd name="T11" fmla="*/ 0 h 1813"/>
                  <a:gd name="T12" fmla="*/ 573 w 1440"/>
                  <a:gd name="T13" fmla="*/ 0 h 1813"/>
                  <a:gd name="T14" fmla="*/ 573 w 1440"/>
                  <a:gd name="T15" fmla="*/ 27 h 1813"/>
                  <a:gd name="T16" fmla="*/ 79 w 1440"/>
                  <a:gd name="T17" fmla="*/ 27 h 1813"/>
                  <a:gd name="T18" fmla="*/ 27 w 1440"/>
                  <a:gd name="T19" fmla="*/ 81 h 1813"/>
                  <a:gd name="T20" fmla="*/ 27 w 1440"/>
                  <a:gd name="T21" fmla="*/ 1730 h 1813"/>
                  <a:gd name="T22" fmla="*/ 79 w 1440"/>
                  <a:gd name="T23" fmla="*/ 1787 h 1813"/>
                  <a:gd name="T24" fmla="*/ 1357 w 1440"/>
                  <a:gd name="T25" fmla="*/ 1787 h 1813"/>
                  <a:gd name="T26" fmla="*/ 1413 w 1440"/>
                  <a:gd name="T27" fmla="*/ 1730 h 1813"/>
                  <a:gd name="T28" fmla="*/ 1413 w 1440"/>
                  <a:gd name="T29" fmla="*/ 81 h 1813"/>
                  <a:gd name="T30" fmla="*/ 1357 w 1440"/>
                  <a:gd name="T31" fmla="*/ 27 h 1813"/>
                  <a:gd name="T32" fmla="*/ 853 w 1440"/>
                  <a:gd name="T33" fmla="*/ 27 h 1813"/>
                  <a:gd name="T34" fmla="*/ 853 w 1440"/>
                  <a:gd name="T35" fmla="*/ 0 h 1813"/>
                  <a:gd name="T36" fmla="*/ 1357 w 1440"/>
                  <a:gd name="T37" fmla="*/ 0 h 1813"/>
                  <a:gd name="T38" fmla="*/ 1440 w 1440"/>
                  <a:gd name="T39" fmla="*/ 81 h 1813"/>
                  <a:gd name="T40" fmla="*/ 1440 w 1440"/>
                  <a:gd name="T41" fmla="*/ 1730 h 1813"/>
                  <a:gd name="T42" fmla="*/ 1357 w 1440"/>
                  <a:gd name="T43" fmla="*/ 1813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0" h="1813">
                    <a:moveTo>
                      <a:pt x="1357" y="1813"/>
                    </a:moveTo>
                    <a:lnTo>
                      <a:pt x="1357" y="1813"/>
                    </a:lnTo>
                    <a:lnTo>
                      <a:pt x="79" y="1813"/>
                    </a:lnTo>
                    <a:cubicBezTo>
                      <a:pt x="37" y="1813"/>
                      <a:pt x="0" y="1774"/>
                      <a:pt x="0" y="1730"/>
                    </a:cubicBezTo>
                    <a:lnTo>
                      <a:pt x="0" y="81"/>
                    </a:lnTo>
                    <a:cubicBezTo>
                      <a:pt x="0" y="38"/>
                      <a:pt x="37" y="0"/>
                      <a:pt x="79" y="0"/>
                    </a:cubicBezTo>
                    <a:lnTo>
                      <a:pt x="573" y="0"/>
                    </a:lnTo>
                    <a:lnTo>
                      <a:pt x="573" y="27"/>
                    </a:lnTo>
                    <a:lnTo>
                      <a:pt x="79" y="27"/>
                    </a:lnTo>
                    <a:cubicBezTo>
                      <a:pt x="52" y="27"/>
                      <a:pt x="27" y="53"/>
                      <a:pt x="27" y="81"/>
                    </a:cubicBezTo>
                    <a:lnTo>
                      <a:pt x="27" y="1730"/>
                    </a:lnTo>
                    <a:cubicBezTo>
                      <a:pt x="27" y="1758"/>
                      <a:pt x="52" y="1787"/>
                      <a:pt x="79" y="1787"/>
                    </a:cubicBezTo>
                    <a:lnTo>
                      <a:pt x="1357" y="1787"/>
                    </a:lnTo>
                    <a:cubicBezTo>
                      <a:pt x="1385" y="1787"/>
                      <a:pt x="1413" y="1757"/>
                      <a:pt x="1413" y="1730"/>
                    </a:cubicBezTo>
                    <a:lnTo>
                      <a:pt x="1413" y="81"/>
                    </a:lnTo>
                    <a:cubicBezTo>
                      <a:pt x="1413" y="54"/>
                      <a:pt x="1385" y="27"/>
                      <a:pt x="1357" y="27"/>
                    </a:cubicBezTo>
                    <a:lnTo>
                      <a:pt x="853" y="27"/>
                    </a:lnTo>
                    <a:lnTo>
                      <a:pt x="853" y="0"/>
                    </a:lnTo>
                    <a:lnTo>
                      <a:pt x="1357" y="0"/>
                    </a:lnTo>
                    <a:cubicBezTo>
                      <a:pt x="1400" y="0"/>
                      <a:pt x="1440" y="39"/>
                      <a:pt x="1440" y="81"/>
                    </a:cubicBezTo>
                    <a:lnTo>
                      <a:pt x="1440" y="1730"/>
                    </a:lnTo>
                    <a:cubicBezTo>
                      <a:pt x="1440" y="1773"/>
                      <a:pt x="1400" y="1813"/>
                      <a:pt x="1357" y="1813"/>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25" name="Freeform 158">
                <a:extLst>
                  <a:ext uri="{FF2B5EF4-FFF2-40B4-BE49-F238E27FC236}">
                    <a16:creationId xmlns:a16="http://schemas.microsoft.com/office/drawing/2014/main" id="{6B952AD9-63B0-43A8-AE72-0399ABEA8999}"/>
                  </a:ext>
                </a:extLst>
              </p:cNvPr>
              <p:cNvSpPr>
                <a:spLocks/>
              </p:cNvSpPr>
              <p:nvPr/>
            </p:nvSpPr>
            <p:spPr bwMode="auto">
              <a:xfrm>
                <a:off x="5267" y="980"/>
                <a:ext cx="314" cy="401"/>
              </a:xfrm>
              <a:custGeom>
                <a:avLst/>
                <a:gdLst>
                  <a:gd name="T0" fmla="*/ 1173 w 1187"/>
                  <a:gd name="T1" fmla="*/ 1520 h 1520"/>
                  <a:gd name="T2" fmla="*/ 1173 w 1187"/>
                  <a:gd name="T3" fmla="*/ 1520 h 1520"/>
                  <a:gd name="T4" fmla="*/ 13 w 1187"/>
                  <a:gd name="T5" fmla="*/ 1520 h 1520"/>
                  <a:gd name="T6" fmla="*/ 0 w 1187"/>
                  <a:gd name="T7" fmla="*/ 1507 h 1520"/>
                  <a:gd name="T8" fmla="*/ 0 w 1187"/>
                  <a:gd name="T9" fmla="*/ 14 h 1520"/>
                  <a:gd name="T10" fmla="*/ 13 w 1187"/>
                  <a:gd name="T11" fmla="*/ 0 h 1520"/>
                  <a:gd name="T12" fmla="*/ 133 w 1187"/>
                  <a:gd name="T13" fmla="*/ 0 h 1520"/>
                  <a:gd name="T14" fmla="*/ 133 w 1187"/>
                  <a:gd name="T15" fmla="*/ 27 h 1520"/>
                  <a:gd name="T16" fmla="*/ 27 w 1187"/>
                  <a:gd name="T17" fmla="*/ 27 h 1520"/>
                  <a:gd name="T18" fmla="*/ 27 w 1187"/>
                  <a:gd name="T19" fmla="*/ 1494 h 1520"/>
                  <a:gd name="T20" fmla="*/ 1160 w 1187"/>
                  <a:gd name="T21" fmla="*/ 1494 h 1520"/>
                  <a:gd name="T22" fmla="*/ 1160 w 1187"/>
                  <a:gd name="T23" fmla="*/ 27 h 1520"/>
                  <a:gd name="T24" fmla="*/ 1053 w 1187"/>
                  <a:gd name="T25" fmla="*/ 27 h 1520"/>
                  <a:gd name="T26" fmla="*/ 1053 w 1187"/>
                  <a:gd name="T27" fmla="*/ 0 h 1520"/>
                  <a:gd name="T28" fmla="*/ 1173 w 1187"/>
                  <a:gd name="T29" fmla="*/ 0 h 1520"/>
                  <a:gd name="T30" fmla="*/ 1187 w 1187"/>
                  <a:gd name="T31" fmla="*/ 14 h 1520"/>
                  <a:gd name="T32" fmla="*/ 1187 w 1187"/>
                  <a:gd name="T33" fmla="*/ 1507 h 1520"/>
                  <a:gd name="T34" fmla="*/ 1173 w 1187"/>
                  <a:gd name="T35" fmla="*/ 152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7" h="1520">
                    <a:moveTo>
                      <a:pt x="1173" y="1520"/>
                    </a:moveTo>
                    <a:lnTo>
                      <a:pt x="1173" y="1520"/>
                    </a:lnTo>
                    <a:lnTo>
                      <a:pt x="13" y="1520"/>
                    </a:lnTo>
                    <a:cubicBezTo>
                      <a:pt x="6" y="1520"/>
                      <a:pt x="0" y="1514"/>
                      <a:pt x="0" y="1507"/>
                    </a:cubicBezTo>
                    <a:lnTo>
                      <a:pt x="0" y="14"/>
                    </a:lnTo>
                    <a:cubicBezTo>
                      <a:pt x="0" y="6"/>
                      <a:pt x="6" y="0"/>
                      <a:pt x="13" y="0"/>
                    </a:cubicBezTo>
                    <a:lnTo>
                      <a:pt x="133" y="0"/>
                    </a:lnTo>
                    <a:lnTo>
                      <a:pt x="133" y="27"/>
                    </a:lnTo>
                    <a:lnTo>
                      <a:pt x="27" y="27"/>
                    </a:lnTo>
                    <a:lnTo>
                      <a:pt x="27" y="1494"/>
                    </a:lnTo>
                    <a:lnTo>
                      <a:pt x="1160" y="1494"/>
                    </a:lnTo>
                    <a:lnTo>
                      <a:pt x="1160" y="27"/>
                    </a:lnTo>
                    <a:lnTo>
                      <a:pt x="1053" y="27"/>
                    </a:lnTo>
                    <a:lnTo>
                      <a:pt x="1053" y="0"/>
                    </a:lnTo>
                    <a:lnTo>
                      <a:pt x="1173" y="0"/>
                    </a:lnTo>
                    <a:cubicBezTo>
                      <a:pt x="1181" y="0"/>
                      <a:pt x="1187" y="6"/>
                      <a:pt x="1187" y="14"/>
                    </a:cubicBezTo>
                    <a:lnTo>
                      <a:pt x="1187" y="1507"/>
                    </a:lnTo>
                    <a:cubicBezTo>
                      <a:pt x="1187" y="1514"/>
                      <a:pt x="1181" y="1520"/>
                      <a:pt x="1173" y="152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26" name="Freeform 159">
                <a:extLst>
                  <a:ext uri="{FF2B5EF4-FFF2-40B4-BE49-F238E27FC236}">
                    <a16:creationId xmlns:a16="http://schemas.microsoft.com/office/drawing/2014/main" id="{F8AE9C84-A3DF-4665-B146-BA7D62BCD364}"/>
                  </a:ext>
                </a:extLst>
              </p:cNvPr>
              <p:cNvSpPr>
                <a:spLocks noEditPoints="1"/>
              </p:cNvSpPr>
              <p:nvPr/>
            </p:nvSpPr>
            <p:spPr bwMode="auto">
              <a:xfrm>
                <a:off x="5299" y="917"/>
                <a:ext cx="250" cy="91"/>
              </a:xfrm>
              <a:custGeom>
                <a:avLst/>
                <a:gdLst>
                  <a:gd name="T0" fmla="*/ 478 w 947"/>
                  <a:gd name="T1" fmla="*/ 122 h 344"/>
                  <a:gd name="T2" fmla="*/ 478 w 947"/>
                  <a:gd name="T3" fmla="*/ 122 h 344"/>
                  <a:gd name="T4" fmla="*/ 442 w 947"/>
                  <a:gd name="T5" fmla="*/ 158 h 344"/>
                  <a:gd name="T6" fmla="*/ 478 w 947"/>
                  <a:gd name="T7" fmla="*/ 194 h 344"/>
                  <a:gd name="T8" fmla="*/ 514 w 947"/>
                  <a:gd name="T9" fmla="*/ 158 h 344"/>
                  <a:gd name="T10" fmla="*/ 478 w 947"/>
                  <a:gd name="T11" fmla="*/ 122 h 344"/>
                  <a:gd name="T12" fmla="*/ 478 w 947"/>
                  <a:gd name="T13" fmla="*/ 220 h 344"/>
                  <a:gd name="T14" fmla="*/ 478 w 947"/>
                  <a:gd name="T15" fmla="*/ 220 h 344"/>
                  <a:gd name="T16" fmla="*/ 416 w 947"/>
                  <a:gd name="T17" fmla="*/ 158 h 344"/>
                  <a:gd name="T18" fmla="*/ 478 w 947"/>
                  <a:gd name="T19" fmla="*/ 95 h 344"/>
                  <a:gd name="T20" fmla="*/ 541 w 947"/>
                  <a:gd name="T21" fmla="*/ 158 h 344"/>
                  <a:gd name="T22" fmla="*/ 478 w 947"/>
                  <a:gd name="T23" fmla="*/ 220 h 344"/>
                  <a:gd name="T24" fmla="*/ 27 w 947"/>
                  <a:gd name="T25" fmla="*/ 317 h 344"/>
                  <a:gd name="T26" fmla="*/ 27 w 947"/>
                  <a:gd name="T27" fmla="*/ 317 h 344"/>
                  <a:gd name="T28" fmla="*/ 920 w 947"/>
                  <a:gd name="T29" fmla="*/ 317 h 344"/>
                  <a:gd name="T30" fmla="*/ 920 w 947"/>
                  <a:gd name="T31" fmla="*/ 227 h 344"/>
                  <a:gd name="T32" fmla="*/ 868 w 947"/>
                  <a:gd name="T33" fmla="*/ 184 h 344"/>
                  <a:gd name="T34" fmla="*/ 624 w 947"/>
                  <a:gd name="T35" fmla="*/ 184 h 344"/>
                  <a:gd name="T36" fmla="*/ 610 w 947"/>
                  <a:gd name="T37" fmla="*/ 171 h 344"/>
                  <a:gd name="T38" fmla="*/ 611 w 947"/>
                  <a:gd name="T39" fmla="*/ 169 h 344"/>
                  <a:gd name="T40" fmla="*/ 611 w 947"/>
                  <a:gd name="T41" fmla="*/ 161 h 344"/>
                  <a:gd name="T42" fmla="*/ 478 w 947"/>
                  <a:gd name="T43" fmla="*/ 27 h 344"/>
                  <a:gd name="T44" fmla="*/ 345 w 947"/>
                  <a:gd name="T45" fmla="*/ 161 h 344"/>
                  <a:gd name="T46" fmla="*/ 346 w 947"/>
                  <a:gd name="T47" fmla="*/ 170 h 344"/>
                  <a:gd name="T48" fmla="*/ 342 w 947"/>
                  <a:gd name="T49" fmla="*/ 180 h 344"/>
                  <a:gd name="T50" fmla="*/ 332 w 947"/>
                  <a:gd name="T51" fmla="*/ 184 h 344"/>
                  <a:gd name="T52" fmla="*/ 89 w 947"/>
                  <a:gd name="T53" fmla="*/ 184 h 344"/>
                  <a:gd name="T54" fmla="*/ 27 w 947"/>
                  <a:gd name="T55" fmla="*/ 227 h 344"/>
                  <a:gd name="T56" fmla="*/ 27 w 947"/>
                  <a:gd name="T57" fmla="*/ 317 h 344"/>
                  <a:gd name="T58" fmla="*/ 933 w 947"/>
                  <a:gd name="T59" fmla="*/ 344 h 344"/>
                  <a:gd name="T60" fmla="*/ 933 w 947"/>
                  <a:gd name="T61" fmla="*/ 344 h 344"/>
                  <a:gd name="T62" fmla="*/ 13 w 947"/>
                  <a:gd name="T63" fmla="*/ 344 h 344"/>
                  <a:gd name="T64" fmla="*/ 0 w 947"/>
                  <a:gd name="T65" fmla="*/ 331 h 344"/>
                  <a:gd name="T66" fmla="*/ 0 w 947"/>
                  <a:gd name="T67" fmla="*/ 227 h 344"/>
                  <a:gd name="T68" fmla="*/ 89 w 947"/>
                  <a:gd name="T69" fmla="*/ 157 h 344"/>
                  <a:gd name="T70" fmla="*/ 319 w 947"/>
                  <a:gd name="T71" fmla="*/ 157 h 344"/>
                  <a:gd name="T72" fmla="*/ 478 w 947"/>
                  <a:gd name="T73" fmla="*/ 0 h 344"/>
                  <a:gd name="T74" fmla="*/ 637 w 947"/>
                  <a:gd name="T75" fmla="*/ 157 h 344"/>
                  <a:gd name="T76" fmla="*/ 868 w 947"/>
                  <a:gd name="T77" fmla="*/ 157 h 344"/>
                  <a:gd name="T78" fmla="*/ 947 w 947"/>
                  <a:gd name="T79" fmla="*/ 227 h 344"/>
                  <a:gd name="T80" fmla="*/ 947 w 947"/>
                  <a:gd name="T81" fmla="*/ 331 h 344"/>
                  <a:gd name="T82" fmla="*/ 933 w 947"/>
                  <a:gd name="T8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344">
                    <a:moveTo>
                      <a:pt x="478" y="122"/>
                    </a:moveTo>
                    <a:lnTo>
                      <a:pt x="478" y="122"/>
                    </a:lnTo>
                    <a:cubicBezTo>
                      <a:pt x="458" y="122"/>
                      <a:pt x="442" y="138"/>
                      <a:pt x="442" y="158"/>
                    </a:cubicBezTo>
                    <a:cubicBezTo>
                      <a:pt x="442" y="178"/>
                      <a:pt x="458" y="194"/>
                      <a:pt x="478" y="194"/>
                    </a:cubicBezTo>
                    <a:cubicBezTo>
                      <a:pt x="498" y="194"/>
                      <a:pt x="514" y="178"/>
                      <a:pt x="514" y="158"/>
                    </a:cubicBezTo>
                    <a:cubicBezTo>
                      <a:pt x="514" y="138"/>
                      <a:pt x="498" y="122"/>
                      <a:pt x="478" y="122"/>
                    </a:cubicBezTo>
                    <a:close/>
                    <a:moveTo>
                      <a:pt x="478" y="220"/>
                    </a:moveTo>
                    <a:lnTo>
                      <a:pt x="478" y="220"/>
                    </a:lnTo>
                    <a:cubicBezTo>
                      <a:pt x="444" y="220"/>
                      <a:pt x="416" y="192"/>
                      <a:pt x="416" y="158"/>
                    </a:cubicBezTo>
                    <a:cubicBezTo>
                      <a:pt x="416" y="123"/>
                      <a:pt x="444" y="95"/>
                      <a:pt x="478" y="95"/>
                    </a:cubicBezTo>
                    <a:cubicBezTo>
                      <a:pt x="513" y="95"/>
                      <a:pt x="541" y="123"/>
                      <a:pt x="541" y="158"/>
                    </a:cubicBezTo>
                    <a:cubicBezTo>
                      <a:pt x="541" y="192"/>
                      <a:pt x="513" y="220"/>
                      <a:pt x="478" y="220"/>
                    </a:cubicBezTo>
                    <a:close/>
                    <a:moveTo>
                      <a:pt x="27" y="317"/>
                    </a:moveTo>
                    <a:lnTo>
                      <a:pt x="27" y="317"/>
                    </a:lnTo>
                    <a:lnTo>
                      <a:pt x="920" y="317"/>
                    </a:lnTo>
                    <a:lnTo>
                      <a:pt x="920" y="227"/>
                    </a:lnTo>
                    <a:cubicBezTo>
                      <a:pt x="920" y="199"/>
                      <a:pt x="893" y="184"/>
                      <a:pt x="868" y="184"/>
                    </a:cubicBezTo>
                    <a:lnTo>
                      <a:pt x="624" y="184"/>
                    </a:lnTo>
                    <a:cubicBezTo>
                      <a:pt x="616" y="184"/>
                      <a:pt x="610" y="178"/>
                      <a:pt x="610" y="171"/>
                    </a:cubicBezTo>
                    <a:cubicBezTo>
                      <a:pt x="610" y="170"/>
                      <a:pt x="611" y="169"/>
                      <a:pt x="611" y="169"/>
                    </a:cubicBezTo>
                    <a:cubicBezTo>
                      <a:pt x="611" y="167"/>
                      <a:pt x="611" y="162"/>
                      <a:pt x="611" y="161"/>
                    </a:cubicBezTo>
                    <a:cubicBezTo>
                      <a:pt x="611" y="87"/>
                      <a:pt x="551" y="27"/>
                      <a:pt x="478" y="27"/>
                    </a:cubicBezTo>
                    <a:cubicBezTo>
                      <a:pt x="405" y="27"/>
                      <a:pt x="345" y="87"/>
                      <a:pt x="345" y="161"/>
                    </a:cubicBezTo>
                    <a:cubicBezTo>
                      <a:pt x="345" y="164"/>
                      <a:pt x="346" y="170"/>
                      <a:pt x="346" y="170"/>
                    </a:cubicBezTo>
                    <a:cubicBezTo>
                      <a:pt x="346" y="174"/>
                      <a:pt x="344" y="177"/>
                      <a:pt x="342" y="180"/>
                    </a:cubicBezTo>
                    <a:cubicBezTo>
                      <a:pt x="339" y="182"/>
                      <a:pt x="336" y="184"/>
                      <a:pt x="332" y="184"/>
                    </a:cubicBezTo>
                    <a:lnTo>
                      <a:pt x="89" y="184"/>
                    </a:lnTo>
                    <a:cubicBezTo>
                      <a:pt x="59" y="184"/>
                      <a:pt x="27" y="202"/>
                      <a:pt x="27" y="227"/>
                    </a:cubicBezTo>
                    <a:lnTo>
                      <a:pt x="27" y="317"/>
                    </a:lnTo>
                    <a:close/>
                    <a:moveTo>
                      <a:pt x="933" y="344"/>
                    </a:moveTo>
                    <a:lnTo>
                      <a:pt x="933" y="344"/>
                    </a:lnTo>
                    <a:lnTo>
                      <a:pt x="13" y="344"/>
                    </a:lnTo>
                    <a:cubicBezTo>
                      <a:pt x="6" y="344"/>
                      <a:pt x="0" y="338"/>
                      <a:pt x="0" y="331"/>
                    </a:cubicBezTo>
                    <a:lnTo>
                      <a:pt x="0" y="227"/>
                    </a:lnTo>
                    <a:cubicBezTo>
                      <a:pt x="0" y="185"/>
                      <a:pt x="46" y="157"/>
                      <a:pt x="89" y="157"/>
                    </a:cubicBezTo>
                    <a:lnTo>
                      <a:pt x="319" y="157"/>
                    </a:lnTo>
                    <a:cubicBezTo>
                      <a:pt x="321" y="70"/>
                      <a:pt x="392" y="0"/>
                      <a:pt x="478" y="0"/>
                    </a:cubicBezTo>
                    <a:cubicBezTo>
                      <a:pt x="565" y="0"/>
                      <a:pt x="636" y="70"/>
                      <a:pt x="637" y="157"/>
                    </a:cubicBezTo>
                    <a:lnTo>
                      <a:pt x="868" y="157"/>
                    </a:lnTo>
                    <a:cubicBezTo>
                      <a:pt x="913" y="157"/>
                      <a:pt x="947" y="187"/>
                      <a:pt x="947" y="227"/>
                    </a:cubicBezTo>
                    <a:lnTo>
                      <a:pt x="947" y="331"/>
                    </a:lnTo>
                    <a:cubicBezTo>
                      <a:pt x="947" y="338"/>
                      <a:pt x="941" y="344"/>
                      <a:pt x="933" y="344"/>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27" name="Freeform 160">
                <a:extLst>
                  <a:ext uri="{FF2B5EF4-FFF2-40B4-BE49-F238E27FC236}">
                    <a16:creationId xmlns:a16="http://schemas.microsoft.com/office/drawing/2014/main" id="{32EC1CCB-F6F4-4CA5-ABAC-52CEF03BEE7C}"/>
                  </a:ext>
                </a:extLst>
              </p:cNvPr>
              <p:cNvSpPr>
                <a:spLocks noEditPoints="1"/>
              </p:cNvSpPr>
              <p:nvPr/>
            </p:nvSpPr>
            <p:spPr bwMode="auto">
              <a:xfrm>
                <a:off x="5366" y="1055"/>
                <a:ext cx="118" cy="119"/>
              </a:xfrm>
              <a:custGeom>
                <a:avLst/>
                <a:gdLst>
                  <a:gd name="T0" fmla="*/ 225 w 450"/>
                  <a:gd name="T1" fmla="*/ 27 h 450"/>
                  <a:gd name="T2" fmla="*/ 225 w 450"/>
                  <a:gd name="T3" fmla="*/ 27 h 450"/>
                  <a:gd name="T4" fmla="*/ 27 w 450"/>
                  <a:gd name="T5" fmla="*/ 225 h 450"/>
                  <a:gd name="T6" fmla="*/ 225 w 450"/>
                  <a:gd name="T7" fmla="*/ 423 h 450"/>
                  <a:gd name="T8" fmla="*/ 423 w 450"/>
                  <a:gd name="T9" fmla="*/ 225 h 450"/>
                  <a:gd name="T10" fmla="*/ 225 w 450"/>
                  <a:gd name="T11" fmla="*/ 27 h 450"/>
                  <a:gd name="T12" fmla="*/ 225 w 450"/>
                  <a:gd name="T13" fmla="*/ 450 h 450"/>
                  <a:gd name="T14" fmla="*/ 225 w 450"/>
                  <a:gd name="T15" fmla="*/ 450 h 450"/>
                  <a:gd name="T16" fmla="*/ 0 w 450"/>
                  <a:gd name="T17" fmla="*/ 225 h 450"/>
                  <a:gd name="T18" fmla="*/ 225 w 450"/>
                  <a:gd name="T19" fmla="*/ 0 h 450"/>
                  <a:gd name="T20" fmla="*/ 450 w 450"/>
                  <a:gd name="T21" fmla="*/ 225 h 450"/>
                  <a:gd name="T22" fmla="*/ 225 w 450"/>
                  <a:gd name="T23"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450">
                    <a:moveTo>
                      <a:pt x="225" y="27"/>
                    </a:moveTo>
                    <a:lnTo>
                      <a:pt x="225" y="27"/>
                    </a:lnTo>
                    <a:cubicBezTo>
                      <a:pt x="116" y="27"/>
                      <a:pt x="27" y="116"/>
                      <a:pt x="27" y="225"/>
                    </a:cubicBezTo>
                    <a:cubicBezTo>
                      <a:pt x="27" y="334"/>
                      <a:pt x="116" y="423"/>
                      <a:pt x="225" y="423"/>
                    </a:cubicBezTo>
                    <a:cubicBezTo>
                      <a:pt x="334" y="423"/>
                      <a:pt x="423" y="334"/>
                      <a:pt x="423" y="225"/>
                    </a:cubicBezTo>
                    <a:cubicBezTo>
                      <a:pt x="423" y="116"/>
                      <a:pt x="334" y="27"/>
                      <a:pt x="225" y="27"/>
                    </a:cubicBezTo>
                    <a:close/>
                    <a:moveTo>
                      <a:pt x="225" y="450"/>
                    </a:moveTo>
                    <a:lnTo>
                      <a:pt x="225" y="450"/>
                    </a:lnTo>
                    <a:cubicBezTo>
                      <a:pt x="101" y="450"/>
                      <a:pt x="0" y="349"/>
                      <a:pt x="0" y="225"/>
                    </a:cubicBezTo>
                    <a:cubicBezTo>
                      <a:pt x="0" y="101"/>
                      <a:pt x="101" y="0"/>
                      <a:pt x="225" y="0"/>
                    </a:cubicBezTo>
                    <a:cubicBezTo>
                      <a:pt x="349" y="0"/>
                      <a:pt x="450" y="101"/>
                      <a:pt x="450" y="225"/>
                    </a:cubicBezTo>
                    <a:cubicBezTo>
                      <a:pt x="450" y="349"/>
                      <a:pt x="349" y="450"/>
                      <a:pt x="225" y="45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28" name="Freeform 161">
                <a:extLst>
                  <a:ext uri="{FF2B5EF4-FFF2-40B4-BE49-F238E27FC236}">
                    <a16:creationId xmlns:a16="http://schemas.microsoft.com/office/drawing/2014/main" id="{72F654BF-ED77-4740-989F-6405140FE488}"/>
                  </a:ext>
                </a:extLst>
              </p:cNvPr>
              <p:cNvSpPr>
                <a:spLocks/>
              </p:cNvSpPr>
              <p:nvPr/>
            </p:nvSpPr>
            <p:spPr bwMode="auto">
              <a:xfrm>
                <a:off x="5396" y="1089"/>
                <a:ext cx="60" cy="49"/>
              </a:xfrm>
              <a:custGeom>
                <a:avLst/>
                <a:gdLst>
                  <a:gd name="T0" fmla="*/ 58 w 229"/>
                  <a:gd name="T1" fmla="*/ 185 h 185"/>
                  <a:gd name="T2" fmla="*/ 58 w 229"/>
                  <a:gd name="T3" fmla="*/ 185 h 185"/>
                  <a:gd name="T4" fmla="*/ 48 w 229"/>
                  <a:gd name="T5" fmla="*/ 181 h 185"/>
                  <a:gd name="T6" fmla="*/ 0 w 229"/>
                  <a:gd name="T7" fmla="*/ 133 h 185"/>
                  <a:gd name="T8" fmla="*/ 19 w 229"/>
                  <a:gd name="T9" fmla="*/ 114 h 185"/>
                  <a:gd name="T10" fmla="*/ 58 w 229"/>
                  <a:gd name="T11" fmla="*/ 153 h 185"/>
                  <a:gd name="T12" fmla="*/ 210 w 229"/>
                  <a:gd name="T13" fmla="*/ 0 h 185"/>
                  <a:gd name="T14" fmla="*/ 229 w 229"/>
                  <a:gd name="T15" fmla="*/ 19 h 185"/>
                  <a:gd name="T16" fmla="*/ 67 w 229"/>
                  <a:gd name="T17" fmla="*/ 181 h 185"/>
                  <a:gd name="T18" fmla="*/ 58 w 229"/>
                  <a:gd name="T1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5">
                    <a:moveTo>
                      <a:pt x="58" y="185"/>
                    </a:moveTo>
                    <a:lnTo>
                      <a:pt x="58" y="185"/>
                    </a:lnTo>
                    <a:cubicBezTo>
                      <a:pt x="54" y="185"/>
                      <a:pt x="51" y="184"/>
                      <a:pt x="48" y="181"/>
                    </a:cubicBezTo>
                    <a:lnTo>
                      <a:pt x="0" y="133"/>
                    </a:lnTo>
                    <a:lnTo>
                      <a:pt x="19" y="114"/>
                    </a:lnTo>
                    <a:lnTo>
                      <a:pt x="58" y="153"/>
                    </a:lnTo>
                    <a:lnTo>
                      <a:pt x="210" y="0"/>
                    </a:lnTo>
                    <a:lnTo>
                      <a:pt x="229" y="19"/>
                    </a:lnTo>
                    <a:lnTo>
                      <a:pt x="67" y="181"/>
                    </a:lnTo>
                    <a:cubicBezTo>
                      <a:pt x="64" y="184"/>
                      <a:pt x="61" y="185"/>
                      <a:pt x="58" y="185"/>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29" name="Freeform 162">
                <a:extLst>
                  <a:ext uri="{FF2B5EF4-FFF2-40B4-BE49-F238E27FC236}">
                    <a16:creationId xmlns:a16="http://schemas.microsoft.com/office/drawing/2014/main" id="{E37AF26E-D2F9-4438-876E-1595175B37C5}"/>
                  </a:ext>
                </a:extLst>
              </p:cNvPr>
              <p:cNvSpPr>
                <a:spLocks/>
              </p:cNvSpPr>
              <p:nvPr/>
            </p:nvSpPr>
            <p:spPr bwMode="auto">
              <a:xfrm>
                <a:off x="5355" y="1209"/>
                <a:ext cx="144" cy="7"/>
              </a:xfrm>
              <a:custGeom>
                <a:avLst/>
                <a:gdLst>
                  <a:gd name="T0" fmla="*/ 534 w 547"/>
                  <a:gd name="T1" fmla="*/ 27 h 27"/>
                  <a:gd name="T2" fmla="*/ 534 w 547"/>
                  <a:gd name="T3" fmla="*/ 27 h 27"/>
                  <a:gd name="T4" fmla="*/ 14 w 547"/>
                  <a:gd name="T5" fmla="*/ 27 h 27"/>
                  <a:gd name="T6" fmla="*/ 0 w 547"/>
                  <a:gd name="T7" fmla="*/ 13 h 27"/>
                  <a:gd name="T8" fmla="*/ 14 w 547"/>
                  <a:gd name="T9" fmla="*/ 0 h 27"/>
                  <a:gd name="T10" fmla="*/ 534 w 547"/>
                  <a:gd name="T11" fmla="*/ 0 h 27"/>
                  <a:gd name="T12" fmla="*/ 547 w 547"/>
                  <a:gd name="T13" fmla="*/ 13 h 27"/>
                  <a:gd name="T14" fmla="*/ 534 w 54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7" h="27">
                    <a:moveTo>
                      <a:pt x="534" y="27"/>
                    </a:moveTo>
                    <a:lnTo>
                      <a:pt x="534" y="27"/>
                    </a:lnTo>
                    <a:lnTo>
                      <a:pt x="14" y="27"/>
                    </a:lnTo>
                    <a:cubicBezTo>
                      <a:pt x="6" y="27"/>
                      <a:pt x="0" y="21"/>
                      <a:pt x="0" y="13"/>
                    </a:cubicBezTo>
                    <a:cubicBezTo>
                      <a:pt x="0" y="6"/>
                      <a:pt x="6" y="0"/>
                      <a:pt x="14" y="0"/>
                    </a:cubicBezTo>
                    <a:lnTo>
                      <a:pt x="534" y="0"/>
                    </a:lnTo>
                    <a:cubicBezTo>
                      <a:pt x="541" y="0"/>
                      <a:pt x="547" y="6"/>
                      <a:pt x="547" y="13"/>
                    </a:cubicBezTo>
                    <a:cubicBezTo>
                      <a:pt x="547" y="21"/>
                      <a:pt x="541" y="27"/>
                      <a:pt x="534"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30" name="Freeform 163">
                <a:extLst>
                  <a:ext uri="{FF2B5EF4-FFF2-40B4-BE49-F238E27FC236}">
                    <a16:creationId xmlns:a16="http://schemas.microsoft.com/office/drawing/2014/main" id="{F438849D-C08F-4D0C-9689-00D4E83279F3}"/>
                  </a:ext>
                </a:extLst>
              </p:cNvPr>
              <p:cNvSpPr>
                <a:spLocks/>
              </p:cNvSpPr>
              <p:nvPr/>
            </p:nvSpPr>
            <p:spPr bwMode="auto">
              <a:xfrm>
                <a:off x="5334" y="1261"/>
                <a:ext cx="183" cy="8"/>
              </a:xfrm>
              <a:custGeom>
                <a:avLst/>
                <a:gdLst>
                  <a:gd name="T0" fmla="*/ 680 w 694"/>
                  <a:gd name="T1" fmla="*/ 27 h 27"/>
                  <a:gd name="T2" fmla="*/ 680 w 694"/>
                  <a:gd name="T3" fmla="*/ 27 h 27"/>
                  <a:gd name="T4" fmla="*/ 14 w 694"/>
                  <a:gd name="T5" fmla="*/ 27 h 27"/>
                  <a:gd name="T6" fmla="*/ 0 w 694"/>
                  <a:gd name="T7" fmla="*/ 13 h 27"/>
                  <a:gd name="T8" fmla="*/ 14 w 694"/>
                  <a:gd name="T9" fmla="*/ 0 h 27"/>
                  <a:gd name="T10" fmla="*/ 680 w 694"/>
                  <a:gd name="T11" fmla="*/ 0 h 27"/>
                  <a:gd name="T12" fmla="*/ 694 w 694"/>
                  <a:gd name="T13" fmla="*/ 13 h 27"/>
                  <a:gd name="T14" fmla="*/ 680 w 69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4" h="27">
                    <a:moveTo>
                      <a:pt x="680" y="27"/>
                    </a:moveTo>
                    <a:lnTo>
                      <a:pt x="680" y="27"/>
                    </a:lnTo>
                    <a:lnTo>
                      <a:pt x="14" y="27"/>
                    </a:lnTo>
                    <a:cubicBezTo>
                      <a:pt x="6" y="27"/>
                      <a:pt x="0" y="21"/>
                      <a:pt x="0" y="13"/>
                    </a:cubicBezTo>
                    <a:cubicBezTo>
                      <a:pt x="0" y="6"/>
                      <a:pt x="6" y="0"/>
                      <a:pt x="14" y="0"/>
                    </a:cubicBezTo>
                    <a:lnTo>
                      <a:pt x="680" y="0"/>
                    </a:lnTo>
                    <a:cubicBezTo>
                      <a:pt x="688" y="0"/>
                      <a:pt x="694" y="6"/>
                      <a:pt x="694" y="13"/>
                    </a:cubicBezTo>
                    <a:cubicBezTo>
                      <a:pt x="694" y="21"/>
                      <a:pt x="688" y="27"/>
                      <a:pt x="68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731" name="Freeform 164">
                <a:extLst>
                  <a:ext uri="{FF2B5EF4-FFF2-40B4-BE49-F238E27FC236}">
                    <a16:creationId xmlns:a16="http://schemas.microsoft.com/office/drawing/2014/main" id="{F07AC845-7D97-43FA-9901-CA3C39B0DE01}"/>
                  </a:ext>
                </a:extLst>
              </p:cNvPr>
              <p:cNvSpPr>
                <a:spLocks/>
              </p:cNvSpPr>
              <p:nvPr/>
            </p:nvSpPr>
            <p:spPr bwMode="auto">
              <a:xfrm>
                <a:off x="5359" y="1307"/>
                <a:ext cx="130" cy="7"/>
              </a:xfrm>
              <a:custGeom>
                <a:avLst/>
                <a:gdLst>
                  <a:gd name="T0" fmla="*/ 480 w 493"/>
                  <a:gd name="T1" fmla="*/ 27 h 27"/>
                  <a:gd name="T2" fmla="*/ 480 w 493"/>
                  <a:gd name="T3" fmla="*/ 27 h 27"/>
                  <a:gd name="T4" fmla="*/ 13 w 493"/>
                  <a:gd name="T5" fmla="*/ 27 h 27"/>
                  <a:gd name="T6" fmla="*/ 0 w 493"/>
                  <a:gd name="T7" fmla="*/ 14 h 27"/>
                  <a:gd name="T8" fmla="*/ 13 w 493"/>
                  <a:gd name="T9" fmla="*/ 0 h 27"/>
                  <a:gd name="T10" fmla="*/ 480 w 493"/>
                  <a:gd name="T11" fmla="*/ 0 h 27"/>
                  <a:gd name="T12" fmla="*/ 493 w 493"/>
                  <a:gd name="T13" fmla="*/ 14 h 27"/>
                  <a:gd name="T14" fmla="*/ 480 w 493"/>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3" h="27">
                    <a:moveTo>
                      <a:pt x="480" y="27"/>
                    </a:moveTo>
                    <a:lnTo>
                      <a:pt x="480" y="27"/>
                    </a:lnTo>
                    <a:lnTo>
                      <a:pt x="13" y="27"/>
                    </a:lnTo>
                    <a:cubicBezTo>
                      <a:pt x="5" y="27"/>
                      <a:pt x="0" y="21"/>
                      <a:pt x="0" y="14"/>
                    </a:cubicBezTo>
                    <a:cubicBezTo>
                      <a:pt x="0" y="6"/>
                      <a:pt x="5" y="0"/>
                      <a:pt x="13" y="0"/>
                    </a:cubicBezTo>
                    <a:lnTo>
                      <a:pt x="480" y="0"/>
                    </a:lnTo>
                    <a:cubicBezTo>
                      <a:pt x="487" y="0"/>
                      <a:pt x="493" y="6"/>
                      <a:pt x="493" y="14"/>
                    </a:cubicBezTo>
                    <a:cubicBezTo>
                      <a:pt x="493" y="21"/>
                      <a:pt x="487" y="27"/>
                      <a:pt x="48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grpSp>
      </p:grpSp>
      <p:sp>
        <p:nvSpPr>
          <p:cNvPr id="732" name="Isosceles Triangle 731">
            <a:extLst>
              <a:ext uri="{FF2B5EF4-FFF2-40B4-BE49-F238E27FC236}">
                <a16:creationId xmlns:a16="http://schemas.microsoft.com/office/drawing/2014/main" id="{DB5A2F86-F4A7-4DB4-80B5-867C5CEBD70E}"/>
              </a:ext>
            </a:extLst>
          </p:cNvPr>
          <p:cNvSpPr/>
          <p:nvPr/>
        </p:nvSpPr>
        <p:spPr bwMode="auto">
          <a:xfrm flipV="1">
            <a:off x="4918291" y="1024728"/>
            <a:ext cx="1862468" cy="1275876"/>
          </a:xfrm>
          <a:prstGeom prst="triangle">
            <a:avLst/>
          </a:prstGeom>
          <a:gradFill flip="none" rotWithShape="1">
            <a:gsLst>
              <a:gs pos="0">
                <a:srgbClr val="FFFFFF">
                  <a:lumMod val="50000"/>
                  <a:alpha val="56000"/>
                </a:srgbClr>
              </a:gs>
              <a:gs pos="72000">
                <a:srgbClr val="E6E6E6"/>
              </a:gs>
              <a:gs pos="100000">
                <a:srgbClr val="E6E6E6">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kern="0">
                <a:gradFill>
                  <a:gsLst>
                    <a:gs pos="0">
                      <a:srgbClr val="FFFFFF"/>
                    </a:gs>
                    <a:gs pos="100000">
                      <a:srgbClr val="FFFFFF"/>
                    </a:gs>
                  </a:gsLst>
                  <a:lin ang="5400000" scaled="0"/>
                </a:gradFill>
                <a:latin typeface="Segoe UI Semilight"/>
                <a:ea typeface="Segoe UI" pitchFamily="34" charset="0"/>
                <a:cs typeface="Segoe UI" pitchFamily="34" charset="0"/>
              </a:rPr>
              <a:t> </a:t>
            </a:r>
          </a:p>
        </p:txBody>
      </p:sp>
      <p:sp>
        <p:nvSpPr>
          <p:cNvPr id="733" name="TextBox 732">
            <a:extLst>
              <a:ext uri="{FF2B5EF4-FFF2-40B4-BE49-F238E27FC236}">
                <a16:creationId xmlns:a16="http://schemas.microsoft.com/office/drawing/2014/main" id="{E93903EE-DC59-4414-8EAE-34602A5517A1}"/>
              </a:ext>
            </a:extLst>
          </p:cNvPr>
          <p:cNvSpPr txBox="1"/>
          <p:nvPr/>
        </p:nvSpPr>
        <p:spPr>
          <a:xfrm>
            <a:off x="2021543" y="1708372"/>
            <a:ext cx="1704441"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878560">
              <a:defRPr/>
            </a:pPr>
            <a:r>
              <a:rPr lang="en-US" sz="1345"/>
              <a:t>Employee &amp; Partner</a:t>
            </a:r>
            <a:br>
              <a:rPr lang="en-US" sz="1345"/>
            </a:br>
            <a:r>
              <a:rPr lang="en-US" sz="1345"/>
              <a:t>Users and Roles</a:t>
            </a:r>
          </a:p>
        </p:txBody>
      </p:sp>
      <p:sp>
        <p:nvSpPr>
          <p:cNvPr id="734" name="TextBox 733">
            <a:extLst>
              <a:ext uri="{FF2B5EF4-FFF2-40B4-BE49-F238E27FC236}">
                <a16:creationId xmlns:a16="http://schemas.microsoft.com/office/drawing/2014/main" id="{DD688D07-AC60-4772-946A-0910FE4DB776}"/>
              </a:ext>
            </a:extLst>
          </p:cNvPr>
          <p:cNvSpPr txBox="1"/>
          <p:nvPr/>
        </p:nvSpPr>
        <p:spPr>
          <a:xfrm>
            <a:off x="1746108" y="2545750"/>
            <a:ext cx="1595309"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878560">
              <a:defRPr/>
            </a:pPr>
            <a:r>
              <a:rPr lang="en-US" sz="1345"/>
              <a:t>Trusted &amp;</a:t>
            </a:r>
            <a:br>
              <a:rPr lang="en-US" sz="1345"/>
            </a:br>
            <a:r>
              <a:rPr lang="en-US" sz="1345"/>
              <a:t>Compliant Devices</a:t>
            </a:r>
          </a:p>
        </p:txBody>
      </p:sp>
      <p:sp>
        <p:nvSpPr>
          <p:cNvPr id="735" name="TextBox 734">
            <a:extLst>
              <a:ext uri="{FF2B5EF4-FFF2-40B4-BE49-F238E27FC236}">
                <a16:creationId xmlns:a16="http://schemas.microsoft.com/office/drawing/2014/main" id="{72458D68-99C2-4AD9-B801-B71C36715F1B}"/>
              </a:ext>
            </a:extLst>
          </p:cNvPr>
          <p:cNvSpPr txBox="1"/>
          <p:nvPr/>
        </p:nvSpPr>
        <p:spPr>
          <a:xfrm>
            <a:off x="1939319" y="4340712"/>
            <a:ext cx="1379032"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878560">
              <a:defRPr/>
            </a:pPr>
            <a:r>
              <a:rPr lang="en-US" sz="1345"/>
              <a:t>Physical &amp;</a:t>
            </a:r>
            <a:br>
              <a:rPr lang="en-US" sz="1345"/>
            </a:br>
            <a:r>
              <a:rPr lang="en-US" sz="1345"/>
              <a:t>Virtual Location</a:t>
            </a:r>
          </a:p>
        </p:txBody>
      </p:sp>
      <p:sp>
        <p:nvSpPr>
          <p:cNvPr id="736" name="TextBox 735">
            <a:extLst>
              <a:ext uri="{FF2B5EF4-FFF2-40B4-BE49-F238E27FC236}">
                <a16:creationId xmlns:a16="http://schemas.microsoft.com/office/drawing/2014/main" id="{197C5D9D-2E49-4906-A427-03C1DB7B810C}"/>
              </a:ext>
            </a:extLst>
          </p:cNvPr>
          <p:cNvSpPr txBox="1"/>
          <p:nvPr/>
        </p:nvSpPr>
        <p:spPr>
          <a:xfrm>
            <a:off x="2406372" y="5131026"/>
            <a:ext cx="1215396" cy="46487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878560">
              <a:defRPr/>
            </a:pPr>
            <a:r>
              <a:rPr lang="en-US" sz="1345"/>
              <a:t>Client apps &amp;</a:t>
            </a:r>
            <a:br>
              <a:rPr lang="en-US" sz="1345"/>
            </a:br>
            <a:r>
              <a:rPr lang="en-US" sz="1345"/>
              <a:t>Auth Method</a:t>
            </a:r>
          </a:p>
        </p:txBody>
      </p:sp>
      <p:grpSp>
        <p:nvGrpSpPr>
          <p:cNvPr id="737" name="User">
            <a:extLst>
              <a:ext uri="{FF2B5EF4-FFF2-40B4-BE49-F238E27FC236}">
                <a16:creationId xmlns:a16="http://schemas.microsoft.com/office/drawing/2014/main" id="{D5A42E8B-6A2F-4025-9378-E617D6075FAB}"/>
              </a:ext>
            </a:extLst>
          </p:cNvPr>
          <p:cNvGrpSpPr/>
          <p:nvPr/>
        </p:nvGrpSpPr>
        <p:grpSpPr>
          <a:xfrm>
            <a:off x="1924699" y="3199139"/>
            <a:ext cx="986281" cy="986281"/>
            <a:chOff x="458079" y="2826567"/>
            <a:chExt cx="1006058" cy="1006058"/>
          </a:xfrm>
        </p:grpSpPr>
        <p:sp>
          <p:nvSpPr>
            <p:cNvPr id="738" name="Oval 737">
              <a:extLst>
                <a:ext uri="{FF2B5EF4-FFF2-40B4-BE49-F238E27FC236}">
                  <a16:creationId xmlns:a16="http://schemas.microsoft.com/office/drawing/2014/main" id="{A2B5592C-11EF-4447-B230-7E00959967D8}"/>
                </a:ext>
              </a:extLst>
            </p:cNvPr>
            <p:cNvSpPr/>
            <p:nvPr/>
          </p:nvSpPr>
          <p:spPr bwMode="auto">
            <a:xfrm>
              <a:off x="458079" y="2826567"/>
              <a:ext cx="1006058" cy="100605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372"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39" name="Group 738">
              <a:extLst>
                <a:ext uri="{FF2B5EF4-FFF2-40B4-BE49-F238E27FC236}">
                  <a16:creationId xmlns:a16="http://schemas.microsoft.com/office/drawing/2014/main" id="{C88E5334-812A-48CB-A79A-6602866C7276}"/>
                </a:ext>
              </a:extLst>
            </p:cNvPr>
            <p:cNvGrpSpPr/>
            <p:nvPr/>
          </p:nvGrpSpPr>
          <p:grpSpPr>
            <a:xfrm>
              <a:off x="619199" y="3053561"/>
              <a:ext cx="683818" cy="552071"/>
              <a:chOff x="1124660" y="2438555"/>
              <a:chExt cx="1323363" cy="1068399"/>
            </a:xfrm>
          </p:grpSpPr>
          <p:sp>
            <p:nvSpPr>
              <p:cNvPr id="740" name="Freeform 5">
                <a:extLst>
                  <a:ext uri="{FF2B5EF4-FFF2-40B4-BE49-F238E27FC236}">
                    <a16:creationId xmlns:a16="http://schemas.microsoft.com/office/drawing/2014/main" id="{028B96B1-F307-4D2A-864B-6894C68557D9}"/>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22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a:solidFill>
                    <a:sysClr val="windowText" lastClr="000000"/>
                  </a:solidFill>
                </a:endParaRPr>
              </a:p>
            </p:txBody>
          </p:sp>
          <p:grpSp>
            <p:nvGrpSpPr>
              <p:cNvPr id="741" name="Group 740">
                <a:extLst>
                  <a:ext uri="{FF2B5EF4-FFF2-40B4-BE49-F238E27FC236}">
                    <a16:creationId xmlns:a16="http://schemas.microsoft.com/office/drawing/2014/main" id="{324AF7DF-D41F-492F-A2DC-2D3FC8EAC39F}"/>
                  </a:ext>
                </a:extLst>
              </p:cNvPr>
              <p:cNvGrpSpPr/>
              <p:nvPr/>
            </p:nvGrpSpPr>
            <p:grpSpPr>
              <a:xfrm>
                <a:off x="1124660" y="2438555"/>
                <a:ext cx="593820" cy="706058"/>
                <a:chOff x="6447047" y="5804307"/>
                <a:chExt cx="414034" cy="492291"/>
              </a:xfrm>
            </p:grpSpPr>
            <p:sp>
              <p:nvSpPr>
                <p:cNvPr id="742" name="Freeform 9">
                  <a:extLst>
                    <a:ext uri="{FF2B5EF4-FFF2-40B4-BE49-F238E27FC236}">
                      <a16:creationId xmlns:a16="http://schemas.microsoft.com/office/drawing/2014/main" id="{4C59FC99-C638-4C98-934F-1CD6EF9EEC27}"/>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896386">
                    <a:defRPr/>
                  </a:pPr>
                  <a:endParaRPr lang="en-US" sz="1800" kern="0">
                    <a:solidFill>
                      <a:srgbClr val="353535"/>
                    </a:solidFill>
                  </a:endParaRPr>
                </a:p>
              </p:txBody>
            </p:sp>
            <p:sp>
              <p:nvSpPr>
                <p:cNvPr id="743" name="Oval 742">
                  <a:extLst>
                    <a:ext uri="{FF2B5EF4-FFF2-40B4-BE49-F238E27FC236}">
                      <a16:creationId xmlns:a16="http://schemas.microsoft.com/office/drawing/2014/main" id="{6DE80144-E0A9-4DC5-9C29-99F4EC88B450}"/>
                    </a:ext>
                  </a:extLst>
                </p:cNvPr>
                <p:cNvSpPr>
                  <a:spLocks noChangeArrowheads="1"/>
                </p:cNvSpPr>
                <p:nvPr/>
              </p:nvSpPr>
              <p:spPr bwMode="auto">
                <a:xfrm>
                  <a:off x="6507270" y="5804307"/>
                  <a:ext cx="293587" cy="290228"/>
                </a:xfrm>
                <a:prstGeom prst="ellipse">
                  <a:avLst/>
                </a:prstGeom>
                <a:noFill/>
                <a:ln w="190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896386">
                    <a:defRPr/>
                  </a:pPr>
                  <a:endParaRPr lang="en-US" sz="1800" kern="0">
                    <a:solidFill>
                      <a:srgbClr val="353535"/>
                    </a:solidFill>
                  </a:endParaRPr>
                </a:p>
              </p:txBody>
            </p:sp>
          </p:grpSp>
        </p:grpSp>
      </p:grpSp>
      <p:sp>
        <p:nvSpPr>
          <p:cNvPr id="745" name="Conditions">
            <a:extLst>
              <a:ext uri="{FF2B5EF4-FFF2-40B4-BE49-F238E27FC236}">
                <a16:creationId xmlns:a16="http://schemas.microsoft.com/office/drawing/2014/main" id="{267E88CB-D249-4635-A796-9AFD742814D9}"/>
              </a:ext>
            </a:extLst>
          </p:cNvPr>
          <p:cNvSpPr/>
          <p:nvPr/>
        </p:nvSpPr>
        <p:spPr>
          <a:xfrm>
            <a:off x="3299806" y="872523"/>
            <a:ext cx="1505489" cy="409970"/>
          </a:xfrm>
          <a:prstGeom prst="rect">
            <a:avLst/>
          </a:prstGeom>
        </p:spPr>
        <p:txBody>
          <a:bodyPr wrap="none">
            <a:spAutoFit/>
          </a:bodyPr>
          <a:lstStyle/>
          <a:p>
            <a:pPr algn="ctr" defTabSz="878560">
              <a:lnSpc>
                <a:spcPct val="90000"/>
              </a:lnSpc>
              <a:defRPr/>
            </a:pPr>
            <a:r>
              <a:rPr lang="en-US" sz="2307" kern="0" spc="-68">
                <a:solidFill>
                  <a:srgbClr val="353535"/>
                </a:solidFill>
                <a:latin typeface="Segoe UI"/>
                <a:ea typeface="ＭＳ Ｐゴシック" charset="0"/>
                <a:cs typeface="Segoe UI Semibold" panose="020B0702040204020203" pitchFamily="34" charset="0"/>
              </a:rPr>
              <a:t>Conditions</a:t>
            </a:r>
          </a:p>
        </p:txBody>
      </p:sp>
      <p:grpSp>
        <p:nvGrpSpPr>
          <p:cNvPr id="746" name="Group 745">
            <a:extLst>
              <a:ext uri="{FF2B5EF4-FFF2-40B4-BE49-F238E27FC236}">
                <a16:creationId xmlns:a16="http://schemas.microsoft.com/office/drawing/2014/main" id="{0CDCBF53-3035-4775-A5C8-1DC6E6EE403D}"/>
              </a:ext>
            </a:extLst>
          </p:cNvPr>
          <p:cNvGrpSpPr/>
          <p:nvPr/>
        </p:nvGrpSpPr>
        <p:grpSpPr>
          <a:xfrm>
            <a:off x="4044838" y="1768998"/>
            <a:ext cx="3857902" cy="3852788"/>
            <a:chOff x="2873757" y="1463979"/>
            <a:chExt cx="3935261" cy="3930044"/>
          </a:xfrm>
        </p:grpSpPr>
        <p:sp>
          <p:nvSpPr>
            <p:cNvPr id="747" name="Freeform: Shape 746">
              <a:extLst>
                <a:ext uri="{FF2B5EF4-FFF2-40B4-BE49-F238E27FC236}">
                  <a16:creationId xmlns:a16="http://schemas.microsoft.com/office/drawing/2014/main" id="{39BA4B1E-034C-472A-B6AB-CFA5DCAC5644}"/>
                </a:ext>
              </a:extLst>
            </p:cNvPr>
            <p:cNvSpPr/>
            <p:nvPr/>
          </p:nvSpPr>
          <p:spPr bwMode="auto">
            <a:xfrm>
              <a:off x="6080484" y="2489200"/>
              <a:ext cx="728534" cy="1892300"/>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8" name="Oval 747">
              <a:extLst>
                <a:ext uri="{FF2B5EF4-FFF2-40B4-BE49-F238E27FC236}">
                  <a16:creationId xmlns:a16="http://schemas.microsoft.com/office/drawing/2014/main" id="{6610EC9A-B797-40EE-BB27-8F3C49E87A03}"/>
                </a:ext>
              </a:extLst>
            </p:cNvPr>
            <p:cNvSpPr/>
            <p:nvPr/>
          </p:nvSpPr>
          <p:spPr bwMode="auto">
            <a:xfrm>
              <a:off x="2873757" y="1463979"/>
              <a:ext cx="3930268" cy="3930044"/>
            </a:xfrm>
            <a:prstGeom prst="ellipse">
              <a:avLst/>
            </a:prstGeom>
            <a:noFill/>
            <a:ln w="228600" cap="flat" cmpd="sng" algn="ctr">
              <a:solidFill>
                <a:srgbClr val="0078D7"/>
              </a:solidFill>
              <a:prstDash val="solid"/>
              <a:headEnd type="none"/>
              <a:tailEnd type="none"/>
            </a:ln>
            <a:effectLst/>
          </p:spPr>
          <p:txBody>
            <a:bodyPr rot="0" spcFirstLastPara="0" vertOverflow="overflow" horzOverflow="overflow" vert="horz" wrap="square" lIns="172306" tIns="137845" rIns="172306" bIns="137845" numCol="1" spcCol="0" rtlCol="0" fromWordArt="0" anchor="ctr" anchorCtr="0" forceAA="0" compatLnSpc="1">
              <a:prstTxWarp prst="textNoShape">
                <a:avLst/>
              </a:prstTxWarp>
              <a:noAutofit/>
            </a:bodyPr>
            <a:lstStyle/>
            <a:p>
              <a:pPr algn="ctr" defTabSz="878441" fontAlgn="base">
                <a:lnSpc>
                  <a:spcPct val="90000"/>
                </a:lnSpc>
                <a:spcBef>
                  <a:spcPct val="0"/>
                </a:spcBef>
                <a:spcAft>
                  <a:spcPct val="0"/>
                </a:spcAft>
                <a:defRPr/>
              </a:pPr>
              <a:endParaRPr lang="en-US" sz="153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49" name="Oval 748">
              <a:extLst>
                <a:ext uri="{FF2B5EF4-FFF2-40B4-BE49-F238E27FC236}">
                  <a16:creationId xmlns:a16="http://schemas.microsoft.com/office/drawing/2014/main" id="{BAD46A83-FC7F-4128-BF7C-0DE5F9C46E87}"/>
                </a:ext>
              </a:extLst>
            </p:cNvPr>
            <p:cNvSpPr/>
            <p:nvPr/>
          </p:nvSpPr>
          <p:spPr bwMode="auto">
            <a:xfrm>
              <a:off x="5312236" y="27593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372" kern="0">
                <a:gradFill>
                  <a:gsLst>
                    <a:gs pos="0">
                      <a:srgbClr val="FFFFFF"/>
                    </a:gs>
                    <a:gs pos="100000">
                      <a:srgbClr val="FFFFFF"/>
                    </a:gs>
                  </a:gsLst>
                  <a:lin ang="5400000" scaled="0"/>
                </a:gradFill>
                <a:latin typeface="Segoe UI Semilight"/>
                <a:cs typeface="Segoe UI" pitchFamily="34" charset="0"/>
              </a:endParaRPr>
            </a:p>
          </p:txBody>
        </p:sp>
        <p:grpSp>
          <p:nvGrpSpPr>
            <p:cNvPr id="750" name="Group 749">
              <a:extLst>
                <a:ext uri="{FF2B5EF4-FFF2-40B4-BE49-F238E27FC236}">
                  <a16:creationId xmlns:a16="http://schemas.microsoft.com/office/drawing/2014/main" id="{9F5ADC23-22FD-43FC-9B80-989082730359}"/>
                </a:ext>
              </a:extLst>
            </p:cNvPr>
            <p:cNvGrpSpPr/>
            <p:nvPr/>
          </p:nvGrpSpPr>
          <p:grpSpPr>
            <a:xfrm rot="7443536">
              <a:off x="3418347" y="3378043"/>
              <a:ext cx="1407673" cy="1932398"/>
              <a:chOff x="5553745" y="2621551"/>
              <a:chExt cx="1407673" cy="1932398"/>
            </a:xfrm>
          </p:grpSpPr>
          <p:sp>
            <p:nvSpPr>
              <p:cNvPr id="754" name="Freeform: Shape 753">
                <a:extLst>
                  <a:ext uri="{FF2B5EF4-FFF2-40B4-BE49-F238E27FC236}">
                    <a16:creationId xmlns:a16="http://schemas.microsoft.com/office/drawing/2014/main" id="{2A6F5800-68BF-4D30-A006-6898027A9DC9}"/>
                  </a:ext>
                </a:extLst>
              </p:cNvPr>
              <p:cNvSpPr/>
              <p:nvPr/>
            </p:nvSpPr>
            <p:spPr bwMode="auto">
              <a:xfrm>
                <a:off x="6232884" y="2621551"/>
                <a:ext cx="728534" cy="1932398"/>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5" name="Oval 754">
                <a:extLst>
                  <a:ext uri="{FF2B5EF4-FFF2-40B4-BE49-F238E27FC236}">
                    <a16:creationId xmlns:a16="http://schemas.microsoft.com/office/drawing/2014/main" id="{9CE1B58E-D021-46E9-B5D7-1901676A88A3}"/>
                  </a:ext>
                </a:extLst>
              </p:cNvPr>
              <p:cNvSpPr/>
              <p:nvPr/>
            </p:nvSpPr>
            <p:spPr bwMode="auto">
              <a:xfrm>
                <a:off x="5553745" y="29117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372"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51" name="Group 750">
              <a:extLst>
                <a:ext uri="{FF2B5EF4-FFF2-40B4-BE49-F238E27FC236}">
                  <a16:creationId xmlns:a16="http://schemas.microsoft.com/office/drawing/2014/main" id="{D1FC3C2C-D613-4FB5-8CD2-666B51C749FA}"/>
                </a:ext>
              </a:extLst>
            </p:cNvPr>
            <p:cNvGrpSpPr/>
            <p:nvPr/>
          </p:nvGrpSpPr>
          <p:grpSpPr>
            <a:xfrm rot="14861745">
              <a:off x="3691207" y="1366766"/>
              <a:ext cx="1407673" cy="1932398"/>
              <a:chOff x="5553745" y="2621551"/>
              <a:chExt cx="1407673" cy="1932398"/>
            </a:xfrm>
          </p:grpSpPr>
          <p:sp>
            <p:nvSpPr>
              <p:cNvPr id="752" name="Freeform: Shape 751">
                <a:extLst>
                  <a:ext uri="{FF2B5EF4-FFF2-40B4-BE49-F238E27FC236}">
                    <a16:creationId xmlns:a16="http://schemas.microsoft.com/office/drawing/2014/main" id="{1A5AFBEF-2935-4CC4-87A0-4DD96E0DE394}"/>
                  </a:ext>
                </a:extLst>
              </p:cNvPr>
              <p:cNvSpPr/>
              <p:nvPr/>
            </p:nvSpPr>
            <p:spPr bwMode="auto">
              <a:xfrm>
                <a:off x="6232884" y="2621551"/>
                <a:ext cx="728534" cy="1932398"/>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3" name="Oval 752">
                <a:extLst>
                  <a:ext uri="{FF2B5EF4-FFF2-40B4-BE49-F238E27FC236}">
                    <a16:creationId xmlns:a16="http://schemas.microsoft.com/office/drawing/2014/main" id="{6D353466-7761-4CBA-A705-9D87BBA88EAF}"/>
                  </a:ext>
                </a:extLst>
              </p:cNvPr>
              <p:cNvSpPr/>
              <p:nvPr/>
            </p:nvSpPr>
            <p:spPr bwMode="auto">
              <a:xfrm>
                <a:off x="5553745" y="29117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372"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756" name="Math stuff">
            <a:extLst>
              <a:ext uri="{FF2B5EF4-FFF2-40B4-BE49-F238E27FC236}">
                <a16:creationId xmlns:a16="http://schemas.microsoft.com/office/drawing/2014/main" id="{D90E10CF-12FE-4A5F-BD55-14CBE158C98E}"/>
              </a:ext>
            </a:extLst>
          </p:cNvPr>
          <p:cNvGrpSpPr/>
          <p:nvPr/>
        </p:nvGrpSpPr>
        <p:grpSpPr>
          <a:xfrm>
            <a:off x="5044377" y="2126682"/>
            <a:ext cx="1019918" cy="1033363"/>
            <a:chOff x="4304659" y="1589541"/>
            <a:chExt cx="1073894" cy="1088052"/>
          </a:xfrm>
        </p:grpSpPr>
        <p:pic>
          <p:nvPicPr>
            <p:cNvPr id="757" name="Picture 756" descr="A picture containing water, rain, nature&#10;&#10;Description generated with high confidence">
              <a:extLst>
                <a:ext uri="{FF2B5EF4-FFF2-40B4-BE49-F238E27FC236}">
                  <a16:creationId xmlns:a16="http://schemas.microsoft.com/office/drawing/2014/main" id="{D3087575-1E70-4BE4-AEDA-5061D9C92274}"/>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24394" y="1709531"/>
              <a:ext cx="811362" cy="827347"/>
            </a:xfrm>
            <a:prstGeom prst="roundRect">
              <a:avLst>
                <a:gd name="adj" fmla="val 9137"/>
              </a:avLst>
            </a:prstGeom>
            <a:ln w="9525">
              <a:solidFill>
                <a:srgbClr val="353535"/>
              </a:solidFill>
            </a:ln>
          </p:spPr>
        </p:pic>
        <p:sp>
          <p:nvSpPr>
            <p:cNvPr id="758" name="chip">
              <a:extLst>
                <a:ext uri="{FF2B5EF4-FFF2-40B4-BE49-F238E27FC236}">
                  <a16:creationId xmlns:a16="http://schemas.microsoft.com/office/drawing/2014/main" id="{B9110493-75CA-4522-9A04-7FA524490725}"/>
                </a:ext>
              </a:extLst>
            </p:cNvPr>
            <p:cNvSpPr>
              <a:spLocks noChangeAspect="1" noEditPoints="1"/>
            </p:cNvSpPr>
            <p:nvPr/>
          </p:nvSpPr>
          <p:spPr bwMode="auto">
            <a:xfrm>
              <a:off x="4304659" y="1589541"/>
              <a:ext cx="1073894" cy="1088052"/>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952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a:defRPr/>
              </a:pPr>
              <a:endParaRPr lang="en-US" sz="1372" kern="0">
                <a:gradFill>
                  <a:gsLst>
                    <a:gs pos="0">
                      <a:srgbClr val="505050"/>
                    </a:gs>
                    <a:gs pos="100000">
                      <a:srgbClr val="505050"/>
                    </a:gs>
                  </a:gsLst>
                </a:gradFill>
              </a:endParaRPr>
            </a:p>
          </p:txBody>
        </p:sp>
        <p:sp>
          <p:nvSpPr>
            <p:cNvPr id="759" name="TextBox 758">
              <a:extLst>
                <a:ext uri="{FF2B5EF4-FFF2-40B4-BE49-F238E27FC236}">
                  <a16:creationId xmlns:a16="http://schemas.microsoft.com/office/drawing/2014/main" id="{5CDBD7F5-B872-48A1-998F-332FFEB7777C}"/>
                </a:ext>
              </a:extLst>
            </p:cNvPr>
            <p:cNvSpPr txBox="1"/>
            <p:nvPr/>
          </p:nvSpPr>
          <p:spPr>
            <a:xfrm>
              <a:off x="4437444" y="1911492"/>
              <a:ext cx="788318" cy="411562"/>
            </a:xfrm>
            <a:prstGeom prst="rect">
              <a:avLst/>
            </a:prstGeom>
            <a:ln w="9525">
              <a:noFill/>
            </a:ln>
          </p:spPr>
          <p:txBody>
            <a:bodyPr wrap="squar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ctr" defTabSz="878560">
                <a:defRPr/>
              </a:pPr>
              <a:r>
                <a:rPr lang="en-US" sz="1078">
                  <a:solidFill>
                    <a:srgbClr val="FFFFFF"/>
                  </a:solidFill>
                  <a:latin typeface="+mj-lt"/>
                </a:rPr>
                <a:t>Machine</a:t>
              </a:r>
              <a:br>
                <a:rPr lang="en-US" sz="1078">
                  <a:solidFill>
                    <a:srgbClr val="FFFFFF"/>
                  </a:solidFill>
                  <a:latin typeface="+mj-lt"/>
                </a:rPr>
              </a:br>
              <a:r>
                <a:rPr lang="en-US" sz="1078">
                  <a:solidFill>
                    <a:srgbClr val="FFFFFF"/>
                  </a:solidFill>
                  <a:latin typeface="+mj-lt"/>
                </a:rPr>
                <a:t>learning</a:t>
              </a:r>
            </a:p>
          </p:txBody>
        </p:sp>
      </p:grpSp>
      <p:grpSp>
        <p:nvGrpSpPr>
          <p:cNvPr id="760" name="Group 759">
            <a:extLst>
              <a:ext uri="{FF2B5EF4-FFF2-40B4-BE49-F238E27FC236}">
                <a16:creationId xmlns:a16="http://schemas.microsoft.com/office/drawing/2014/main" id="{4BA6DD12-767E-4A8E-9EBB-5E94006DE576}"/>
              </a:ext>
            </a:extLst>
          </p:cNvPr>
          <p:cNvGrpSpPr/>
          <p:nvPr/>
        </p:nvGrpSpPr>
        <p:grpSpPr>
          <a:xfrm>
            <a:off x="4878939" y="4228056"/>
            <a:ext cx="822512" cy="864840"/>
            <a:chOff x="3725362" y="3896538"/>
            <a:chExt cx="839005" cy="882182"/>
          </a:xfrm>
        </p:grpSpPr>
        <p:grpSp>
          <p:nvGrpSpPr>
            <p:cNvPr id="761" name="Group 760">
              <a:extLst>
                <a:ext uri="{FF2B5EF4-FFF2-40B4-BE49-F238E27FC236}">
                  <a16:creationId xmlns:a16="http://schemas.microsoft.com/office/drawing/2014/main" id="{DD49815A-095B-4A9A-A985-4EC75BF1D34F}"/>
                </a:ext>
              </a:extLst>
            </p:cNvPr>
            <p:cNvGrpSpPr/>
            <p:nvPr/>
          </p:nvGrpSpPr>
          <p:grpSpPr>
            <a:xfrm>
              <a:off x="3725362" y="3896538"/>
              <a:ext cx="790940" cy="602507"/>
              <a:chOff x="4314657" y="4074265"/>
              <a:chExt cx="1059471" cy="807063"/>
            </a:xfrm>
            <a:solidFill>
              <a:srgbClr val="FFFFFF"/>
            </a:solidFill>
          </p:grpSpPr>
          <p:grpSp>
            <p:nvGrpSpPr>
              <p:cNvPr id="763" name="Group 762">
                <a:extLst>
                  <a:ext uri="{FF2B5EF4-FFF2-40B4-BE49-F238E27FC236}">
                    <a16:creationId xmlns:a16="http://schemas.microsoft.com/office/drawing/2014/main" id="{D3206099-D3E7-49FD-88E7-CA1DE043CA44}"/>
                  </a:ext>
                </a:extLst>
              </p:cNvPr>
              <p:cNvGrpSpPr/>
              <p:nvPr/>
            </p:nvGrpSpPr>
            <p:grpSpPr>
              <a:xfrm>
                <a:off x="4816142" y="4074265"/>
                <a:ext cx="557986" cy="539640"/>
                <a:chOff x="9763287" y="5133362"/>
                <a:chExt cx="590975" cy="571545"/>
              </a:xfrm>
              <a:grpFill/>
            </p:grpSpPr>
            <p:sp>
              <p:nvSpPr>
                <p:cNvPr id="796" name="Freeform 212">
                  <a:extLst>
                    <a:ext uri="{FF2B5EF4-FFF2-40B4-BE49-F238E27FC236}">
                      <a16:creationId xmlns:a16="http://schemas.microsoft.com/office/drawing/2014/main" id="{A0EFB338-8203-4A74-A9E5-1CF22CD44BE9}"/>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7" name="Freeform 213">
                  <a:extLst>
                    <a:ext uri="{FF2B5EF4-FFF2-40B4-BE49-F238E27FC236}">
                      <a16:creationId xmlns:a16="http://schemas.microsoft.com/office/drawing/2014/main" id="{1E53C59D-3443-44BA-BE50-CB5091438B31}"/>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8" name="Freeform 214">
                  <a:extLst>
                    <a:ext uri="{FF2B5EF4-FFF2-40B4-BE49-F238E27FC236}">
                      <a16:creationId xmlns:a16="http://schemas.microsoft.com/office/drawing/2014/main" id="{7CABB729-767E-45F1-A544-6D0F6607D058}"/>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9" name="Freeform 215">
                  <a:extLst>
                    <a:ext uri="{FF2B5EF4-FFF2-40B4-BE49-F238E27FC236}">
                      <a16:creationId xmlns:a16="http://schemas.microsoft.com/office/drawing/2014/main" id="{24FA2793-A687-4EFE-9060-85E0CC119E4D}"/>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0" name="Freeform 216">
                  <a:extLst>
                    <a:ext uri="{FF2B5EF4-FFF2-40B4-BE49-F238E27FC236}">
                      <a16:creationId xmlns:a16="http://schemas.microsoft.com/office/drawing/2014/main" id="{336B1ECD-A853-4F69-874B-3D77B8528FB0}"/>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1" name="Freeform 217">
                  <a:extLst>
                    <a:ext uri="{FF2B5EF4-FFF2-40B4-BE49-F238E27FC236}">
                      <a16:creationId xmlns:a16="http://schemas.microsoft.com/office/drawing/2014/main" id="{4C19876D-2C0C-4DC8-9ADD-B3E0F9A0C869}"/>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2" name="Freeform 218">
                  <a:extLst>
                    <a:ext uri="{FF2B5EF4-FFF2-40B4-BE49-F238E27FC236}">
                      <a16:creationId xmlns:a16="http://schemas.microsoft.com/office/drawing/2014/main" id="{131E1B0C-FA11-45D4-95A0-70429E1325A3}"/>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3" name="Freeform 219">
                  <a:extLst>
                    <a:ext uri="{FF2B5EF4-FFF2-40B4-BE49-F238E27FC236}">
                      <a16:creationId xmlns:a16="http://schemas.microsoft.com/office/drawing/2014/main" id="{03217780-F001-4ECF-AF36-BA2C2522EA9D}"/>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4" name="Freeform 220">
                  <a:extLst>
                    <a:ext uri="{FF2B5EF4-FFF2-40B4-BE49-F238E27FC236}">
                      <a16:creationId xmlns:a16="http://schemas.microsoft.com/office/drawing/2014/main" id="{3C63A011-682A-4A17-8910-F3F1BD2AB05D}"/>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5" name="Freeform 221">
                  <a:extLst>
                    <a:ext uri="{FF2B5EF4-FFF2-40B4-BE49-F238E27FC236}">
                      <a16:creationId xmlns:a16="http://schemas.microsoft.com/office/drawing/2014/main" id="{1370ECAB-46BD-494B-9A29-B5881BAF2685}"/>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6" name="Freeform 222">
                  <a:extLst>
                    <a:ext uri="{FF2B5EF4-FFF2-40B4-BE49-F238E27FC236}">
                      <a16:creationId xmlns:a16="http://schemas.microsoft.com/office/drawing/2014/main" id="{49B37F05-9871-42C5-90F5-AACD35776812}"/>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7" name="Freeform 223">
                  <a:extLst>
                    <a:ext uri="{FF2B5EF4-FFF2-40B4-BE49-F238E27FC236}">
                      <a16:creationId xmlns:a16="http://schemas.microsoft.com/office/drawing/2014/main" id="{856B9919-454D-4361-8FE3-EBD39E493802}"/>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808" name="Freeform 224">
                  <a:extLst>
                    <a:ext uri="{FF2B5EF4-FFF2-40B4-BE49-F238E27FC236}">
                      <a16:creationId xmlns:a16="http://schemas.microsoft.com/office/drawing/2014/main" id="{142D952B-DA4D-4FD0-8ADC-F5B300EDA7B6}"/>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grpSp>
          <p:grpSp>
            <p:nvGrpSpPr>
              <p:cNvPr id="764" name="Group 763">
                <a:extLst>
                  <a:ext uri="{FF2B5EF4-FFF2-40B4-BE49-F238E27FC236}">
                    <a16:creationId xmlns:a16="http://schemas.microsoft.com/office/drawing/2014/main" id="{62A81BBC-28C5-426C-9368-E325076B768F}"/>
                  </a:ext>
                </a:extLst>
              </p:cNvPr>
              <p:cNvGrpSpPr/>
              <p:nvPr/>
            </p:nvGrpSpPr>
            <p:grpSpPr>
              <a:xfrm>
                <a:off x="4565401" y="4207980"/>
                <a:ext cx="557986" cy="539640"/>
                <a:chOff x="4212581" y="4384439"/>
                <a:chExt cx="590975" cy="571545"/>
              </a:xfrm>
              <a:grpFill/>
            </p:grpSpPr>
            <p:sp>
              <p:nvSpPr>
                <p:cNvPr id="781" name="Rectangle: Top Corners Rounded 780">
                  <a:extLst>
                    <a:ext uri="{FF2B5EF4-FFF2-40B4-BE49-F238E27FC236}">
                      <a16:creationId xmlns:a16="http://schemas.microsoft.com/office/drawing/2014/main" id="{1B42C5B5-D931-4333-A3FA-BD90F0078F5B}"/>
                    </a:ext>
                  </a:extLst>
                </p:cNvPr>
                <p:cNvSpPr/>
                <p:nvPr/>
              </p:nvSpPr>
              <p:spPr bwMode="auto">
                <a:xfrm>
                  <a:off x="4317350" y="4394156"/>
                  <a:ext cx="319438" cy="493088"/>
                </a:xfrm>
                <a:prstGeom prst="round2SameRect">
                  <a:avLst>
                    <a:gd name="adj1" fmla="val 22258"/>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82" name="Group 781">
                  <a:extLst>
                    <a:ext uri="{FF2B5EF4-FFF2-40B4-BE49-F238E27FC236}">
                      <a16:creationId xmlns:a16="http://schemas.microsoft.com/office/drawing/2014/main" id="{69D1DC1F-6617-47FE-80C1-350DE6EC7A86}"/>
                    </a:ext>
                  </a:extLst>
                </p:cNvPr>
                <p:cNvGrpSpPr/>
                <p:nvPr/>
              </p:nvGrpSpPr>
              <p:grpSpPr>
                <a:xfrm>
                  <a:off x="4212581" y="4384439"/>
                  <a:ext cx="590975" cy="571545"/>
                  <a:chOff x="9763287" y="5133362"/>
                  <a:chExt cx="590975" cy="571545"/>
                </a:xfrm>
                <a:grpFill/>
              </p:grpSpPr>
              <p:sp>
                <p:nvSpPr>
                  <p:cNvPr id="783" name="Freeform 212">
                    <a:extLst>
                      <a:ext uri="{FF2B5EF4-FFF2-40B4-BE49-F238E27FC236}">
                        <a16:creationId xmlns:a16="http://schemas.microsoft.com/office/drawing/2014/main" id="{5C933840-2C62-40B7-9702-7AE63B9509B0}"/>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4" name="Freeform 213">
                    <a:extLst>
                      <a:ext uri="{FF2B5EF4-FFF2-40B4-BE49-F238E27FC236}">
                        <a16:creationId xmlns:a16="http://schemas.microsoft.com/office/drawing/2014/main" id="{CDC104BD-18E2-4DA6-A61D-EA586DB02817}"/>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5" name="Freeform 214">
                    <a:extLst>
                      <a:ext uri="{FF2B5EF4-FFF2-40B4-BE49-F238E27FC236}">
                        <a16:creationId xmlns:a16="http://schemas.microsoft.com/office/drawing/2014/main" id="{1C236A29-339E-4516-9537-0014E5C3E500}"/>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6" name="Freeform 215">
                    <a:extLst>
                      <a:ext uri="{FF2B5EF4-FFF2-40B4-BE49-F238E27FC236}">
                        <a16:creationId xmlns:a16="http://schemas.microsoft.com/office/drawing/2014/main" id="{C99FAEC5-1309-41DE-8450-36B6AC3BFBBD}"/>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7" name="Freeform 216">
                    <a:extLst>
                      <a:ext uri="{FF2B5EF4-FFF2-40B4-BE49-F238E27FC236}">
                        <a16:creationId xmlns:a16="http://schemas.microsoft.com/office/drawing/2014/main" id="{003B7CDE-07C6-44D2-A857-52E4A37A1C30}"/>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8" name="Freeform 218">
                    <a:extLst>
                      <a:ext uri="{FF2B5EF4-FFF2-40B4-BE49-F238E27FC236}">
                        <a16:creationId xmlns:a16="http://schemas.microsoft.com/office/drawing/2014/main" id="{1875EC98-4604-477F-A545-9650122FF481}"/>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9" name="Freeform 219">
                    <a:extLst>
                      <a:ext uri="{FF2B5EF4-FFF2-40B4-BE49-F238E27FC236}">
                        <a16:creationId xmlns:a16="http://schemas.microsoft.com/office/drawing/2014/main" id="{C63A508A-1B22-4A8F-AE4F-39C1795D954B}"/>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0" name="Freeform 220">
                    <a:extLst>
                      <a:ext uri="{FF2B5EF4-FFF2-40B4-BE49-F238E27FC236}">
                        <a16:creationId xmlns:a16="http://schemas.microsoft.com/office/drawing/2014/main" id="{8BBE9593-2E72-44D1-9E4B-950F4C6E1EF4}"/>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1" name="Freeform 221">
                    <a:extLst>
                      <a:ext uri="{FF2B5EF4-FFF2-40B4-BE49-F238E27FC236}">
                        <a16:creationId xmlns:a16="http://schemas.microsoft.com/office/drawing/2014/main" id="{F850612A-730B-4249-8C42-0F388812F88D}"/>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2" name="Freeform 222">
                    <a:extLst>
                      <a:ext uri="{FF2B5EF4-FFF2-40B4-BE49-F238E27FC236}">
                        <a16:creationId xmlns:a16="http://schemas.microsoft.com/office/drawing/2014/main" id="{744022DA-E8A6-4BD0-B90D-14BD7094DFA1}"/>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3" name="Freeform 223">
                    <a:extLst>
                      <a:ext uri="{FF2B5EF4-FFF2-40B4-BE49-F238E27FC236}">
                        <a16:creationId xmlns:a16="http://schemas.microsoft.com/office/drawing/2014/main" id="{EF25AB5F-956F-4B06-8358-84AB4C882A27}"/>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4" name="Freeform 224">
                    <a:extLst>
                      <a:ext uri="{FF2B5EF4-FFF2-40B4-BE49-F238E27FC236}">
                        <a16:creationId xmlns:a16="http://schemas.microsoft.com/office/drawing/2014/main" id="{24084C06-977B-4A02-96C1-C63F9E08B8B4}"/>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95" name="Freeform 217">
                    <a:extLst>
                      <a:ext uri="{FF2B5EF4-FFF2-40B4-BE49-F238E27FC236}">
                        <a16:creationId xmlns:a16="http://schemas.microsoft.com/office/drawing/2014/main" id="{2ADE238C-00F7-44D5-9B24-982FD724A3C8}"/>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grpSp>
          </p:grpSp>
          <p:grpSp>
            <p:nvGrpSpPr>
              <p:cNvPr id="765" name="Group 764">
                <a:extLst>
                  <a:ext uri="{FF2B5EF4-FFF2-40B4-BE49-F238E27FC236}">
                    <a16:creationId xmlns:a16="http://schemas.microsoft.com/office/drawing/2014/main" id="{07643E9A-3300-47A8-A71C-413C5F0E0199}"/>
                  </a:ext>
                </a:extLst>
              </p:cNvPr>
              <p:cNvGrpSpPr/>
              <p:nvPr/>
            </p:nvGrpSpPr>
            <p:grpSpPr>
              <a:xfrm>
                <a:off x="4314657" y="4341688"/>
                <a:ext cx="557986" cy="539640"/>
                <a:chOff x="4212581" y="4384439"/>
                <a:chExt cx="590975" cy="571545"/>
              </a:xfrm>
              <a:grpFill/>
            </p:grpSpPr>
            <p:sp>
              <p:nvSpPr>
                <p:cNvPr id="766" name="Rectangle: Top Corners Rounded 765">
                  <a:extLst>
                    <a:ext uri="{FF2B5EF4-FFF2-40B4-BE49-F238E27FC236}">
                      <a16:creationId xmlns:a16="http://schemas.microsoft.com/office/drawing/2014/main" id="{97E94F8F-39BA-4007-9CDA-5EFA1B149F2B}"/>
                    </a:ext>
                  </a:extLst>
                </p:cNvPr>
                <p:cNvSpPr/>
                <p:nvPr/>
              </p:nvSpPr>
              <p:spPr bwMode="auto">
                <a:xfrm>
                  <a:off x="4317350" y="4394156"/>
                  <a:ext cx="319438" cy="493088"/>
                </a:xfrm>
                <a:prstGeom prst="round2SameRect">
                  <a:avLst>
                    <a:gd name="adj1" fmla="val 22258"/>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67" name="Group 766">
                  <a:extLst>
                    <a:ext uri="{FF2B5EF4-FFF2-40B4-BE49-F238E27FC236}">
                      <a16:creationId xmlns:a16="http://schemas.microsoft.com/office/drawing/2014/main" id="{1DC5223C-E18D-42D1-AECE-5DA415811745}"/>
                    </a:ext>
                  </a:extLst>
                </p:cNvPr>
                <p:cNvGrpSpPr/>
                <p:nvPr/>
              </p:nvGrpSpPr>
              <p:grpSpPr>
                <a:xfrm>
                  <a:off x="4212581" y="4384439"/>
                  <a:ext cx="590975" cy="571545"/>
                  <a:chOff x="9763287" y="5133362"/>
                  <a:chExt cx="590975" cy="571545"/>
                </a:xfrm>
                <a:grpFill/>
              </p:grpSpPr>
              <p:sp>
                <p:nvSpPr>
                  <p:cNvPr id="768" name="Freeform 212">
                    <a:extLst>
                      <a:ext uri="{FF2B5EF4-FFF2-40B4-BE49-F238E27FC236}">
                        <a16:creationId xmlns:a16="http://schemas.microsoft.com/office/drawing/2014/main" id="{33A84C06-2EB9-4D4A-B145-E5D388D9C2D9}"/>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69" name="Freeform 213">
                    <a:extLst>
                      <a:ext uri="{FF2B5EF4-FFF2-40B4-BE49-F238E27FC236}">
                        <a16:creationId xmlns:a16="http://schemas.microsoft.com/office/drawing/2014/main" id="{F99628B3-DC07-4390-8DEC-AE815403F677}"/>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0" name="Freeform 214">
                    <a:extLst>
                      <a:ext uri="{FF2B5EF4-FFF2-40B4-BE49-F238E27FC236}">
                        <a16:creationId xmlns:a16="http://schemas.microsoft.com/office/drawing/2014/main" id="{DB85421D-B1C0-49F4-A54A-0B1BBEC8DD66}"/>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1" name="Freeform 215">
                    <a:extLst>
                      <a:ext uri="{FF2B5EF4-FFF2-40B4-BE49-F238E27FC236}">
                        <a16:creationId xmlns:a16="http://schemas.microsoft.com/office/drawing/2014/main" id="{EFE56B8D-1520-449D-8996-C6E38015E16F}"/>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2" name="Freeform 216">
                    <a:extLst>
                      <a:ext uri="{FF2B5EF4-FFF2-40B4-BE49-F238E27FC236}">
                        <a16:creationId xmlns:a16="http://schemas.microsoft.com/office/drawing/2014/main" id="{1CC8B350-4D96-4B56-A67E-34BA0572BC77}"/>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3" name="Freeform 218">
                    <a:extLst>
                      <a:ext uri="{FF2B5EF4-FFF2-40B4-BE49-F238E27FC236}">
                        <a16:creationId xmlns:a16="http://schemas.microsoft.com/office/drawing/2014/main" id="{D423D962-858D-4453-805E-DCB417112D9F}"/>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4" name="Freeform 219">
                    <a:extLst>
                      <a:ext uri="{FF2B5EF4-FFF2-40B4-BE49-F238E27FC236}">
                        <a16:creationId xmlns:a16="http://schemas.microsoft.com/office/drawing/2014/main" id="{4B9DC8E7-9479-44AD-8890-9CC855D3AE3F}"/>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5" name="Freeform 220">
                    <a:extLst>
                      <a:ext uri="{FF2B5EF4-FFF2-40B4-BE49-F238E27FC236}">
                        <a16:creationId xmlns:a16="http://schemas.microsoft.com/office/drawing/2014/main" id="{44BABB93-466A-42BC-86BF-F9D88F840BE7}"/>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6" name="Freeform 221">
                    <a:extLst>
                      <a:ext uri="{FF2B5EF4-FFF2-40B4-BE49-F238E27FC236}">
                        <a16:creationId xmlns:a16="http://schemas.microsoft.com/office/drawing/2014/main" id="{5D918C85-408B-4F5E-89FE-24BA71A7A294}"/>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7" name="Freeform 222">
                    <a:extLst>
                      <a:ext uri="{FF2B5EF4-FFF2-40B4-BE49-F238E27FC236}">
                        <a16:creationId xmlns:a16="http://schemas.microsoft.com/office/drawing/2014/main" id="{E2B2E72F-E537-4026-BE86-44FCFB9F34FB}"/>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8" name="Freeform 223">
                    <a:extLst>
                      <a:ext uri="{FF2B5EF4-FFF2-40B4-BE49-F238E27FC236}">
                        <a16:creationId xmlns:a16="http://schemas.microsoft.com/office/drawing/2014/main" id="{9F19374B-047A-4B2D-951C-1154D86F2F12}"/>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79" name="Freeform 224">
                    <a:extLst>
                      <a:ext uri="{FF2B5EF4-FFF2-40B4-BE49-F238E27FC236}">
                        <a16:creationId xmlns:a16="http://schemas.microsoft.com/office/drawing/2014/main" id="{501FA98B-246D-43F2-B0DB-91152B985642}"/>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sp>
                <p:nvSpPr>
                  <p:cNvPr id="780" name="Freeform 217">
                    <a:extLst>
                      <a:ext uri="{FF2B5EF4-FFF2-40B4-BE49-F238E27FC236}">
                        <a16:creationId xmlns:a16="http://schemas.microsoft.com/office/drawing/2014/main" id="{1C66A497-A797-4AC4-AD7C-37733399CA9C}"/>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505050"/>
                      </a:solidFill>
                      <a:latin typeface="Segoe UI"/>
                    </a:endParaRPr>
                  </a:p>
                </p:txBody>
              </p:sp>
            </p:grpSp>
          </p:grpSp>
        </p:grpSp>
        <p:sp>
          <p:nvSpPr>
            <p:cNvPr id="762" name="TextBox 761">
              <a:extLst>
                <a:ext uri="{FF2B5EF4-FFF2-40B4-BE49-F238E27FC236}">
                  <a16:creationId xmlns:a16="http://schemas.microsoft.com/office/drawing/2014/main" id="{0E921EF8-2A75-4564-8809-498AF28460BD}"/>
                </a:ext>
              </a:extLst>
            </p:cNvPr>
            <p:cNvSpPr txBox="1"/>
            <p:nvPr/>
          </p:nvSpPr>
          <p:spPr>
            <a:xfrm>
              <a:off x="3882064" y="4520188"/>
              <a:ext cx="682303" cy="258532"/>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560">
                <a:defRPr/>
              </a:pPr>
              <a:r>
                <a:rPr lang="en-US" sz="1176">
                  <a:solidFill>
                    <a:srgbClr val="FFFFFF"/>
                  </a:solidFill>
                </a:rPr>
                <a:t>Policies</a:t>
              </a:r>
            </a:p>
          </p:txBody>
        </p:sp>
      </p:grpSp>
      <p:grpSp>
        <p:nvGrpSpPr>
          <p:cNvPr id="809" name="Group 808">
            <a:extLst>
              <a:ext uri="{FF2B5EF4-FFF2-40B4-BE49-F238E27FC236}">
                <a16:creationId xmlns:a16="http://schemas.microsoft.com/office/drawing/2014/main" id="{B041B0C4-D397-46DB-98A3-99CACB2C2602}"/>
              </a:ext>
            </a:extLst>
          </p:cNvPr>
          <p:cNvGrpSpPr/>
          <p:nvPr/>
        </p:nvGrpSpPr>
        <p:grpSpPr>
          <a:xfrm>
            <a:off x="6630463" y="3180500"/>
            <a:ext cx="959726" cy="1104752"/>
            <a:chOff x="5727971" y="2924092"/>
            <a:chExt cx="978971" cy="1126905"/>
          </a:xfrm>
        </p:grpSpPr>
        <p:grpSp>
          <p:nvGrpSpPr>
            <p:cNvPr id="810" name="Group 809">
              <a:extLst>
                <a:ext uri="{FF2B5EF4-FFF2-40B4-BE49-F238E27FC236}">
                  <a16:creationId xmlns:a16="http://schemas.microsoft.com/office/drawing/2014/main" id="{59B760D2-6600-4F7E-9CAF-814F025642C8}"/>
                </a:ext>
              </a:extLst>
            </p:cNvPr>
            <p:cNvGrpSpPr/>
            <p:nvPr/>
          </p:nvGrpSpPr>
          <p:grpSpPr>
            <a:xfrm>
              <a:off x="5727971" y="2924092"/>
              <a:ext cx="729430" cy="562554"/>
              <a:chOff x="5199063" y="3544889"/>
              <a:chExt cx="673100" cy="519112"/>
            </a:xfrm>
            <a:solidFill>
              <a:srgbClr val="FFFFFF"/>
            </a:solidFill>
          </p:grpSpPr>
          <p:sp>
            <p:nvSpPr>
              <p:cNvPr id="812" name="Freeform 160">
                <a:extLst>
                  <a:ext uri="{FF2B5EF4-FFF2-40B4-BE49-F238E27FC236}">
                    <a16:creationId xmlns:a16="http://schemas.microsoft.com/office/drawing/2014/main" id="{5E84D9D5-2758-49C7-BB4A-8B02FA5AE2A1}"/>
                  </a:ext>
                </a:extLst>
              </p:cNvPr>
              <p:cNvSpPr>
                <a:spLocks noEditPoints="1"/>
              </p:cNvSpPr>
              <p:nvPr/>
            </p:nvSpPr>
            <p:spPr bwMode="auto">
              <a:xfrm>
                <a:off x="5426075" y="3614739"/>
                <a:ext cx="196850" cy="196850"/>
              </a:xfrm>
              <a:custGeom>
                <a:avLst/>
                <a:gdLst>
                  <a:gd name="T0" fmla="*/ 329 w 720"/>
                  <a:gd name="T1" fmla="*/ 433 h 720"/>
                  <a:gd name="T2" fmla="*/ 433 w 720"/>
                  <a:gd name="T3" fmla="*/ 330 h 720"/>
                  <a:gd name="T4" fmla="*/ 330 w 720"/>
                  <a:gd name="T5" fmla="*/ 287 h 720"/>
                  <a:gd name="T6" fmla="*/ 329 w 720"/>
                  <a:gd name="T7" fmla="*/ 433 h 720"/>
                  <a:gd name="T8" fmla="*/ 360 w 720"/>
                  <a:gd name="T9" fmla="*/ 466 h 720"/>
                  <a:gd name="T10" fmla="*/ 319 w 720"/>
                  <a:gd name="T11" fmla="*/ 458 h 720"/>
                  <a:gd name="T12" fmla="*/ 262 w 720"/>
                  <a:gd name="T13" fmla="*/ 319 h 720"/>
                  <a:gd name="T14" fmla="*/ 401 w 720"/>
                  <a:gd name="T15" fmla="*/ 263 h 720"/>
                  <a:gd name="T16" fmla="*/ 458 w 720"/>
                  <a:gd name="T17" fmla="*/ 401 h 720"/>
                  <a:gd name="T18" fmla="*/ 322 w 720"/>
                  <a:gd name="T19" fmla="*/ 613 h 720"/>
                  <a:gd name="T20" fmla="*/ 395 w 720"/>
                  <a:gd name="T21" fmla="*/ 613 h 720"/>
                  <a:gd name="T22" fmla="*/ 519 w 720"/>
                  <a:gd name="T23" fmla="*/ 665 h 720"/>
                  <a:gd name="T24" fmla="*/ 563 w 720"/>
                  <a:gd name="T25" fmla="*/ 515 h 720"/>
                  <a:gd name="T26" fmla="*/ 688 w 720"/>
                  <a:gd name="T27" fmla="*/ 463 h 720"/>
                  <a:gd name="T28" fmla="*/ 613 w 720"/>
                  <a:gd name="T29" fmla="*/ 326 h 720"/>
                  <a:gd name="T30" fmla="*/ 665 w 720"/>
                  <a:gd name="T31" fmla="*/ 201 h 720"/>
                  <a:gd name="T32" fmla="*/ 514 w 720"/>
                  <a:gd name="T33" fmla="*/ 157 h 720"/>
                  <a:gd name="T34" fmla="*/ 463 w 720"/>
                  <a:gd name="T35" fmla="*/ 32 h 720"/>
                  <a:gd name="T36" fmla="*/ 325 w 720"/>
                  <a:gd name="T37" fmla="*/ 107 h 720"/>
                  <a:gd name="T38" fmla="*/ 201 w 720"/>
                  <a:gd name="T39" fmla="*/ 55 h 720"/>
                  <a:gd name="T40" fmla="*/ 157 w 720"/>
                  <a:gd name="T41" fmla="*/ 206 h 720"/>
                  <a:gd name="T42" fmla="*/ 32 w 720"/>
                  <a:gd name="T43" fmla="*/ 257 h 720"/>
                  <a:gd name="T44" fmla="*/ 107 w 720"/>
                  <a:gd name="T45" fmla="*/ 395 h 720"/>
                  <a:gd name="T46" fmla="*/ 55 w 720"/>
                  <a:gd name="T47" fmla="*/ 519 h 720"/>
                  <a:gd name="T48" fmla="*/ 205 w 720"/>
                  <a:gd name="T49" fmla="*/ 564 h 720"/>
                  <a:gd name="T50" fmla="*/ 257 w 720"/>
                  <a:gd name="T51" fmla="*/ 688 h 720"/>
                  <a:gd name="T52" fmla="*/ 264 w 720"/>
                  <a:gd name="T53" fmla="*/ 720 h 720"/>
                  <a:gd name="T54" fmla="*/ 172 w 720"/>
                  <a:gd name="T55" fmla="*/ 681 h 720"/>
                  <a:gd name="T56" fmla="*/ 144 w 720"/>
                  <a:gd name="T57" fmla="*/ 540 h 720"/>
                  <a:gd name="T58" fmla="*/ 0 w 720"/>
                  <a:gd name="T59" fmla="*/ 455 h 720"/>
                  <a:gd name="T60" fmla="*/ 81 w 720"/>
                  <a:gd name="T61" fmla="*/ 335 h 720"/>
                  <a:gd name="T62" fmla="*/ 39 w 720"/>
                  <a:gd name="T63" fmla="*/ 172 h 720"/>
                  <a:gd name="T64" fmla="*/ 181 w 720"/>
                  <a:gd name="T65" fmla="*/ 144 h 720"/>
                  <a:gd name="T66" fmla="*/ 266 w 720"/>
                  <a:gd name="T67" fmla="*/ 0 h 720"/>
                  <a:gd name="T68" fmla="*/ 386 w 720"/>
                  <a:gd name="T69" fmla="*/ 81 h 720"/>
                  <a:gd name="T70" fmla="*/ 548 w 720"/>
                  <a:gd name="T71" fmla="*/ 39 h 720"/>
                  <a:gd name="T72" fmla="*/ 576 w 720"/>
                  <a:gd name="T73" fmla="*/ 181 h 720"/>
                  <a:gd name="T74" fmla="*/ 720 w 720"/>
                  <a:gd name="T75" fmla="*/ 266 h 720"/>
                  <a:gd name="T76" fmla="*/ 639 w 720"/>
                  <a:gd name="T77" fmla="*/ 386 h 720"/>
                  <a:gd name="T78" fmla="*/ 681 w 720"/>
                  <a:gd name="T79" fmla="*/ 548 h 720"/>
                  <a:gd name="T80" fmla="*/ 539 w 720"/>
                  <a:gd name="T81" fmla="*/ 576 h 720"/>
                  <a:gd name="T82" fmla="*/ 454 w 720"/>
                  <a:gd name="T83" fmla="*/ 720 h 720"/>
                  <a:gd name="T84" fmla="*/ 334 w 720"/>
                  <a:gd name="T85" fmla="*/ 64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0" h="720">
                    <a:moveTo>
                      <a:pt x="329" y="433"/>
                    </a:moveTo>
                    <a:lnTo>
                      <a:pt x="329" y="433"/>
                    </a:lnTo>
                    <a:cubicBezTo>
                      <a:pt x="369" y="450"/>
                      <a:pt x="416" y="431"/>
                      <a:pt x="433" y="391"/>
                    </a:cubicBezTo>
                    <a:cubicBezTo>
                      <a:pt x="441" y="372"/>
                      <a:pt x="441" y="350"/>
                      <a:pt x="433" y="330"/>
                    </a:cubicBezTo>
                    <a:cubicBezTo>
                      <a:pt x="425" y="311"/>
                      <a:pt x="410" y="295"/>
                      <a:pt x="391" y="287"/>
                    </a:cubicBezTo>
                    <a:cubicBezTo>
                      <a:pt x="371" y="279"/>
                      <a:pt x="350" y="279"/>
                      <a:pt x="330" y="287"/>
                    </a:cubicBezTo>
                    <a:cubicBezTo>
                      <a:pt x="310" y="295"/>
                      <a:pt x="295" y="310"/>
                      <a:pt x="287" y="329"/>
                    </a:cubicBezTo>
                    <a:cubicBezTo>
                      <a:pt x="270" y="370"/>
                      <a:pt x="289" y="416"/>
                      <a:pt x="329" y="433"/>
                    </a:cubicBezTo>
                    <a:lnTo>
                      <a:pt x="329" y="433"/>
                    </a:lnTo>
                    <a:close/>
                    <a:moveTo>
                      <a:pt x="360" y="466"/>
                    </a:moveTo>
                    <a:lnTo>
                      <a:pt x="360" y="466"/>
                    </a:lnTo>
                    <a:cubicBezTo>
                      <a:pt x="346" y="466"/>
                      <a:pt x="332" y="464"/>
                      <a:pt x="319" y="458"/>
                    </a:cubicBezTo>
                    <a:lnTo>
                      <a:pt x="319" y="458"/>
                    </a:lnTo>
                    <a:cubicBezTo>
                      <a:pt x="265" y="435"/>
                      <a:pt x="240" y="373"/>
                      <a:pt x="262" y="319"/>
                    </a:cubicBezTo>
                    <a:cubicBezTo>
                      <a:pt x="273" y="293"/>
                      <a:pt x="294" y="273"/>
                      <a:pt x="320" y="262"/>
                    </a:cubicBezTo>
                    <a:cubicBezTo>
                      <a:pt x="346" y="251"/>
                      <a:pt x="375" y="252"/>
                      <a:pt x="401" y="263"/>
                    </a:cubicBezTo>
                    <a:cubicBezTo>
                      <a:pt x="427" y="274"/>
                      <a:pt x="447" y="294"/>
                      <a:pt x="458" y="320"/>
                    </a:cubicBezTo>
                    <a:cubicBezTo>
                      <a:pt x="469" y="347"/>
                      <a:pt x="469" y="375"/>
                      <a:pt x="458" y="401"/>
                    </a:cubicBezTo>
                    <a:cubicBezTo>
                      <a:pt x="441" y="442"/>
                      <a:pt x="401" y="466"/>
                      <a:pt x="360" y="466"/>
                    </a:cubicBezTo>
                    <a:close/>
                    <a:moveTo>
                      <a:pt x="322" y="613"/>
                    </a:moveTo>
                    <a:lnTo>
                      <a:pt x="322" y="613"/>
                    </a:lnTo>
                    <a:lnTo>
                      <a:pt x="395" y="613"/>
                    </a:lnTo>
                    <a:lnTo>
                      <a:pt x="462" y="688"/>
                    </a:lnTo>
                    <a:lnTo>
                      <a:pt x="519" y="665"/>
                    </a:lnTo>
                    <a:lnTo>
                      <a:pt x="512" y="566"/>
                    </a:lnTo>
                    <a:lnTo>
                      <a:pt x="563" y="515"/>
                    </a:lnTo>
                    <a:lnTo>
                      <a:pt x="664" y="520"/>
                    </a:lnTo>
                    <a:lnTo>
                      <a:pt x="688" y="463"/>
                    </a:lnTo>
                    <a:lnTo>
                      <a:pt x="613" y="398"/>
                    </a:lnTo>
                    <a:lnTo>
                      <a:pt x="613" y="326"/>
                    </a:lnTo>
                    <a:lnTo>
                      <a:pt x="688" y="259"/>
                    </a:lnTo>
                    <a:lnTo>
                      <a:pt x="665" y="201"/>
                    </a:lnTo>
                    <a:lnTo>
                      <a:pt x="565" y="208"/>
                    </a:lnTo>
                    <a:lnTo>
                      <a:pt x="514" y="157"/>
                    </a:lnTo>
                    <a:lnTo>
                      <a:pt x="520" y="56"/>
                    </a:lnTo>
                    <a:lnTo>
                      <a:pt x="463" y="32"/>
                    </a:lnTo>
                    <a:lnTo>
                      <a:pt x="398" y="108"/>
                    </a:lnTo>
                    <a:lnTo>
                      <a:pt x="325" y="107"/>
                    </a:lnTo>
                    <a:lnTo>
                      <a:pt x="258" y="32"/>
                    </a:lnTo>
                    <a:lnTo>
                      <a:pt x="201" y="55"/>
                    </a:lnTo>
                    <a:lnTo>
                      <a:pt x="208" y="155"/>
                    </a:lnTo>
                    <a:lnTo>
                      <a:pt x="157" y="206"/>
                    </a:lnTo>
                    <a:lnTo>
                      <a:pt x="56" y="200"/>
                    </a:lnTo>
                    <a:lnTo>
                      <a:pt x="32" y="257"/>
                    </a:lnTo>
                    <a:lnTo>
                      <a:pt x="107" y="322"/>
                    </a:lnTo>
                    <a:lnTo>
                      <a:pt x="107" y="395"/>
                    </a:lnTo>
                    <a:lnTo>
                      <a:pt x="32" y="462"/>
                    </a:lnTo>
                    <a:lnTo>
                      <a:pt x="55" y="519"/>
                    </a:lnTo>
                    <a:lnTo>
                      <a:pt x="155" y="512"/>
                    </a:lnTo>
                    <a:lnTo>
                      <a:pt x="205" y="564"/>
                    </a:lnTo>
                    <a:lnTo>
                      <a:pt x="200" y="664"/>
                    </a:lnTo>
                    <a:lnTo>
                      <a:pt x="257" y="688"/>
                    </a:lnTo>
                    <a:lnTo>
                      <a:pt x="322" y="613"/>
                    </a:lnTo>
                    <a:close/>
                    <a:moveTo>
                      <a:pt x="264" y="720"/>
                    </a:moveTo>
                    <a:lnTo>
                      <a:pt x="264" y="720"/>
                    </a:lnTo>
                    <a:lnTo>
                      <a:pt x="172" y="681"/>
                    </a:lnTo>
                    <a:lnTo>
                      <a:pt x="178" y="574"/>
                    </a:lnTo>
                    <a:lnTo>
                      <a:pt x="144" y="540"/>
                    </a:lnTo>
                    <a:lnTo>
                      <a:pt x="38" y="547"/>
                    </a:lnTo>
                    <a:lnTo>
                      <a:pt x="0" y="455"/>
                    </a:lnTo>
                    <a:lnTo>
                      <a:pt x="80" y="383"/>
                    </a:lnTo>
                    <a:lnTo>
                      <a:pt x="81" y="335"/>
                    </a:lnTo>
                    <a:lnTo>
                      <a:pt x="0" y="265"/>
                    </a:lnTo>
                    <a:lnTo>
                      <a:pt x="39" y="172"/>
                    </a:lnTo>
                    <a:lnTo>
                      <a:pt x="146" y="178"/>
                    </a:lnTo>
                    <a:lnTo>
                      <a:pt x="181" y="144"/>
                    </a:lnTo>
                    <a:lnTo>
                      <a:pt x="173" y="38"/>
                    </a:lnTo>
                    <a:lnTo>
                      <a:pt x="266" y="0"/>
                    </a:lnTo>
                    <a:lnTo>
                      <a:pt x="337" y="81"/>
                    </a:lnTo>
                    <a:lnTo>
                      <a:pt x="386" y="81"/>
                    </a:lnTo>
                    <a:lnTo>
                      <a:pt x="456" y="0"/>
                    </a:lnTo>
                    <a:lnTo>
                      <a:pt x="548" y="39"/>
                    </a:lnTo>
                    <a:lnTo>
                      <a:pt x="542" y="146"/>
                    </a:lnTo>
                    <a:lnTo>
                      <a:pt x="576" y="181"/>
                    </a:lnTo>
                    <a:lnTo>
                      <a:pt x="682" y="173"/>
                    </a:lnTo>
                    <a:lnTo>
                      <a:pt x="720" y="266"/>
                    </a:lnTo>
                    <a:lnTo>
                      <a:pt x="640" y="338"/>
                    </a:lnTo>
                    <a:lnTo>
                      <a:pt x="639" y="386"/>
                    </a:lnTo>
                    <a:lnTo>
                      <a:pt x="720" y="456"/>
                    </a:lnTo>
                    <a:lnTo>
                      <a:pt x="681" y="548"/>
                    </a:lnTo>
                    <a:lnTo>
                      <a:pt x="574" y="542"/>
                    </a:lnTo>
                    <a:lnTo>
                      <a:pt x="539" y="576"/>
                    </a:lnTo>
                    <a:lnTo>
                      <a:pt x="547" y="682"/>
                    </a:lnTo>
                    <a:lnTo>
                      <a:pt x="454" y="720"/>
                    </a:lnTo>
                    <a:lnTo>
                      <a:pt x="383" y="640"/>
                    </a:lnTo>
                    <a:lnTo>
                      <a:pt x="334" y="640"/>
                    </a:lnTo>
                    <a:lnTo>
                      <a:pt x="264" y="72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13" name="Freeform 161">
                <a:extLst>
                  <a:ext uri="{FF2B5EF4-FFF2-40B4-BE49-F238E27FC236}">
                    <a16:creationId xmlns:a16="http://schemas.microsoft.com/office/drawing/2014/main" id="{FB2A1626-E520-4AAF-B8B4-3E9CBF1DB948}"/>
                  </a:ext>
                </a:extLst>
              </p:cNvPr>
              <p:cNvSpPr>
                <a:spLocks noEditPoints="1"/>
              </p:cNvSpPr>
              <p:nvPr/>
            </p:nvSpPr>
            <p:spPr bwMode="auto">
              <a:xfrm>
                <a:off x="5589588" y="3744914"/>
                <a:ext cx="138113" cy="138113"/>
              </a:xfrm>
              <a:custGeom>
                <a:avLst/>
                <a:gdLst>
                  <a:gd name="T0" fmla="*/ 253 w 505"/>
                  <a:gd name="T1" fmla="*/ 202 h 505"/>
                  <a:gd name="T2" fmla="*/ 233 w 505"/>
                  <a:gd name="T3" fmla="*/ 299 h 505"/>
                  <a:gd name="T4" fmla="*/ 272 w 505"/>
                  <a:gd name="T5" fmla="*/ 299 h 505"/>
                  <a:gd name="T6" fmla="*/ 272 w 505"/>
                  <a:gd name="T7" fmla="*/ 206 h 505"/>
                  <a:gd name="T8" fmla="*/ 253 w 505"/>
                  <a:gd name="T9" fmla="*/ 329 h 505"/>
                  <a:gd name="T10" fmla="*/ 223 w 505"/>
                  <a:gd name="T11" fmla="*/ 323 h 505"/>
                  <a:gd name="T12" fmla="*/ 283 w 505"/>
                  <a:gd name="T13" fmla="*/ 181 h 505"/>
                  <a:gd name="T14" fmla="*/ 282 w 505"/>
                  <a:gd name="T15" fmla="*/ 324 h 505"/>
                  <a:gd name="T16" fmla="*/ 225 w 505"/>
                  <a:gd name="T17" fmla="*/ 422 h 505"/>
                  <a:gd name="T18" fmla="*/ 279 w 505"/>
                  <a:gd name="T19" fmla="*/ 422 h 505"/>
                  <a:gd name="T20" fmla="*/ 358 w 505"/>
                  <a:gd name="T21" fmla="*/ 459 h 505"/>
                  <a:gd name="T22" fmla="*/ 391 w 505"/>
                  <a:gd name="T23" fmla="*/ 354 h 505"/>
                  <a:gd name="T24" fmla="*/ 473 w 505"/>
                  <a:gd name="T25" fmla="*/ 324 h 505"/>
                  <a:gd name="T26" fmla="*/ 423 w 505"/>
                  <a:gd name="T27" fmla="*/ 227 h 505"/>
                  <a:gd name="T28" fmla="*/ 460 w 505"/>
                  <a:gd name="T29" fmla="*/ 147 h 505"/>
                  <a:gd name="T30" fmla="*/ 355 w 505"/>
                  <a:gd name="T31" fmla="*/ 114 h 505"/>
                  <a:gd name="T32" fmla="*/ 325 w 505"/>
                  <a:gd name="T33" fmla="*/ 32 h 505"/>
                  <a:gd name="T34" fmla="*/ 227 w 505"/>
                  <a:gd name="T35" fmla="*/ 82 h 505"/>
                  <a:gd name="T36" fmla="*/ 148 w 505"/>
                  <a:gd name="T37" fmla="*/ 45 h 505"/>
                  <a:gd name="T38" fmla="*/ 114 w 505"/>
                  <a:gd name="T39" fmla="*/ 150 h 505"/>
                  <a:gd name="T40" fmla="*/ 32 w 505"/>
                  <a:gd name="T41" fmla="*/ 180 h 505"/>
                  <a:gd name="T42" fmla="*/ 83 w 505"/>
                  <a:gd name="T43" fmla="*/ 278 h 505"/>
                  <a:gd name="T44" fmla="*/ 46 w 505"/>
                  <a:gd name="T45" fmla="*/ 357 h 505"/>
                  <a:gd name="T46" fmla="*/ 151 w 505"/>
                  <a:gd name="T47" fmla="*/ 391 h 505"/>
                  <a:gd name="T48" fmla="*/ 181 w 505"/>
                  <a:gd name="T49" fmla="*/ 473 h 505"/>
                  <a:gd name="T50" fmla="*/ 188 w 505"/>
                  <a:gd name="T51" fmla="*/ 505 h 505"/>
                  <a:gd name="T52" fmla="*/ 119 w 505"/>
                  <a:gd name="T53" fmla="*/ 476 h 505"/>
                  <a:gd name="T54" fmla="*/ 103 w 505"/>
                  <a:gd name="T55" fmla="*/ 380 h 505"/>
                  <a:gd name="T56" fmla="*/ 0 w 505"/>
                  <a:gd name="T57" fmla="*/ 316 h 505"/>
                  <a:gd name="T58" fmla="*/ 56 w 505"/>
                  <a:gd name="T59" fmla="*/ 236 h 505"/>
                  <a:gd name="T60" fmla="*/ 29 w 505"/>
                  <a:gd name="T61" fmla="*/ 119 h 505"/>
                  <a:gd name="T62" fmla="*/ 125 w 505"/>
                  <a:gd name="T63" fmla="*/ 102 h 505"/>
                  <a:gd name="T64" fmla="*/ 189 w 505"/>
                  <a:gd name="T65" fmla="*/ 0 h 505"/>
                  <a:gd name="T66" fmla="*/ 269 w 505"/>
                  <a:gd name="T67" fmla="*/ 56 h 505"/>
                  <a:gd name="T68" fmla="*/ 386 w 505"/>
                  <a:gd name="T69" fmla="*/ 29 h 505"/>
                  <a:gd name="T70" fmla="*/ 403 w 505"/>
                  <a:gd name="T71" fmla="*/ 125 h 505"/>
                  <a:gd name="T72" fmla="*/ 505 w 505"/>
                  <a:gd name="T73" fmla="*/ 189 h 505"/>
                  <a:gd name="T74" fmla="*/ 449 w 505"/>
                  <a:gd name="T75" fmla="*/ 268 h 505"/>
                  <a:gd name="T76" fmla="*/ 476 w 505"/>
                  <a:gd name="T77" fmla="*/ 386 h 505"/>
                  <a:gd name="T78" fmla="*/ 381 w 505"/>
                  <a:gd name="T79" fmla="*/ 402 h 505"/>
                  <a:gd name="T80" fmla="*/ 317 w 505"/>
                  <a:gd name="T81" fmla="*/ 505 h 505"/>
                  <a:gd name="T82" fmla="*/ 237 w 505"/>
                  <a:gd name="T83" fmla="*/ 449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5" h="505">
                    <a:moveTo>
                      <a:pt x="253" y="202"/>
                    </a:moveTo>
                    <a:lnTo>
                      <a:pt x="253" y="202"/>
                    </a:lnTo>
                    <a:cubicBezTo>
                      <a:pt x="233" y="202"/>
                      <a:pt x="215" y="213"/>
                      <a:pt x="206" y="233"/>
                    </a:cubicBezTo>
                    <a:cubicBezTo>
                      <a:pt x="196" y="258"/>
                      <a:pt x="208" y="288"/>
                      <a:pt x="233" y="299"/>
                    </a:cubicBezTo>
                    <a:lnTo>
                      <a:pt x="233" y="299"/>
                    </a:lnTo>
                    <a:cubicBezTo>
                      <a:pt x="246" y="304"/>
                      <a:pt x="259" y="304"/>
                      <a:pt x="272" y="299"/>
                    </a:cubicBezTo>
                    <a:cubicBezTo>
                      <a:pt x="284" y="294"/>
                      <a:pt x="294" y="284"/>
                      <a:pt x="299" y="272"/>
                    </a:cubicBezTo>
                    <a:cubicBezTo>
                      <a:pt x="310" y="246"/>
                      <a:pt x="298" y="217"/>
                      <a:pt x="272" y="206"/>
                    </a:cubicBezTo>
                    <a:cubicBezTo>
                      <a:pt x="266" y="203"/>
                      <a:pt x="259" y="202"/>
                      <a:pt x="253" y="202"/>
                    </a:cubicBezTo>
                    <a:close/>
                    <a:moveTo>
                      <a:pt x="253" y="329"/>
                    </a:moveTo>
                    <a:lnTo>
                      <a:pt x="253" y="329"/>
                    </a:lnTo>
                    <a:cubicBezTo>
                      <a:pt x="243" y="329"/>
                      <a:pt x="233" y="327"/>
                      <a:pt x="223" y="323"/>
                    </a:cubicBezTo>
                    <a:cubicBezTo>
                      <a:pt x="184" y="307"/>
                      <a:pt x="165" y="261"/>
                      <a:pt x="182" y="222"/>
                    </a:cubicBezTo>
                    <a:cubicBezTo>
                      <a:pt x="198" y="183"/>
                      <a:pt x="244" y="165"/>
                      <a:pt x="283" y="181"/>
                    </a:cubicBezTo>
                    <a:cubicBezTo>
                      <a:pt x="322" y="198"/>
                      <a:pt x="340" y="243"/>
                      <a:pt x="324" y="282"/>
                    </a:cubicBezTo>
                    <a:cubicBezTo>
                      <a:pt x="316" y="301"/>
                      <a:pt x="301" y="316"/>
                      <a:pt x="282" y="324"/>
                    </a:cubicBezTo>
                    <a:cubicBezTo>
                      <a:pt x="272" y="327"/>
                      <a:pt x="263" y="329"/>
                      <a:pt x="253" y="329"/>
                    </a:cubicBezTo>
                    <a:close/>
                    <a:moveTo>
                      <a:pt x="225" y="422"/>
                    </a:moveTo>
                    <a:lnTo>
                      <a:pt x="225" y="422"/>
                    </a:lnTo>
                    <a:lnTo>
                      <a:pt x="279" y="422"/>
                    </a:lnTo>
                    <a:lnTo>
                      <a:pt x="324" y="473"/>
                    </a:lnTo>
                    <a:lnTo>
                      <a:pt x="358" y="459"/>
                    </a:lnTo>
                    <a:lnTo>
                      <a:pt x="353" y="392"/>
                    </a:lnTo>
                    <a:lnTo>
                      <a:pt x="391" y="354"/>
                    </a:lnTo>
                    <a:lnTo>
                      <a:pt x="459" y="358"/>
                    </a:lnTo>
                    <a:lnTo>
                      <a:pt x="473" y="324"/>
                    </a:lnTo>
                    <a:lnTo>
                      <a:pt x="422" y="280"/>
                    </a:lnTo>
                    <a:lnTo>
                      <a:pt x="423" y="227"/>
                    </a:lnTo>
                    <a:lnTo>
                      <a:pt x="474" y="181"/>
                    </a:lnTo>
                    <a:lnTo>
                      <a:pt x="460" y="147"/>
                    </a:lnTo>
                    <a:lnTo>
                      <a:pt x="393" y="152"/>
                    </a:lnTo>
                    <a:lnTo>
                      <a:pt x="355" y="114"/>
                    </a:lnTo>
                    <a:lnTo>
                      <a:pt x="359" y="46"/>
                    </a:lnTo>
                    <a:lnTo>
                      <a:pt x="325" y="32"/>
                    </a:lnTo>
                    <a:lnTo>
                      <a:pt x="281" y="83"/>
                    </a:lnTo>
                    <a:lnTo>
                      <a:pt x="227" y="82"/>
                    </a:lnTo>
                    <a:lnTo>
                      <a:pt x="182" y="32"/>
                    </a:lnTo>
                    <a:lnTo>
                      <a:pt x="148" y="45"/>
                    </a:lnTo>
                    <a:lnTo>
                      <a:pt x="153" y="113"/>
                    </a:lnTo>
                    <a:lnTo>
                      <a:pt x="114" y="150"/>
                    </a:lnTo>
                    <a:lnTo>
                      <a:pt x="46" y="146"/>
                    </a:lnTo>
                    <a:lnTo>
                      <a:pt x="32" y="180"/>
                    </a:lnTo>
                    <a:lnTo>
                      <a:pt x="83" y="224"/>
                    </a:lnTo>
                    <a:lnTo>
                      <a:pt x="83" y="278"/>
                    </a:lnTo>
                    <a:lnTo>
                      <a:pt x="32" y="323"/>
                    </a:lnTo>
                    <a:lnTo>
                      <a:pt x="46" y="357"/>
                    </a:lnTo>
                    <a:lnTo>
                      <a:pt x="113" y="353"/>
                    </a:lnTo>
                    <a:lnTo>
                      <a:pt x="151" y="391"/>
                    </a:lnTo>
                    <a:lnTo>
                      <a:pt x="147" y="459"/>
                    </a:lnTo>
                    <a:lnTo>
                      <a:pt x="181" y="473"/>
                    </a:lnTo>
                    <a:lnTo>
                      <a:pt x="225" y="422"/>
                    </a:lnTo>
                    <a:close/>
                    <a:moveTo>
                      <a:pt x="188" y="505"/>
                    </a:moveTo>
                    <a:lnTo>
                      <a:pt x="188" y="505"/>
                    </a:lnTo>
                    <a:lnTo>
                      <a:pt x="119" y="476"/>
                    </a:lnTo>
                    <a:lnTo>
                      <a:pt x="123" y="401"/>
                    </a:lnTo>
                    <a:lnTo>
                      <a:pt x="103" y="380"/>
                    </a:lnTo>
                    <a:lnTo>
                      <a:pt x="28" y="385"/>
                    </a:lnTo>
                    <a:lnTo>
                      <a:pt x="0" y="316"/>
                    </a:lnTo>
                    <a:lnTo>
                      <a:pt x="56" y="266"/>
                    </a:lnTo>
                    <a:lnTo>
                      <a:pt x="56" y="236"/>
                    </a:lnTo>
                    <a:lnTo>
                      <a:pt x="0" y="188"/>
                    </a:lnTo>
                    <a:lnTo>
                      <a:pt x="29" y="119"/>
                    </a:lnTo>
                    <a:lnTo>
                      <a:pt x="104" y="123"/>
                    </a:lnTo>
                    <a:lnTo>
                      <a:pt x="125" y="102"/>
                    </a:lnTo>
                    <a:lnTo>
                      <a:pt x="120" y="28"/>
                    </a:lnTo>
                    <a:lnTo>
                      <a:pt x="189" y="0"/>
                    </a:lnTo>
                    <a:lnTo>
                      <a:pt x="239" y="56"/>
                    </a:lnTo>
                    <a:lnTo>
                      <a:pt x="269" y="56"/>
                    </a:lnTo>
                    <a:lnTo>
                      <a:pt x="317" y="0"/>
                    </a:lnTo>
                    <a:lnTo>
                      <a:pt x="386" y="29"/>
                    </a:lnTo>
                    <a:lnTo>
                      <a:pt x="382" y="104"/>
                    </a:lnTo>
                    <a:lnTo>
                      <a:pt x="403" y="125"/>
                    </a:lnTo>
                    <a:lnTo>
                      <a:pt x="477" y="119"/>
                    </a:lnTo>
                    <a:lnTo>
                      <a:pt x="505" y="189"/>
                    </a:lnTo>
                    <a:lnTo>
                      <a:pt x="449" y="239"/>
                    </a:lnTo>
                    <a:lnTo>
                      <a:pt x="449" y="268"/>
                    </a:lnTo>
                    <a:lnTo>
                      <a:pt x="505" y="317"/>
                    </a:lnTo>
                    <a:lnTo>
                      <a:pt x="476" y="386"/>
                    </a:lnTo>
                    <a:lnTo>
                      <a:pt x="402" y="382"/>
                    </a:lnTo>
                    <a:lnTo>
                      <a:pt x="381" y="402"/>
                    </a:lnTo>
                    <a:lnTo>
                      <a:pt x="386" y="477"/>
                    </a:lnTo>
                    <a:lnTo>
                      <a:pt x="317" y="505"/>
                    </a:lnTo>
                    <a:lnTo>
                      <a:pt x="267" y="449"/>
                    </a:lnTo>
                    <a:lnTo>
                      <a:pt x="237" y="449"/>
                    </a:lnTo>
                    <a:lnTo>
                      <a:pt x="188" y="505"/>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14" name="Freeform 162">
                <a:extLst>
                  <a:ext uri="{FF2B5EF4-FFF2-40B4-BE49-F238E27FC236}">
                    <a16:creationId xmlns:a16="http://schemas.microsoft.com/office/drawing/2014/main" id="{D2CE8BCB-56E5-4E86-956E-F8F097F9D953}"/>
                  </a:ext>
                </a:extLst>
              </p:cNvPr>
              <p:cNvSpPr>
                <a:spLocks/>
              </p:cNvSpPr>
              <p:nvPr/>
            </p:nvSpPr>
            <p:spPr bwMode="auto">
              <a:xfrm>
                <a:off x="5281613" y="3752851"/>
                <a:ext cx="201613" cy="201613"/>
              </a:xfrm>
              <a:custGeom>
                <a:avLst/>
                <a:gdLst>
                  <a:gd name="T0" fmla="*/ 457 w 738"/>
                  <a:gd name="T1" fmla="*/ 606 h 738"/>
                  <a:gd name="T2" fmla="*/ 401 w 738"/>
                  <a:gd name="T3" fmla="*/ 711 h 738"/>
                  <a:gd name="T4" fmla="*/ 306 w 738"/>
                  <a:gd name="T5" fmla="*/ 616 h 738"/>
                  <a:gd name="T6" fmla="*/ 150 w 738"/>
                  <a:gd name="T7" fmla="*/ 634 h 738"/>
                  <a:gd name="T8" fmla="*/ 149 w 738"/>
                  <a:gd name="T9" fmla="*/ 499 h 738"/>
                  <a:gd name="T10" fmla="*/ 27 w 738"/>
                  <a:gd name="T11" fmla="*/ 401 h 738"/>
                  <a:gd name="T12" fmla="*/ 121 w 738"/>
                  <a:gd name="T13" fmla="*/ 305 h 738"/>
                  <a:gd name="T14" fmla="*/ 104 w 738"/>
                  <a:gd name="T15" fmla="*/ 150 h 738"/>
                  <a:gd name="T16" fmla="*/ 239 w 738"/>
                  <a:gd name="T17" fmla="*/ 149 h 738"/>
                  <a:gd name="T18" fmla="*/ 337 w 738"/>
                  <a:gd name="T19" fmla="*/ 26 h 738"/>
                  <a:gd name="T20" fmla="*/ 432 w 738"/>
                  <a:gd name="T21" fmla="*/ 121 h 738"/>
                  <a:gd name="T22" fmla="*/ 588 w 738"/>
                  <a:gd name="T23" fmla="*/ 104 h 738"/>
                  <a:gd name="T24" fmla="*/ 589 w 738"/>
                  <a:gd name="T25" fmla="*/ 239 h 738"/>
                  <a:gd name="T26" fmla="*/ 711 w 738"/>
                  <a:gd name="T27" fmla="*/ 336 h 738"/>
                  <a:gd name="T28" fmla="*/ 616 w 738"/>
                  <a:gd name="T29" fmla="*/ 432 h 738"/>
                  <a:gd name="T30" fmla="*/ 616 w 738"/>
                  <a:gd name="T31" fmla="*/ 467 h 738"/>
                  <a:gd name="T32" fmla="*/ 637 w 738"/>
                  <a:gd name="T33" fmla="*/ 453 h 738"/>
                  <a:gd name="T34" fmla="*/ 738 w 738"/>
                  <a:gd name="T35" fmla="*/ 317 h 738"/>
                  <a:gd name="T36" fmla="*/ 618 w 738"/>
                  <a:gd name="T37" fmla="*/ 239 h 738"/>
                  <a:gd name="T38" fmla="*/ 593 w 738"/>
                  <a:gd name="T39" fmla="*/ 71 h 738"/>
                  <a:gd name="T40" fmla="*/ 453 w 738"/>
                  <a:gd name="T41" fmla="*/ 101 h 738"/>
                  <a:gd name="T42" fmla="*/ 317 w 738"/>
                  <a:gd name="T43" fmla="*/ 0 h 738"/>
                  <a:gd name="T44" fmla="*/ 239 w 738"/>
                  <a:gd name="T45" fmla="*/ 120 h 738"/>
                  <a:gd name="T46" fmla="*/ 72 w 738"/>
                  <a:gd name="T47" fmla="*/ 144 h 738"/>
                  <a:gd name="T48" fmla="*/ 101 w 738"/>
                  <a:gd name="T49" fmla="*/ 284 h 738"/>
                  <a:gd name="T50" fmla="*/ 0 w 738"/>
                  <a:gd name="T51" fmla="*/ 420 h 738"/>
                  <a:gd name="T52" fmla="*/ 120 w 738"/>
                  <a:gd name="T53" fmla="*/ 498 h 738"/>
                  <a:gd name="T54" fmla="*/ 145 w 738"/>
                  <a:gd name="T55" fmla="*/ 666 h 738"/>
                  <a:gd name="T56" fmla="*/ 284 w 738"/>
                  <a:gd name="T57" fmla="*/ 636 h 738"/>
                  <a:gd name="T58" fmla="*/ 421 w 738"/>
                  <a:gd name="T59" fmla="*/ 738 h 738"/>
                  <a:gd name="T60" fmla="*/ 476 w 738"/>
                  <a:gd name="T61" fmla="*/ 627 h 738"/>
                  <a:gd name="T62" fmla="*/ 457 w 738"/>
                  <a:gd name="T63" fmla="*/ 6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8" h="738">
                    <a:moveTo>
                      <a:pt x="457" y="606"/>
                    </a:moveTo>
                    <a:lnTo>
                      <a:pt x="457" y="606"/>
                    </a:lnTo>
                    <a:lnTo>
                      <a:pt x="432" y="616"/>
                    </a:lnTo>
                    <a:lnTo>
                      <a:pt x="401" y="711"/>
                    </a:lnTo>
                    <a:lnTo>
                      <a:pt x="339" y="711"/>
                    </a:lnTo>
                    <a:lnTo>
                      <a:pt x="306" y="616"/>
                    </a:lnTo>
                    <a:lnTo>
                      <a:pt x="239" y="588"/>
                    </a:lnTo>
                    <a:lnTo>
                      <a:pt x="150" y="634"/>
                    </a:lnTo>
                    <a:lnTo>
                      <a:pt x="106" y="590"/>
                    </a:lnTo>
                    <a:lnTo>
                      <a:pt x="149" y="499"/>
                    </a:lnTo>
                    <a:lnTo>
                      <a:pt x="121" y="432"/>
                    </a:lnTo>
                    <a:lnTo>
                      <a:pt x="27" y="401"/>
                    </a:lnTo>
                    <a:lnTo>
                      <a:pt x="27" y="339"/>
                    </a:lnTo>
                    <a:lnTo>
                      <a:pt x="121" y="305"/>
                    </a:lnTo>
                    <a:lnTo>
                      <a:pt x="149" y="238"/>
                    </a:lnTo>
                    <a:lnTo>
                      <a:pt x="104" y="150"/>
                    </a:lnTo>
                    <a:lnTo>
                      <a:pt x="148" y="106"/>
                    </a:lnTo>
                    <a:lnTo>
                      <a:pt x="239" y="149"/>
                    </a:lnTo>
                    <a:lnTo>
                      <a:pt x="306" y="121"/>
                    </a:lnTo>
                    <a:lnTo>
                      <a:pt x="337" y="26"/>
                    </a:lnTo>
                    <a:lnTo>
                      <a:pt x="398" y="27"/>
                    </a:lnTo>
                    <a:lnTo>
                      <a:pt x="432" y="121"/>
                    </a:lnTo>
                    <a:lnTo>
                      <a:pt x="499" y="149"/>
                    </a:lnTo>
                    <a:lnTo>
                      <a:pt x="588" y="104"/>
                    </a:lnTo>
                    <a:lnTo>
                      <a:pt x="632" y="148"/>
                    </a:lnTo>
                    <a:lnTo>
                      <a:pt x="589" y="239"/>
                    </a:lnTo>
                    <a:lnTo>
                      <a:pt x="616" y="305"/>
                    </a:lnTo>
                    <a:lnTo>
                      <a:pt x="711" y="336"/>
                    </a:lnTo>
                    <a:lnTo>
                      <a:pt x="711" y="398"/>
                    </a:lnTo>
                    <a:lnTo>
                      <a:pt x="616" y="432"/>
                    </a:lnTo>
                    <a:lnTo>
                      <a:pt x="606" y="457"/>
                    </a:lnTo>
                    <a:lnTo>
                      <a:pt x="616" y="467"/>
                    </a:lnTo>
                    <a:lnTo>
                      <a:pt x="627" y="477"/>
                    </a:lnTo>
                    <a:lnTo>
                      <a:pt x="637" y="453"/>
                    </a:lnTo>
                    <a:lnTo>
                      <a:pt x="738" y="417"/>
                    </a:lnTo>
                    <a:lnTo>
                      <a:pt x="738" y="317"/>
                    </a:lnTo>
                    <a:lnTo>
                      <a:pt x="636" y="284"/>
                    </a:lnTo>
                    <a:lnTo>
                      <a:pt x="618" y="239"/>
                    </a:lnTo>
                    <a:lnTo>
                      <a:pt x="664" y="142"/>
                    </a:lnTo>
                    <a:lnTo>
                      <a:pt x="593" y="71"/>
                    </a:lnTo>
                    <a:lnTo>
                      <a:pt x="498" y="120"/>
                    </a:lnTo>
                    <a:lnTo>
                      <a:pt x="453" y="101"/>
                    </a:lnTo>
                    <a:lnTo>
                      <a:pt x="417" y="0"/>
                    </a:lnTo>
                    <a:lnTo>
                      <a:pt x="317" y="0"/>
                    </a:lnTo>
                    <a:lnTo>
                      <a:pt x="284" y="101"/>
                    </a:lnTo>
                    <a:lnTo>
                      <a:pt x="239" y="120"/>
                    </a:lnTo>
                    <a:lnTo>
                      <a:pt x="142" y="74"/>
                    </a:lnTo>
                    <a:lnTo>
                      <a:pt x="72" y="144"/>
                    </a:lnTo>
                    <a:lnTo>
                      <a:pt x="120" y="240"/>
                    </a:lnTo>
                    <a:lnTo>
                      <a:pt x="101" y="284"/>
                    </a:lnTo>
                    <a:lnTo>
                      <a:pt x="0" y="320"/>
                    </a:lnTo>
                    <a:lnTo>
                      <a:pt x="0" y="420"/>
                    </a:lnTo>
                    <a:lnTo>
                      <a:pt x="101" y="454"/>
                    </a:lnTo>
                    <a:lnTo>
                      <a:pt x="120" y="498"/>
                    </a:lnTo>
                    <a:lnTo>
                      <a:pt x="74" y="595"/>
                    </a:lnTo>
                    <a:lnTo>
                      <a:pt x="145" y="666"/>
                    </a:lnTo>
                    <a:lnTo>
                      <a:pt x="240" y="618"/>
                    </a:lnTo>
                    <a:lnTo>
                      <a:pt x="284" y="636"/>
                    </a:lnTo>
                    <a:lnTo>
                      <a:pt x="321" y="738"/>
                    </a:lnTo>
                    <a:lnTo>
                      <a:pt x="421" y="738"/>
                    </a:lnTo>
                    <a:lnTo>
                      <a:pt x="454" y="636"/>
                    </a:lnTo>
                    <a:lnTo>
                      <a:pt x="476" y="627"/>
                    </a:lnTo>
                    <a:lnTo>
                      <a:pt x="467" y="617"/>
                    </a:lnTo>
                    <a:lnTo>
                      <a:pt x="457" y="606"/>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15" name="Freeform 163">
                <a:extLst>
                  <a:ext uri="{FF2B5EF4-FFF2-40B4-BE49-F238E27FC236}">
                    <a16:creationId xmlns:a16="http://schemas.microsoft.com/office/drawing/2014/main" id="{0E586190-6164-409B-BF53-C6B5A2C2C577}"/>
                  </a:ext>
                </a:extLst>
              </p:cNvPr>
              <p:cNvSpPr>
                <a:spLocks noEditPoints="1"/>
              </p:cNvSpPr>
              <p:nvPr/>
            </p:nvSpPr>
            <p:spPr bwMode="auto">
              <a:xfrm>
                <a:off x="5353050" y="3822701"/>
                <a:ext cx="58738" cy="60325"/>
              </a:xfrm>
              <a:custGeom>
                <a:avLst/>
                <a:gdLst>
                  <a:gd name="T0" fmla="*/ 185 w 212"/>
                  <a:gd name="T1" fmla="*/ 112 h 218"/>
                  <a:gd name="T2" fmla="*/ 185 w 212"/>
                  <a:gd name="T3" fmla="*/ 112 h 218"/>
                  <a:gd name="T4" fmla="*/ 162 w 212"/>
                  <a:gd name="T5" fmla="*/ 168 h 218"/>
                  <a:gd name="T6" fmla="*/ 50 w 212"/>
                  <a:gd name="T7" fmla="*/ 168 h 218"/>
                  <a:gd name="T8" fmla="*/ 27 w 212"/>
                  <a:gd name="T9" fmla="*/ 112 h 218"/>
                  <a:gd name="T10" fmla="*/ 50 w 212"/>
                  <a:gd name="T11" fmla="*/ 56 h 218"/>
                  <a:gd name="T12" fmla="*/ 106 w 212"/>
                  <a:gd name="T13" fmla="*/ 32 h 218"/>
                  <a:gd name="T14" fmla="*/ 162 w 212"/>
                  <a:gd name="T15" fmla="*/ 56 h 218"/>
                  <a:gd name="T16" fmla="*/ 185 w 212"/>
                  <a:gd name="T17" fmla="*/ 112 h 218"/>
                  <a:gd name="T18" fmla="*/ 31 w 212"/>
                  <a:gd name="T19" fmla="*/ 37 h 218"/>
                  <a:gd name="T20" fmla="*/ 31 w 212"/>
                  <a:gd name="T21" fmla="*/ 37 h 218"/>
                  <a:gd name="T22" fmla="*/ 0 w 212"/>
                  <a:gd name="T23" fmla="*/ 112 h 218"/>
                  <a:gd name="T24" fmla="*/ 3 w 212"/>
                  <a:gd name="T25" fmla="*/ 136 h 218"/>
                  <a:gd name="T26" fmla="*/ 16 w 212"/>
                  <a:gd name="T27" fmla="*/ 167 h 218"/>
                  <a:gd name="T28" fmla="*/ 31 w 212"/>
                  <a:gd name="T29" fmla="*/ 187 h 218"/>
                  <a:gd name="T30" fmla="*/ 106 w 212"/>
                  <a:gd name="T31" fmla="*/ 218 h 218"/>
                  <a:gd name="T32" fmla="*/ 181 w 212"/>
                  <a:gd name="T33" fmla="*/ 187 h 218"/>
                  <a:gd name="T34" fmla="*/ 212 w 212"/>
                  <a:gd name="T35" fmla="*/ 112 h 218"/>
                  <a:gd name="T36" fmla="*/ 181 w 212"/>
                  <a:gd name="T37" fmla="*/ 37 h 218"/>
                  <a:gd name="T38" fmla="*/ 162 w 212"/>
                  <a:gd name="T39" fmla="*/ 21 h 218"/>
                  <a:gd name="T40" fmla="*/ 131 w 212"/>
                  <a:gd name="T41" fmla="*/ 9 h 218"/>
                  <a:gd name="T42" fmla="*/ 31 w 212"/>
                  <a:gd name="T43" fmla="*/ 3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218">
                    <a:moveTo>
                      <a:pt x="185" y="112"/>
                    </a:moveTo>
                    <a:lnTo>
                      <a:pt x="185" y="112"/>
                    </a:lnTo>
                    <a:cubicBezTo>
                      <a:pt x="185" y="133"/>
                      <a:pt x="177" y="153"/>
                      <a:pt x="162" y="168"/>
                    </a:cubicBezTo>
                    <a:cubicBezTo>
                      <a:pt x="131" y="199"/>
                      <a:pt x="81" y="199"/>
                      <a:pt x="50" y="168"/>
                    </a:cubicBezTo>
                    <a:cubicBezTo>
                      <a:pt x="35" y="153"/>
                      <a:pt x="27" y="133"/>
                      <a:pt x="27" y="112"/>
                    </a:cubicBezTo>
                    <a:cubicBezTo>
                      <a:pt x="27" y="90"/>
                      <a:pt x="35" y="70"/>
                      <a:pt x="50" y="56"/>
                    </a:cubicBezTo>
                    <a:cubicBezTo>
                      <a:pt x="66" y="40"/>
                      <a:pt x="86" y="32"/>
                      <a:pt x="106" y="32"/>
                    </a:cubicBezTo>
                    <a:cubicBezTo>
                      <a:pt x="126" y="32"/>
                      <a:pt x="147" y="40"/>
                      <a:pt x="162" y="56"/>
                    </a:cubicBezTo>
                    <a:cubicBezTo>
                      <a:pt x="177" y="70"/>
                      <a:pt x="185" y="90"/>
                      <a:pt x="185" y="112"/>
                    </a:cubicBezTo>
                    <a:close/>
                    <a:moveTo>
                      <a:pt x="31" y="37"/>
                    </a:moveTo>
                    <a:lnTo>
                      <a:pt x="31" y="37"/>
                    </a:lnTo>
                    <a:cubicBezTo>
                      <a:pt x="11" y="57"/>
                      <a:pt x="0" y="83"/>
                      <a:pt x="0" y="112"/>
                    </a:cubicBezTo>
                    <a:cubicBezTo>
                      <a:pt x="0" y="120"/>
                      <a:pt x="1" y="128"/>
                      <a:pt x="3" y="136"/>
                    </a:cubicBezTo>
                    <a:cubicBezTo>
                      <a:pt x="6" y="147"/>
                      <a:pt x="10" y="157"/>
                      <a:pt x="16" y="167"/>
                    </a:cubicBezTo>
                    <a:cubicBezTo>
                      <a:pt x="20" y="174"/>
                      <a:pt x="25" y="181"/>
                      <a:pt x="31" y="187"/>
                    </a:cubicBezTo>
                    <a:cubicBezTo>
                      <a:pt x="52" y="207"/>
                      <a:pt x="79" y="218"/>
                      <a:pt x="106" y="218"/>
                    </a:cubicBezTo>
                    <a:cubicBezTo>
                      <a:pt x="133" y="218"/>
                      <a:pt x="160" y="207"/>
                      <a:pt x="181" y="187"/>
                    </a:cubicBezTo>
                    <a:cubicBezTo>
                      <a:pt x="201" y="167"/>
                      <a:pt x="212" y="140"/>
                      <a:pt x="212" y="112"/>
                    </a:cubicBezTo>
                    <a:cubicBezTo>
                      <a:pt x="212" y="83"/>
                      <a:pt x="201" y="57"/>
                      <a:pt x="181" y="37"/>
                    </a:cubicBezTo>
                    <a:cubicBezTo>
                      <a:pt x="175" y="31"/>
                      <a:pt x="169" y="26"/>
                      <a:pt x="162" y="21"/>
                    </a:cubicBezTo>
                    <a:cubicBezTo>
                      <a:pt x="152" y="15"/>
                      <a:pt x="141" y="11"/>
                      <a:pt x="131" y="9"/>
                    </a:cubicBezTo>
                    <a:cubicBezTo>
                      <a:pt x="96" y="0"/>
                      <a:pt x="58" y="10"/>
                      <a:pt x="31" y="3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16" name="Freeform 164">
                <a:extLst>
                  <a:ext uri="{FF2B5EF4-FFF2-40B4-BE49-F238E27FC236}">
                    <a16:creationId xmlns:a16="http://schemas.microsoft.com/office/drawing/2014/main" id="{16B24101-8376-483E-A883-010AED1B96E2}"/>
                  </a:ext>
                </a:extLst>
              </p:cNvPr>
              <p:cNvSpPr>
                <a:spLocks/>
              </p:cNvSpPr>
              <p:nvPr/>
            </p:nvSpPr>
            <p:spPr bwMode="auto">
              <a:xfrm>
                <a:off x="5199063" y="3544889"/>
                <a:ext cx="673100" cy="442913"/>
              </a:xfrm>
              <a:custGeom>
                <a:avLst/>
                <a:gdLst>
                  <a:gd name="T0" fmla="*/ 2209 w 2450"/>
                  <a:gd name="T1" fmla="*/ 633 h 1612"/>
                  <a:gd name="T2" fmla="*/ 2209 w 2450"/>
                  <a:gd name="T3" fmla="*/ 633 h 1612"/>
                  <a:gd name="T4" fmla="*/ 2032 w 2450"/>
                  <a:gd name="T5" fmla="*/ 316 h 1612"/>
                  <a:gd name="T6" fmla="*/ 1809 w 2450"/>
                  <a:gd name="T7" fmla="*/ 249 h 1612"/>
                  <a:gd name="T8" fmla="*/ 1630 w 2450"/>
                  <a:gd name="T9" fmla="*/ 294 h 1612"/>
                  <a:gd name="T10" fmla="*/ 1069 w 2450"/>
                  <a:gd name="T11" fmla="*/ 0 h 1612"/>
                  <a:gd name="T12" fmla="*/ 687 w 2450"/>
                  <a:gd name="T13" fmla="*/ 116 h 1612"/>
                  <a:gd name="T14" fmla="*/ 385 w 2450"/>
                  <a:gd name="T15" fmla="*/ 681 h 1612"/>
                  <a:gd name="T16" fmla="*/ 385 w 2450"/>
                  <a:gd name="T17" fmla="*/ 701 h 1612"/>
                  <a:gd name="T18" fmla="*/ 0 w 2450"/>
                  <a:gd name="T19" fmla="*/ 1153 h 1612"/>
                  <a:gd name="T20" fmla="*/ 464 w 2450"/>
                  <a:gd name="T21" fmla="*/ 1612 h 1612"/>
                  <a:gd name="T22" fmla="*/ 1007 w 2450"/>
                  <a:gd name="T23" fmla="*/ 1612 h 1612"/>
                  <a:gd name="T24" fmla="*/ 980 w 2450"/>
                  <a:gd name="T25" fmla="*/ 1585 h 1612"/>
                  <a:gd name="T26" fmla="*/ 464 w 2450"/>
                  <a:gd name="T27" fmla="*/ 1585 h 1612"/>
                  <a:gd name="T28" fmla="*/ 26 w 2450"/>
                  <a:gd name="T29" fmla="*/ 1153 h 1612"/>
                  <a:gd name="T30" fmla="*/ 401 w 2450"/>
                  <a:gd name="T31" fmla="*/ 725 h 1612"/>
                  <a:gd name="T32" fmla="*/ 412 w 2450"/>
                  <a:gd name="T33" fmla="*/ 723 h 1612"/>
                  <a:gd name="T34" fmla="*/ 412 w 2450"/>
                  <a:gd name="T35" fmla="*/ 681 h 1612"/>
                  <a:gd name="T36" fmla="*/ 702 w 2450"/>
                  <a:gd name="T37" fmla="*/ 138 h 1612"/>
                  <a:gd name="T38" fmla="*/ 1069 w 2450"/>
                  <a:gd name="T39" fmla="*/ 27 h 1612"/>
                  <a:gd name="T40" fmla="*/ 1615 w 2450"/>
                  <a:gd name="T41" fmla="*/ 319 h 1612"/>
                  <a:gd name="T42" fmla="*/ 1622 w 2450"/>
                  <a:gd name="T43" fmla="*/ 329 h 1612"/>
                  <a:gd name="T44" fmla="*/ 1633 w 2450"/>
                  <a:gd name="T45" fmla="*/ 323 h 1612"/>
                  <a:gd name="T46" fmla="*/ 1809 w 2450"/>
                  <a:gd name="T47" fmla="*/ 276 h 1612"/>
                  <a:gd name="T48" fmla="*/ 2017 w 2450"/>
                  <a:gd name="T49" fmla="*/ 338 h 1612"/>
                  <a:gd name="T50" fmla="*/ 2183 w 2450"/>
                  <a:gd name="T51" fmla="*/ 641 h 1612"/>
                  <a:gd name="T52" fmla="*/ 2183 w 2450"/>
                  <a:gd name="T53" fmla="*/ 648 h 1612"/>
                  <a:gd name="T54" fmla="*/ 2189 w 2450"/>
                  <a:gd name="T55" fmla="*/ 652 h 1612"/>
                  <a:gd name="T56" fmla="*/ 2423 w 2450"/>
                  <a:gd name="T57" fmla="*/ 1077 h 1612"/>
                  <a:gd name="T58" fmla="*/ 1969 w 2450"/>
                  <a:gd name="T59" fmla="*/ 1585 h 1612"/>
                  <a:gd name="T60" fmla="*/ 1280 w 2450"/>
                  <a:gd name="T61" fmla="*/ 1585 h 1612"/>
                  <a:gd name="T62" fmla="*/ 1306 w 2450"/>
                  <a:gd name="T63" fmla="*/ 1612 h 1612"/>
                  <a:gd name="T64" fmla="*/ 1911 w 2450"/>
                  <a:gd name="T65" fmla="*/ 1612 h 1612"/>
                  <a:gd name="T66" fmla="*/ 1971 w 2450"/>
                  <a:gd name="T67" fmla="*/ 1612 h 1612"/>
                  <a:gd name="T68" fmla="*/ 2450 w 2450"/>
                  <a:gd name="T69" fmla="*/ 1077 h 1612"/>
                  <a:gd name="T70" fmla="*/ 2209 w 2450"/>
                  <a:gd name="T71" fmla="*/ 63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50" h="1612">
                    <a:moveTo>
                      <a:pt x="2209" y="633"/>
                    </a:moveTo>
                    <a:lnTo>
                      <a:pt x="2209" y="633"/>
                    </a:lnTo>
                    <a:cubicBezTo>
                      <a:pt x="2204" y="505"/>
                      <a:pt x="2139" y="387"/>
                      <a:pt x="2032" y="316"/>
                    </a:cubicBezTo>
                    <a:cubicBezTo>
                      <a:pt x="1966" y="272"/>
                      <a:pt x="1889" y="249"/>
                      <a:pt x="1809" y="249"/>
                    </a:cubicBezTo>
                    <a:cubicBezTo>
                      <a:pt x="1746" y="249"/>
                      <a:pt x="1685" y="265"/>
                      <a:pt x="1630" y="294"/>
                    </a:cubicBezTo>
                    <a:cubicBezTo>
                      <a:pt x="1501" y="110"/>
                      <a:pt x="1292" y="0"/>
                      <a:pt x="1069" y="0"/>
                    </a:cubicBezTo>
                    <a:cubicBezTo>
                      <a:pt x="932" y="0"/>
                      <a:pt x="800" y="40"/>
                      <a:pt x="687" y="116"/>
                    </a:cubicBezTo>
                    <a:cubicBezTo>
                      <a:pt x="498" y="243"/>
                      <a:pt x="385" y="455"/>
                      <a:pt x="385" y="681"/>
                    </a:cubicBezTo>
                    <a:lnTo>
                      <a:pt x="385" y="701"/>
                    </a:lnTo>
                    <a:cubicBezTo>
                      <a:pt x="168" y="739"/>
                      <a:pt x="0" y="936"/>
                      <a:pt x="0" y="1153"/>
                    </a:cubicBezTo>
                    <a:cubicBezTo>
                      <a:pt x="0" y="1406"/>
                      <a:pt x="208" y="1612"/>
                      <a:pt x="464" y="1612"/>
                    </a:cubicBezTo>
                    <a:lnTo>
                      <a:pt x="1007" y="1612"/>
                    </a:lnTo>
                    <a:lnTo>
                      <a:pt x="980" y="1585"/>
                    </a:lnTo>
                    <a:lnTo>
                      <a:pt x="464" y="1585"/>
                    </a:lnTo>
                    <a:cubicBezTo>
                      <a:pt x="223" y="1585"/>
                      <a:pt x="26" y="1391"/>
                      <a:pt x="26" y="1153"/>
                    </a:cubicBezTo>
                    <a:cubicBezTo>
                      <a:pt x="26" y="945"/>
                      <a:pt x="191" y="757"/>
                      <a:pt x="401" y="725"/>
                    </a:cubicBezTo>
                    <a:lnTo>
                      <a:pt x="412" y="723"/>
                    </a:lnTo>
                    <a:lnTo>
                      <a:pt x="412" y="681"/>
                    </a:lnTo>
                    <a:cubicBezTo>
                      <a:pt x="412" y="463"/>
                      <a:pt x="520" y="261"/>
                      <a:pt x="702" y="138"/>
                    </a:cubicBezTo>
                    <a:cubicBezTo>
                      <a:pt x="810" y="65"/>
                      <a:pt x="937" y="27"/>
                      <a:pt x="1069" y="27"/>
                    </a:cubicBezTo>
                    <a:cubicBezTo>
                      <a:pt x="1287" y="27"/>
                      <a:pt x="1491" y="136"/>
                      <a:pt x="1615" y="319"/>
                    </a:cubicBezTo>
                    <a:lnTo>
                      <a:pt x="1622" y="329"/>
                    </a:lnTo>
                    <a:lnTo>
                      <a:pt x="1633" y="323"/>
                    </a:lnTo>
                    <a:cubicBezTo>
                      <a:pt x="1686" y="292"/>
                      <a:pt x="1747" y="276"/>
                      <a:pt x="1809" y="276"/>
                    </a:cubicBezTo>
                    <a:cubicBezTo>
                      <a:pt x="1884" y="276"/>
                      <a:pt x="1956" y="297"/>
                      <a:pt x="2017" y="338"/>
                    </a:cubicBezTo>
                    <a:cubicBezTo>
                      <a:pt x="2118" y="406"/>
                      <a:pt x="2180" y="519"/>
                      <a:pt x="2183" y="641"/>
                    </a:cubicBezTo>
                    <a:lnTo>
                      <a:pt x="2183" y="648"/>
                    </a:lnTo>
                    <a:lnTo>
                      <a:pt x="2189" y="652"/>
                    </a:lnTo>
                    <a:cubicBezTo>
                      <a:pt x="2336" y="748"/>
                      <a:pt x="2423" y="907"/>
                      <a:pt x="2423" y="1077"/>
                    </a:cubicBezTo>
                    <a:cubicBezTo>
                      <a:pt x="2423" y="1342"/>
                      <a:pt x="2228" y="1560"/>
                      <a:pt x="1969" y="1585"/>
                    </a:cubicBezTo>
                    <a:lnTo>
                      <a:pt x="1280" y="1585"/>
                    </a:lnTo>
                    <a:lnTo>
                      <a:pt x="1306" y="1612"/>
                    </a:lnTo>
                    <a:lnTo>
                      <a:pt x="1911" y="1612"/>
                    </a:lnTo>
                    <a:lnTo>
                      <a:pt x="1971" y="1612"/>
                    </a:lnTo>
                    <a:cubicBezTo>
                      <a:pt x="2244" y="1585"/>
                      <a:pt x="2450" y="1355"/>
                      <a:pt x="2450" y="1077"/>
                    </a:cubicBezTo>
                    <a:cubicBezTo>
                      <a:pt x="2450" y="900"/>
                      <a:pt x="2360" y="735"/>
                      <a:pt x="2209" y="633"/>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17" name="Freeform 165">
                <a:extLst>
                  <a:ext uri="{FF2B5EF4-FFF2-40B4-BE49-F238E27FC236}">
                    <a16:creationId xmlns:a16="http://schemas.microsoft.com/office/drawing/2014/main" id="{4A7B355A-CCE7-4DD3-BE39-4B20B96EFE5C}"/>
                  </a:ext>
                </a:extLst>
              </p:cNvPr>
              <p:cNvSpPr>
                <a:spLocks noEditPoints="1"/>
              </p:cNvSpPr>
              <p:nvPr/>
            </p:nvSpPr>
            <p:spPr bwMode="auto">
              <a:xfrm>
                <a:off x="5543550" y="4014789"/>
                <a:ext cx="34925" cy="34925"/>
              </a:xfrm>
              <a:custGeom>
                <a:avLst/>
                <a:gdLst>
                  <a:gd name="T0" fmla="*/ 63 w 125"/>
                  <a:gd name="T1" fmla="*/ 26 h 125"/>
                  <a:gd name="T2" fmla="*/ 63 w 125"/>
                  <a:gd name="T3" fmla="*/ 26 h 125"/>
                  <a:gd name="T4" fmla="*/ 37 w 125"/>
                  <a:gd name="T5" fmla="*/ 37 h 125"/>
                  <a:gd name="T6" fmla="*/ 27 w 125"/>
                  <a:gd name="T7" fmla="*/ 62 h 125"/>
                  <a:gd name="T8" fmla="*/ 37 w 125"/>
                  <a:gd name="T9" fmla="*/ 87 h 125"/>
                  <a:gd name="T10" fmla="*/ 88 w 125"/>
                  <a:gd name="T11" fmla="*/ 87 h 125"/>
                  <a:gd name="T12" fmla="*/ 98 w 125"/>
                  <a:gd name="T13" fmla="*/ 62 h 125"/>
                  <a:gd name="T14" fmla="*/ 88 w 125"/>
                  <a:gd name="T15" fmla="*/ 37 h 125"/>
                  <a:gd name="T16" fmla="*/ 63 w 125"/>
                  <a:gd name="T17" fmla="*/ 26 h 125"/>
                  <a:gd name="T18" fmla="*/ 63 w 125"/>
                  <a:gd name="T19" fmla="*/ 125 h 125"/>
                  <a:gd name="T20" fmla="*/ 63 w 125"/>
                  <a:gd name="T21" fmla="*/ 125 h 125"/>
                  <a:gd name="T22" fmla="*/ 19 w 125"/>
                  <a:gd name="T23" fmla="*/ 106 h 125"/>
                  <a:gd name="T24" fmla="*/ 0 w 125"/>
                  <a:gd name="T25" fmla="*/ 62 h 125"/>
                  <a:gd name="T26" fmla="*/ 19 w 125"/>
                  <a:gd name="T27" fmla="*/ 18 h 125"/>
                  <a:gd name="T28" fmla="*/ 63 w 125"/>
                  <a:gd name="T29" fmla="*/ 0 h 125"/>
                  <a:gd name="T30" fmla="*/ 107 w 125"/>
                  <a:gd name="T31" fmla="*/ 18 h 125"/>
                  <a:gd name="T32" fmla="*/ 125 w 125"/>
                  <a:gd name="T33" fmla="*/ 62 h 125"/>
                  <a:gd name="T34" fmla="*/ 107 w 125"/>
                  <a:gd name="T35" fmla="*/ 106 h 125"/>
                  <a:gd name="T36" fmla="*/ 63 w 125"/>
                  <a:gd name="T3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25">
                    <a:moveTo>
                      <a:pt x="63" y="26"/>
                    </a:moveTo>
                    <a:lnTo>
                      <a:pt x="63" y="26"/>
                    </a:lnTo>
                    <a:cubicBezTo>
                      <a:pt x="53" y="26"/>
                      <a:pt x="44" y="30"/>
                      <a:pt x="37" y="37"/>
                    </a:cubicBezTo>
                    <a:cubicBezTo>
                      <a:pt x="31" y="44"/>
                      <a:pt x="27" y="53"/>
                      <a:pt x="27" y="62"/>
                    </a:cubicBezTo>
                    <a:cubicBezTo>
                      <a:pt x="27" y="72"/>
                      <a:pt x="31" y="81"/>
                      <a:pt x="37" y="87"/>
                    </a:cubicBezTo>
                    <a:cubicBezTo>
                      <a:pt x="51" y="101"/>
                      <a:pt x="74" y="101"/>
                      <a:pt x="88" y="87"/>
                    </a:cubicBezTo>
                    <a:cubicBezTo>
                      <a:pt x="95" y="81"/>
                      <a:pt x="98" y="72"/>
                      <a:pt x="98" y="62"/>
                    </a:cubicBezTo>
                    <a:cubicBezTo>
                      <a:pt x="98" y="53"/>
                      <a:pt x="95" y="44"/>
                      <a:pt x="88" y="37"/>
                    </a:cubicBezTo>
                    <a:cubicBezTo>
                      <a:pt x="81" y="30"/>
                      <a:pt x="72" y="26"/>
                      <a:pt x="63" y="26"/>
                    </a:cubicBezTo>
                    <a:close/>
                    <a:moveTo>
                      <a:pt x="63" y="125"/>
                    </a:moveTo>
                    <a:lnTo>
                      <a:pt x="63" y="125"/>
                    </a:lnTo>
                    <a:cubicBezTo>
                      <a:pt x="47" y="125"/>
                      <a:pt x="31" y="118"/>
                      <a:pt x="19" y="106"/>
                    </a:cubicBezTo>
                    <a:cubicBezTo>
                      <a:pt x="7" y="94"/>
                      <a:pt x="0" y="79"/>
                      <a:pt x="0" y="62"/>
                    </a:cubicBezTo>
                    <a:cubicBezTo>
                      <a:pt x="0" y="45"/>
                      <a:pt x="7" y="30"/>
                      <a:pt x="19" y="18"/>
                    </a:cubicBezTo>
                    <a:cubicBezTo>
                      <a:pt x="30" y="6"/>
                      <a:pt x="46" y="0"/>
                      <a:pt x="63" y="0"/>
                    </a:cubicBezTo>
                    <a:cubicBezTo>
                      <a:pt x="79" y="0"/>
                      <a:pt x="95" y="6"/>
                      <a:pt x="107" y="18"/>
                    </a:cubicBezTo>
                    <a:cubicBezTo>
                      <a:pt x="119" y="30"/>
                      <a:pt x="125" y="45"/>
                      <a:pt x="125" y="62"/>
                    </a:cubicBezTo>
                    <a:cubicBezTo>
                      <a:pt x="125" y="79"/>
                      <a:pt x="119" y="94"/>
                      <a:pt x="107" y="106"/>
                    </a:cubicBezTo>
                    <a:cubicBezTo>
                      <a:pt x="95" y="118"/>
                      <a:pt x="79" y="125"/>
                      <a:pt x="63" y="125"/>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18" name="Freeform 166">
                <a:extLst>
                  <a:ext uri="{FF2B5EF4-FFF2-40B4-BE49-F238E27FC236}">
                    <a16:creationId xmlns:a16="http://schemas.microsoft.com/office/drawing/2014/main" id="{A55707F5-5AB7-453D-AAED-45E5585FFDC5}"/>
                  </a:ext>
                </a:extLst>
              </p:cNvPr>
              <p:cNvSpPr>
                <a:spLocks/>
              </p:cNvSpPr>
              <p:nvPr/>
            </p:nvSpPr>
            <p:spPr bwMode="auto">
              <a:xfrm>
                <a:off x="5329238" y="3800476"/>
                <a:ext cx="263525" cy="263525"/>
              </a:xfrm>
              <a:custGeom>
                <a:avLst/>
                <a:gdLst>
                  <a:gd name="T0" fmla="*/ 454 w 961"/>
                  <a:gd name="T1" fmla="*/ 303 h 960"/>
                  <a:gd name="T2" fmla="*/ 454 w 961"/>
                  <a:gd name="T3" fmla="*/ 303 h 960"/>
                  <a:gd name="T4" fmla="*/ 443 w 961"/>
                  <a:gd name="T5" fmla="*/ 293 h 960"/>
                  <a:gd name="T6" fmla="*/ 433 w 961"/>
                  <a:gd name="T7" fmla="*/ 283 h 960"/>
                  <a:gd name="T8" fmla="*/ 428 w 961"/>
                  <a:gd name="T9" fmla="*/ 278 h 960"/>
                  <a:gd name="T10" fmla="*/ 374 w 961"/>
                  <a:gd name="T11" fmla="*/ 66 h 960"/>
                  <a:gd name="T12" fmla="*/ 373 w 961"/>
                  <a:gd name="T13" fmla="*/ 65 h 960"/>
                  <a:gd name="T14" fmla="*/ 213 w 961"/>
                  <a:gd name="T15" fmla="*/ 1 h 960"/>
                  <a:gd name="T16" fmla="*/ 196 w 961"/>
                  <a:gd name="T17" fmla="*/ 2 h 960"/>
                  <a:gd name="T18" fmla="*/ 221 w 961"/>
                  <a:gd name="T19" fmla="*/ 93 h 960"/>
                  <a:gd name="T20" fmla="*/ 252 w 961"/>
                  <a:gd name="T21" fmla="*/ 105 h 960"/>
                  <a:gd name="T22" fmla="*/ 231 w 961"/>
                  <a:gd name="T23" fmla="*/ 28 h 960"/>
                  <a:gd name="T24" fmla="*/ 353 w 961"/>
                  <a:gd name="T25" fmla="*/ 83 h 960"/>
                  <a:gd name="T26" fmla="*/ 354 w 961"/>
                  <a:gd name="T27" fmla="*/ 83 h 960"/>
                  <a:gd name="T28" fmla="*/ 400 w 961"/>
                  <a:gd name="T29" fmla="*/ 278 h 960"/>
                  <a:gd name="T30" fmla="*/ 397 w 961"/>
                  <a:gd name="T31" fmla="*/ 286 h 960"/>
                  <a:gd name="T32" fmla="*/ 425 w 961"/>
                  <a:gd name="T33" fmla="*/ 312 h 960"/>
                  <a:gd name="T34" fmla="*/ 913 w 961"/>
                  <a:gd name="T35" fmla="*/ 801 h 960"/>
                  <a:gd name="T36" fmla="*/ 934 w 961"/>
                  <a:gd name="T37" fmla="*/ 851 h 960"/>
                  <a:gd name="T38" fmla="*/ 913 w 961"/>
                  <a:gd name="T39" fmla="*/ 901 h 960"/>
                  <a:gd name="T40" fmla="*/ 901 w 961"/>
                  <a:gd name="T41" fmla="*/ 913 h 960"/>
                  <a:gd name="T42" fmla="*/ 801 w 961"/>
                  <a:gd name="T43" fmla="*/ 913 h 960"/>
                  <a:gd name="T44" fmla="*/ 313 w 961"/>
                  <a:gd name="T45" fmla="*/ 425 h 960"/>
                  <a:gd name="T46" fmla="*/ 287 w 961"/>
                  <a:gd name="T47" fmla="*/ 397 h 960"/>
                  <a:gd name="T48" fmla="*/ 279 w 961"/>
                  <a:gd name="T49" fmla="*/ 399 h 960"/>
                  <a:gd name="T50" fmla="*/ 85 w 961"/>
                  <a:gd name="T51" fmla="*/ 354 h 960"/>
                  <a:gd name="T52" fmla="*/ 84 w 961"/>
                  <a:gd name="T53" fmla="*/ 353 h 960"/>
                  <a:gd name="T54" fmla="*/ 29 w 961"/>
                  <a:gd name="T55" fmla="*/ 230 h 960"/>
                  <a:gd name="T56" fmla="*/ 106 w 961"/>
                  <a:gd name="T57" fmla="*/ 251 h 960"/>
                  <a:gd name="T58" fmla="*/ 93 w 961"/>
                  <a:gd name="T59" fmla="*/ 220 h 960"/>
                  <a:gd name="T60" fmla="*/ 2 w 961"/>
                  <a:gd name="T61" fmla="*/ 196 h 960"/>
                  <a:gd name="T62" fmla="*/ 2 w 961"/>
                  <a:gd name="T63" fmla="*/ 213 h 960"/>
                  <a:gd name="T64" fmla="*/ 64 w 961"/>
                  <a:gd name="T65" fmla="*/ 371 h 960"/>
                  <a:gd name="T66" fmla="*/ 65 w 961"/>
                  <a:gd name="T67" fmla="*/ 372 h 960"/>
                  <a:gd name="T68" fmla="*/ 279 w 961"/>
                  <a:gd name="T69" fmla="*/ 427 h 960"/>
                  <a:gd name="T70" fmla="*/ 284 w 961"/>
                  <a:gd name="T71" fmla="*/ 432 h 960"/>
                  <a:gd name="T72" fmla="*/ 294 w 961"/>
                  <a:gd name="T73" fmla="*/ 443 h 960"/>
                  <a:gd name="T74" fmla="*/ 303 w 961"/>
                  <a:gd name="T75" fmla="*/ 453 h 960"/>
                  <a:gd name="T76" fmla="*/ 508 w 961"/>
                  <a:gd name="T77" fmla="*/ 657 h 960"/>
                  <a:gd name="T78" fmla="*/ 535 w 961"/>
                  <a:gd name="T79" fmla="*/ 684 h 960"/>
                  <a:gd name="T80" fmla="*/ 782 w 961"/>
                  <a:gd name="T81" fmla="*/ 932 h 960"/>
                  <a:gd name="T82" fmla="*/ 851 w 961"/>
                  <a:gd name="T83" fmla="*/ 960 h 960"/>
                  <a:gd name="T84" fmla="*/ 920 w 961"/>
                  <a:gd name="T85" fmla="*/ 932 h 960"/>
                  <a:gd name="T86" fmla="*/ 932 w 961"/>
                  <a:gd name="T87" fmla="*/ 920 h 960"/>
                  <a:gd name="T88" fmla="*/ 961 w 961"/>
                  <a:gd name="T89" fmla="*/ 851 h 960"/>
                  <a:gd name="T90" fmla="*/ 932 w 961"/>
                  <a:gd name="T91" fmla="*/ 782 h 960"/>
                  <a:gd name="T92" fmla="*/ 834 w 961"/>
                  <a:gd name="T93" fmla="*/ 684 h 960"/>
                  <a:gd name="T94" fmla="*/ 808 w 961"/>
                  <a:gd name="T95" fmla="*/ 657 h 960"/>
                  <a:gd name="T96" fmla="*/ 454 w 961"/>
                  <a:gd name="T97" fmla="*/ 30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1" h="960">
                    <a:moveTo>
                      <a:pt x="454" y="303"/>
                    </a:moveTo>
                    <a:lnTo>
                      <a:pt x="454" y="303"/>
                    </a:lnTo>
                    <a:lnTo>
                      <a:pt x="443" y="293"/>
                    </a:lnTo>
                    <a:lnTo>
                      <a:pt x="433" y="283"/>
                    </a:lnTo>
                    <a:lnTo>
                      <a:pt x="428" y="278"/>
                    </a:lnTo>
                    <a:cubicBezTo>
                      <a:pt x="450" y="203"/>
                      <a:pt x="429" y="122"/>
                      <a:pt x="374" y="66"/>
                    </a:cubicBezTo>
                    <a:lnTo>
                      <a:pt x="373" y="65"/>
                    </a:lnTo>
                    <a:cubicBezTo>
                      <a:pt x="330" y="22"/>
                      <a:pt x="273" y="0"/>
                      <a:pt x="213" y="1"/>
                    </a:cubicBezTo>
                    <a:lnTo>
                      <a:pt x="196" y="2"/>
                    </a:lnTo>
                    <a:lnTo>
                      <a:pt x="221" y="93"/>
                    </a:lnTo>
                    <a:cubicBezTo>
                      <a:pt x="231" y="95"/>
                      <a:pt x="242" y="99"/>
                      <a:pt x="252" y="105"/>
                    </a:cubicBezTo>
                    <a:lnTo>
                      <a:pt x="231" y="28"/>
                    </a:lnTo>
                    <a:cubicBezTo>
                      <a:pt x="277" y="31"/>
                      <a:pt x="320" y="50"/>
                      <a:pt x="353" y="83"/>
                    </a:cubicBezTo>
                    <a:lnTo>
                      <a:pt x="354" y="83"/>
                    </a:lnTo>
                    <a:cubicBezTo>
                      <a:pt x="405" y="135"/>
                      <a:pt x="423" y="209"/>
                      <a:pt x="400" y="278"/>
                    </a:cubicBezTo>
                    <a:lnTo>
                      <a:pt x="397" y="286"/>
                    </a:lnTo>
                    <a:lnTo>
                      <a:pt x="425" y="312"/>
                    </a:lnTo>
                    <a:lnTo>
                      <a:pt x="913" y="801"/>
                    </a:lnTo>
                    <a:cubicBezTo>
                      <a:pt x="927" y="814"/>
                      <a:pt x="934" y="832"/>
                      <a:pt x="934" y="851"/>
                    </a:cubicBezTo>
                    <a:cubicBezTo>
                      <a:pt x="934" y="870"/>
                      <a:pt x="927" y="887"/>
                      <a:pt x="913" y="901"/>
                    </a:cubicBezTo>
                    <a:lnTo>
                      <a:pt x="901" y="913"/>
                    </a:lnTo>
                    <a:cubicBezTo>
                      <a:pt x="874" y="940"/>
                      <a:pt x="829" y="940"/>
                      <a:pt x="801" y="913"/>
                    </a:cubicBezTo>
                    <a:lnTo>
                      <a:pt x="313" y="425"/>
                    </a:lnTo>
                    <a:lnTo>
                      <a:pt x="287" y="397"/>
                    </a:lnTo>
                    <a:lnTo>
                      <a:pt x="279" y="399"/>
                    </a:lnTo>
                    <a:cubicBezTo>
                      <a:pt x="210" y="422"/>
                      <a:pt x="136" y="405"/>
                      <a:pt x="85" y="354"/>
                    </a:cubicBezTo>
                    <a:lnTo>
                      <a:pt x="84" y="353"/>
                    </a:lnTo>
                    <a:cubicBezTo>
                      <a:pt x="51" y="320"/>
                      <a:pt x="31" y="277"/>
                      <a:pt x="29" y="230"/>
                    </a:cubicBezTo>
                    <a:lnTo>
                      <a:pt x="106" y="251"/>
                    </a:lnTo>
                    <a:cubicBezTo>
                      <a:pt x="100" y="241"/>
                      <a:pt x="96" y="231"/>
                      <a:pt x="93" y="220"/>
                    </a:cubicBezTo>
                    <a:lnTo>
                      <a:pt x="2" y="196"/>
                    </a:lnTo>
                    <a:lnTo>
                      <a:pt x="2" y="213"/>
                    </a:lnTo>
                    <a:cubicBezTo>
                      <a:pt x="0" y="273"/>
                      <a:pt x="22" y="329"/>
                      <a:pt x="64" y="371"/>
                    </a:cubicBezTo>
                    <a:lnTo>
                      <a:pt x="65" y="372"/>
                    </a:lnTo>
                    <a:cubicBezTo>
                      <a:pt x="122" y="429"/>
                      <a:pt x="203" y="449"/>
                      <a:pt x="279" y="427"/>
                    </a:cubicBezTo>
                    <a:lnTo>
                      <a:pt x="284" y="432"/>
                    </a:lnTo>
                    <a:lnTo>
                      <a:pt x="294" y="443"/>
                    </a:lnTo>
                    <a:lnTo>
                      <a:pt x="303" y="453"/>
                    </a:lnTo>
                    <a:lnTo>
                      <a:pt x="508" y="657"/>
                    </a:lnTo>
                    <a:lnTo>
                      <a:pt x="535" y="684"/>
                    </a:lnTo>
                    <a:lnTo>
                      <a:pt x="782" y="932"/>
                    </a:lnTo>
                    <a:cubicBezTo>
                      <a:pt x="801" y="951"/>
                      <a:pt x="826" y="960"/>
                      <a:pt x="851" y="960"/>
                    </a:cubicBezTo>
                    <a:cubicBezTo>
                      <a:pt x="876" y="960"/>
                      <a:pt x="901" y="951"/>
                      <a:pt x="920" y="932"/>
                    </a:cubicBezTo>
                    <a:lnTo>
                      <a:pt x="932" y="920"/>
                    </a:lnTo>
                    <a:cubicBezTo>
                      <a:pt x="951" y="901"/>
                      <a:pt x="961" y="877"/>
                      <a:pt x="961" y="851"/>
                    </a:cubicBezTo>
                    <a:cubicBezTo>
                      <a:pt x="961" y="825"/>
                      <a:pt x="951" y="800"/>
                      <a:pt x="932" y="782"/>
                    </a:cubicBezTo>
                    <a:lnTo>
                      <a:pt x="834" y="684"/>
                    </a:lnTo>
                    <a:lnTo>
                      <a:pt x="808" y="657"/>
                    </a:lnTo>
                    <a:lnTo>
                      <a:pt x="454" y="303"/>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grpSp>
        <p:sp>
          <p:nvSpPr>
            <p:cNvPr id="811" name="TextBox 810">
              <a:extLst>
                <a:ext uri="{FF2B5EF4-FFF2-40B4-BE49-F238E27FC236}">
                  <a16:creationId xmlns:a16="http://schemas.microsoft.com/office/drawing/2014/main" id="{52557867-3059-43EE-9D92-C16C3E4BEB04}"/>
                </a:ext>
              </a:extLst>
            </p:cNvPr>
            <p:cNvSpPr txBox="1"/>
            <p:nvPr/>
          </p:nvSpPr>
          <p:spPr>
            <a:xfrm>
              <a:off x="5826123" y="3460066"/>
              <a:ext cx="880819" cy="590931"/>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560">
                <a:defRPr/>
              </a:pPr>
              <a:r>
                <a:rPr lang="en-US" sz="1176">
                  <a:solidFill>
                    <a:srgbClr val="FFFFFF"/>
                  </a:solidFill>
                </a:rPr>
                <a:t>Real time</a:t>
              </a:r>
              <a:br>
                <a:rPr lang="en-US" sz="1176">
                  <a:solidFill>
                    <a:srgbClr val="FFFFFF"/>
                  </a:solidFill>
                </a:rPr>
              </a:br>
              <a:r>
                <a:rPr lang="en-US" sz="1176">
                  <a:solidFill>
                    <a:srgbClr val="FFFFFF"/>
                  </a:solidFill>
                </a:rPr>
                <a:t>Evaluation</a:t>
              </a:r>
            </a:p>
            <a:p>
              <a:pPr defTabSz="878560">
                <a:defRPr/>
              </a:pPr>
              <a:r>
                <a:rPr lang="en-US" sz="1176">
                  <a:solidFill>
                    <a:srgbClr val="FFFFFF"/>
                  </a:solidFill>
                </a:rPr>
                <a:t>Engine</a:t>
              </a:r>
            </a:p>
          </p:txBody>
        </p:sp>
      </p:grpSp>
      <p:sp>
        <p:nvSpPr>
          <p:cNvPr id="819" name="TextBox 818">
            <a:extLst>
              <a:ext uri="{FF2B5EF4-FFF2-40B4-BE49-F238E27FC236}">
                <a16:creationId xmlns:a16="http://schemas.microsoft.com/office/drawing/2014/main" id="{0CEF4F9A-D397-4084-A8D3-B8E94794E229}"/>
              </a:ext>
            </a:extLst>
          </p:cNvPr>
          <p:cNvSpPr txBox="1"/>
          <p:nvPr/>
        </p:nvSpPr>
        <p:spPr>
          <a:xfrm>
            <a:off x="6223420" y="2084108"/>
            <a:ext cx="677627" cy="416383"/>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560">
              <a:defRPr/>
            </a:pPr>
            <a:r>
              <a:rPr lang="en-US" sz="1176"/>
              <a:t>Session</a:t>
            </a:r>
            <a:br>
              <a:rPr lang="en-US" sz="1176"/>
            </a:br>
            <a:r>
              <a:rPr lang="en-US" sz="1176"/>
              <a:t>Risk</a:t>
            </a:r>
          </a:p>
        </p:txBody>
      </p:sp>
      <p:grpSp>
        <p:nvGrpSpPr>
          <p:cNvPr id="820" name="Group 819">
            <a:extLst>
              <a:ext uri="{FF2B5EF4-FFF2-40B4-BE49-F238E27FC236}">
                <a16:creationId xmlns:a16="http://schemas.microsoft.com/office/drawing/2014/main" id="{3652BAF2-487A-4698-8E8F-CC08AACE6506}"/>
              </a:ext>
            </a:extLst>
          </p:cNvPr>
          <p:cNvGrpSpPr/>
          <p:nvPr/>
        </p:nvGrpSpPr>
        <p:grpSpPr>
          <a:xfrm>
            <a:off x="6380423" y="2415637"/>
            <a:ext cx="529306" cy="529308"/>
            <a:chOff x="5462286" y="2128965"/>
            <a:chExt cx="539920" cy="539922"/>
          </a:xfrm>
        </p:grpSpPr>
        <p:grpSp>
          <p:nvGrpSpPr>
            <p:cNvPr id="821" name="Group 820">
              <a:extLst>
                <a:ext uri="{FF2B5EF4-FFF2-40B4-BE49-F238E27FC236}">
                  <a16:creationId xmlns:a16="http://schemas.microsoft.com/office/drawing/2014/main" id="{F1C39FFE-5CA0-43BD-AC91-D6021370C2EE}"/>
                </a:ext>
              </a:extLst>
            </p:cNvPr>
            <p:cNvGrpSpPr/>
            <p:nvPr/>
          </p:nvGrpSpPr>
          <p:grpSpPr>
            <a:xfrm>
              <a:off x="5462286" y="2128965"/>
              <a:ext cx="539920" cy="539922"/>
              <a:chOff x="3060314" y="5492593"/>
              <a:chExt cx="820074" cy="820072"/>
            </a:xfrm>
          </p:grpSpPr>
          <p:sp>
            <p:nvSpPr>
              <p:cNvPr id="823" name="Circle: Hollow 822">
                <a:extLst>
                  <a:ext uri="{FF2B5EF4-FFF2-40B4-BE49-F238E27FC236}">
                    <a16:creationId xmlns:a16="http://schemas.microsoft.com/office/drawing/2014/main" id="{063E00AD-4B8C-43F1-A337-DEA52079F275}"/>
                  </a:ext>
                </a:extLst>
              </p:cNvPr>
              <p:cNvSpPr/>
              <p:nvPr/>
            </p:nvSpPr>
            <p:spPr bwMode="auto">
              <a:xfrm flipH="1">
                <a:off x="3060314" y="5492593"/>
                <a:ext cx="820074" cy="820072"/>
              </a:xfrm>
              <a:prstGeom prst="donu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solidFill>
                    <a:srgbClr val="353535"/>
                  </a:solidFill>
                  <a:latin typeface="Segoe UI Semibold" panose="020B0702040204020203" pitchFamily="34" charset="0"/>
                  <a:ea typeface="Segoe UI" pitchFamily="34" charset="0"/>
                  <a:cs typeface="Segoe UI Semibold" panose="020B0702040204020203" pitchFamily="34" charset="0"/>
                </a:endParaRPr>
              </a:p>
            </p:txBody>
          </p:sp>
          <p:sp>
            <p:nvSpPr>
              <p:cNvPr id="824" name="Block Arc 823">
                <a:extLst>
                  <a:ext uri="{FF2B5EF4-FFF2-40B4-BE49-F238E27FC236}">
                    <a16:creationId xmlns:a16="http://schemas.microsoft.com/office/drawing/2014/main" id="{CE2AC50F-83B1-498E-AD8B-5807D1D3E417}"/>
                  </a:ext>
                </a:extLst>
              </p:cNvPr>
              <p:cNvSpPr/>
              <p:nvPr/>
            </p:nvSpPr>
            <p:spPr bwMode="auto">
              <a:xfrm rot="16200000" flipH="1">
                <a:off x="3060316" y="5492593"/>
                <a:ext cx="820072" cy="820072"/>
              </a:xfrm>
              <a:prstGeom prst="blockArc">
                <a:avLst>
                  <a:gd name="adj1" fmla="val 6914879"/>
                  <a:gd name="adj2" fmla="val 0"/>
                  <a:gd name="adj3" fmla="val 25000"/>
                </a:avLst>
              </a:prstGeom>
              <a:solidFill>
                <a:srgbClr val="FFB90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176"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5" name="Block Arc 824">
                <a:extLst>
                  <a:ext uri="{FF2B5EF4-FFF2-40B4-BE49-F238E27FC236}">
                    <a16:creationId xmlns:a16="http://schemas.microsoft.com/office/drawing/2014/main" id="{A1DDBB8E-8659-40F4-83E8-737A3DC25047}"/>
                  </a:ext>
                </a:extLst>
              </p:cNvPr>
              <p:cNvSpPr/>
              <p:nvPr/>
            </p:nvSpPr>
            <p:spPr bwMode="auto">
              <a:xfrm rot="16200000" flipH="1">
                <a:off x="3060316" y="5492593"/>
                <a:ext cx="820072" cy="820072"/>
              </a:xfrm>
              <a:prstGeom prst="blockArc">
                <a:avLst>
                  <a:gd name="adj1" fmla="val 14771597"/>
                  <a:gd name="adj2" fmla="val 0"/>
                  <a:gd name="adj3" fmla="val 25000"/>
                </a:avLst>
              </a:prstGeom>
              <a:solidFill>
                <a:srgbClr val="00B05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176"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822" name="Oval 821">
              <a:extLst>
                <a:ext uri="{FF2B5EF4-FFF2-40B4-BE49-F238E27FC236}">
                  <a16:creationId xmlns:a16="http://schemas.microsoft.com/office/drawing/2014/main" id="{80FEE484-E32B-4DF3-B537-940393012006}"/>
                </a:ext>
              </a:extLst>
            </p:cNvPr>
            <p:cNvSpPr/>
            <p:nvPr/>
          </p:nvSpPr>
          <p:spPr bwMode="auto">
            <a:xfrm>
              <a:off x="5564235" y="2230913"/>
              <a:ext cx="336022" cy="336026"/>
            </a:xfrm>
            <a:prstGeom prst="ellipse">
              <a:avLst/>
            </a:prstGeom>
            <a:solidFill>
              <a:srgbClr val="FFFFFF"/>
            </a:solidFill>
            <a:ln w="9525" cap="flat" cmpd="sng" algn="ctr">
              <a:solidFill>
                <a:srgbClr val="353535"/>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endParaRPr lang="en-US" sz="882" kern="0">
                <a:solidFill>
                  <a:srgbClr val="353535"/>
                </a:solidFill>
                <a:latin typeface="Segoe UI Semibold" panose="020B0702040204020203" pitchFamily="34" charset="0"/>
                <a:ea typeface="Segoe UI" pitchFamily="34" charset="0"/>
                <a:cs typeface="Segoe UI Semibold" panose="020B0702040204020203" pitchFamily="34" charset="0"/>
              </a:endParaRPr>
            </a:p>
          </p:txBody>
        </p:sp>
      </p:grpSp>
      <p:grpSp>
        <p:nvGrpSpPr>
          <p:cNvPr id="826" name="Group 825">
            <a:extLst>
              <a:ext uri="{FF2B5EF4-FFF2-40B4-BE49-F238E27FC236}">
                <a16:creationId xmlns:a16="http://schemas.microsoft.com/office/drawing/2014/main" id="{565D03E8-C3B2-43B0-ACD7-C353D2FEF050}"/>
              </a:ext>
            </a:extLst>
          </p:cNvPr>
          <p:cNvGrpSpPr/>
          <p:nvPr/>
        </p:nvGrpSpPr>
        <p:grpSpPr>
          <a:xfrm>
            <a:off x="6380795" y="2518483"/>
            <a:ext cx="528564" cy="329420"/>
            <a:chOff x="5464398" y="2233873"/>
            <a:chExt cx="539163" cy="336026"/>
          </a:xfrm>
        </p:grpSpPr>
        <p:sp>
          <p:nvSpPr>
            <p:cNvPr id="827" name="Isosceles Triangle 826">
              <a:extLst>
                <a:ext uri="{FF2B5EF4-FFF2-40B4-BE49-F238E27FC236}">
                  <a16:creationId xmlns:a16="http://schemas.microsoft.com/office/drawing/2014/main" id="{4C531F77-6354-4257-AB5F-DEAA4D5AF7A3}"/>
                </a:ext>
              </a:extLst>
            </p:cNvPr>
            <p:cNvSpPr/>
            <p:nvPr/>
          </p:nvSpPr>
          <p:spPr bwMode="auto">
            <a:xfrm rot="16200000">
              <a:off x="5464398" y="2344804"/>
              <a:ext cx="114164" cy="114164"/>
            </a:xfrm>
            <a:prstGeom prst="triangle">
              <a:avLst/>
            </a:pr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8" name="Isosceles Triangle 827">
              <a:extLst>
                <a:ext uri="{FF2B5EF4-FFF2-40B4-BE49-F238E27FC236}">
                  <a16:creationId xmlns:a16="http://schemas.microsoft.com/office/drawing/2014/main" id="{17C35463-7D94-4E98-AEB9-827ED2061D12}"/>
                </a:ext>
              </a:extLst>
            </p:cNvPr>
            <p:cNvSpPr/>
            <p:nvPr/>
          </p:nvSpPr>
          <p:spPr bwMode="auto">
            <a:xfrm rot="5400000" flipH="1">
              <a:off x="5889397" y="2344804"/>
              <a:ext cx="114164" cy="114164"/>
            </a:xfrm>
            <a:prstGeom prst="triangl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9" name="Oval 828">
              <a:extLst>
                <a:ext uri="{FF2B5EF4-FFF2-40B4-BE49-F238E27FC236}">
                  <a16:creationId xmlns:a16="http://schemas.microsoft.com/office/drawing/2014/main" id="{824A67BE-4DE9-445C-AE0C-5A597D1E3CFF}"/>
                </a:ext>
              </a:extLst>
            </p:cNvPr>
            <p:cNvSpPr/>
            <p:nvPr/>
          </p:nvSpPr>
          <p:spPr bwMode="auto">
            <a:xfrm>
              <a:off x="5565969" y="2233873"/>
              <a:ext cx="336022" cy="336026"/>
            </a:xfrm>
            <a:prstGeom prst="ellipse">
              <a:avLst/>
            </a:prstGeom>
            <a:solidFill>
              <a:srgbClr val="FFFFFF"/>
            </a:solidFill>
            <a:ln w="9525" cap="flat" cmpd="sng" algn="ctr">
              <a:solidFill>
                <a:srgbClr val="353535"/>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endParaRPr lang="en-US" sz="882" kern="0">
                <a:solidFill>
                  <a:srgbClr val="353535"/>
                </a:solidFill>
                <a:latin typeface="Segoe UI Semibold" panose="020B0702040204020203" pitchFamily="34" charset="0"/>
                <a:ea typeface="Segoe UI" pitchFamily="34" charset="0"/>
                <a:cs typeface="Segoe UI Semibold" panose="020B0702040204020203" pitchFamily="34" charset="0"/>
              </a:endParaRPr>
            </a:p>
          </p:txBody>
        </p:sp>
      </p:grpSp>
      <p:sp>
        <p:nvSpPr>
          <p:cNvPr id="830" name="Rectangle 829">
            <a:extLst>
              <a:ext uri="{FF2B5EF4-FFF2-40B4-BE49-F238E27FC236}">
                <a16:creationId xmlns:a16="http://schemas.microsoft.com/office/drawing/2014/main" id="{79F256CC-6642-414E-B04A-08499114825A}"/>
              </a:ext>
            </a:extLst>
          </p:cNvPr>
          <p:cNvSpPr/>
          <p:nvPr/>
        </p:nvSpPr>
        <p:spPr>
          <a:xfrm>
            <a:off x="6509022" y="2546295"/>
            <a:ext cx="282450" cy="282385"/>
          </a:xfrm>
          <a:prstGeom prst="rect">
            <a:avLst/>
          </a:prstGeom>
        </p:spPr>
        <p:txBody>
          <a:bodyPr wrap="none">
            <a:spAutoFit/>
          </a:bodyPr>
          <a:lstStyle/>
          <a:p>
            <a:pPr algn="ctr" defTabSz="914102" fontAlgn="base">
              <a:lnSpc>
                <a:spcPct val="90000"/>
              </a:lnSpc>
              <a:spcBef>
                <a:spcPct val="0"/>
              </a:spcBef>
              <a:spcAft>
                <a:spcPct val="0"/>
              </a:spcAft>
              <a:defRPr/>
            </a:pPr>
            <a:r>
              <a:rPr lang="en-US" sz="1372">
                <a:solidFill>
                  <a:srgbClr val="353535"/>
                </a:solidFill>
                <a:latin typeface="Segoe UI Semibold" panose="020B0702040204020203" pitchFamily="34" charset="0"/>
                <a:ea typeface="Segoe UI" pitchFamily="34" charset="0"/>
                <a:cs typeface="Segoe UI Semibold" panose="020B0702040204020203" pitchFamily="34" charset="0"/>
              </a:rPr>
              <a:t>3</a:t>
            </a:r>
            <a:endParaRPr lang="en-US" sz="882">
              <a:solidFill>
                <a:srgbClr val="353535"/>
              </a:solidFill>
              <a:latin typeface="Segoe UI Semibold" panose="020B0702040204020203" pitchFamily="34" charset="0"/>
              <a:ea typeface="Segoe UI" pitchFamily="34" charset="0"/>
              <a:cs typeface="Segoe UI Semibold" panose="020B0702040204020203" pitchFamily="34" charset="0"/>
            </a:endParaRPr>
          </a:p>
        </p:txBody>
      </p:sp>
      <p:sp>
        <p:nvSpPr>
          <p:cNvPr id="831" name="Oval 830">
            <a:extLst>
              <a:ext uri="{FF2B5EF4-FFF2-40B4-BE49-F238E27FC236}">
                <a16:creationId xmlns:a16="http://schemas.microsoft.com/office/drawing/2014/main" id="{C3FE25F6-AC86-4B47-9ED3-68E80B3AE2BD}"/>
              </a:ext>
            </a:extLst>
          </p:cNvPr>
          <p:cNvSpPr/>
          <p:nvPr/>
        </p:nvSpPr>
        <p:spPr bwMode="auto">
          <a:xfrm>
            <a:off x="4047284" y="1768998"/>
            <a:ext cx="3853007" cy="3852788"/>
          </a:xfrm>
          <a:prstGeom prst="ellipse">
            <a:avLst/>
          </a:prstGeom>
          <a:noFill/>
          <a:ln w="28575" cap="rnd" cmpd="sng" algn="ctr">
            <a:solidFill>
              <a:srgbClr val="00B0F0"/>
            </a:solidFill>
            <a:prstDash val="sysDot"/>
            <a:headEnd type="none"/>
            <a:tailEnd type="none"/>
          </a:ln>
          <a:effectLst/>
        </p:spPr>
        <p:txBody>
          <a:bodyPr rot="0" spcFirstLastPara="0" vertOverflow="overflow" horzOverflow="overflow" vert="horz" wrap="square" lIns="172306" tIns="137845" rIns="172306" bIns="137845" numCol="1" spcCol="0" rtlCol="0" fromWordArt="0" anchor="ctr" anchorCtr="0" forceAA="0" compatLnSpc="1">
            <a:prstTxWarp prst="textNoShape">
              <a:avLst/>
            </a:prstTxWarp>
            <a:noAutofit/>
          </a:bodyPr>
          <a:lstStyle/>
          <a:p>
            <a:pPr algn="ctr" defTabSz="878441" fontAlgn="base">
              <a:lnSpc>
                <a:spcPct val="90000"/>
              </a:lnSpc>
              <a:spcBef>
                <a:spcPct val="0"/>
              </a:spcBef>
              <a:spcAft>
                <a:spcPct val="0"/>
              </a:spcAft>
              <a:defRPr/>
            </a:pPr>
            <a:endParaRPr lang="en-US" sz="153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32" name="Isosceles Triangle 831">
            <a:extLst>
              <a:ext uri="{FF2B5EF4-FFF2-40B4-BE49-F238E27FC236}">
                <a16:creationId xmlns:a16="http://schemas.microsoft.com/office/drawing/2014/main" id="{A7889CAB-C8C3-4B53-BE5F-6F2F45B7347B}"/>
              </a:ext>
            </a:extLst>
          </p:cNvPr>
          <p:cNvSpPr/>
          <p:nvPr/>
        </p:nvSpPr>
        <p:spPr bwMode="auto">
          <a:xfrm flipV="1">
            <a:off x="4987392" y="925814"/>
            <a:ext cx="1724267" cy="1157708"/>
          </a:xfrm>
          <a:prstGeom prst="triangl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2353" kern="0">
                <a:gradFill>
                  <a:gsLst>
                    <a:gs pos="0">
                      <a:srgbClr val="FFFFFF"/>
                    </a:gs>
                    <a:gs pos="100000">
                      <a:srgbClr val="FFFFFF"/>
                    </a:gs>
                  </a:gsLst>
                  <a:lin ang="5400000" scaled="0"/>
                </a:gradFill>
                <a:latin typeface="Segoe UI Semilight"/>
                <a:ea typeface="Segoe UI" pitchFamily="34" charset="0"/>
                <a:cs typeface="Segoe UI" pitchFamily="34" charset="0"/>
              </a:rPr>
              <a:t> </a:t>
            </a:r>
          </a:p>
        </p:txBody>
      </p:sp>
      <p:grpSp>
        <p:nvGrpSpPr>
          <p:cNvPr id="833" name="10TB of Data">
            <a:extLst>
              <a:ext uri="{FF2B5EF4-FFF2-40B4-BE49-F238E27FC236}">
                <a16:creationId xmlns:a16="http://schemas.microsoft.com/office/drawing/2014/main" id="{93D1B6AC-A58F-4753-AD38-A1DC520F8134}"/>
              </a:ext>
            </a:extLst>
          </p:cNvPr>
          <p:cNvGrpSpPr/>
          <p:nvPr/>
        </p:nvGrpSpPr>
        <p:grpSpPr>
          <a:xfrm>
            <a:off x="5497839" y="730517"/>
            <a:ext cx="771849" cy="852720"/>
            <a:chOff x="4474513" y="437335"/>
            <a:chExt cx="787326" cy="869819"/>
          </a:xfrm>
        </p:grpSpPr>
        <p:grpSp>
          <p:nvGrpSpPr>
            <p:cNvPr id="834" name="Group 167">
              <a:extLst>
                <a:ext uri="{FF2B5EF4-FFF2-40B4-BE49-F238E27FC236}">
                  <a16:creationId xmlns:a16="http://schemas.microsoft.com/office/drawing/2014/main" id="{45D45A9F-387D-4A8B-A949-5208C9BE39E9}"/>
                </a:ext>
              </a:extLst>
            </p:cNvPr>
            <p:cNvGrpSpPr>
              <a:grpSpLocks noChangeAspect="1"/>
            </p:cNvGrpSpPr>
            <p:nvPr/>
          </p:nvGrpSpPr>
          <p:grpSpPr bwMode="auto">
            <a:xfrm>
              <a:off x="4499386" y="437335"/>
              <a:ext cx="664881" cy="869819"/>
              <a:chOff x="6332" y="882"/>
              <a:chExt cx="425" cy="556"/>
            </a:xfrm>
            <a:solidFill>
              <a:srgbClr val="353535"/>
            </a:solidFill>
          </p:grpSpPr>
          <p:sp>
            <p:nvSpPr>
              <p:cNvPr id="836" name="Freeform 169">
                <a:extLst>
                  <a:ext uri="{FF2B5EF4-FFF2-40B4-BE49-F238E27FC236}">
                    <a16:creationId xmlns:a16="http://schemas.microsoft.com/office/drawing/2014/main" id="{351FAF62-1EE8-4EC2-9215-CCF815C288BD}"/>
                  </a:ext>
                </a:extLst>
              </p:cNvPr>
              <p:cNvSpPr>
                <a:spLocks/>
              </p:cNvSpPr>
              <p:nvPr/>
            </p:nvSpPr>
            <p:spPr bwMode="auto">
              <a:xfrm>
                <a:off x="6332" y="1131"/>
                <a:ext cx="368" cy="307"/>
              </a:xfrm>
              <a:custGeom>
                <a:avLst/>
                <a:gdLst>
                  <a:gd name="T0" fmla="*/ 1368 w 1391"/>
                  <a:gd name="T1" fmla="*/ 1160 h 1160"/>
                  <a:gd name="T2" fmla="*/ 1368 w 1391"/>
                  <a:gd name="T3" fmla="*/ 1160 h 1160"/>
                  <a:gd name="T4" fmla="*/ 178 w 1391"/>
                  <a:gd name="T5" fmla="*/ 1160 h 1160"/>
                  <a:gd name="T6" fmla="*/ 87 w 1391"/>
                  <a:gd name="T7" fmla="*/ 1055 h 1160"/>
                  <a:gd name="T8" fmla="*/ 30 w 1391"/>
                  <a:gd name="T9" fmla="*/ 387 h 1160"/>
                  <a:gd name="T10" fmla="*/ 1 w 1391"/>
                  <a:gd name="T11" fmla="*/ 69 h 1160"/>
                  <a:gd name="T12" fmla="*/ 16 w 1391"/>
                  <a:gd name="T13" fmla="*/ 23 h 1160"/>
                  <a:gd name="T14" fmla="*/ 80 w 1391"/>
                  <a:gd name="T15" fmla="*/ 0 h 1160"/>
                  <a:gd name="T16" fmla="*/ 456 w 1391"/>
                  <a:gd name="T17" fmla="*/ 0 h 1160"/>
                  <a:gd name="T18" fmla="*/ 541 w 1391"/>
                  <a:gd name="T19" fmla="*/ 83 h 1160"/>
                  <a:gd name="T20" fmla="*/ 544 w 1391"/>
                  <a:gd name="T21" fmla="*/ 120 h 1160"/>
                  <a:gd name="T22" fmla="*/ 1294 w 1391"/>
                  <a:gd name="T23" fmla="*/ 120 h 1160"/>
                  <a:gd name="T24" fmla="*/ 1385 w 1391"/>
                  <a:gd name="T25" fmla="*/ 189 h 1160"/>
                  <a:gd name="T26" fmla="*/ 1391 w 1391"/>
                  <a:gd name="T27" fmla="*/ 298 h 1160"/>
                  <a:gd name="T28" fmla="*/ 1364 w 1391"/>
                  <a:gd name="T29" fmla="*/ 299 h 1160"/>
                  <a:gd name="T30" fmla="*/ 1358 w 1391"/>
                  <a:gd name="T31" fmla="*/ 191 h 1160"/>
                  <a:gd name="T32" fmla="*/ 1294 w 1391"/>
                  <a:gd name="T33" fmla="*/ 146 h 1160"/>
                  <a:gd name="T34" fmla="*/ 520 w 1391"/>
                  <a:gd name="T35" fmla="*/ 146 h 1160"/>
                  <a:gd name="T36" fmla="*/ 514 w 1391"/>
                  <a:gd name="T37" fmla="*/ 85 h 1160"/>
                  <a:gd name="T38" fmla="*/ 456 w 1391"/>
                  <a:gd name="T39" fmla="*/ 26 h 1160"/>
                  <a:gd name="T40" fmla="*/ 80 w 1391"/>
                  <a:gd name="T41" fmla="*/ 26 h 1160"/>
                  <a:gd name="T42" fmla="*/ 35 w 1391"/>
                  <a:gd name="T43" fmla="*/ 41 h 1160"/>
                  <a:gd name="T44" fmla="*/ 28 w 1391"/>
                  <a:gd name="T45" fmla="*/ 66 h 1160"/>
                  <a:gd name="T46" fmla="*/ 38 w 1391"/>
                  <a:gd name="T47" fmla="*/ 171 h 1160"/>
                  <a:gd name="T48" fmla="*/ 57 w 1391"/>
                  <a:gd name="T49" fmla="*/ 384 h 1160"/>
                  <a:gd name="T50" fmla="*/ 114 w 1391"/>
                  <a:gd name="T51" fmla="*/ 1052 h 1160"/>
                  <a:gd name="T52" fmla="*/ 178 w 1391"/>
                  <a:gd name="T53" fmla="*/ 1133 h 1160"/>
                  <a:gd name="T54" fmla="*/ 1368 w 1391"/>
                  <a:gd name="T55" fmla="*/ 1133 h 1160"/>
                  <a:gd name="T56" fmla="*/ 1368 w 1391"/>
                  <a:gd name="T57"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1" h="1160">
                    <a:moveTo>
                      <a:pt x="1368" y="1160"/>
                    </a:moveTo>
                    <a:lnTo>
                      <a:pt x="1368" y="1160"/>
                    </a:lnTo>
                    <a:lnTo>
                      <a:pt x="178" y="1160"/>
                    </a:lnTo>
                    <a:cubicBezTo>
                      <a:pt x="131" y="1160"/>
                      <a:pt x="91" y="1097"/>
                      <a:pt x="87" y="1055"/>
                    </a:cubicBezTo>
                    <a:lnTo>
                      <a:pt x="30" y="387"/>
                    </a:lnTo>
                    <a:lnTo>
                      <a:pt x="1" y="69"/>
                    </a:lnTo>
                    <a:cubicBezTo>
                      <a:pt x="0" y="51"/>
                      <a:pt x="5" y="35"/>
                      <a:pt x="16" y="23"/>
                    </a:cubicBezTo>
                    <a:cubicBezTo>
                      <a:pt x="29" y="8"/>
                      <a:pt x="52" y="0"/>
                      <a:pt x="80" y="0"/>
                    </a:cubicBezTo>
                    <a:lnTo>
                      <a:pt x="456" y="0"/>
                    </a:lnTo>
                    <a:cubicBezTo>
                      <a:pt x="499" y="0"/>
                      <a:pt x="537" y="37"/>
                      <a:pt x="541" y="83"/>
                    </a:cubicBezTo>
                    <a:lnTo>
                      <a:pt x="544" y="120"/>
                    </a:lnTo>
                    <a:lnTo>
                      <a:pt x="1294" y="120"/>
                    </a:lnTo>
                    <a:cubicBezTo>
                      <a:pt x="1344" y="120"/>
                      <a:pt x="1381" y="148"/>
                      <a:pt x="1385" y="189"/>
                    </a:cubicBezTo>
                    <a:lnTo>
                      <a:pt x="1391" y="298"/>
                    </a:lnTo>
                    <a:lnTo>
                      <a:pt x="1364" y="299"/>
                    </a:lnTo>
                    <a:lnTo>
                      <a:pt x="1358" y="191"/>
                    </a:lnTo>
                    <a:cubicBezTo>
                      <a:pt x="1355" y="160"/>
                      <a:pt x="1323" y="146"/>
                      <a:pt x="1294" y="146"/>
                    </a:cubicBezTo>
                    <a:lnTo>
                      <a:pt x="520" y="146"/>
                    </a:lnTo>
                    <a:lnTo>
                      <a:pt x="514" y="85"/>
                    </a:lnTo>
                    <a:cubicBezTo>
                      <a:pt x="511" y="53"/>
                      <a:pt x="485" y="26"/>
                      <a:pt x="456" y="26"/>
                    </a:cubicBezTo>
                    <a:lnTo>
                      <a:pt x="80" y="26"/>
                    </a:lnTo>
                    <a:cubicBezTo>
                      <a:pt x="60" y="26"/>
                      <a:pt x="44" y="31"/>
                      <a:pt x="35" y="41"/>
                    </a:cubicBezTo>
                    <a:cubicBezTo>
                      <a:pt x="29" y="47"/>
                      <a:pt x="27" y="56"/>
                      <a:pt x="28" y="66"/>
                    </a:cubicBezTo>
                    <a:lnTo>
                      <a:pt x="38" y="171"/>
                    </a:lnTo>
                    <a:lnTo>
                      <a:pt x="57" y="384"/>
                    </a:lnTo>
                    <a:lnTo>
                      <a:pt x="114" y="1052"/>
                    </a:lnTo>
                    <a:cubicBezTo>
                      <a:pt x="117" y="1086"/>
                      <a:pt x="150" y="1133"/>
                      <a:pt x="178" y="1133"/>
                    </a:cubicBezTo>
                    <a:lnTo>
                      <a:pt x="1368" y="1133"/>
                    </a:lnTo>
                    <a:lnTo>
                      <a:pt x="1368" y="116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37" name="Freeform 170">
                <a:extLst>
                  <a:ext uri="{FF2B5EF4-FFF2-40B4-BE49-F238E27FC236}">
                    <a16:creationId xmlns:a16="http://schemas.microsoft.com/office/drawing/2014/main" id="{682E54C9-E3E4-43D2-A383-9B3567F1E003}"/>
                  </a:ext>
                </a:extLst>
              </p:cNvPr>
              <p:cNvSpPr>
                <a:spLocks noEditPoints="1"/>
              </p:cNvSpPr>
              <p:nvPr/>
            </p:nvSpPr>
            <p:spPr bwMode="auto">
              <a:xfrm>
                <a:off x="6361" y="1209"/>
                <a:ext cx="396" cy="229"/>
              </a:xfrm>
              <a:custGeom>
                <a:avLst/>
                <a:gdLst>
                  <a:gd name="T0" fmla="*/ 221 w 1498"/>
                  <a:gd name="T1" fmla="*/ 27 h 867"/>
                  <a:gd name="T2" fmla="*/ 221 w 1498"/>
                  <a:gd name="T3" fmla="*/ 27 h 867"/>
                  <a:gd name="T4" fmla="*/ 153 w 1498"/>
                  <a:gd name="T5" fmla="*/ 86 h 867"/>
                  <a:gd name="T6" fmla="*/ 30 w 1498"/>
                  <a:gd name="T7" fmla="*/ 786 h 867"/>
                  <a:gd name="T8" fmla="*/ 40 w 1498"/>
                  <a:gd name="T9" fmla="*/ 825 h 867"/>
                  <a:gd name="T10" fmla="*/ 74 w 1498"/>
                  <a:gd name="T11" fmla="*/ 840 h 867"/>
                  <a:gd name="T12" fmla="*/ 1277 w 1498"/>
                  <a:gd name="T13" fmla="*/ 840 h 867"/>
                  <a:gd name="T14" fmla="*/ 1344 w 1498"/>
                  <a:gd name="T15" fmla="*/ 781 h 867"/>
                  <a:gd name="T16" fmla="*/ 1467 w 1498"/>
                  <a:gd name="T17" fmla="*/ 81 h 867"/>
                  <a:gd name="T18" fmla="*/ 1458 w 1498"/>
                  <a:gd name="T19" fmla="*/ 42 h 867"/>
                  <a:gd name="T20" fmla="*/ 1424 w 1498"/>
                  <a:gd name="T21" fmla="*/ 27 h 867"/>
                  <a:gd name="T22" fmla="*/ 221 w 1498"/>
                  <a:gd name="T23" fmla="*/ 27 h 867"/>
                  <a:gd name="T24" fmla="*/ 1277 w 1498"/>
                  <a:gd name="T25" fmla="*/ 867 h 867"/>
                  <a:gd name="T26" fmla="*/ 1277 w 1498"/>
                  <a:gd name="T27" fmla="*/ 867 h 867"/>
                  <a:gd name="T28" fmla="*/ 74 w 1498"/>
                  <a:gd name="T29" fmla="*/ 867 h 867"/>
                  <a:gd name="T30" fmla="*/ 19 w 1498"/>
                  <a:gd name="T31" fmla="*/ 842 h 867"/>
                  <a:gd name="T32" fmla="*/ 4 w 1498"/>
                  <a:gd name="T33" fmla="*/ 782 h 867"/>
                  <a:gd name="T34" fmla="*/ 127 w 1498"/>
                  <a:gd name="T35" fmla="*/ 82 h 867"/>
                  <a:gd name="T36" fmla="*/ 221 w 1498"/>
                  <a:gd name="T37" fmla="*/ 0 h 867"/>
                  <a:gd name="T38" fmla="*/ 1424 w 1498"/>
                  <a:gd name="T39" fmla="*/ 0 h 867"/>
                  <a:gd name="T40" fmla="*/ 1478 w 1498"/>
                  <a:gd name="T41" fmla="*/ 24 h 867"/>
                  <a:gd name="T42" fmla="*/ 1493 w 1498"/>
                  <a:gd name="T43" fmla="*/ 86 h 867"/>
                  <a:gd name="T44" fmla="*/ 1371 w 1498"/>
                  <a:gd name="T45" fmla="*/ 785 h 867"/>
                  <a:gd name="T46" fmla="*/ 1277 w 1498"/>
                  <a:gd name="T47"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8" h="867">
                    <a:moveTo>
                      <a:pt x="221" y="27"/>
                    </a:moveTo>
                    <a:lnTo>
                      <a:pt x="221" y="27"/>
                    </a:lnTo>
                    <a:cubicBezTo>
                      <a:pt x="190" y="27"/>
                      <a:pt x="159" y="55"/>
                      <a:pt x="153" y="86"/>
                    </a:cubicBezTo>
                    <a:lnTo>
                      <a:pt x="30" y="786"/>
                    </a:lnTo>
                    <a:cubicBezTo>
                      <a:pt x="28" y="801"/>
                      <a:pt x="31" y="815"/>
                      <a:pt x="40" y="825"/>
                    </a:cubicBezTo>
                    <a:cubicBezTo>
                      <a:pt x="48" y="835"/>
                      <a:pt x="60" y="840"/>
                      <a:pt x="74" y="840"/>
                    </a:cubicBezTo>
                    <a:lnTo>
                      <a:pt x="1277" y="840"/>
                    </a:lnTo>
                    <a:cubicBezTo>
                      <a:pt x="1308" y="840"/>
                      <a:pt x="1339" y="813"/>
                      <a:pt x="1344" y="781"/>
                    </a:cubicBezTo>
                    <a:lnTo>
                      <a:pt x="1467" y="81"/>
                    </a:lnTo>
                    <a:cubicBezTo>
                      <a:pt x="1470" y="67"/>
                      <a:pt x="1466" y="52"/>
                      <a:pt x="1458" y="42"/>
                    </a:cubicBezTo>
                    <a:cubicBezTo>
                      <a:pt x="1449" y="32"/>
                      <a:pt x="1438" y="27"/>
                      <a:pt x="1424" y="27"/>
                    </a:cubicBezTo>
                    <a:lnTo>
                      <a:pt x="221" y="27"/>
                    </a:lnTo>
                    <a:close/>
                    <a:moveTo>
                      <a:pt x="1277" y="867"/>
                    </a:moveTo>
                    <a:lnTo>
                      <a:pt x="1277" y="867"/>
                    </a:lnTo>
                    <a:lnTo>
                      <a:pt x="74" y="867"/>
                    </a:lnTo>
                    <a:cubicBezTo>
                      <a:pt x="52" y="867"/>
                      <a:pt x="32" y="858"/>
                      <a:pt x="19" y="842"/>
                    </a:cubicBezTo>
                    <a:cubicBezTo>
                      <a:pt x="6" y="826"/>
                      <a:pt x="0" y="804"/>
                      <a:pt x="4" y="782"/>
                    </a:cubicBezTo>
                    <a:lnTo>
                      <a:pt x="127" y="82"/>
                    </a:lnTo>
                    <a:cubicBezTo>
                      <a:pt x="135" y="37"/>
                      <a:pt x="177" y="0"/>
                      <a:pt x="221" y="0"/>
                    </a:cubicBezTo>
                    <a:lnTo>
                      <a:pt x="1424" y="0"/>
                    </a:lnTo>
                    <a:cubicBezTo>
                      <a:pt x="1446" y="0"/>
                      <a:pt x="1465" y="9"/>
                      <a:pt x="1478" y="24"/>
                    </a:cubicBezTo>
                    <a:cubicBezTo>
                      <a:pt x="1492" y="41"/>
                      <a:pt x="1498" y="63"/>
                      <a:pt x="1493" y="86"/>
                    </a:cubicBezTo>
                    <a:lnTo>
                      <a:pt x="1371" y="785"/>
                    </a:lnTo>
                    <a:cubicBezTo>
                      <a:pt x="1363" y="830"/>
                      <a:pt x="1321" y="867"/>
                      <a:pt x="1277" y="86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38" name="Freeform 171">
                <a:extLst>
                  <a:ext uri="{FF2B5EF4-FFF2-40B4-BE49-F238E27FC236}">
                    <a16:creationId xmlns:a16="http://schemas.microsoft.com/office/drawing/2014/main" id="{FD21D355-89EE-47D6-B2C5-39802B314457}"/>
                  </a:ext>
                </a:extLst>
              </p:cNvPr>
              <p:cNvSpPr>
                <a:spLocks noEditPoints="1"/>
              </p:cNvSpPr>
              <p:nvPr/>
            </p:nvSpPr>
            <p:spPr bwMode="auto">
              <a:xfrm>
                <a:off x="6455" y="1028"/>
                <a:ext cx="44" cy="66"/>
              </a:xfrm>
              <a:custGeom>
                <a:avLst/>
                <a:gdLst>
                  <a:gd name="T0" fmla="*/ 129 w 166"/>
                  <a:gd name="T1" fmla="*/ 151 h 248"/>
                  <a:gd name="T2" fmla="*/ 129 w 166"/>
                  <a:gd name="T3" fmla="*/ 151 h 248"/>
                  <a:gd name="T4" fmla="*/ 108 w 166"/>
                  <a:gd name="T5" fmla="*/ 76 h 248"/>
                  <a:gd name="T6" fmla="*/ 105 w 166"/>
                  <a:gd name="T7" fmla="*/ 66 h 248"/>
                  <a:gd name="T8" fmla="*/ 100 w 166"/>
                  <a:gd name="T9" fmla="*/ 55 h 248"/>
                  <a:gd name="T10" fmla="*/ 94 w 166"/>
                  <a:gd name="T11" fmla="*/ 45 h 248"/>
                  <a:gd name="T12" fmla="*/ 85 w 166"/>
                  <a:gd name="T13" fmla="*/ 37 h 248"/>
                  <a:gd name="T14" fmla="*/ 73 w 166"/>
                  <a:gd name="T15" fmla="*/ 32 h 248"/>
                  <a:gd name="T16" fmla="*/ 58 w 166"/>
                  <a:gd name="T17" fmla="*/ 34 h 248"/>
                  <a:gd name="T18" fmla="*/ 39 w 166"/>
                  <a:gd name="T19" fmla="*/ 45 h 248"/>
                  <a:gd name="T20" fmla="*/ 33 w 166"/>
                  <a:gd name="T21" fmla="*/ 62 h 248"/>
                  <a:gd name="T22" fmla="*/ 33 w 166"/>
                  <a:gd name="T23" fmla="*/ 80 h 248"/>
                  <a:gd name="T24" fmla="*/ 37 w 166"/>
                  <a:gd name="T25" fmla="*/ 96 h 248"/>
                  <a:gd name="T26" fmla="*/ 58 w 166"/>
                  <a:gd name="T27" fmla="*/ 171 h 248"/>
                  <a:gd name="T28" fmla="*/ 61 w 166"/>
                  <a:gd name="T29" fmla="*/ 181 h 248"/>
                  <a:gd name="T30" fmla="*/ 66 w 166"/>
                  <a:gd name="T31" fmla="*/ 192 h 248"/>
                  <a:gd name="T32" fmla="*/ 72 w 166"/>
                  <a:gd name="T33" fmla="*/ 203 h 248"/>
                  <a:gd name="T34" fmla="*/ 81 w 166"/>
                  <a:gd name="T35" fmla="*/ 211 h 248"/>
                  <a:gd name="T36" fmla="*/ 93 w 166"/>
                  <a:gd name="T37" fmla="*/ 215 h 248"/>
                  <a:gd name="T38" fmla="*/ 108 w 166"/>
                  <a:gd name="T39" fmla="*/ 214 h 248"/>
                  <a:gd name="T40" fmla="*/ 122 w 166"/>
                  <a:gd name="T41" fmla="*/ 207 h 248"/>
                  <a:gd name="T42" fmla="*/ 130 w 166"/>
                  <a:gd name="T43" fmla="*/ 197 h 248"/>
                  <a:gd name="T44" fmla="*/ 133 w 166"/>
                  <a:gd name="T45" fmla="*/ 185 h 248"/>
                  <a:gd name="T46" fmla="*/ 133 w 166"/>
                  <a:gd name="T47" fmla="*/ 173 h 248"/>
                  <a:gd name="T48" fmla="*/ 132 w 166"/>
                  <a:gd name="T49" fmla="*/ 161 h 248"/>
                  <a:gd name="T50" fmla="*/ 129 w 166"/>
                  <a:gd name="T51" fmla="*/ 151 h 248"/>
                  <a:gd name="T52" fmla="*/ 26 w 166"/>
                  <a:gd name="T53" fmla="*/ 180 h 248"/>
                  <a:gd name="T54" fmla="*/ 26 w 166"/>
                  <a:gd name="T55" fmla="*/ 180 h 248"/>
                  <a:gd name="T56" fmla="*/ 5 w 166"/>
                  <a:gd name="T57" fmla="*/ 105 h 248"/>
                  <a:gd name="T58" fmla="*/ 1 w 166"/>
                  <a:gd name="T59" fmla="*/ 89 h 248"/>
                  <a:gd name="T60" fmla="*/ 0 w 166"/>
                  <a:gd name="T61" fmla="*/ 70 h 248"/>
                  <a:gd name="T62" fmla="*/ 2 w 166"/>
                  <a:gd name="T63" fmla="*/ 50 h 248"/>
                  <a:gd name="T64" fmla="*/ 9 w 166"/>
                  <a:gd name="T65" fmla="*/ 31 h 248"/>
                  <a:gd name="T66" fmla="*/ 25 w 166"/>
                  <a:gd name="T67" fmla="*/ 15 h 248"/>
                  <a:gd name="T68" fmla="*/ 50 w 166"/>
                  <a:gd name="T69" fmla="*/ 4 h 248"/>
                  <a:gd name="T70" fmla="*/ 77 w 166"/>
                  <a:gd name="T71" fmla="*/ 1 h 248"/>
                  <a:gd name="T72" fmla="*/ 98 w 166"/>
                  <a:gd name="T73" fmla="*/ 7 h 248"/>
                  <a:gd name="T74" fmla="*/ 114 w 166"/>
                  <a:gd name="T75" fmla="*/ 19 h 248"/>
                  <a:gd name="T76" fmla="*/ 126 w 166"/>
                  <a:gd name="T77" fmla="*/ 35 h 248"/>
                  <a:gd name="T78" fmla="*/ 135 w 166"/>
                  <a:gd name="T79" fmla="*/ 52 h 248"/>
                  <a:gd name="T80" fmla="*/ 140 w 166"/>
                  <a:gd name="T81" fmla="*/ 67 h 248"/>
                  <a:gd name="T82" fmla="*/ 161 w 166"/>
                  <a:gd name="T83" fmla="*/ 142 h 248"/>
                  <a:gd name="T84" fmla="*/ 165 w 166"/>
                  <a:gd name="T85" fmla="*/ 158 h 248"/>
                  <a:gd name="T86" fmla="*/ 166 w 166"/>
                  <a:gd name="T87" fmla="*/ 177 h 248"/>
                  <a:gd name="T88" fmla="*/ 164 w 166"/>
                  <a:gd name="T89" fmla="*/ 197 h 248"/>
                  <a:gd name="T90" fmla="*/ 157 w 166"/>
                  <a:gd name="T91" fmla="*/ 216 h 248"/>
                  <a:gd name="T92" fmla="*/ 142 w 166"/>
                  <a:gd name="T93" fmla="*/ 232 h 248"/>
                  <a:gd name="T94" fmla="*/ 117 w 166"/>
                  <a:gd name="T95" fmla="*/ 244 h 248"/>
                  <a:gd name="T96" fmla="*/ 90 w 166"/>
                  <a:gd name="T97" fmla="*/ 247 h 248"/>
                  <a:gd name="T98" fmla="*/ 68 w 166"/>
                  <a:gd name="T99" fmla="*/ 241 h 248"/>
                  <a:gd name="T100" fmla="*/ 52 w 166"/>
                  <a:gd name="T101" fmla="*/ 229 h 248"/>
                  <a:gd name="T102" fmla="*/ 40 w 166"/>
                  <a:gd name="T103" fmla="*/ 213 h 248"/>
                  <a:gd name="T104" fmla="*/ 31 w 166"/>
                  <a:gd name="T105" fmla="*/ 196 h 248"/>
                  <a:gd name="T106" fmla="*/ 26 w 166"/>
                  <a:gd name="T107" fmla="*/ 18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48">
                    <a:moveTo>
                      <a:pt x="129" y="151"/>
                    </a:moveTo>
                    <a:lnTo>
                      <a:pt x="129" y="151"/>
                    </a:lnTo>
                    <a:lnTo>
                      <a:pt x="108" y="76"/>
                    </a:lnTo>
                    <a:cubicBezTo>
                      <a:pt x="107" y="73"/>
                      <a:pt x="106" y="70"/>
                      <a:pt x="105" y="66"/>
                    </a:cubicBezTo>
                    <a:cubicBezTo>
                      <a:pt x="104" y="63"/>
                      <a:pt x="102" y="59"/>
                      <a:pt x="100" y="55"/>
                    </a:cubicBezTo>
                    <a:cubicBezTo>
                      <a:pt x="99" y="52"/>
                      <a:pt x="96" y="48"/>
                      <a:pt x="94" y="45"/>
                    </a:cubicBezTo>
                    <a:cubicBezTo>
                      <a:pt x="91" y="42"/>
                      <a:pt x="88" y="39"/>
                      <a:pt x="85" y="37"/>
                    </a:cubicBezTo>
                    <a:cubicBezTo>
                      <a:pt x="82" y="34"/>
                      <a:pt x="78" y="33"/>
                      <a:pt x="73" y="32"/>
                    </a:cubicBezTo>
                    <a:cubicBezTo>
                      <a:pt x="69" y="32"/>
                      <a:pt x="64" y="32"/>
                      <a:pt x="58" y="34"/>
                    </a:cubicBezTo>
                    <a:cubicBezTo>
                      <a:pt x="49" y="36"/>
                      <a:pt x="43" y="40"/>
                      <a:pt x="39" y="45"/>
                    </a:cubicBezTo>
                    <a:cubicBezTo>
                      <a:pt x="36" y="50"/>
                      <a:pt x="33" y="56"/>
                      <a:pt x="33" y="62"/>
                    </a:cubicBezTo>
                    <a:cubicBezTo>
                      <a:pt x="32" y="68"/>
                      <a:pt x="32" y="74"/>
                      <a:pt x="33" y="80"/>
                    </a:cubicBezTo>
                    <a:cubicBezTo>
                      <a:pt x="34" y="86"/>
                      <a:pt x="36" y="92"/>
                      <a:pt x="37" y="96"/>
                    </a:cubicBezTo>
                    <a:lnTo>
                      <a:pt x="58" y="171"/>
                    </a:lnTo>
                    <a:cubicBezTo>
                      <a:pt x="59" y="174"/>
                      <a:pt x="60" y="178"/>
                      <a:pt x="61" y="181"/>
                    </a:cubicBezTo>
                    <a:cubicBezTo>
                      <a:pt x="62" y="185"/>
                      <a:pt x="64" y="188"/>
                      <a:pt x="66" y="192"/>
                    </a:cubicBezTo>
                    <a:cubicBezTo>
                      <a:pt x="67" y="196"/>
                      <a:pt x="70" y="199"/>
                      <a:pt x="72" y="203"/>
                    </a:cubicBezTo>
                    <a:cubicBezTo>
                      <a:pt x="75" y="206"/>
                      <a:pt x="78" y="209"/>
                      <a:pt x="81" y="211"/>
                    </a:cubicBezTo>
                    <a:cubicBezTo>
                      <a:pt x="85" y="213"/>
                      <a:pt x="89" y="214"/>
                      <a:pt x="93" y="215"/>
                    </a:cubicBezTo>
                    <a:cubicBezTo>
                      <a:pt x="97" y="216"/>
                      <a:pt x="103" y="215"/>
                      <a:pt x="108" y="214"/>
                    </a:cubicBezTo>
                    <a:cubicBezTo>
                      <a:pt x="114" y="212"/>
                      <a:pt x="119" y="210"/>
                      <a:pt x="122" y="207"/>
                    </a:cubicBezTo>
                    <a:cubicBezTo>
                      <a:pt x="126" y="204"/>
                      <a:pt x="128" y="201"/>
                      <a:pt x="130" y="197"/>
                    </a:cubicBezTo>
                    <a:cubicBezTo>
                      <a:pt x="132" y="193"/>
                      <a:pt x="133" y="190"/>
                      <a:pt x="133" y="185"/>
                    </a:cubicBezTo>
                    <a:cubicBezTo>
                      <a:pt x="134" y="181"/>
                      <a:pt x="134" y="177"/>
                      <a:pt x="133" y="173"/>
                    </a:cubicBezTo>
                    <a:cubicBezTo>
                      <a:pt x="133" y="169"/>
                      <a:pt x="133" y="165"/>
                      <a:pt x="132" y="161"/>
                    </a:cubicBezTo>
                    <a:cubicBezTo>
                      <a:pt x="131" y="158"/>
                      <a:pt x="130" y="154"/>
                      <a:pt x="129" y="151"/>
                    </a:cubicBezTo>
                    <a:close/>
                    <a:moveTo>
                      <a:pt x="26" y="180"/>
                    </a:moveTo>
                    <a:lnTo>
                      <a:pt x="26" y="180"/>
                    </a:lnTo>
                    <a:lnTo>
                      <a:pt x="5" y="105"/>
                    </a:lnTo>
                    <a:cubicBezTo>
                      <a:pt x="4" y="101"/>
                      <a:pt x="3" y="95"/>
                      <a:pt x="1" y="89"/>
                    </a:cubicBezTo>
                    <a:cubicBezTo>
                      <a:pt x="0" y="83"/>
                      <a:pt x="0" y="77"/>
                      <a:pt x="0" y="70"/>
                    </a:cubicBezTo>
                    <a:cubicBezTo>
                      <a:pt x="0" y="64"/>
                      <a:pt x="0" y="57"/>
                      <a:pt x="2" y="50"/>
                    </a:cubicBezTo>
                    <a:cubicBezTo>
                      <a:pt x="3" y="44"/>
                      <a:pt x="6" y="37"/>
                      <a:pt x="9" y="31"/>
                    </a:cubicBezTo>
                    <a:cubicBezTo>
                      <a:pt x="13" y="25"/>
                      <a:pt x="18" y="20"/>
                      <a:pt x="25" y="15"/>
                    </a:cubicBezTo>
                    <a:cubicBezTo>
                      <a:pt x="31" y="10"/>
                      <a:pt x="40" y="7"/>
                      <a:pt x="50" y="4"/>
                    </a:cubicBezTo>
                    <a:cubicBezTo>
                      <a:pt x="60" y="1"/>
                      <a:pt x="69" y="0"/>
                      <a:pt x="77" y="1"/>
                    </a:cubicBezTo>
                    <a:cubicBezTo>
                      <a:pt x="85" y="1"/>
                      <a:pt x="92" y="3"/>
                      <a:pt x="98" y="7"/>
                    </a:cubicBezTo>
                    <a:cubicBezTo>
                      <a:pt x="104" y="10"/>
                      <a:pt x="110" y="14"/>
                      <a:pt x="114" y="19"/>
                    </a:cubicBezTo>
                    <a:cubicBezTo>
                      <a:pt x="119" y="24"/>
                      <a:pt x="123" y="29"/>
                      <a:pt x="126" y="35"/>
                    </a:cubicBezTo>
                    <a:cubicBezTo>
                      <a:pt x="130" y="40"/>
                      <a:pt x="133" y="46"/>
                      <a:pt x="135" y="52"/>
                    </a:cubicBezTo>
                    <a:cubicBezTo>
                      <a:pt x="137" y="58"/>
                      <a:pt x="139" y="63"/>
                      <a:pt x="140" y="67"/>
                    </a:cubicBezTo>
                    <a:lnTo>
                      <a:pt x="161" y="142"/>
                    </a:lnTo>
                    <a:cubicBezTo>
                      <a:pt x="162" y="147"/>
                      <a:pt x="164" y="152"/>
                      <a:pt x="165" y="158"/>
                    </a:cubicBezTo>
                    <a:cubicBezTo>
                      <a:pt x="166" y="164"/>
                      <a:pt x="166" y="170"/>
                      <a:pt x="166" y="177"/>
                    </a:cubicBezTo>
                    <a:cubicBezTo>
                      <a:pt x="166" y="183"/>
                      <a:pt x="166" y="190"/>
                      <a:pt x="164" y="197"/>
                    </a:cubicBezTo>
                    <a:cubicBezTo>
                      <a:pt x="163" y="204"/>
                      <a:pt x="160" y="210"/>
                      <a:pt x="157" y="216"/>
                    </a:cubicBezTo>
                    <a:cubicBezTo>
                      <a:pt x="153" y="222"/>
                      <a:pt x="148" y="227"/>
                      <a:pt x="142" y="232"/>
                    </a:cubicBezTo>
                    <a:cubicBezTo>
                      <a:pt x="135" y="237"/>
                      <a:pt x="127" y="241"/>
                      <a:pt x="117" y="244"/>
                    </a:cubicBezTo>
                    <a:cubicBezTo>
                      <a:pt x="107" y="247"/>
                      <a:pt x="98" y="248"/>
                      <a:pt x="90" y="247"/>
                    </a:cubicBezTo>
                    <a:cubicBezTo>
                      <a:pt x="82" y="246"/>
                      <a:pt x="75" y="244"/>
                      <a:pt x="68" y="241"/>
                    </a:cubicBezTo>
                    <a:cubicBezTo>
                      <a:pt x="62" y="238"/>
                      <a:pt x="56" y="234"/>
                      <a:pt x="52" y="229"/>
                    </a:cubicBezTo>
                    <a:cubicBezTo>
                      <a:pt x="47" y="224"/>
                      <a:pt x="43" y="218"/>
                      <a:pt x="40" y="213"/>
                    </a:cubicBezTo>
                    <a:cubicBezTo>
                      <a:pt x="36" y="207"/>
                      <a:pt x="33" y="201"/>
                      <a:pt x="31" y="196"/>
                    </a:cubicBezTo>
                    <a:cubicBezTo>
                      <a:pt x="29" y="190"/>
                      <a:pt x="27" y="185"/>
                      <a:pt x="26" y="18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39" name="Freeform 172">
                <a:extLst>
                  <a:ext uri="{FF2B5EF4-FFF2-40B4-BE49-F238E27FC236}">
                    <a16:creationId xmlns:a16="http://schemas.microsoft.com/office/drawing/2014/main" id="{E9677D5A-EBA3-4161-8F69-29A7E7C6FADF}"/>
                  </a:ext>
                </a:extLst>
              </p:cNvPr>
              <p:cNvSpPr>
                <a:spLocks noEditPoints="1"/>
              </p:cNvSpPr>
              <p:nvPr/>
            </p:nvSpPr>
            <p:spPr bwMode="auto">
              <a:xfrm>
                <a:off x="6681" y="935"/>
                <a:ext cx="41" cy="66"/>
              </a:xfrm>
              <a:custGeom>
                <a:avLst/>
                <a:gdLst>
                  <a:gd name="T0" fmla="*/ 108 w 158"/>
                  <a:gd name="T1" fmla="*/ 170 h 249"/>
                  <a:gd name="T2" fmla="*/ 108 w 158"/>
                  <a:gd name="T3" fmla="*/ 170 h 249"/>
                  <a:gd name="T4" fmla="*/ 123 w 158"/>
                  <a:gd name="T5" fmla="*/ 93 h 249"/>
                  <a:gd name="T6" fmla="*/ 124 w 158"/>
                  <a:gd name="T7" fmla="*/ 83 h 249"/>
                  <a:gd name="T8" fmla="*/ 125 w 158"/>
                  <a:gd name="T9" fmla="*/ 71 h 249"/>
                  <a:gd name="T10" fmla="*/ 124 w 158"/>
                  <a:gd name="T11" fmla="*/ 58 h 249"/>
                  <a:gd name="T12" fmla="*/ 120 w 158"/>
                  <a:gd name="T13" fmla="*/ 47 h 249"/>
                  <a:gd name="T14" fmla="*/ 111 w 158"/>
                  <a:gd name="T15" fmla="*/ 38 h 249"/>
                  <a:gd name="T16" fmla="*/ 97 w 158"/>
                  <a:gd name="T17" fmla="*/ 33 h 249"/>
                  <a:gd name="T18" fmla="*/ 75 w 158"/>
                  <a:gd name="T19" fmla="*/ 35 h 249"/>
                  <a:gd name="T20" fmla="*/ 61 w 158"/>
                  <a:gd name="T21" fmla="*/ 47 h 249"/>
                  <a:gd name="T22" fmla="*/ 54 w 158"/>
                  <a:gd name="T23" fmla="*/ 63 h 249"/>
                  <a:gd name="T24" fmla="*/ 50 w 158"/>
                  <a:gd name="T25" fmla="*/ 79 h 249"/>
                  <a:gd name="T26" fmla="*/ 36 w 158"/>
                  <a:gd name="T27" fmla="*/ 156 h 249"/>
                  <a:gd name="T28" fmla="*/ 34 w 158"/>
                  <a:gd name="T29" fmla="*/ 166 h 249"/>
                  <a:gd name="T30" fmla="*/ 33 w 158"/>
                  <a:gd name="T31" fmla="*/ 178 h 249"/>
                  <a:gd name="T32" fmla="*/ 34 w 158"/>
                  <a:gd name="T33" fmla="*/ 190 h 249"/>
                  <a:gd name="T34" fmla="*/ 39 w 158"/>
                  <a:gd name="T35" fmla="*/ 201 h 249"/>
                  <a:gd name="T36" fmla="*/ 48 w 158"/>
                  <a:gd name="T37" fmla="*/ 211 h 249"/>
                  <a:gd name="T38" fmla="*/ 62 w 158"/>
                  <a:gd name="T39" fmla="*/ 216 h 249"/>
                  <a:gd name="T40" fmla="*/ 77 w 158"/>
                  <a:gd name="T41" fmla="*/ 216 h 249"/>
                  <a:gd name="T42" fmla="*/ 89 w 158"/>
                  <a:gd name="T43" fmla="*/ 211 h 249"/>
                  <a:gd name="T44" fmla="*/ 97 w 158"/>
                  <a:gd name="T45" fmla="*/ 202 h 249"/>
                  <a:gd name="T46" fmla="*/ 103 w 158"/>
                  <a:gd name="T47" fmla="*/ 191 h 249"/>
                  <a:gd name="T48" fmla="*/ 106 w 158"/>
                  <a:gd name="T49" fmla="*/ 180 h 249"/>
                  <a:gd name="T50" fmla="*/ 108 w 158"/>
                  <a:gd name="T51" fmla="*/ 170 h 249"/>
                  <a:gd name="T52" fmla="*/ 3 w 158"/>
                  <a:gd name="T53" fmla="*/ 150 h 249"/>
                  <a:gd name="T54" fmla="*/ 3 w 158"/>
                  <a:gd name="T55" fmla="*/ 150 h 249"/>
                  <a:gd name="T56" fmla="*/ 18 w 158"/>
                  <a:gd name="T57" fmla="*/ 73 h 249"/>
                  <a:gd name="T58" fmla="*/ 21 w 158"/>
                  <a:gd name="T59" fmla="*/ 57 h 249"/>
                  <a:gd name="T60" fmla="*/ 28 w 158"/>
                  <a:gd name="T61" fmla="*/ 40 h 249"/>
                  <a:gd name="T62" fmla="*/ 39 w 158"/>
                  <a:gd name="T63" fmla="*/ 23 h 249"/>
                  <a:gd name="T64" fmla="*/ 54 w 158"/>
                  <a:gd name="T65" fmla="*/ 9 h 249"/>
                  <a:gd name="T66" fmla="*/ 75 w 158"/>
                  <a:gd name="T67" fmla="*/ 1 h 249"/>
                  <a:gd name="T68" fmla="*/ 103 w 158"/>
                  <a:gd name="T69" fmla="*/ 2 h 249"/>
                  <a:gd name="T70" fmla="*/ 128 w 158"/>
                  <a:gd name="T71" fmla="*/ 11 h 249"/>
                  <a:gd name="T72" fmla="*/ 145 w 158"/>
                  <a:gd name="T73" fmla="*/ 26 h 249"/>
                  <a:gd name="T74" fmla="*/ 154 w 158"/>
                  <a:gd name="T75" fmla="*/ 44 h 249"/>
                  <a:gd name="T76" fmla="*/ 158 w 158"/>
                  <a:gd name="T77" fmla="*/ 64 h 249"/>
                  <a:gd name="T78" fmla="*/ 157 w 158"/>
                  <a:gd name="T79" fmla="*/ 83 h 249"/>
                  <a:gd name="T80" fmla="*/ 155 w 158"/>
                  <a:gd name="T81" fmla="*/ 99 h 249"/>
                  <a:gd name="T82" fmla="*/ 141 w 158"/>
                  <a:gd name="T83" fmla="*/ 176 h 249"/>
                  <a:gd name="T84" fmla="*/ 137 w 158"/>
                  <a:gd name="T85" fmla="*/ 191 h 249"/>
                  <a:gd name="T86" fmla="*/ 130 w 158"/>
                  <a:gd name="T87" fmla="*/ 209 h 249"/>
                  <a:gd name="T88" fmla="*/ 120 w 158"/>
                  <a:gd name="T89" fmla="*/ 226 h 249"/>
                  <a:gd name="T90" fmla="*/ 104 w 158"/>
                  <a:gd name="T91" fmla="*/ 240 h 249"/>
                  <a:gd name="T92" fmla="*/ 84 w 158"/>
                  <a:gd name="T93" fmla="*/ 247 h 249"/>
                  <a:gd name="T94" fmla="*/ 56 w 158"/>
                  <a:gd name="T95" fmla="*/ 247 h 249"/>
                  <a:gd name="T96" fmla="*/ 31 w 158"/>
                  <a:gd name="T97" fmla="*/ 238 h 249"/>
                  <a:gd name="T98" fmla="*/ 14 w 158"/>
                  <a:gd name="T99" fmla="*/ 223 h 249"/>
                  <a:gd name="T100" fmla="*/ 5 w 158"/>
                  <a:gd name="T101" fmla="*/ 204 h 249"/>
                  <a:gd name="T102" fmla="*/ 1 w 158"/>
                  <a:gd name="T103" fmla="*/ 185 h 249"/>
                  <a:gd name="T104" fmla="*/ 1 w 158"/>
                  <a:gd name="T105" fmla="*/ 166 h 249"/>
                  <a:gd name="T106" fmla="*/ 3 w 158"/>
                  <a:gd name="T107" fmla="*/ 15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49">
                    <a:moveTo>
                      <a:pt x="108" y="170"/>
                    </a:moveTo>
                    <a:lnTo>
                      <a:pt x="108" y="170"/>
                    </a:lnTo>
                    <a:lnTo>
                      <a:pt x="123" y="93"/>
                    </a:lnTo>
                    <a:cubicBezTo>
                      <a:pt x="123" y="90"/>
                      <a:pt x="124" y="86"/>
                      <a:pt x="124" y="83"/>
                    </a:cubicBezTo>
                    <a:cubicBezTo>
                      <a:pt x="125" y="79"/>
                      <a:pt x="125" y="75"/>
                      <a:pt x="125" y="71"/>
                    </a:cubicBezTo>
                    <a:cubicBezTo>
                      <a:pt x="125" y="67"/>
                      <a:pt x="125" y="63"/>
                      <a:pt x="124" y="58"/>
                    </a:cubicBezTo>
                    <a:cubicBezTo>
                      <a:pt x="123" y="54"/>
                      <a:pt x="122" y="51"/>
                      <a:pt x="120" y="47"/>
                    </a:cubicBezTo>
                    <a:cubicBezTo>
                      <a:pt x="118" y="44"/>
                      <a:pt x="115" y="41"/>
                      <a:pt x="111" y="38"/>
                    </a:cubicBezTo>
                    <a:cubicBezTo>
                      <a:pt x="107" y="36"/>
                      <a:pt x="102" y="34"/>
                      <a:pt x="97" y="33"/>
                    </a:cubicBezTo>
                    <a:cubicBezTo>
                      <a:pt x="88" y="31"/>
                      <a:pt x="81" y="32"/>
                      <a:pt x="75" y="35"/>
                    </a:cubicBezTo>
                    <a:cubicBezTo>
                      <a:pt x="69" y="38"/>
                      <a:pt x="65" y="42"/>
                      <a:pt x="61" y="47"/>
                    </a:cubicBezTo>
                    <a:cubicBezTo>
                      <a:pt x="58" y="52"/>
                      <a:pt x="56" y="57"/>
                      <a:pt x="54" y="63"/>
                    </a:cubicBezTo>
                    <a:cubicBezTo>
                      <a:pt x="52" y="69"/>
                      <a:pt x="51" y="75"/>
                      <a:pt x="50" y="79"/>
                    </a:cubicBezTo>
                    <a:lnTo>
                      <a:pt x="36" y="156"/>
                    </a:lnTo>
                    <a:cubicBezTo>
                      <a:pt x="35" y="159"/>
                      <a:pt x="35" y="162"/>
                      <a:pt x="34" y="166"/>
                    </a:cubicBezTo>
                    <a:cubicBezTo>
                      <a:pt x="34" y="170"/>
                      <a:pt x="33" y="174"/>
                      <a:pt x="33" y="178"/>
                    </a:cubicBezTo>
                    <a:cubicBezTo>
                      <a:pt x="33" y="182"/>
                      <a:pt x="34" y="186"/>
                      <a:pt x="34" y="190"/>
                    </a:cubicBezTo>
                    <a:cubicBezTo>
                      <a:pt x="35" y="194"/>
                      <a:pt x="37" y="198"/>
                      <a:pt x="39" y="201"/>
                    </a:cubicBezTo>
                    <a:cubicBezTo>
                      <a:pt x="41" y="205"/>
                      <a:pt x="44" y="208"/>
                      <a:pt x="48" y="211"/>
                    </a:cubicBezTo>
                    <a:cubicBezTo>
                      <a:pt x="51" y="213"/>
                      <a:pt x="56" y="215"/>
                      <a:pt x="62" y="216"/>
                    </a:cubicBezTo>
                    <a:cubicBezTo>
                      <a:pt x="68" y="217"/>
                      <a:pt x="73" y="217"/>
                      <a:pt x="77" y="216"/>
                    </a:cubicBezTo>
                    <a:cubicBezTo>
                      <a:pt x="82" y="215"/>
                      <a:pt x="86" y="213"/>
                      <a:pt x="89" y="211"/>
                    </a:cubicBezTo>
                    <a:cubicBezTo>
                      <a:pt x="92" y="209"/>
                      <a:pt x="95" y="206"/>
                      <a:pt x="97" y="202"/>
                    </a:cubicBezTo>
                    <a:cubicBezTo>
                      <a:pt x="99" y="198"/>
                      <a:pt x="101" y="195"/>
                      <a:pt x="103" y="191"/>
                    </a:cubicBezTo>
                    <a:cubicBezTo>
                      <a:pt x="104" y="187"/>
                      <a:pt x="105" y="183"/>
                      <a:pt x="106" y="180"/>
                    </a:cubicBezTo>
                    <a:cubicBezTo>
                      <a:pt x="107" y="176"/>
                      <a:pt x="108" y="173"/>
                      <a:pt x="108" y="170"/>
                    </a:cubicBezTo>
                    <a:close/>
                    <a:moveTo>
                      <a:pt x="3" y="150"/>
                    </a:moveTo>
                    <a:lnTo>
                      <a:pt x="3" y="150"/>
                    </a:lnTo>
                    <a:lnTo>
                      <a:pt x="18" y="73"/>
                    </a:lnTo>
                    <a:cubicBezTo>
                      <a:pt x="18" y="68"/>
                      <a:pt x="20" y="63"/>
                      <a:pt x="21" y="57"/>
                    </a:cubicBezTo>
                    <a:cubicBezTo>
                      <a:pt x="23" y="51"/>
                      <a:pt x="25" y="45"/>
                      <a:pt x="28" y="40"/>
                    </a:cubicBezTo>
                    <a:cubicBezTo>
                      <a:pt x="31" y="34"/>
                      <a:pt x="35" y="28"/>
                      <a:pt x="39" y="23"/>
                    </a:cubicBezTo>
                    <a:cubicBezTo>
                      <a:pt x="43" y="17"/>
                      <a:pt x="48" y="13"/>
                      <a:pt x="54" y="9"/>
                    </a:cubicBezTo>
                    <a:cubicBezTo>
                      <a:pt x="60" y="5"/>
                      <a:pt x="67" y="3"/>
                      <a:pt x="75" y="1"/>
                    </a:cubicBezTo>
                    <a:cubicBezTo>
                      <a:pt x="83" y="0"/>
                      <a:pt x="92" y="0"/>
                      <a:pt x="103" y="2"/>
                    </a:cubicBezTo>
                    <a:cubicBezTo>
                      <a:pt x="113" y="4"/>
                      <a:pt x="121" y="7"/>
                      <a:pt x="128" y="11"/>
                    </a:cubicBezTo>
                    <a:cubicBezTo>
                      <a:pt x="135" y="15"/>
                      <a:pt x="140" y="20"/>
                      <a:pt x="145" y="26"/>
                    </a:cubicBezTo>
                    <a:cubicBezTo>
                      <a:pt x="149" y="32"/>
                      <a:pt x="152" y="38"/>
                      <a:pt x="154" y="44"/>
                    </a:cubicBezTo>
                    <a:cubicBezTo>
                      <a:pt x="156" y="51"/>
                      <a:pt x="157" y="57"/>
                      <a:pt x="158" y="64"/>
                    </a:cubicBezTo>
                    <a:cubicBezTo>
                      <a:pt x="158" y="70"/>
                      <a:pt x="158" y="77"/>
                      <a:pt x="157" y="83"/>
                    </a:cubicBezTo>
                    <a:cubicBezTo>
                      <a:pt x="157" y="89"/>
                      <a:pt x="156" y="94"/>
                      <a:pt x="155" y="99"/>
                    </a:cubicBezTo>
                    <a:lnTo>
                      <a:pt x="141" y="176"/>
                    </a:lnTo>
                    <a:cubicBezTo>
                      <a:pt x="140" y="180"/>
                      <a:pt x="139" y="186"/>
                      <a:pt x="137" y="191"/>
                    </a:cubicBezTo>
                    <a:cubicBezTo>
                      <a:pt x="135" y="197"/>
                      <a:pt x="133" y="203"/>
                      <a:pt x="130" y="209"/>
                    </a:cubicBezTo>
                    <a:cubicBezTo>
                      <a:pt x="127" y="215"/>
                      <a:pt x="124" y="221"/>
                      <a:pt x="120" y="226"/>
                    </a:cubicBezTo>
                    <a:cubicBezTo>
                      <a:pt x="116" y="231"/>
                      <a:pt x="110" y="236"/>
                      <a:pt x="104" y="240"/>
                    </a:cubicBezTo>
                    <a:cubicBezTo>
                      <a:pt x="98" y="243"/>
                      <a:pt x="91" y="246"/>
                      <a:pt x="84" y="247"/>
                    </a:cubicBezTo>
                    <a:cubicBezTo>
                      <a:pt x="76" y="249"/>
                      <a:pt x="67" y="249"/>
                      <a:pt x="56" y="247"/>
                    </a:cubicBezTo>
                    <a:cubicBezTo>
                      <a:pt x="46" y="245"/>
                      <a:pt x="38" y="242"/>
                      <a:pt x="31" y="238"/>
                    </a:cubicBezTo>
                    <a:cubicBezTo>
                      <a:pt x="24" y="233"/>
                      <a:pt x="18" y="228"/>
                      <a:pt x="14" y="223"/>
                    </a:cubicBezTo>
                    <a:cubicBezTo>
                      <a:pt x="10" y="217"/>
                      <a:pt x="7" y="211"/>
                      <a:pt x="5" y="204"/>
                    </a:cubicBezTo>
                    <a:cubicBezTo>
                      <a:pt x="3" y="198"/>
                      <a:pt x="1" y="191"/>
                      <a:pt x="1" y="185"/>
                    </a:cubicBezTo>
                    <a:cubicBezTo>
                      <a:pt x="0" y="178"/>
                      <a:pt x="0" y="172"/>
                      <a:pt x="1" y="166"/>
                    </a:cubicBezTo>
                    <a:cubicBezTo>
                      <a:pt x="2" y="160"/>
                      <a:pt x="2" y="154"/>
                      <a:pt x="3" y="150"/>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0" name="Freeform 173">
                <a:extLst>
                  <a:ext uri="{FF2B5EF4-FFF2-40B4-BE49-F238E27FC236}">
                    <a16:creationId xmlns:a16="http://schemas.microsoft.com/office/drawing/2014/main" id="{DE248420-876A-435E-B52A-C2D2DD9E33A5}"/>
                  </a:ext>
                </a:extLst>
              </p:cNvPr>
              <p:cNvSpPr>
                <a:spLocks noEditPoints="1"/>
              </p:cNvSpPr>
              <p:nvPr/>
            </p:nvSpPr>
            <p:spPr bwMode="auto">
              <a:xfrm>
                <a:off x="6646" y="1070"/>
                <a:ext cx="47" cy="64"/>
              </a:xfrm>
              <a:custGeom>
                <a:avLst/>
                <a:gdLst>
                  <a:gd name="T0" fmla="*/ 109 w 177"/>
                  <a:gd name="T1" fmla="*/ 171 h 244"/>
                  <a:gd name="T2" fmla="*/ 109 w 177"/>
                  <a:gd name="T3" fmla="*/ 171 h 244"/>
                  <a:gd name="T4" fmla="*/ 137 w 177"/>
                  <a:gd name="T5" fmla="*/ 98 h 244"/>
                  <a:gd name="T6" fmla="*/ 141 w 177"/>
                  <a:gd name="T7" fmla="*/ 89 h 244"/>
                  <a:gd name="T8" fmla="*/ 143 w 177"/>
                  <a:gd name="T9" fmla="*/ 77 h 244"/>
                  <a:gd name="T10" fmla="*/ 144 w 177"/>
                  <a:gd name="T11" fmla="*/ 65 h 244"/>
                  <a:gd name="T12" fmla="*/ 142 w 177"/>
                  <a:gd name="T13" fmla="*/ 53 h 244"/>
                  <a:gd name="T14" fmla="*/ 135 w 177"/>
                  <a:gd name="T15" fmla="*/ 42 h 244"/>
                  <a:gd name="T16" fmla="*/ 122 w 177"/>
                  <a:gd name="T17" fmla="*/ 35 h 244"/>
                  <a:gd name="T18" fmla="*/ 100 w 177"/>
                  <a:gd name="T19" fmla="*/ 33 h 244"/>
                  <a:gd name="T20" fmla="*/ 85 w 177"/>
                  <a:gd name="T21" fmla="*/ 42 h 244"/>
                  <a:gd name="T22" fmla="*/ 75 w 177"/>
                  <a:gd name="T23" fmla="*/ 57 h 244"/>
                  <a:gd name="T24" fmla="*/ 68 w 177"/>
                  <a:gd name="T25" fmla="*/ 72 h 244"/>
                  <a:gd name="T26" fmla="*/ 40 w 177"/>
                  <a:gd name="T27" fmla="*/ 145 h 244"/>
                  <a:gd name="T28" fmla="*/ 37 w 177"/>
                  <a:gd name="T29" fmla="*/ 155 h 244"/>
                  <a:gd name="T30" fmla="*/ 34 w 177"/>
                  <a:gd name="T31" fmla="*/ 166 h 244"/>
                  <a:gd name="T32" fmla="*/ 33 w 177"/>
                  <a:gd name="T33" fmla="*/ 178 h 244"/>
                  <a:gd name="T34" fmla="*/ 35 w 177"/>
                  <a:gd name="T35" fmla="*/ 190 h 244"/>
                  <a:gd name="T36" fmla="*/ 42 w 177"/>
                  <a:gd name="T37" fmla="*/ 201 h 244"/>
                  <a:gd name="T38" fmla="*/ 55 w 177"/>
                  <a:gd name="T39" fmla="*/ 209 h 244"/>
                  <a:gd name="T40" fmla="*/ 70 w 177"/>
                  <a:gd name="T41" fmla="*/ 212 h 244"/>
                  <a:gd name="T42" fmla="*/ 83 w 177"/>
                  <a:gd name="T43" fmla="*/ 209 h 244"/>
                  <a:gd name="T44" fmla="*/ 92 w 177"/>
                  <a:gd name="T45" fmla="*/ 201 h 244"/>
                  <a:gd name="T46" fmla="*/ 100 w 177"/>
                  <a:gd name="T47" fmla="*/ 191 h 244"/>
                  <a:gd name="T48" fmla="*/ 105 w 177"/>
                  <a:gd name="T49" fmla="*/ 181 h 244"/>
                  <a:gd name="T50" fmla="*/ 109 w 177"/>
                  <a:gd name="T51" fmla="*/ 171 h 244"/>
                  <a:gd name="T52" fmla="*/ 9 w 177"/>
                  <a:gd name="T53" fmla="*/ 133 h 244"/>
                  <a:gd name="T54" fmla="*/ 9 w 177"/>
                  <a:gd name="T55" fmla="*/ 133 h 244"/>
                  <a:gd name="T56" fmla="*/ 37 w 177"/>
                  <a:gd name="T57" fmla="*/ 60 h 244"/>
                  <a:gd name="T58" fmla="*/ 44 w 177"/>
                  <a:gd name="T59" fmla="*/ 45 h 244"/>
                  <a:gd name="T60" fmla="*/ 54 w 177"/>
                  <a:gd name="T61" fmla="*/ 29 h 244"/>
                  <a:gd name="T62" fmla="*/ 67 w 177"/>
                  <a:gd name="T63" fmla="*/ 14 h 244"/>
                  <a:gd name="T64" fmla="*/ 85 w 177"/>
                  <a:gd name="T65" fmla="*/ 4 h 244"/>
                  <a:gd name="T66" fmla="*/ 107 w 177"/>
                  <a:gd name="T67" fmla="*/ 0 h 244"/>
                  <a:gd name="T68" fmla="*/ 133 w 177"/>
                  <a:gd name="T69" fmla="*/ 5 h 244"/>
                  <a:gd name="T70" fmla="*/ 157 w 177"/>
                  <a:gd name="T71" fmla="*/ 19 h 244"/>
                  <a:gd name="T72" fmla="*/ 171 w 177"/>
                  <a:gd name="T73" fmla="*/ 37 h 244"/>
                  <a:gd name="T74" fmla="*/ 176 w 177"/>
                  <a:gd name="T75" fmla="*/ 56 h 244"/>
                  <a:gd name="T76" fmla="*/ 177 w 177"/>
                  <a:gd name="T77" fmla="*/ 76 h 244"/>
                  <a:gd name="T78" fmla="*/ 173 w 177"/>
                  <a:gd name="T79" fmla="*/ 95 h 244"/>
                  <a:gd name="T80" fmla="*/ 168 w 177"/>
                  <a:gd name="T81" fmla="*/ 110 h 244"/>
                  <a:gd name="T82" fmla="*/ 140 w 177"/>
                  <a:gd name="T83" fmla="*/ 183 h 244"/>
                  <a:gd name="T84" fmla="*/ 134 w 177"/>
                  <a:gd name="T85" fmla="*/ 198 h 244"/>
                  <a:gd name="T86" fmla="*/ 124 w 177"/>
                  <a:gd name="T87" fmla="*/ 214 h 244"/>
                  <a:gd name="T88" fmla="*/ 110 w 177"/>
                  <a:gd name="T89" fmla="*/ 229 h 244"/>
                  <a:gd name="T90" fmla="*/ 93 w 177"/>
                  <a:gd name="T91" fmla="*/ 240 h 244"/>
                  <a:gd name="T92" fmla="*/ 71 w 177"/>
                  <a:gd name="T93" fmla="*/ 244 h 244"/>
                  <a:gd name="T94" fmla="*/ 44 w 177"/>
                  <a:gd name="T95" fmla="*/ 238 h 244"/>
                  <a:gd name="T96" fmla="*/ 21 w 177"/>
                  <a:gd name="T97" fmla="*/ 225 h 244"/>
                  <a:gd name="T98" fmla="*/ 7 w 177"/>
                  <a:gd name="T99" fmla="*/ 207 h 244"/>
                  <a:gd name="T100" fmla="*/ 1 w 177"/>
                  <a:gd name="T101" fmla="*/ 187 h 244"/>
                  <a:gd name="T102" fmla="*/ 1 w 177"/>
                  <a:gd name="T103" fmla="*/ 167 h 244"/>
                  <a:gd name="T104" fmla="*/ 4 w 177"/>
                  <a:gd name="T105" fmla="*/ 149 h 244"/>
                  <a:gd name="T106" fmla="*/ 9 w 177"/>
                  <a:gd name="T107" fmla="*/ 1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1"/>
                    </a:moveTo>
                    <a:lnTo>
                      <a:pt x="109" y="171"/>
                    </a:lnTo>
                    <a:lnTo>
                      <a:pt x="137" y="98"/>
                    </a:lnTo>
                    <a:cubicBezTo>
                      <a:pt x="138" y="96"/>
                      <a:pt x="139" y="92"/>
                      <a:pt x="141" y="89"/>
                    </a:cubicBezTo>
                    <a:cubicBezTo>
                      <a:pt x="142" y="85"/>
                      <a:pt x="143" y="81"/>
                      <a:pt x="143" y="77"/>
                    </a:cubicBezTo>
                    <a:cubicBezTo>
                      <a:pt x="144" y="73"/>
                      <a:pt x="144" y="69"/>
                      <a:pt x="144" y="65"/>
                    </a:cubicBezTo>
                    <a:cubicBezTo>
                      <a:pt x="144" y="61"/>
                      <a:pt x="144" y="57"/>
                      <a:pt x="142" y="53"/>
                    </a:cubicBezTo>
                    <a:cubicBezTo>
                      <a:pt x="141" y="49"/>
                      <a:pt x="138" y="46"/>
                      <a:pt x="135" y="42"/>
                    </a:cubicBezTo>
                    <a:cubicBezTo>
                      <a:pt x="132" y="39"/>
                      <a:pt x="128" y="37"/>
                      <a:pt x="122" y="35"/>
                    </a:cubicBezTo>
                    <a:cubicBezTo>
                      <a:pt x="114" y="31"/>
                      <a:pt x="106" y="31"/>
                      <a:pt x="100" y="33"/>
                    </a:cubicBezTo>
                    <a:cubicBezTo>
                      <a:pt x="94" y="35"/>
                      <a:pt x="89" y="38"/>
                      <a:pt x="85" y="42"/>
                    </a:cubicBezTo>
                    <a:cubicBezTo>
                      <a:pt x="81" y="47"/>
                      <a:pt x="77" y="52"/>
                      <a:pt x="75" y="57"/>
                    </a:cubicBezTo>
                    <a:cubicBezTo>
                      <a:pt x="72" y="63"/>
                      <a:pt x="70" y="68"/>
                      <a:pt x="68" y="72"/>
                    </a:cubicBezTo>
                    <a:lnTo>
                      <a:pt x="40" y="145"/>
                    </a:lnTo>
                    <a:cubicBezTo>
                      <a:pt x="39" y="148"/>
                      <a:pt x="38" y="151"/>
                      <a:pt x="37" y="155"/>
                    </a:cubicBezTo>
                    <a:cubicBezTo>
                      <a:pt x="36" y="158"/>
                      <a:pt x="35" y="162"/>
                      <a:pt x="34" y="166"/>
                    </a:cubicBezTo>
                    <a:cubicBezTo>
                      <a:pt x="33" y="170"/>
                      <a:pt x="33" y="174"/>
                      <a:pt x="33" y="178"/>
                    </a:cubicBezTo>
                    <a:cubicBezTo>
                      <a:pt x="33" y="183"/>
                      <a:pt x="34" y="187"/>
                      <a:pt x="35" y="190"/>
                    </a:cubicBezTo>
                    <a:cubicBezTo>
                      <a:pt x="37" y="194"/>
                      <a:pt x="39" y="198"/>
                      <a:pt x="42" y="201"/>
                    </a:cubicBezTo>
                    <a:cubicBezTo>
                      <a:pt x="45" y="204"/>
                      <a:pt x="50" y="207"/>
                      <a:pt x="55" y="209"/>
                    </a:cubicBezTo>
                    <a:cubicBezTo>
                      <a:pt x="61" y="211"/>
                      <a:pt x="66" y="212"/>
                      <a:pt x="70" y="212"/>
                    </a:cubicBezTo>
                    <a:cubicBezTo>
                      <a:pt x="75" y="212"/>
                      <a:pt x="79" y="210"/>
                      <a:pt x="83" y="209"/>
                    </a:cubicBezTo>
                    <a:cubicBezTo>
                      <a:pt x="86" y="207"/>
                      <a:pt x="90" y="204"/>
                      <a:pt x="92" y="201"/>
                    </a:cubicBezTo>
                    <a:cubicBezTo>
                      <a:pt x="95" y="198"/>
                      <a:pt x="98" y="195"/>
                      <a:pt x="100" y="191"/>
                    </a:cubicBezTo>
                    <a:cubicBezTo>
                      <a:pt x="102" y="188"/>
                      <a:pt x="104" y="184"/>
                      <a:pt x="105" y="181"/>
                    </a:cubicBezTo>
                    <a:cubicBezTo>
                      <a:pt x="107" y="177"/>
                      <a:pt x="108" y="174"/>
                      <a:pt x="109" y="171"/>
                    </a:cubicBezTo>
                    <a:close/>
                    <a:moveTo>
                      <a:pt x="9" y="133"/>
                    </a:moveTo>
                    <a:lnTo>
                      <a:pt x="9" y="133"/>
                    </a:lnTo>
                    <a:lnTo>
                      <a:pt x="37" y="60"/>
                    </a:lnTo>
                    <a:cubicBezTo>
                      <a:pt x="39" y="56"/>
                      <a:pt x="41" y="51"/>
                      <a:pt x="44" y="45"/>
                    </a:cubicBezTo>
                    <a:cubicBezTo>
                      <a:pt x="46" y="40"/>
                      <a:pt x="50" y="35"/>
                      <a:pt x="54" y="29"/>
                    </a:cubicBezTo>
                    <a:cubicBezTo>
                      <a:pt x="58" y="24"/>
                      <a:pt x="62" y="19"/>
                      <a:pt x="67" y="14"/>
                    </a:cubicBezTo>
                    <a:cubicBezTo>
                      <a:pt x="72" y="10"/>
                      <a:pt x="78" y="6"/>
                      <a:pt x="85" y="4"/>
                    </a:cubicBezTo>
                    <a:cubicBezTo>
                      <a:pt x="91" y="1"/>
                      <a:pt x="99" y="0"/>
                      <a:pt x="107" y="0"/>
                    </a:cubicBezTo>
                    <a:cubicBezTo>
                      <a:pt x="115" y="0"/>
                      <a:pt x="124" y="2"/>
                      <a:pt x="133" y="5"/>
                    </a:cubicBezTo>
                    <a:cubicBezTo>
                      <a:pt x="143" y="9"/>
                      <a:pt x="151" y="14"/>
                      <a:pt x="157" y="19"/>
                    </a:cubicBezTo>
                    <a:cubicBezTo>
                      <a:pt x="163" y="24"/>
                      <a:pt x="167" y="30"/>
                      <a:pt x="171" y="37"/>
                    </a:cubicBezTo>
                    <a:cubicBezTo>
                      <a:pt x="174" y="43"/>
                      <a:pt x="176" y="49"/>
                      <a:pt x="176" y="56"/>
                    </a:cubicBezTo>
                    <a:cubicBezTo>
                      <a:pt x="177" y="63"/>
                      <a:pt x="177" y="70"/>
                      <a:pt x="177" y="76"/>
                    </a:cubicBezTo>
                    <a:cubicBezTo>
                      <a:pt x="176" y="83"/>
                      <a:pt x="175" y="89"/>
                      <a:pt x="173" y="95"/>
                    </a:cubicBezTo>
                    <a:cubicBezTo>
                      <a:pt x="171" y="101"/>
                      <a:pt x="170" y="106"/>
                      <a:pt x="168" y="110"/>
                    </a:cubicBezTo>
                    <a:lnTo>
                      <a:pt x="140" y="183"/>
                    </a:lnTo>
                    <a:cubicBezTo>
                      <a:pt x="138" y="188"/>
                      <a:pt x="136" y="192"/>
                      <a:pt x="134" y="198"/>
                    </a:cubicBezTo>
                    <a:cubicBezTo>
                      <a:pt x="131" y="203"/>
                      <a:pt x="128" y="209"/>
                      <a:pt x="124" y="214"/>
                    </a:cubicBezTo>
                    <a:cubicBezTo>
                      <a:pt x="120" y="219"/>
                      <a:pt x="116" y="224"/>
                      <a:pt x="110" y="229"/>
                    </a:cubicBezTo>
                    <a:cubicBezTo>
                      <a:pt x="105" y="233"/>
                      <a:pt x="99" y="237"/>
                      <a:pt x="93" y="240"/>
                    </a:cubicBezTo>
                    <a:cubicBezTo>
                      <a:pt x="86" y="242"/>
                      <a:pt x="79" y="244"/>
                      <a:pt x="71" y="244"/>
                    </a:cubicBezTo>
                    <a:cubicBezTo>
                      <a:pt x="63" y="244"/>
                      <a:pt x="54" y="242"/>
                      <a:pt x="44" y="238"/>
                    </a:cubicBezTo>
                    <a:cubicBezTo>
                      <a:pt x="35" y="234"/>
                      <a:pt x="27" y="230"/>
                      <a:pt x="21" y="225"/>
                    </a:cubicBezTo>
                    <a:cubicBezTo>
                      <a:pt x="15" y="219"/>
                      <a:pt x="10" y="213"/>
                      <a:pt x="7" y="207"/>
                    </a:cubicBezTo>
                    <a:cubicBezTo>
                      <a:pt x="4" y="201"/>
                      <a:pt x="2" y="194"/>
                      <a:pt x="1" y="187"/>
                    </a:cubicBezTo>
                    <a:cubicBezTo>
                      <a:pt x="0" y="180"/>
                      <a:pt x="0" y="174"/>
                      <a:pt x="1" y="167"/>
                    </a:cubicBezTo>
                    <a:cubicBezTo>
                      <a:pt x="1" y="161"/>
                      <a:pt x="3" y="154"/>
                      <a:pt x="4" y="149"/>
                    </a:cubicBezTo>
                    <a:cubicBezTo>
                      <a:pt x="6" y="143"/>
                      <a:pt x="8" y="138"/>
                      <a:pt x="9" y="133"/>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1" name="Freeform 174">
                <a:extLst>
                  <a:ext uri="{FF2B5EF4-FFF2-40B4-BE49-F238E27FC236}">
                    <a16:creationId xmlns:a16="http://schemas.microsoft.com/office/drawing/2014/main" id="{456E70BD-A24D-4134-8F5B-2FDAA8938F47}"/>
                  </a:ext>
                </a:extLst>
              </p:cNvPr>
              <p:cNvSpPr>
                <a:spLocks noEditPoints="1"/>
              </p:cNvSpPr>
              <p:nvPr/>
            </p:nvSpPr>
            <p:spPr bwMode="auto">
              <a:xfrm>
                <a:off x="6384" y="928"/>
                <a:ext cx="46" cy="64"/>
              </a:xfrm>
              <a:custGeom>
                <a:avLst/>
                <a:gdLst>
                  <a:gd name="T0" fmla="*/ 109 w 177"/>
                  <a:gd name="T1" fmla="*/ 172 h 244"/>
                  <a:gd name="T2" fmla="*/ 109 w 177"/>
                  <a:gd name="T3" fmla="*/ 172 h 244"/>
                  <a:gd name="T4" fmla="*/ 137 w 177"/>
                  <a:gd name="T5" fmla="*/ 99 h 244"/>
                  <a:gd name="T6" fmla="*/ 140 w 177"/>
                  <a:gd name="T7" fmla="*/ 89 h 244"/>
                  <a:gd name="T8" fmla="*/ 143 w 177"/>
                  <a:gd name="T9" fmla="*/ 78 h 244"/>
                  <a:gd name="T10" fmla="*/ 144 w 177"/>
                  <a:gd name="T11" fmla="*/ 65 h 244"/>
                  <a:gd name="T12" fmla="*/ 142 w 177"/>
                  <a:gd name="T13" fmla="*/ 53 h 244"/>
                  <a:gd name="T14" fmla="*/ 135 w 177"/>
                  <a:gd name="T15" fmla="*/ 43 h 244"/>
                  <a:gd name="T16" fmla="*/ 122 w 177"/>
                  <a:gd name="T17" fmla="*/ 35 h 244"/>
                  <a:gd name="T18" fmla="*/ 100 w 177"/>
                  <a:gd name="T19" fmla="*/ 33 h 244"/>
                  <a:gd name="T20" fmla="*/ 85 w 177"/>
                  <a:gd name="T21" fmla="*/ 43 h 244"/>
                  <a:gd name="T22" fmla="*/ 74 w 177"/>
                  <a:gd name="T23" fmla="*/ 58 h 244"/>
                  <a:gd name="T24" fmla="*/ 68 w 177"/>
                  <a:gd name="T25" fmla="*/ 72 h 244"/>
                  <a:gd name="T26" fmla="*/ 40 w 177"/>
                  <a:gd name="T27" fmla="*/ 146 h 244"/>
                  <a:gd name="T28" fmla="*/ 36 w 177"/>
                  <a:gd name="T29" fmla="*/ 155 h 244"/>
                  <a:gd name="T30" fmla="*/ 34 w 177"/>
                  <a:gd name="T31" fmla="*/ 167 h 244"/>
                  <a:gd name="T32" fmla="*/ 32 w 177"/>
                  <a:gd name="T33" fmla="*/ 179 h 244"/>
                  <a:gd name="T34" fmla="*/ 35 w 177"/>
                  <a:gd name="T35" fmla="*/ 191 h 244"/>
                  <a:gd name="T36" fmla="*/ 42 w 177"/>
                  <a:gd name="T37" fmla="*/ 201 h 244"/>
                  <a:gd name="T38" fmla="*/ 55 w 177"/>
                  <a:gd name="T39" fmla="*/ 209 h 244"/>
                  <a:gd name="T40" fmla="*/ 70 w 177"/>
                  <a:gd name="T41" fmla="*/ 212 h 244"/>
                  <a:gd name="T42" fmla="*/ 82 w 177"/>
                  <a:gd name="T43" fmla="*/ 209 h 244"/>
                  <a:gd name="T44" fmla="*/ 92 w 177"/>
                  <a:gd name="T45" fmla="*/ 202 h 244"/>
                  <a:gd name="T46" fmla="*/ 99 w 177"/>
                  <a:gd name="T47" fmla="*/ 192 h 244"/>
                  <a:gd name="T48" fmla="*/ 105 w 177"/>
                  <a:gd name="T49" fmla="*/ 181 h 244"/>
                  <a:gd name="T50" fmla="*/ 109 w 177"/>
                  <a:gd name="T51" fmla="*/ 172 h 244"/>
                  <a:gd name="T52" fmla="*/ 9 w 177"/>
                  <a:gd name="T53" fmla="*/ 134 h 244"/>
                  <a:gd name="T54" fmla="*/ 9 w 177"/>
                  <a:gd name="T55" fmla="*/ 134 h 244"/>
                  <a:gd name="T56" fmla="*/ 37 w 177"/>
                  <a:gd name="T57" fmla="*/ 61 h 244"/>
                  <a:gd name="T58" fmla="*/ 43 w 177"/>
                  <a:gd name="T59" fmla="*/ 46 h 244"/>
                  <a:gd name="T60" fmla="*/ 53 w 177"/>
                  <a:gd name="T61" fmla="*/ 30 h 244"/>
                  <a:gd name="T62" fmla="*/ 67 w 177"/>
                  <a:gd name="T63" fmla="*/ 15 h 244"/>
                  <a:gd name="T64" fmla="*/ 84 w 177"/>
                  <a:gd name="T65" fmla="*/ 4 h 244"/>
                  <a:gd name="T66" fmla="*/ 106 w 177"/>
                  <a:gd name="T67" fmla="*/ 0 h 244"/>
                  <a:gd name="T68" fmla="*/ 133 w 177"/>
                  <a:gd name="T69" fmla="*/ 6 h 244"/>
                  <a:gd name="T70" fmla="*/ 157 w 177"/>
                  <a:gd name="T71" fmla="*/ 19 h 244"/>
                  <a:gd name="T72" fmla="*/ 170 w 177"/>
                  <a:gd name="T73" fmla="*/ 37 h 244"/>
                  <a:gd name="T74" fmla="*/ 176 w 177"/>
                  <a:gd name="T75" fmla="*/ 57 h 244"/>
                  <a:gd name="T76" fmla="*/ 176 w 177"/>
                  <a:gd name="T77" fmla="*/ 77 h 244"/>
                  <a:gd name="T78" fmla="*/ 173 w 177"/>
                  <a:gd name="T79" fmla="*/ 95 h 244"/>
                  <a:gd name="T80" fmla="*/ 168 w 177"/>
                  <a:gd name="T81" fmla="*/ 111 h 244"/>
                  <a:gd name="T82" fmla="*/ 140 w 177"/>
                  <a:gd name="T83" fmla="*/ 184 h 244"/>
                  <a:gd name="T84" fmla="*/ 133 w 177"/>
                  <a:gd name="T85" fmla="*/ 198 h 244"/>
                  <a:gd name="T86" fmla="*/ 123 w 177"/>
                  <a:gd name="T87" fmla="*/ 215 h 244"/>
                  <a:gd name="T88" fmla="*/ 110 w 177"/>
                  <a:gd name="T89" fmla="*/ 229 h 244"/>
                  <a:gd name="T90" fmla="*/ 92 w 177"/>
                  <a:gd name="T91" fmla="*/ 240 h 244"/>
                  <a:gd name="T92" fmla="*/ 71 w 177"/>
                  <a:gd name="T93" fmla="*/ 244 h 244"/>
                  <a:gd name="T94" fmla="*/ 44 w 177"/>
                  <a:gd name="T95" fmla="*/ 239 h 244"/>
                  <a:gd name="T96" fmla="*/ 20 w 177"/>
                  <a:gd name="T97" fmla="*/ 225 h 244"/>
                  <a:gd name="T98" fmla="*/ 7 w 177"/>
                  <a:gd name="T99" fmla="*/ 207 h 244"/>
                  <a:gd name="T100" fmla="*/ 1 w 177"/>
                  <a:gd name="T101" fmla="*/ 188 h 244"/>
                  <a:gd name="T102" fmla="*/ 0 w 177"/>
                  <a:gd name="T103" fmla="*/ 168 h 244"/>
                  <a:gd name="T104" fmla="*/ 4 w 177"/>
                  <a:gd name="T105" fmla="*/ 149 h 244"/>
                  <a:gd name="T106" fmla="*/ 9 w 177"/>
                  <a:gd name="T107"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2"/>
                    </a:moveTo>
                    <a:lnTo>
                      <a:pt x="109" y="172"/>
                    </a:lnTo>
                    <a:lnTo>
                      <a:pt x="137" y="99"/>
                    </a:lnTo>
                    <a:cubicBezTo>
                      <a:pt x="138" y="96"/>
                      <a:pt x="139" y="93"/>
                      <a:pt x="140" y="89"/>
                    </a:cubicBezTo>
                    <a:cubicBezTo>
                      <a:pt x="141" y="86"/>
                      <a:pt x="142" y="82"/>
                      <a:pt x="143" y="78"/>
                    </a:cubicBezTo>
                    <a:cubicBezTo>
                      <a:pt x="144" y="74"/>
                      <a:pt x="144" y="70"/>
                      <a:pt x="144" y="65"/>
                    </a:cubicBezTo>
                    <a:cubicBezTo>
                      <a:pt x="144" y="61"/>
                      <a:pt x="143" y="57"/>
                      <a:pt x="142" y="53"/>
                    </a:cubicBezTo>
                    <a:cubicBezTo>
                      <a:pt x="140" y="50"/>
                      <a:pt x="138" y="46"/>
                      <a:pt x="135" y="43"/>
                    </a:cubicBezTo>
                    <a:cubicBezTo>
                      <a:pt x="132" y="40"/>
                      <a:pt x="127" y="37"/>
                      <a:pt x="122" y="35"/>
                    </a:cubicBezTo>
                    <a:cubicBezTo>
                      <a:pt x="113" y="32"/>
                      <a:pt x="106" y="31"/>
                      <a:pt x="100" y="33"/>
                    </a:cubicBezTo>
                    <a:cubicBezTo>
                      <a:pt x="94" y="35"/>
                      <a:pt x="89" y="38"/>
                      <a:pt x="85" y="43"/>
                    </a:cubicBezTo>
                    <a:cubicBezTo>
                      <a:pt x="80" y="47"/>
                      <a:pt x="77" y="52"/>
                      <a:pt x="74" y="58"/>
                    </a:cubicBezTo>
                    <a:cubicBezTo>
                      <a:pt x="72" y="63"/>
                      <a:pt x="69" y="68"/>
                      <a:pt x="68" y="72"/>
                    </a:cubicBezTo>
                    <a:lnTo>
                      <a:pt x="40" y="146"/>
                    </a:lnTo>
                    <a:cubicBezTo>
                      <a:pt x="39" y="148"/>
                      <a:pt x="38" y="152"/>
                      <a:pt x="36" y="155"/>
                    </a:cubicBezTo>
                    <a:cubicBezTo>
                      <a:pt x="35" y="159"/>
                      <a:pt x="34" y="163"/>
                      <a:pt x="34" y="167"/>
                    </a:cubicBezTo>
                    <a:cubicBezTo>
                      <a:pt x="33" y="171"/>
                      <a:pt x="32" y="175"/>
                      <a:pt x="32" y="179"/>
                    </a:cubicBezTo>
                    <a:cubicBezTo>
                      <a:pt x="33" y="183"/>
                      <a:pt x="33" y="187"/>
                      <a:pt x="35" y="191"/>
                    </a:cubicBezTo>
                    <a:cubicBezTo>
                      <a:pt x="36" y="195"/>
                      <a:pt x="39" y="198"/>
                      <a:pt x="42" y="201"/>
                    </a:cubicBezTo>
                    <a:cubicBezTo>
                      <a:pt x="45" y="205"/>
                      <a:pt x="49" y="207"/>
                      <a:pt x="55" y="209"/>
                    </a:cubicBezTo>
                    <a:cubicBezTo>
                      <a:pt x="60" y="211"/>
                      <a:pt x="65" y="212"/>
                      <a:pt x="70" y="212"/>
                    </a:cubicBezTo>
                    <a:cubicBezTo>
                      <a:pt x="74" y="212"/>
                      <a:pt x="79" y="211"/>
                      <a:pt x="82" y="209"/>
                    </a:cubicBezTo>
                    <a:cubicBezTo>
                      <a:pt x="86" y="207"/>
                      <a:pt x="89" y="205"/>
                      <a:pt x="92" y="202"/>
                    </a:cubicBezTo>
                    <a:cubicBezTo>
                      <a:pt x="95" y="199"/>
                      <a:pt x="97" y="195"/>
                      <a:pt x="99" y="192"/>
                    </a:cubicBezTo>
                    <a:cubicBezTo>
                      <a:pt x="101" y="188"/>
                      <a:pt x="103" y="185"/>
                      <a:pt x="105" y="181"/>
                    </a:cubicBezTo>
                    <a:cubicBezTo>
                      <a:pt x="106" y="178"/>
                      <a:pt x="108" y="175"/>
                      <a:pt x="109" y="172"/>
                    </a:cubicBezTo>
                    <a:close/>
                    <a:moveTo>
                      <a:pt x="9" y="134"/>
                    </a:moveTo>
                    <a:lnTo>
                      <a:pt x="9" y="134"/>
                    </a:lnTo>
                    <a:lnTo>
                      <a:pt x="37" y="61"/>
                    </a:lnTo>
                    <a:cubicBezTo>
                      <a:pt x="38" y="56"/>
                      <a:pt x="41" y="51"/>
                      <a:pt x="43" y="46"/>
                    </a:cubicBezTo>
                    <a:cubicBezTo>
                      <a:pt x="46" y="40"/>
                      <a:pt x="49" y="35"/>
                      <a:pt x="53" y="30"/>
                    </a:cubicBezTo>
                    <a:cubicBezTo>
                      <a:pt x="57" y="24"/>
                      <a:pt x="62" y="19"/>
                      <a:pt x="67" y="15"/>
                    </a:cubicBezTo>
                    <a:cubicBezTo>
                      <a:pt x="72" y="10"/>
                      <a:pt x="78" y="7"/>
                      <a:pt x="84" y="4"/>
                    </a:cubicBezTo>
                    <a:cubicBezTo>
                      <a:pt x="91" y="2"/>
                      <a:pt x="98" y="0"/>
                      <a:pt x="106" y="0"/>
                    </a:cubicBezTo>
                    <a:cubicBezTo>
                      <a:pt x="114" y="0"/>
                      <a:pt x="123" y="2"/>
                      <a:pt x="133" y="6"/>
                    </a:cubicBezTo>
                    <a:cubicBezTo>
                      <a:pt x="143" y="10"/>
                      <a:pt x="151" y="14"/>
                      <a:pt x="157" y="19"/>
                    </a:cubicBezTo>
                    <a:cubicBezTo>
                      <a:pt x="162" y="25"/>
                      <a:pt x="167" y="31"/>
                      <a:pt x="170" y="37"/>
                    </a:cubicBezTo>
                    <a:cubicBezTo>
                      <a:pt x="173" y="43"/>
                      <a:pt x="175" y="50"/>
                      <a:pt x="176" y="57"/>
                    </a:cubicBezTo>
                    <a:cubicBezTo>
                      <a:pt x="177" y="64"/>
                      <a:pt x="177" y="70"/>
                      <a:pt x="176" y="77"/>
                    </a:cubicBezTo>
                    <a:cubicBezTo>
                      <a:pt x="175" y="83"/>
                      <a:pt x="174" y="89"/>
                      <a:pt x="173" y="95"/>
                    </a:cubicBezTo>
                    <a:cubicBezTo>
                      <a:pt x="171" y="101"/>
                      <a:pt x="169" y="106"/>
                      <a:pt x="168" y="111"/>
                    </a:cubicBezTo>
                    <a:lnTo>
                      <a:pt x="140" y="184"/>
                    </a:lnTo>
                    <a:cubicBezTo>
                      <a:pt x="138" y="188"/>
                      <a:pt x="136" y="193"/>
                      <a:pt x="133" y="198"/>
                    </a:cubicBezTo>
                    <a:cubicBezTo>
                      <a:pt x="131" y="204"/>
                      <a:pt x="127" y="209"/>
                      <a:pt x="123" y="215"/>
                    </a:cubicBezTo>
                    <a:cubicBezTo>
                      <a:pt x="120" y="220"/>
                      <a:pt x="115" y="225"/>
                      <a:pt x="110" y="229"/>
                    </a:cubicBezTo>
                    <a:cubicBezTo>
                      <a:pt x="105" y="234"/>
                      <a:pt x="99" y="238"/>
                      <a:pt x="92" y="240"/>
                    </a:cubicBezTo>
                    <a:cubicBezTo>
                      <a:pt x="86" y="243"/>
                      <a:pt x="79" y="244"/>
                      <a:pt x="71" y="244"/>
                    </a:cubicBezTo>
                    <a:cubicBezTo>
                      <a:pt x="63" y="244"/>
                      <a:pt x="54" y="242"/>
                      <a:pt x="44" y="239"/>
                    </a:cubicBezTo>
                    <a:cubicBezTo>
                      <a:pt x="34" y="235"/>
                      <a:pt x="26" y="230"/>
                      <a:pt x="20" y="225"/>
                    </a:cubicBezTo>
                    <a:cubicBezTo>
                      <a:pt x="14" y="220"/>
                      <a:pt x="10" y="214"/>
                      <a:pt x="7" y="207"/>
                    </a:cubicBezTo>
                    <a:cubicBezTo>
                      <a:pt x="3" y="201"/>
                      <a:pt x="1" y="195"/>
                      <a:pt x="1" y="188"/>
                    </a:cubicBezTo>
                    <a:cubicBezTo>
                      <a:pt x="0" y="181"/>
                      <a:pt x="0" y="174"/>
                      <a:pt x="0" y="168"/>
                    </a:cubicBezTo>
                    <a:cubicBezTo>
                      <a:pt x="1" y="161"/>
                      <a:pt x="2" y="155"/>
                      <a:pt x="4" y="149"/>
                    </a:cubicBezTo>
                    <a:cubicBezTo>
                      <a:pt x="5" y="143"/>
                      <a:pt x="7" y="138"/>
                      <a:pt x="9" y="134"/>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2" name="Freeform 175">
                <a:extLst>
                  <a:ext uri="{FF2B5EF4-FFF2-40B4-BE49-F238E27FC236}">
                    <a16:creationId xmlns:a16="http://schemas.microsoft.com/office/drawing/2014/main" id="{2ADB5834-035F-4CA4-BD87-199438B5DB71}"/>
                  </a:ext>
                </a:extLst>
              </p:cNvPr>
              <p:cNvSpPr>
                <a:spLocks/>
              </p:cNvSpPr>
              <p:nvPr/>
            </p:nvSpPr>
            <p:spPr bwMode="auto">
              <a:xfrm>
                <a:off x="6610" y="984"/>
                <a:ext cx="25" cy="65"/>
              </a:xfrm>
              <a:custGeom>
                <a:avLst/>
                <a:gdLst>
                  <a:gd name="T0" fmla="*/ 32 w 94"/>
                  <a:gd name="T1" fmla="*/ 246 h 246"/>
                  <a:gd name="T2" fmla="*/ 32 w 94"/>
                  <a:gd name="T3" fmla="*/ 246 h 246"/>
                  <a:gd name="T4" fmla="*/ 0 w 94"/>
                  <a:gd name="T5" fmla="*/ 237 h 246"/>
                  <a:gd name="T6" fmla="*/ 53 w 94"/>
                  <a:gd name="T7" fmla="*/ 34 h 246"/>
                  <a:gd name="T8" fmla="*/ 12 w 94"/>
                  <a:gd name="T9" fmla="*/ 47 h 246"/>
                  <a:gd name="T10" fmla="*/ 20 w 94"/>
                  <a:gd name="T11" fmla="*/ 15 h 246"/>
                  <a:gd name="T12" fmla="*/ 62 w 94"/>
                  <a:gd name="T13" fmla="*/ 0 h 246"/>
                  <a:gd name="T14" fmla="*/ 94 w 94"/>
                  <a:gd name="T15" fmla="*/ 8 h 246"/>
                  <a:gd name="T16" fmla="*/ 32 w 94"/>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6">
                    <a:moveTo>
                      <a:pt x="32" y="246"/>
                    </a:moveTo>
                    <a:lnTo>
                      <a:pt x="32" y="246"/>
                    </a:lnTo>
                    <a:lnTo>
                      <a:pt x="0" y="237"/>
                    </a:lnTo>
                    <a:lnTo>
                      <a:pt x="53" y="34"/>
                    </a:lnTo>
                    <a:lnTo>
                      <a:pt x="12" y="47"/>
                    </a:lnTo>
                    <a:lnTo>
                      <a:pt x="20" y="15"/>
                    </a:lnTo>
                    <a:lnTo>
                      <a:pt x="62" y="0"/>
                    </a:lnTo>
                    <a:lnTo>
                      <a:pt x="94" y="8"/>
                    </a:lnTo>
                    <a:lnTo>
                      <a:pt x="32" y="246"/>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3" name="Freeform 176">
                <a:extLst>
                  <a:ext uri="{FF2B5EF4-FFF2-40B4-BE49-F238E27FC236}">
                    <a16:creationId xmlns:a16="http://schemas.microsoft.com/office/drawing/2014/main" id="{B59F4C56-061D-4BC0-A758-8B968CF0AAFF}"/>
                  </a:ext>
                </a:extLst>
              </p:cNvPr>
              <p:cNvSpPr>
                <a:spLocks/>
              </p:cNvSpPr>
              <p:nvPr/>
            </p:nvSpPr>
            <p:spPr bwMode="auto">
              <a:xfrm>
                <a:off x="6350" y="1032"/>
                <a:ext cx="51" cy="55"/>
              </a:xfrm>
              <a:custGeom>
                <a:avLst/>
                <a:gdLst>
                  <a:gd name="T0" fmla="*/ 196 w 196"/>
                  <a:gd name="T1" fmla="*/ 187 h 208"/>
                  <a:gd name="T2" fmla="*/ 196 w 196"/>
                  <a:gd name="T3" fmla="*/ 187 h 208"/>
                  <a:gd name="T4" fmla="*/ 171 w 196"/>
                  <a:gd name="T5" fmla="*/ 208 h 208"/>
                  <a:gd name="T6" fmla="*/ 34 w 196"/>
                  <a:gd name="T7" fmla="*/ 48 h 208"/>
                  <a:gd name="T8" fmla="*/ 21 w 196"/>
                  <a:gd name="T9" fmla="*/ 90 h 208"/>
                  <a:gd name="T10" fmla="*/ 0 w 196"/>
                  <a:gd name="T11" fmla="*/ 65 h 208"/>
                  <a:gd name="T12" fmla="*/ 11 w 196"/>
                  <a:gd name="T13" fmla="*/ 22 h 208"/>
                  <a:gd name="T14" fmla="*/ 36 w 196"/>
                  <a:gd name="T15" fmla="*/ 0 h 208"/>
                  <a:gd name="T16" fmla="*/ 196 w 196"/>
                  <a:gd name="T17" fmla="*/ 18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208">
                    <a:moveTo>
                      <a:pt x="196" y="187"/>
                    </a:moveTo>
                    <a:lnTo>
                      <a:pt x="196" y="187"/>
                    </a:lnTo>
                    <a:lnTo>
                      <a:pt x="171" y="208"/>
                    </a:lnTo>
                    <a:lnTo>
                      <a:pt x="34" y="48"/>
                    </a:lnTo>
                    <a:lnTo>
                      <a:pt x="21" y="90"/>
                    </a:lnTo>
                    <a:lnTo>
                      <a:pt x="0" y="65"/>
                    </a:lnTo>
                    <a:lnTo>
                      <a:pt x="11" y="22"/>
                    </a:lnTo>
                    <a:lnTo>
                      <a:pt x="36" y="0"/>
                    </a:lnTo>
                    <a:lnTo>
                      <a:pt x="196" y="187"/>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4" name="Freeform 177">
                <a:extLst>
                  <a:ext uri="{FF2B5EF4-FFF2-40B4-BE49-F238E27FC236}">
                    <a16:creationId xmlns:a16="http://schemas.microsoft.com/office/drawing/2014/main" id="{61B4BE2C-3D9A-4CF1-A772-EE97B25DE7E5}"/>
                  </a:ext>
                </a:extLst>
              </p:cNvPr>
              <p:cNvSpPr>
                <a:spLocks/>
              </p:cNvSpPr>
              <p:nvPr/>
            </p:nvSpPr>
            <p:spPr bwMode="auto">
              <a:xfrm>
                <a:off x="6493" y="929"/>
                <a:ext cx="35" cy="65"/>
              </a:xfrm>
              <a:custGeom>
                <a:avLst/>
                <a:gdLst>
                  <a:gd name="T0" fmla="*/ 132 w 132"/>
                  <a:gd name="T1" fmla="*/ 234 h 244"/>
                  <a:gd name="T2" fmla="*/ 132 w 132"/>
                  <a:gd name="T3" fmla="*/ 234 h 244"/>
                  <a:gd name="T4" fmla="*/ 100 w 132"/>
                  <a:gd name="T5" fmla="*/ 244 h 244"/>
                  <a:gd name="T6" fmla="*/ 38 w 132"/>
                  <a:gd name="T7" fmla="*/ 43 h 244"/>
                  <a:gd name="T8" fmla="*/ 10 w 132"/>
                  <a:gd name="T9" fmla="*/ 76 h 244"/>
                  <a:gd name="T10" fmla="*/ 0 w 132"/>
                  <a:gd name="T11" fmla="*/ 44 h 244"/>
                  <a:gd name="T12" fmla="*/ 28 w 132"/>
                  <a:gd name="T13" fmla="*/ 9 h 244"/>
                  <a:gd name="T14" fmla="*/ 60 w 132"/>
                  <a:gd name="T15" fmla="*/ 0 h 244"/>
                  <a:gd name="T16" fmla="*/ 132 w 132"/>
                  <a:gd name="T17" fmla="*/ 2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44">
                    <a:moveTo>
                      <a:pt x="132" y="234"/>
                    </a:moveTo>
                    <a:lnTo>
                      <a:pt x="132" y="234"/>
                    </a:lnTo>
                    <a:lnTo>
                      <a:pt x="100" y="244"/>
                    </a:lnTo>
                    <a:lnTo>
                      <a:pt x="38" y="43"/>
                    </a:lnTo>
                    <a:lnTo>
                      <a:pt x="10" y="76"/>
                    </a:lnTo>
                    <a:lnTo>
                      <a:pt x="0" y="44"/>
                    </a:lnTo>
                    <a:lnTo>
                      <a:pt x="28" y="9"/>
                    </a:lnTo>
                    <a:lnTo>
                      <a:pt x="60" y="0"/>
                    </a:lnTo>
                    <a:lnTo>
                      <a:pt x="132" y="234"/>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5" name="Freeform 178">
                <a:extLst>
                  <a:ext uri="{FF2B5EF4-FFF2-40B4-BE49-F238E27FC236}">
                    <a16:creationId xmlns:a16="http://schemas.microsoft.com/office/drawing/2014/main" id="{C30CB02B-0453-4D55-97A0-B14E6D119AA3}"/>
                  </a:ext>
                </a:extLst>
              </p:cNvPr>
              <p:cNvSpPr>
                <a:spLocks/>
              </p:cNvSpPr>
              <p:nvPr/>
            </p:nvSpPr>
            <p:spPr bwMode="auto">
              <a:xfrm>
                <a:off x="6724" y="1037"/>
                <a:ext cx="30" cy="65"/>
              </a:xfrm>
              <a:custGeom>
                <a:avLst/>
                <a:gdLst>
                  <a:gd name="T0" fmla="*/ 113 w 113"/>
                  <a:gd name="T1" fmla="*/ 241 h 247"/>
                  <a:gd name="T2" fmla="*/ 113 w 113"/>
                  <a:gd name="T3" fmla="*/ 241 h 247"/>
                  <a:gd name="T4" fmla="*/ 81 w 113"/>
                  <a:gd name="T5" fmla="*/ 247 h 247"/>
                  <a:gd name="T6" fmla="*/ 38 w 113"/>
                  <a:gd name="T7" fmla="*/ 41 h 247"/>
                  <a:gd name="T8" fmla="*/ 7 w 113"/>
                  <a:gd name="T9" fmla="*/ 72 h 247"/>
                  <a:gd name="T10" fmla="*/ 0 w 113"/>
                  <a:gd name="T11" fmla="*/ 40 h 247"/>
                  <a:gd name="T12" fmla="*/ 31 w 113"/>
                  <a:gd name="T13" fmla="*/ 7 h 247"/>
                  <a:gd name="T14" fmla="*/ 63 w 113"/>
                  <a:gd name="T15" fmla="*/ 0 h 247"/>
                  <a:gd name="T16" fmla="*/ 113 w 113"/>
                  <a:gd name="T17" fmla="*/ 24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47">
                    <a:moveTo>
                      <a:pt x="113" y="241"/>
                    </a:moveTo>
                    <a:lnTo>
                      <a:pt x="113" y="241"/>
                    </a:lnTo>
                    <a:lnTo>
                      <a:pt x="81" y="247"/>
                    </a:lnTo>
                    <a:lnTo>
                      <a:pt x="38" y="41"/>
                    </a:lnTo>
                    <a:lnTo>
                      <a:pt x="7" y="72"/>
                    </a:lnTo>
                    <a:lnTo>
                      <a:pt x="0" y="40"/>
                    </a:lnTo>
                    <a:lnTo>
                      <a:pt x="31" y="7"/>
                    </a:lnTo>
                    <a:lnTo>
                      <a:pt x="63" y="0"/>
                    </a:lnTo>
                    <a:lnTo>
                      <a:pt x="113" y="241"/>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6" name="Freeform 179">
                <a:extLst>
                  <a:ext uri="{FF2B5EF4-FFF2-40B4-BE49-F238E27FC236}">
                    <a16:creationId xmlns:a16="http://schemas.microsoft.com/office/drawing/2014/main" id="{BDDEB939-1090-45E4-8346-97FF7DDDFE37}"/>
                  </a:ext>
                </a:extLst>
              </p:cNvPr>
              <p:cNvSpPr>
                <a:spLocks/>
              </p:cNvSpPr>
              <p:nvPr/>
            </p:nvSpPr>
            <p:spPr bwMode="auto">
              <a:xfrm>
                <a:off x="6626" y="1187"/>
                <a:ext cx="24" cy="26"/>
              </a:xfrm>
              <a:custGeom>
                <a:avLst/>
                <a:gdLst>
                  <a:gd name="T0" fmla="*/ 5 w 91"/>
                  <a:gd name="T1" fmla="*/ 84 h 98"/>
                  <a:gd name="T2" fmla="*/ 5 w 91"/>
                  <a:gd name="T3" fmla="*/ 84 h 98"/>
                  <a:gd name="T4" fmla="*/ 35 w 91"/>
                  <a:gd name="T5" fmla="*/ 96 h 98"/>
                  <a:gd name="T6" fmla="*/ 36 w 91"/>
                  <a:gd name="T7" fmla="*/ 98 h 98"/>
                  <a:gd name="T8" fmla="*/ 91 w 91"/>
                  <a:gd name="T9" fmla="*/ 19 h 98"/>
                  <a:gd name="T10" fmla="*/ 64 w 91"/>
                  <a:gd name="T11" fmla="*/ 0 h 98"/>
                  <a:gd name="T12" fmla="*/ 19 w 91"/>
                  <a:gd name="T13" fmla="*/ 0 h 98"/>
                  <a:gd name="T14" fmla="*/ 0 w 91"/>
                  <a:gd name="T15" fmla="*/ 27 h 98"/>
                  <a:gd name="T16" fmla="*/ 44 w 91"/>
                  <a:gd name="T17" fmla="*/ 29 h 98"/>
                  <a:gd name="T18" fmla="*/ 5 w 91"/>
                  <a:gd name="T19"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8">
                    <a:moveTo>
                      <a:pt x="5" y="84"/>
                    </a:moveTo>
                    <a:lnTo>
                      <a:pt x="5" y="84"/>
                    </a:lnTo>
                    <a:cubicBezTo>
                      <a:pt x="15" y="87"/>
                      <a:pt x="26" y="90"/>
                      <a:pt x="35" y="96"/>
                    </a:cubicBezTo>
                    <a:cubicBezTo>
                      <a:pt x="35" y="97"/>
                      <a:pt x="36" y="97"/>
                      <a:pt x="36" y="98"/>
                    </a:cubicBezTo>
                    <a:lnTo>
                      <a:pt x="91" y="19"/>
                    </a:lnTo>
                    <a:lnTo>
                      <a:pt x="64" y="0"/>
                    </a:lnTo>
                    <a:lnTo>
                      <a:pt x="19" y="0"/>
                    </a:lnTo>
                    <a:lnTo>
                      <a:pt x="0" y="27"/>
                    </a:lnTo>
                    <a:lnTo>
                      <a:pt x="44" y="29"/>
                    </a:lnTo>
                    <a:lnTo>
                      <a:pt x="5" y="84"/>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7" name="Freeform 180">
                <a:extLst>
                  <a:ext uri="{FF2B5EF4-FFF2-40B4-BE49-F238E27FC236}">
                    <a16:creationId xmlns:a16="http://schemas.microsoft.com/office/drawing/2014/main" id="{7054698B-77A1-4C76-8C6E-F20559C1E0A9}"/>
                  </a:ext>
                </a:extLst>
              </p:cNvPr>
              <p:cNvSpPr>
                <a:spLocks/>
              </p:cNvSpPr>
              <p:nvPr/>
            </p:nvSpPr>
            <p:spPr bwMode="auto">
              <a:xfrm>
                <a:off x="6420" y="1165"/>
                <a:ext cx="21" cy="45"/>
              </a:xfrm>
              <a:custGeom>
                <a:avLst/>
                <a:gdLst>
                  <a:gd name="T0" fmla="*/ 49 w 82"/>
                  <a:gd name="T1" fmla="*/ 169 h 170"/>
                  <a:gd name="T2" fmla="*/ 49 w 82"/>
                  <a:gd name="T3" fmla="*/ 169 h 170"/>
                  <a:gd name="T4" fmla="*/ 72 w 82"/>
                  <a:gd name="T5" fmla="*/ 169 h 170"/>
                  <a:gd name="T6" fmla="*/ 82 w 82"/>
                  <a:gd name="T7" fmla="*/ 170 h 170"/>
                  <a:gd name="T8" fmla="*/ 68 w 82"/>
                  <a:gd name="T9" fmla="*/ 0 h 170"/>
                  <a:gd name="T10" fmla="*/ 35 w 82"/>
                  <a:gd name="T11" fmla="*/ 2 h 170"/>
                  <a:gd name="T12" fmla="*/ 0 w 82"/>
                  <a:gd name="T13" fmla="*/ 31 h 170"/>
                  <a:gd name="T14" fmla="*/ 3 w 82"/>
                  <a:gd name="T15" fmla="*/ 64 h 170"/>
                  <a:gd name="T16" fmla="*/ 38 w 82"/>
                  <a:gd name="T17" fmla="*/ 37 h 170"/>
                  <a:gd name="T18" fmla="*/ 49 w 82"/>
                  <a:gd name="T19"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70">
                    <a:moveTo>
                      <a:pt x="49" y="169"/>
                    </a:moveTo>
                    <a:lnTo>
                      <a:pt x="49" y="169"/>
                    </a:lnTo>
                    <a:cubicBezTo>
                      <a:pt x="56" y="168"/>
                      <a:pt x="63" y="167"/>
                      <a:pt x="72" y="169"/>
                    </a:cubicBezTo>
                    <a:cubicBezTo>
                      <a:pt x="75" y="169"/>
                      <a:pt x="79" y="170"/>
                      <a:pt x="82" y="170"/>
                    </a:cubicBezTo>
                    <a:lnTo>
                      <a:pt x="68" y="0"/>
                    </a:lnTo>
                    <a:lnTo>
                      <a:pt x="35" y="2"/>
                    </a:lnTo>
                    <a:lnTo>
                      <a:pt x="0" y="31"/>
                    </a:lnTo>
                    <a:lnTo>
                      <a:pt x="3" y="64"/>
                    </a:lnTo>
                    <a:lnTo>
                      <a:pt x="38" y="37"/>
                    </a:lnTo>
                    <a:lnTo>
                      <a:pt x="49" y="169"/>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8" name="Freeform 181">
                <a:extLst>
                  <a:ext uri="{FF2B5EF4-FFF2-40B4-BE49-F238E27FC236}">
                    <a16:creationId xmlns:a16="http://schemas.microsoft.com/office/drawing/2014/main" id="{C231ACDB-2333-489E-859F-0D9C071C5248}"/>
                  </a:ext>
                </a:extLst>
              </p:cNvPr>
              <p:cNvSpPr>
                <a:spLocks/>
              </p:cNvSpPr>
              <p:nvPr/>
            </p:nvSpPr>
            <p:spPr bwMode="auto">
              <a:xfrm>
                <a:off x="6521" y="1186"/>
                <a:ext cx="40" cy="29"/>
              </a:xfrm>
              <a:custGeom>
                <a:avLst/>
                <a:gdLst>
                  <a:gd name="T0" fmla="*/ 6 w 151"/>
                  <a:gd name="T1" fmla="*/ 107 h 110"/>
                  <a:gd name="T2" fmla="*/ 6 w 151"/>
                  <a:gd name="T3" fmla="*/ 107 h 110"/>
                  <a:gd name="T4" fmla="*/ 7 w 151"/>
                  <a:gd name="T5" fmla="*/ 110 h 110"/>
                  <a:gd name="T6" fmla="*/ 17 w 151"/>
                  <a:gd name="T7" fmla="*/ 109 h 110"/>
                  <a:gd name="T8" fmla="*/ 41 w 151"/>
                  <a:gd name="T9" fmla="*/ 108 h 110"/>
                  <a:gd name="T10" fmla="*/ 38 w 151"/>
                  <a:gd name="T11" fmla="*/ 97 h 110"/>
                  <a:gd name="T12" fmla="*/ 34 w 151"/>
                  <a:gd name="T13" fmla="*/ 81 h 110"/>
                  <a:gd name="T14" fmla="*/ 33 w 151"/>
                  <a:gd name="T15" fmla="*/ 63 h 110"/>
                  <a:gd name="T16" fmla="*/ 39 w 151"/>
                  <a:gd name="T17" fmla="*/ 46 h 110"/>
                  <a:gd name="T18" fmla="*/ 57 w 151"/>
                  <a:gd name="T19" fmla="*/ 34 h 110"/>
                  <a:gd name="T20" fmla="*/ 73 w 151"/>
                  <a:gd name="T21" fmla="*/ 33 h 110"/>
                  <a:gd name="T22" fmla="*/ 85 w 151"/>
                  <a:gd name="T23" fmla="*/ 36 h 110"/>
                  <a:gd name="T24" fmla="*/ 94 w 151"/>
                  <a:gd name="T25" fmla="*/ 45 h 110"/>
                  <a:gd name="T26" fmla="*/ 101 w 151"/>
                  <a:gd name="T27" fmla="*/ 55 h 110"/>
                  <a:gd name="T28" fmla="*/ 105 w 151"/>
                  <a:gd name="T29" fmla="*/ 66 h 110"/>
                  <a:gd name="T30" fmla="*/ 109 w 151"/>
                  <a:gd name="T31" fmla="*/ 76 h 110"/>
                  <a:gd name="T32" fmla="*/ 117 w 151"/>
                  <a:gd name="T33" fmla="*/ 103 h 110"/>
                  <a:gd name="T34" fmla="*/ 151 w 151"/>
                  <a:gd name="T35" fmla="*/ 102 h 110"/>
                  <a:gd name="T36" fmla="*/ 140 w 151"/>
                  <a:gd name="T37" fmla="*/ 66 h 110"/>
                  <a:gd name="T38" fmla="*/ 135 w 151"/>
                  <a:gd name="T39" fmla="*/ 51 h 110"/>
                  <a:gd name="T40" fmla="*/ 126 w 151"/>
                  <a:gd name="T41" fmla="*/ 34 h 110"/>
                  <a:gd name="T42" fmla="*/ 114 w 151"/>
                  <a:gd name="T43" fmla="*/ 18 h 110"/>
                  <a:gd name="T44" fmla="*/ 97 w 151"/>
                  <a:gd name="T45" fmla="*/ 6 h 110"/>
                  <a:gd name="T46" fmla="*/ 75 w 151"/>
                  <a:gd name="T47" fmla="*/ 1 h 110"/>
                  <a:gd name="T48" fmla="*/ 49 w 151"/>
                  <a:gd name="T49" fmla="*/ 4 h 110"/>
                  <a:gd name="T50" fmla="*/ 24 w 151"/>
                  <a:gd name="T51" fmla="*/ 16 h 110"/>
                  <a:gd name="T52" fmla="*/ 9 w 151"/>
                  <a:gd name="T53" fmla="*/ 33 h 110"/>
                  <a:gd name="T54" fmla="*/ 2 w 151"/>
                  <a:gd name="T55" fmla="*/ 52 h 110"/>
                  <a:gd name="T56" fmla="*/ 0 w 151"/>
                  <a:gd name="T57" fmla="*/ 72 h 110"/>
                  <a:gd name="T58" fmla="*/ 2 w 151"/>
                  <a:gd name="T59" fmla="*/ 91 h 110"/>
                  <a:gd name="T60" fmla="*/ 6 w 151"/>
                  <a:gd name="T61"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110">
                    <a:moveTo>
                      <a:pt x="6" y="107"/>
                    </a:moveTo>
                    <a:lnTo>
                      <a:pt x="6" y="107"/>
                    </a:lnTo>
                    <a:lnTo>
                      <a:pt x="7" y="110"/>
                    </a:lnTo>
                    <a:cubicBezTo>
                      <a:pt x="10" y="109"/>
                      <a:pt x="14" y="109"/>
                      <a:pt x="17" y="109"/>
                    </a:cubicBezTo>
                    <a:cubicBezTo>
                      <a:pt x="25" y="109"/>
                      <a:pt x="33" y="109"/>
                      <a:pt x="41" y="108"/>
                    </a:cubicBezTo>
                    <a:lnTo>
                      <a:pt x="38" y="97"/>
                    </a:lnTo>
                    <a:cubicBezTo>
                      <a:pt x="37" y="93"/>
                      <a:pt x="35" y="87"/>
                      <a:pt x="34" y="81"/>
                    </a:cubicBezTo>
                    <a:cubicBezTo>
                      <a:pt x="33" y="75"/>
                      <a:pt x="32" y="69"/>
                      <a:pt x="33" y="63"/>
                    </a:cubicBezTo>
                    <a:cubicBezTo>
                      <a:pt x="34" y="57"/>
                      <a:pt x="36" y="51"/>
                      <a:pt x="39" y="46"/>
                    </a:cubicBezTo>
                    <a:cubicBezTo>
                      <a:pt x="43" y="41"/>
                      <a:pt x="49" y="37"/>
                      <a:pt x="57" y="34"/>
                    </a:cubicBezTo>
                    <a:cubicBezTo>
                      <a:pt x="63" y="33"/>
                      <a:pt x="68" y="32"/>
                      <a:pt x="73" y="33"/>
                    </a:cubicBezTo>
                    <a:cubicBezTo>
                      <a:pt x="77" y="33"/>
                      <a:pt x="81" y="34"/>
                      <a:pt x="85" y="36"/>
                    </a:cubicBezTo>
                    <a:cubicBezTo>
                      <a:pt x="88" y="39"/>
                      <a:pt x="91" y="41"/>
                      <a:pt x="94" y="45"/>
                    </a:cubicBezTo>
                    <a:cubicBezTo>
                      <a:pt x="96" y="48"/>
                      <a:pt x="99" y="51"/>
                      <a:pt x="101" y="55"/>
                    </a:cubicBezTo>
                    <a:cubicBezTo>
                      <a:pt x="102" y="59"/>
                      <a:pt x="104" y="62"/>
                      <a:pt x="105" y="66"/>
                    </a:cubicBezTo>
                    <a:cubicBezTo>
                      <a:pt x="107" y="69"/>
                      <a:pt x="108" y="73"/>
                      <a:pt x="109" y="76"/>
                    </a:cubicBezTo>
                    <a:lnTo>
                      <a:pt x="117" y="103"/>
                    </a:lnTo>
                    <a:cubicBezTo>
                      <a:pt x="129" y="103"/>
                      <a:pt x="140" y="102"/>
                      <a:pt x="151" y="102"/>
                    </a:cubicBezTo>
                    <a:lnTo>
                      <a:pt x="140" y="66"/>
                    </a:lnTo>
                    <a:cubicBezTo>
                      <a:pt x="139" y="61"/>
                      <a:pt x="137" y="56"/>
                      <a:pt x="135" y="51"/>
                    </a:cubicBezTo>
                    <a:cubicBezTo>
                      <a:pt x="132" y="45"/>
                      <a:pt x="130" y="39"/>
                      <a:pt x="126" y="34"/>
                    </a:cubicBezTo>
                    <a:cubicBezTo>
                      <a:pt x="123" y="28"/>
                      <a:pt x="119" y="23"/>
                      <a:pt x="114" y="18"/>
                    </a:cubicBezTo>
                    <a:cubicBezTo>
                      <a:pt x="109" y="13"/>
                      <a:pt x="103" y="9"/>
                      <a:pt x="97" y="6"/>
                    </a:cubicBezTo>
                    <a:cubicBezTo>
                      <a:pt x="91" y="3"/>
                      <a:pt x="83" y="1"/>
                      <a:pt x="75" y="1"/>
                    </a:cubicBezTo>
                    <a:cubicBezTo>
                      <a:pt x="67" y="0"/>
                      <a:pt x="59" y="1"/>
                      <a:pt x="49" y="4"/>
                    </a:cubicBezTo>
                    <a:cubicBezTo>
                      <a:pt x="39" y="7"/>
                      <a:pt x="30" y="11"/>
                      <a:pt x="24" y="16"/>
                    </a:cubicBezTo>
                    <a:cubicBezTo>
                      <a:pt x="18" y="21"/>
                      <a:pt x="13" y="27"/>
                      <a:pt x="9" y="33"/>
                    </a:cubicBezTo>
                    <a:cubicBezTo>
                      <a:pt x="5" y="39"/>
                      <a:pt x="3" y="45"/>
                      <a:pt x="2" y="52"/>
                    </a:cubicBezTo>
                    <a:cubicBezTo>
                      <a:pt x="1" y="59"/>
                      <a:pt x="0" y="66"/>
                      <a:pt x="0" y="72"/>
                    </a:cubicBezTo>
                    <a:cubicBezTo>
                      <a:pt x="0" y="79"/>
                      <a:pt x="1" y="85"/>
                      <a:pt x="2" y="91"/>
                    </a:cubicBezTo>
                    <a:cubicBezTo>
                      <a:pt x="4" y="97"/>
                      <a:pt x="5" y="102"/>
                      <a:pt x="6" y="10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49" name="Freeform 182">
                <a:extLst>
                  <a:ext uri="{FF2B5EF4-FFF2-40B4-BE49-F238E27FC236}">
                    <a16:creationId xmlns:a16="http://schemas.microsoft.com/office/drawing/2014/main" id="{23B6275B-7296-40A6-9E2E-657A2A5EF9C3}"/>
                  </a:ext>
                </a:extLst>
              </p:cNvPr>
              <p:cNvSpPr>
                <a:spLocks noEditPoints="1"/>
              </p:cNvSpPr>
              <p:nvPr/>
            </p:nvSpPr>
            <p:spPr bwMode="auto">
              <a:xfrm>
                <a:off x="6544" y="1069"/>
                <a:ext cx="37" cy="66"/>
              </a:xfrm>
              <a:custGeom>
                <a:avLst/>
                <a:gdLst>
                  <a:gd name="T0" fmla="*/ 110 w 143"/>
                  <a:gd name="T1" fmla="*/ 162 h 250"/>
                  <a:gd name="T2" fmla="*/ 110 w 143"/>
                  <a:gd name="T3" fmla="*/ 162 h 250"/>
                  <a:gd name="T4" fmla="*/ 107 w 143"/>
                  <a:gd name="T5" fmla="*/ 84 h 250"/>
                  <a:gd name="T6" fmla="*/ 106 w 143"/>
                  <a:gd name="T7" fmla="*/ 74 h 250"/>
                  <a:gd name="T8" fmla="*/ 104 w 143"/>
                  <a:gd name="T9" fmla="*/ 62 h 250"/>
                  <a:gd name="T10" fmla="*/ 101 w 143"/>
                  <a:gd name="T11" fmla="*/ 51 h 250"/>
                  <a:gd name="T12" fmla="*/ 94 w 143"/>
                  <a:gd name="T13" fmla="*/ 40 h 250"/>
                  <a:gd name="T14" fmla="*/ 83 w 143"/>
                  <a:gd name="T15" fmla="*/ 34 h 250"/>
                  <a:gd name="T16" fmla="*/ 68 w 143"/>
                  <a:gd name="T17" fmla="*/ 31 h 250"/>
                  <a:gd name="T18" fmla="*/ 47 w 143"/>
                  <a:gd name="T19" fmla="*/ 38 h 250"/>
                  <a:gd name="T20" fmla="*/ 37 w 143"/>
                  <a:gd name="T21" fmla="*/ 53 h 250"/>
                  <a:gd name="T22" fmla="*/ 33 w 143"/>
                  <a:gd name="T23" fmla="*/ 71 h 250"/>
                  <a:gd name="T24" fmla="*/ 33 w 143"/>
                  <a:gd name="T25" fmla="*/ 87 h 250"/>
                  <a:gd name="T26" fmla="*/ 36 w 143"/>
                  <a:gd name="T27" fmla="*/ 165 h 250"/>
                  <a:gd name="T28" fmla="*/ 36 w 143"/>
                  <a:gd name="T29" fmla="*/ 175 h 250"/>
                  <a:gd name="T30" fmla="*/ 38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2 h 250"/>
                  <a:gd name="T52" fmla="*/ 3 w 143"/>
                  <a:gd name="T53" fmla="*/ 166 h 250"/>
                  <a:gd name="T54" fmla="*/ 3 w 143"/>
                  <a:gd name="T55" fmla="*/ 166 h 250"/>
                  <a:gd name="T56" fmla="*/ 0 w 143"/>
                  <a:gd name="T57" fmla="*/ 88 h 250"/>
                  <a:gd name="T58" fmla="*/ 0 w 143"/>
                  <a:gd name="T59" fmla="*/ 72 h 250"/>
                  <a:gd name="T60" fmla="*/ 3 w 143"/>
                  <a:gd name="T61" fmla="*/ 53 h 250"/>
                  <a:gd name="T62" fmla="*/ 10 w 143"/>
                  <a:gd name="T63" fmla="*/ 34 h 250"/>
                  <a:gd name="T64" fmla="*/ 22 w 143"/>
                  <a:gd name="T65" fmla="*/ 18 h 250"/>
                  <a:gd name="T66" fmla="*/ 40 w 143"/>
                  <a:gd name="T67" fmla="*/ 5 h 250"/>
                  <a:gd name="T68" fmla="*/ 67 w 143"/>
                  <a:gd name="T69" fmla="*/ 0 h 250"/>
                  <a:gd name="T70" fmla="*/ 94 w 143"/>
                  <a:gd name="T71" fmla="*/ 4 h 250"/>
                  <a:gd name="T72" fmla="*/ 113 w 143"/>
                  <a:gd name="T73" fmla="*/ 14 h 250"/>
                  <a:gd name="T74" fmla="*/ 127 w 143"/>
                  <a:gd name="T75" fmla="*/ 30 h 250"/>
                  <a:gd name="T76" fmla="*/ 134 w 143"/>
                  <a:gd name="T77" fmla="*/ 49 h 250"/>
                  <a:gd name="T78" fmla="*/ 139 w 143"/>
                  <a:gd name="T79" fmla="*/ 67 h 250"/>
                  <a:gd name="T80" fmla="*/ 140 w 143"/>
                  <a:gd name="T81" fmla="*/ 83 h 250"/>
                  <a:gd name="T82" fmla="*/ 143 w 143"/>
                  <a:gd name="T83" fmla="*/ 161 h 250"/>
                  <a:gd name="T84" fmla="*/ 143 w 143"/>
                  <a:gd name="T85" fmla="*/ 177 h 250"/>
                  <a:gd name="T86" fmla="*/ 140 w 143"/>
                  <a:gd name="T87" fmla="*/ 196 h 250"/>
                  <a:gd name="T88" fmla="*/ 133 w 143"/>
                  <a:gd name="T89" fmla="*/ 215 h 250"/>
                  <a:gd name="T90" fmla="*/ 121 w 143"/>
                  <a:gd name="T91" fmla="*/ 232 h 250"/>
                  <a:gd name="T92" fmla="*/ 103 w 143"/>
                  <a:gd name="T93" fmla="*/ 244 h 250"/>
                  <a:gd name="T94" fmla="*/ 76 w 143"/>
                  <a:gd name="T95" fmla="*/ 249 h 250"/>
                  <a:gd name="T96" fmla="*/ 49 w 143"/>
                  <a:gd name="T97" fmla="*/ 246 h 250"/>
                  <a:gd name="T98" fmla="*/ 29 w 143"/>
                  <a:gd name="T99" fmla="*/ 235 h 250"/>
                  <a:gd name="T100" fmla="*/ 16 w 143"/>
                  <a:gd name="T101" fmla="*/ 219 h 250"/>
                  <a:gd name="T102" fmla="*/ 8 w 143"/>
                  <a:gd name="T103" fmla="*/ 201 h 250"/>
                  <a:gd name="T104" fmla="*/ 4 w 143"/>
                  <a:gd name="T105" fmla="*/ 182 h 250"/>
                  <a:gd name="T106" fmla="*/ 3 w 143"/>
                  <a:gd name="T107" fmla="*/ 16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2"/>
                    </a:moveTo>
                    <a:lnTo>
                      <a:pt x="110" y="162"/>
                    </a:lnTo>
                    <a:lnTo>
                      <a:pt x="107" y="84"/>
                    </a:lnTo>
                    <a:cubicBezTo>
                      <a:pt x="107" y="81"/>
                      <a:pt x="106" y="78"/>
                      <a:pt x="106" y="74"/>
                    </a:cubicBezTo>
                    <a:cubicBezTo>
                      <a:pt x="106" y="70"/>
                      <a:pt x="105" y="66"/>
                      <a:pt x="104" y="62"/>
                    </a:cubicBezTo>
                    <a:cubicBezTo>
                      <a:pt x="103" y="58"/>
                      <a:pt x="102" y="54"/>
                      <a:pt x="101" y="51"/>
                    </a:cubicBezTo>
                    <a:cubicBezTo>
                      <a:pt x="99" y="47"/>
                      <a:pt x="97" y="43"/>
                      <a:pt x="94" y="40"/>
                    </a:cubicBezTo>
                    <a:cubicBezTo>
                      <a:pt x="91" y="38"/>
                      <a:pt x="87" y="35"/>
                      <a:pt x="83" y="34"/>
                    </a:cubicBezTo>
                    <a:cubicBezTo>
                      <a:pt x="79" y="32"/>
                      <a:pt x="74" y="31"/>
                      <a:pt x="68" y="31"/>
                    </a:cubicBezTo>
                    <a:cubicBezTo>
                      <a:pt x="59" y="32"/>
                      <a:pt x="52" y="34"/>
                      <a:pt x="47" y="38"/>
                    </a:cubicBezTo>
                    <a:cubicBezTo>
                      <a:pt x="43" y="42"/>
                      <a:pt x="39" y="47"/>
                      <a:pt x="37" y="53"/>
                    </a:cubicBezTo>
                    <a:cubicBezTo>
                      <a:pt x="35" y="59"/>
                      <a:pt x="33" y="65"/>
                      <a:pt x="33" y="71"/>
                    </a:cubicBezTo>
                    <a:cubicBezTo>
                      <a:pt x="33" y="77"/>
                      <a:pt x="33" y="82"/>
                      <a:pt x="33" y="87"/>
                    </a:cubicBezTo>
                    <a:lnTo>
                      <a:pt x="36" y="165"/>
                    </a:lnTo>
                    <a:cubicBezTo>
                      <a:pt x="36" y="168"/>
                      <a:pt x="36" y="172"/>
                      <a:pt x="36" y="175"/>
                    </a:cubicBezTo>
                    <a:cubicBezTo>
                      <a:pt x="37" y="179"/>
                      <a:pt x="37" y="183"/>
                      <a:pt x="38" y="187"/>
                    </a:cubicBezTo>
                    <a:cubicBezTo>
                      <a:pt x="39" y="191"/>
                      <a:pt x="41" y="195"/>
                      <a:pt x="42" y="199"/>
                    </a:cubicBezTo>
                    <a:cubicBezTo>
                      <a:pt x="44" y="203"/>
                      <a:pt x="46" y="206"/>
                      <a:pt x="49" y="209"/>
                    </a:cubicBezTo>
                    <a:cubicBezTo>
                      <a:pt x="52" y="212"/>
                      <a:pt x="55" y="214"/>
                      <a:pt x="60" y="216"/>
                    </a:cubicBezTo>
                    <a:cubicBezTo>
                      <a:pt x="64" y="218"/>
                      <a:pt x="69" y="218"/>
                      <a:pt x="75" y="218"/>
                    </a:cubicBezTo>
                    <a:cubicBezTo>
                      <a:pt x="81" y="218"/>
                      <a:pt x="86" y="217"/>
                      <a:pt x="90" y="215"/>
                    </a:cubicBezTo>
                    <a:cubicBezTo>
                      <a:pt x="94" y="213"/>
                      <a:pt x="97" y="210"/>
                      <a:pt x="100" y="207"/>
                    </a:cubicBezTo>
                    <a:cubicBezTo>
                      <a:pt x="102" y="204"/>
                      <a:pt x="104" y="200"/>
                      <a:pt x="106" y="197"/>
                    </a:cubicBezTo>
                    <a:cubicBezTo>
                      <a:pt x="107" y="193"/>
                      <a:pt x="108" y="189"/>
                      <a:pt x="109" y="185"/>
                    </a:cubicBezTo>
                    <a:cubicBezTo>
                      <a:pt x="109" y="181"/>
                      <a:pt x="110" y="177"/>
                      <a:pt x="110" y="173"/>
                    </a:cubicBezTo>
                    <a:cubicBezTo>
                      <a:pt x="110" y="169"/>
                      <a:pt x="110" y="165"/>
                      <a:pt x="110" y="162"/>
                    </a:cubicBezTo>
                    <a:close/>
                    <a:moveTo>
                      <a:pt x="3" y="166"/>
                    </a:moveTo>
                    <a:lnTo>
                      <a:pt x="3" y="166"/>
                    </a:lnTo>
                    <a:lnTo>
                      <a:pt x="0" y="88"/>
                    </a:lnTo>
                    <a:cubicBezTo>
                      <a:pt x="0" y="84"/>
                      <a:pt x="0" y="78"/>
                      <a:pt x="0" y="72"/>
                    </a:cubicBezTo>
                    <a:cubicBezTo>
                      <a:pt x="0" y="66"/>
                      <a:pt x="1" y="60"/>
                      <a:pt x="3" y="53"/>
                    </a:cubicBezTo>
                    <a:cubicBezTo>
                      <a:pt x="4" y="47"/>
                      <a:pt x="7" y="41"/>
                      <a:pt x="10" y="34"/>
                    </a:cubicBezTo>
                    <a:cubicBezTo>
                      <a:pt x="13" y="28"/>
                      <a:pt x="17" y="23"/>
                      <a:pt x="22" y="18"/>
                    </a:cubicBezTo>
                    <a:cubicBezTo>
                      <a:pt x="27" y="13"/>
                      <a:pt x="33" y="9"/>
                      <a:pt x="40" y="5"/>
                    </a:cubicBezTo>
                    <a:cubicBezTo>
                      <a:pt x="48" y="2"/>
                      <a:pt x="57" y="1"/>
                      <a:pt x="67" y="0"/>
                    </a:cubicBezTo>
                    <a:cubicBezTo>
                      <a:pt x="77" y="0"/>
                      <a:pt x="86" y="1"/>
                      <a:pt x="94" y="4"/>
                    </a:cubicBezTo>
                    <a:cubicBezTo>
                      <a:pt x="102" y="6"/>
                      <a:pt x="108" y="10"/>
                      <a:pt x="113" y="14"/>
                    </a:cubicBezTo>
                    <a:cubicBezTo>
                      <a:pt x="119" y="19"/>
                      <a:pt x="123" y="24"/>
                      <a:pt x="127" y="30"/>
                    </a:cubicBezTo>
                    <a:cubicBezTo>
                      <a:pt x="130" y="36"/>
                      <a:pt x="133" y="42"/>
                      <a:pt x="134" y="49"/>
                    </a:cubicBezTo>
                    <a:cubicBezTo>
                      <a:pt x="136" y="55"/>
                      <a:pt x="138" y="61"/>
                      <a:pt x="139" y="67"/>
                    </a:cubicBezTo>
                    <a:cubicBezTo>
                      <a:pt x="139" y="73"/>
                      <a:pt x="140" y="78"/>
                      <a:pt x="140" y="83"/>
                    </a:cubicBezTo>
                    <a:lnTo>
                      <a:pt x="143" y="161"/>
                    </a:lnTo>
                    <a:cubicBezTo>
                      <a:pt x="143" y="166"/>
                      <a:pt x="143" y="171"/>
                      <a:pt x="143" y="177"/>
                    </a:cubicBezTo>
                    <a:cubicBezTo>
                      <a:pt x="142" y="183"/>
                      <a:pt x="141" y="190"/>
                      <a:pt x="140" y="196"/>
                    </a:cubicBezTo>
                    <a:cubicBezTo>
                      <a:pt x="138" y="202"/>
                      <a:pt x="136" y="209"/>
                      <a:pt x="133" y="215"/>
                    </a:cubicBezTo>
                    <a:cubicBezTo>
                      <a:pt x="130" y="221"/>
                      <a:pt x="126" y="227"/>
                      <a:pt x="121" y="232"/>
                    </a:cubicBezTo>
                    <a:cubicBezTo>
                      <a:pt x="116" y="237"/>
                      <a:pt x="110" y="241"/>
                      <a:pt x="103" y="244"/>
                    </a:cubicBezTo>
                    <a:cubicBezTo>
                      <a:pt x="95" y="247"/>
                      <a:pt x="86" y="249"/>
                      <a:pt x="76" y="249"/>
                    </a:cubicBezTo>
                    <a:cubicBezTo>
                      <a:pt x="66" y="250"/>
                      <a:pt x="57" y="249"/>
                      <a:pt x="49" y="246"/>
                    </a:cubicBezTo>
                    <a:cubicBezTo>
                      <a:pt x="41" y="243"/>
                      <a:pt x="35" y="240"/>
                      <a:pt x="29" y="235"/>
                    </a:cubicBezTo>
                    <a:cubicBezTo>
                      <a:pt x="24" y="231"/>
                      <a:pt x="20" y="225"/>
                      <a:pt x="16" y="219"/>
                    </a:cubicBezTo>
                    <a:cubicBezTo>
                      <a:pt x="13" y="213"/>
                      <a:pt x="10" y="207"/>
                      <a:pt x="8" y="201"/>
                    </a:cubicBezTo>
                    <a:cubicBezTo>
                      <a:pt x="6" y="195"/>
                      <a:pt x="5" y="188"/>
                      <a:pt x="4" y="182"/>
                    </a:cubicBezTo>
                    <a:cubicBezTo>
                      <a:pt x="3" y="177"/>
                      <a:pt x="3" y="171"/>
                      <a:pt x="3" y="166"/>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sp>
            <p:nvSpPr>
              <p:cNvPr id="850" name="Freeform 183">
                <a:extLst>
                  <a:ext uri="{FF2B5EF4-FFF2-40B4-BE49-F238E27FC236}">
                    <a16:creationId xmlns:a16="http://schemas.microsoft.com/office/drawing/2014/main" id="{2E3B5967-E417-4899-9ABE-4F1ABA10DD55}"/>
                  </a:ext>
                </a:extLst>
              </p:cNvPr>
              <p:cNvSpPr>
                <a:spLocks noEditPoints="1"/>
              </p:cNvSpPr>
              <p:nvPr/>
            </p:nvSpPr>
            <p:spPr bwMode="auto">
              <a:xfrm>
                <a:off x="6567" y="882"/>
                <a:ext cx="38" cy="66"/>
              </a:xfrm>
              <a:custGeom>
                <a:avLst/>
                <a:gdLst>
                  <a:gd name="T0" fmla="*/ 110 w 143"/>
                  <a:gd name="T1" fmla="*/ 163 h 250"/>
                  <a:gd name="T2" fmla="*/ 110 w 143"/>
                  <a:gd name="T3" fmla="*/ 163 h 250"/>
                  <a:gd name="T4" fmla="*/ 107 w 143"/>
                  <a:gd name="T5" fmla="*/ 85 h 250"/>
                  <a:gd name="T6" fmla="*/ 106 w 143"/>
                  <a:gd name="T7" fmla="*/ 74 h 250"/>
                  <a:gd name="T8" fmla="*/ 105 w 143"/>
                  <a:gd name="T9" fmla="*/ 63 h 250"/>
                  <a:gd name="T10" fmla="*/ 101 w 143"/>
                  <a:gd name="T11" fmla="*/ 51 h 250"/>
                  <a:gd name="T12" fmla="*/ 94 w 143"/>
                  <a:gd name="T13" fmla="*/ 41 h 250"/>
                  <a:gd name="T14" fmla="*/ 83 w 143"/>
                  <a:gd name="T15" fmla="*/ 34 h 250"/>
                  <a:gd name="T16" fmla="*/ 68 w 143"/>
                  <a:gd name="T17" fmla="*/ 32 h 250"/>
                  <a:gd name="T18" fmla="*/ 48 w 143"/>
                  <a:gd name="T19" fmla="*/ 38 h 250"/>
                  <a:gd name="T20" fmla="*/ 37 w 143"/>
                  <a:gd name="T21" fmla="*/ 53 h 250"/>
                  <a:gd name="T22" fmla="*/ 34 w 143"/>
                  <a:gd name="T23" fmla="*/ 71 h 250"/>
                  <a:gd name="T24" fmla="*/ 33 w 143"/>
                  <a:gd name="T25" fmla="*/ 87 h 250"/>
                  <a:gd name="T26" fmla="*/ 36 w 143"/>
                  <a:gd name="T27" fmla="*/ 165 h 250"/>
                  <a:gd name="T28" fmla="*/ 37 w 143"/>
                  <a:gd name="T29" fmla="*/ 176 h 250"/>
                  <a:gd name="T30" fmla="*/ 39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3 h 250"/>
                  <a:gd name="T52" fmla="*/ 3 w 143"/>
                  <a:gd name="T53" fmla="*/ 167 h 250"/>
                  <a:gd name="T54" fmla="*/ 3 w 143"/>
                  <a:gd name="T55" fmla="*/ 167 h 250"/>
                  <a:gd name="T56" fmla="*/ 0 w 143"/>
                  <a:gd name="T57" fmla="*/ 89 h 250"/>
                  <a:gd name="T58" fmla="*/ 0 w 143"/>
                  <a:gd name="T59" fmla="*/ 72 h 250"/>
                  <a:gd name="T60" fmla="*/ 3 w 143"/>
                  <a:gd name="T61" fmla="*/ 54 h 250"/>
                  <a:gd name="T62" fmla="*/ 10 w 143"/>
                  <a:gd name="T63" fmla="*/ 35 h 250"/>
                  <a:gd name="T64" fmla="*/ 22 w 143"/>
                  <a:gd name="T65" fmla="*/ 18 h 250"/>
                  <a:gd name="T66" fmla="*/ 41 w 143"/>
                  <a:gd name="T67" fmla="*/ 6 h 250"/>
                  <a:gd name="T68" fmla="*/ 67 w 143"/>
                  <a:gd name="T69" fmla="*/ 1 h 250"/>
                  <a:gd name="T70" fmla="*/ 94 w 143"/>
                  <a:gd name="T71" fmla="*/ 4 h 250"/>
                  <a:gd name="T72" fmla="*/ 114 w 143"/>
                  <a:gd name="T73" fmla="*/ 15 h 250"/>
                  <a:gd name="T74" fmla="*/ 127 w 143"/>
                  <a:gd name="T75" fmla="*/ 31 h 250"/>
                  <a:gd name="T76" fmla="*/ 135 w 143"/>
                  <a:gd name="T77" fmla="*/ 49 h 250"/>
                  <a:gd name="T78" fmla="*/ 139 w 143"/>
                  <a:gd name="T79" fmla="*/ 67 h 250"/>
                  <a:gd name="T80" fmla="*/ 140 w 143"/>
                  <a:gd name="T81" fmla="*/ 83 h 250"/>
                  <a:gd name="T82" fmla="*/ 143 w 143"/>
                  <a:gd name="T83" fmla="*/ 162 h 250"/>
                  <a:gd name="T84" fmla="*/ 143 w 143"/>
                  <a:gd name="T85" fmla="*/ 178 h 250"/>
                  <a:gd name="T86" fmla="*/ 140 w 143"/>
                  <a:gd name="T87" fmla="*/ 196 h 250"/>
                  <a:gd name="T88" fmla="*/ 134 w 143"/>
                  <a:gd name="T89" fmla="*/ 215 h 250"/>
                  <a:gd name="T90" fmla="*/ 122 w 143"/>
                  <a:gd name="T91" fmla="*/ 232 h 250"/>
                  <a:gd name="T92" fmla="*/ 103 w 143"/>
                  <a:gd name="T93" fmla="*/ 244 h 250"/>
                  <a:gd name="T94" fmla="*/ 76 w 143"/>
                  <a:gd name="T95" fmla="*/ 250 h 250"/>
                  <a:gd name="T96" fmla="*/ 49 w 143"/>
                  <a:gd name="T97" fmla="*/ 246 h 250"/>
                  <a:gd name="T98" fmla="*/ 30 w 143"/>
                  <a:gd name="T99" fmla="*/ 235 h 250"/>
                  <a:gd name="T100" fmla="*/ 17 w 143"/>
                  <a:gd name="T101" fmla="*/ 220 h 250"/>
                  <a:gd name="T102" fmla="*/ 9 w 143"/>
                  <a:gd name="T103" fmla="*/ 201 h 250"/>
                  <a:gd name="T104" fmla="*/ 4 w 143"/>
                  <a:gd name="T105" fmla="*/ 183 h 250"/>
                  <a:gd name="T106" fmla="*/ 3 w 143"/>
                  <a:gd name="T107" fmla="*/ 16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3"/>
                    </a:moveTo>
                    <a:lnTo>
                      <a:pt x="110" y="163"/>
                    </a:lnTo>
                    <a:lnTo>
                      <a:pt x="107" y="85"/>
                    </a:lnTo>
                    <a:cubicBezTo>
                      <a:pt x="107" y="82"/>
                      <a:pt x="107" y="78"/>
                      <a:pt x="106" y="74"/>
                    </a:cubicBezTo>
                    <a:cubicBezTo>
                      <a:pt x="106" y="71"/>
                      <a:pt x="106" y="67"/>
                      <a:pt x="105" y="63"/>
                    </a:cubicBezTo>
                    <a:cubicBezTo>
                      <a:pt x="104" y="59"/>
                      <a:pt x="102" y="55"/>
                      <a:pt x="101" y="51"/>
                    </a:cubicBezTo>
                    <a:cubicBezTo>
                      <a:pt x="99" y="47"/>
                      <a:pt x="97" y="44"/>
                      <a:pt x="94" y="41"/>
                    </a:cubicBezTo>
                    <a:cubicBezTo>
                      <a:pt x="91" y="38"/>
                      <a:pt x="88" y="36"/>
                      <a:pt x="83" y="34"/>
                    </a:cubicBezTo>
                    <a:cubicBezTo>
                      <a:pt x="79" y="32"/>
                      <a:pt x="74" y="32"/>
                      <a:pt x="68" y="32"/>
                    </a:cubicBezTo>
                    <a:cubicBezTo>
                      <a:pt x="59" y="32"/>
                      <a:pt x="53" y="34"/>
                      <a:pt x="48" y="38"/>
                    </a:cubicBezTo>
                    <a:cubicBezTo>
                      <a:pt x="43" y="43"/>
                      <a:pt x="39" y="48"/>
                      <a:pt x="37" y="53"/>
                    </a:cubicBezTo>
                    <a:cubicBezTo>
                      <a:pt x="35" y="59"/>
                      <a:pt x="34" y="65"/>
                      <a:pt x="34" y="71"/>
                    </a:cubicBezTo>
                    <a:cubicBezTo>
                      <a:pt x="33" y="77"/>
                      <a:pt x="33" y="83"/>
                      <a:pt x="33" y="87"/>
                    </a:cubicBezTo>
                    <a:lnTo>
                      <a:pt x="36" y="165"/>
                    </a:lnTo>
                    <a:cubicBezTo>
                      <a:pt x="36" y="168"/>
                      <a:pt x="36" y="172"/>
                      <a:pt x="37" y="176"/>
                    </a:cubicBezTo>
                    <a:cubicBezTo>
                      <a:pt x="37" y="180"/>
                      <a:pt x="38" y="183"/>
                      <a:pt x="39" y="187"/>
                    </a:cubicBezTo>
                    <a:cubicBezTo>
                      <a:pt x="40" y="191"/>
                      <a:pt x="41" y="195"/>
                      <a:pt x="42" y="199"/>
                    </a:cubicBezTo>
                    <a:cubicBezTo>
                      <a:pt x="44" y="203"/>
                      <a:pt x="46" y="206"/>
                      <a:pt x="49" y="209"/>
                    </a:cubicBezTo>
                    <a:cubicBezTo>
                      <a:pt x="52" y="212"/>
                      <a:pt x="56" y="215"/>
                      <a:pt x="60" y="216"/>
                    </a:cubicBezTo>
                    <a:cubicBezTo>
                      <a:pt x="64" y="218"/>
                      <a:pt x="69" y="219"/>
                      <a:pt x="75" y="218"/>
                    </a:cubicBezTo>
                    <a:cubicBezTo>
                      <a:pt x="81" y="218"/>
                      <a:pt x="86" y="217"/>
                      <a:pt x="90" y="215"/>
                    </a:cubicBezTo>
                    <a:cubicBezTo>
                      <a:pt x="94" y="213"/>
                      <a:pt x="97" y="211"/>
                      <a:pt x="100" y="207"/>
                    </a:cubicBezTo>
                    <a:cubicBezTo>
                      <a:pt x="103" y="204"/>
                      <a:pt x="105" y="201"/>
                      <a:pt x="106" y="197"/>
                    </a:cubicBezTo>
                    <a:cubicBezTo>
                      <a:pt x="107" y="193"/>
                      <a:pt x="108" y="189"/>
                      <a:pt x="109" y="185"/>
                    </a:cubicBezTo>
                    <a:cubicBezTo>
                      <a:pt x="110" y="181"/>
                      <a:pt x="110" y="177"/>
                      <a:pt x="110" y="173"/>
                    </a:cubicBezTo>
                    <a:cubicBezTo>
                      <a:pt x="110" y="169"/>
                      <a:pt x="110" y="166"/>
                      <a:pt x="110" y="163"/>
                    </a:cubicBezTo>
                    <a:close/>
                    <a:moveTo>
                      <a:pt x="3" y="167"/>
                    </a:moveTo>
                    <a:lnTo>
                      <a:pt x="3" y="167"/>
                    </a:lnTo>
                    <a:lnTo>
                      <a:pt x="0" y="89"/>
                    </a:lnTo>
                    <a:cubicBezTo>
                      <a:pt x="0" y="84"/>
                      <a:pt x="0" y="79"/>
                      <a:pt x="0" y="72"/>
                    </a:cubicBezTo>
                    <a:cubicBezTo>
                      <a:pt x="1" y="66"/>
                      <a:pt x="2" y="60"/>
                      <a:pt x="3" y="54"/>
                    </a:cubicBezTo>
                    <a:cubicBezTo>
                      <a:pt x="5" y="47"/>
                      <a:pt x="7" y="41"/>
                      <a:pt x="10" y="35"/>
                    </a:cubicBezTo>
                    <a:cubicBezTo>
                      <a:pt x="13" y="29"/>
                      <a:pt x="17" y="23"/>
                      <a:pt x="22" y="18"/>
                    </a:cubicBezTo>
                    <a:cubicBezTo>
                      <a:pt x="27" y="13"/>
                      <a:pt x="33" y="9"/>
                      <a:pt x="41" y="6"/>
                    </a:cubicBezTo>
                    <a:cubicBezTo>
                      <a:pt x="48" y="3"/>
                      <a:pt x="57" y="1"/>
                      <a:pt x="67" y="1"/>
                    </a:cubicBezTo>
                    <a:cubicBezTo>
                      <a:pt x="78" y="0"/>
                      <a:pt x="87" y="1"/>
                      <a:pt x="94" y="4"/>
                    </a:cubicBezTo>
                    <a:cubicBezTo>
                      <a:pt x="102" y="7"/>
                      <a:pt x="108" y="10"/>
                      <a:pt x="114" y="15"/>
                    </a:cubicBezTo>
                    <a:cubicBezTo>
                      <a:pt x="119" y="19"/>
                      <a:pt x="124" y="25"/>
                      <a:pt x="127" y="31"/>
                    </a:cubicBezTo>
                    <a:cubicBezTo>
                      <a:pt x="130" y="36"/>
                      <a:pt x="133" y="43"/>
                      <a:pt x="135" y="49"/>
                    </a:cubicBezTo>
                    <a:cubicBezTo>
                      <a:pt x="137" y="55"/>
                      <a:pt x="138" y="61"/>
                      <a:pt x="139" y="67"/>
                    </a:cubicBezTo>
                    <a:cubicBezTo>
                      <a:pt x="140" y="73"/>
                      <a:pt x="140" y="79"/>
                      <a:pt x="140" y="83"/>
                    </a:cubicBezTo>
                    <a:lnTo>
                      <a:pt x="143" y="162"/>
                    </a:lnTo>
                    <a:cubicBezTo>
                      <a:pt x="143" y="166"/>
                      <a:pt x="143" y="172"/>
                      <a:pt x="143" y="178"/>
                    </a:cubicBezTo>
                    <a:cubicBezTo>
                      <a:pt x="143" y="184"/>
                      <a:pt x="142" y="190"/>
                      <a:pt x="140" y="196"/>
                    </a:cubicBezTo>
                    <a:cubicBezTo>
                      <a:pt x="139" y="203"/>
                      <a:pt x="136" y="209"/>
                      <a:pt x="134" y="215"/>
                    </a:cubicBezTo>
                    <a:cubicBezTo>
                      <a:pt x="131" y="221"/>
                      <a:pt x="127" y="227"/>
                      <a:pt x="122" y="232"/>
                    </a:cubicBezTo>
                    <a:cubicBezTo>
                      <a:pt x="117" y="237"/>
                      <a:pt x="110" y="241"/>
                      <a:pt x="103" y="244"/>
                    </a:cubicBezTo>
                    <a:cubicBezTo>
                      <a:pt x="96" y="247"/>
                      <a:pt x="87" y="249"/>
                      <a:pt x="76" y="250"/>
                    </a:cubicBezTo>
                    <a:cubicBezTo>
                      <a:pt x="66" y="250"/>
                      <a:pt x="57" y="249"/>
                      <a:pt x="49" y="246"/>
                    </a:cubicBezTo>
                    <a:cubicBezTo>
                      <a:pt x="42" y="244"/>
                      <a:pt x="35" y="240"/>
                      <a:pt x="30" y="235"/>
                    </a:cubicBezTo>
                    <a:cubicBezTo>
                      <a:pt x="24" y="231"/>
                      <a:pt x="20" y="226"/>
                      <a:pt x="17" y="220"/>
                    </a:cubicBezTo>
                    <a:cubicBezTo>
                      <a:pt x="13" y="214"/>
                      <a:pt x="11" y="208"/>
                      <a:pt x="9" y="201"/>
                    </a:cubicBezTo>
                    <a:cubicBezTo>
                      <a:pt x="7" y="195"/>
                      <a:pt x="5" y="189"/>
                      <a:pt x="4" y="183"/>
                    </a:cubicBezTo>
                    <a:cubicBezTo>
                      <a:pt x="4" y="177"/>
                      <a:pt x="3" y="171"/>
                      <a:pt x="3" y="167"/>
                    </a:cubicBez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14225">
                  <a:defRPr/>
                </a:pPr>
                <a:endParaRPr lang="en-US" sz="1800" kern="0">
                  <a:solidFill>
                    <a:srgbClr val="FFFFFF"/>
                  </a:solidFill>
                  <a:latin typeface="Segoe UI"/>
                </a:endParaRPr>
              </a:p>
            </p:txBody>
          </p:sp>
        </p:grpSp>
        <p:sp>
          <p:nvSpPr>
            <p:cNvPr id="835" name="TextBox 834">
              <a:extLst>
                <a:ext uri="{FF2B5EF4-FFF2-40B4-BE49-F238E27FC236}">
                  <a16:creationId xmlns:a16="http://schemas.microsoft.com/office/drawing/2014/main" id="{C1DE1610-3895-47C3-AD94-92DB8F086281}"/>
                </a:ext>
              </a:extLst>
            </p:cNvPr>
            <p:cNvSpPr txBox="1"/>
            <p:nvPr/>
          </p:nvSpPr>
          <p:spPr>
            <a:xfrm>
              <a:off x="4474513" y="1018137"/>
              <a:ext cx="787326" cy="276999"/>
            </a:xfrm>
            <a:prstGeom prst="rect">
              <a:avLst/>
            </a:prstGeom>
            <a:noFill/>
          </p:spPr>
          <p:txBody>
            <a:bodyPr wrap="square" lIns="0" tIns="0" rIns="0" bIns="0" rtlCol="0">
              <a:spAutoFit/>
            </a:bodyPr>
            <a:lstStyle/>
            <a:p>
              <a:pPr algn="ctr" defTabSz="896386">
                <a:lnSpc>
                  <a:spcPct val="90000"/>
                </a:lnSpc>
                <a:spcAft>
                  <a:spcPts val="588"/>
                </a:spcAft>
                <a:defRPr/>
              </a:pPr>
              <a:r>
                <a:rPr lang="en-US" sz="1961" kern="0">
                  <a:solidFill>
                    <a:srgbClr val="0078D7"/>
                  </a:solidFill>
                  <a:latin typeface="Segoe UI Semibold" panose="020B0702040204020203" pitchFamily="34" charset="0"/>
                  <a:cs typeface="Segoe UI Semibold" panose="020B0702040204020203" pitchFamily="34" charset="0"/>
                </a:rPr>
                <a:t>40</a:t>
              </a:r>
              <a:r>
                <a:rPr lang="en-US" sz="1372" kern="0">
                  <a:solidFill>
                    <a:srgbClr val="0078D7"/>
                  </a:solidFill>
                </a:rPr>
                <a:t>TB</a:t>
              </a:r>
              <a:endParaRPr lang="en-US" sz="1961" kern="0">
                <a:solidFill>
                  <a:srgbClr val="0078D7"/>
                </a:solidFill>
              </a:endParaRPr>
            </a:p>
          </p:txBody>
        </p:sp>
      </p:grpSp>
      <p:sp>
        <p:nvSpPr>
          <p:cNvPr id="851" name="TextBox 850">
            <a:extLst>
              <a:ext uri="{FF2B5EF4-FFF2-40B4-BE49-F238E27FC236}">
                <a16:creationId xmlns:a16="http://schemas.microsoft.com/office/drawing/2014/main" id="{AA59A5F9-176E-48E0-8B3C-A7C686619FF7}"/>
              </a:ext>
            </a:extLst>
          </p:cNvPr>
          <p:cNvSpPr txBox="1"/>
          <p:nvPr/>
        </p:nvSpPr>
        <p:spPr>
          <a:xfrm>
            <a:off x="6141012" y="4863682"/>
            <a:ext cx="738036" cy="416383"/>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878560">
              <a:defRPr/>
            </a:pPr>
            <a:r>
              <a:rPr lang="en-US" sz="1176"/>
              <a:t>Effective</a:t>
            </a:r>
            <a:br>
              <a:rPr lang="en-US" sz="1176"/>
            </a:br>
            <a:r>
              <a:rPr lang="en-US" sz="1176"/>
              <a:t>policy</a:t>
            </a:r>
          </a:p>
        </p:txBody>
      </p:sp>
      <p:sp>
        <p:nvSpPr>
          <p:cNvPr id="852" name="Arc 851">
            <a:extLst>
              <a:ext uri="{FF2B5EF4-FFF2-40B4-BE49-F238E27FC236}">
                <a16:creationId xmlns:a16="http://schemas.microsoft.com/office/drawing/2014/main" id="{58B4F5E5-631E-4638-AD6D-7090CB61D786}"/>
              </a:ext>
            </a:extLst>
          </p:cNvPr>
          <p:cNvSpPr/>
          <p:nvPr/>
        </p:nvSpPr>
        <p:spPr>
          <a:xfrm>
            <a:off x="4852725" y="2647183"/>
            <a:ext cx="2084278" cy="2084278"/>
          </a:xfrm>
          <a:prstGeom prst="arc">
            <a:avLst>
              <a:gd name="adj1" fmla="val 9905982"/>
              <a:gd name="adj2" fmla="val 12734190"/>
            </a:avLst>
          </a:prstGeom>
          <a:noFill/>
          <a:ln w="9525" cap="flat" cmpd="sng" algn="ctr">
            <a:solidFill>
              <a:srgbClr val="0078D7"/>
            </a:solidFill>
            <a:prstDash val="solid"/>
            <a:headEnd type="triangle" w="med" len="med"/>
            <a:tailEnd type="triangle" w="med" len="med"/>
          </a:ln>
          <a:effectLst/>
        </p:spPr>
        <p:txBody>
          <a:bodyPr rtlCol="0" anchor="ctr"/>
          <a:lstStyle/>
          <a:p>
            <a:pPr algn="ctr" defTabSz="896386">
              <a:defRPr/>
            </a:pPr>
            <a:endParaRPr lang="en-US" kern="0">
              <a:solidFill>
                <a:srgbClr val="353535"/>
              </a:solidFill>
              <a:latin typeface="Segoe UI Semilight"/>
            </a:endParaRPr>
          </a:p>
        </p:txBody>
      </p:sp>
      <p:grpSp>
        <p:nvGrpSpPr>
          <p:cNvPr id="3" name="Group 2">
            <a:extLst>
              <a:ext uri="{FF2B5EF4-FFF2-40B4-BE49-F238E27FC236}">
                <a16:creationId xmlns:a16="http://schemas.microsoft.com/office/drawing/2014/main" id="{3A257D1C-1920-44DB-B338-4426155A50EA}"/>
              </a:ext>
            </a:extLst>
          </p:cNvPr>
          <p:cNvGrpSpPr/>
          <p:nvPr/>
        </p:nvGrpSpPr>
        <p:grpSpPr>
          <a:xfrm>
            <a:off x="10008494" y="870996"/>
            <a:ext cx="1758503" cy="1382430"/>
            <a:chOff x="10008494" y="870996"/>
            <a:chExt cx="1758503" cy="1382430"/>
          </a:xfrm>
        </p:grpSpPr>
        <p:grpSp>
          <p:nvGrpSpPr>
            <p:cNvPr id="2" name="Group 1">
              <a:extLst>
                <a:ext uri="{FF2B5EF4-FFF2-40B4-BE49-F238E27FC236}">
                  <a16:creationId xmlns:a16="http://schemas.microsoft.com/office/drawing/2014/main" id="{AB616EE3-A31E-48F1-B6C0-0FB4E845D378}"/>
                </a:ext>
              </a:extLst>
            </p:cNvPr>
            <p:cNvGrpSpPr/>
            <p:nvPr/>
          </p:nvGrpSpPr>
          <p:grpSpPr>
            <a:xfrm>
              <a:off x="10008494" y="870996"/>
              <a:ext cx="1723127" cy="1060679"/>
              <a:chOff x="13283193" y="691690"/>
              <a:chExt cx="2014419" cy="1239985"/>
            </a:xfrm>
          </p:grpSpPr>
          <p:grpSp>
            <p:nvGrpSpPr>
              <p:cNvPr id="337" name="Group 336">
                <a:extLst>
                  <a:ext uri="{FF2B5EF4-FFF2-40B4-BE49-F238E27FC236}">
                    <a16:creationId xmlns:a16="http://schemas.microsoft.com/office/drawing/2014/main" id="{89847B9B-BC01-4016-A245-D5517D147FF5}"/>
                  </a:ext>
                </a:extLst>
              </p:cNvPr>
              <p:cNvGrpSpPr/>
              <p:nvPr/>
            </p:nvGrpSpPr>
            <p:grpSpPr>
              <a:xfrm>
                <a:off x="13283193" y="691690"/>
                <a:ext cx="2014419" cy="1239985"/>
                <a:chOff x="9682252" y="2345440"/>
                <a:chExt cx="2014419" cy="1239985"/>
              </a:xfrm>
            </p:grpSpPr>
            <p:grpSp>
              <p:nvGrpSpPr>
                <p:cNvPr id="338" name="Group 337">
                  <a:extLst>
                    <a:ext uri="{FF2B5EF4-FFF2-40B4-BE49-F238E27FC236}">
                      <a16:creationId xmlns:a16="http://schemas.microsoft.com/office/drawing/2014/main" id="{01BD44E0-144C-45A1-B673-BEA9747A9191}"/>
                    </a:ext>
                  </a:extLst>
                </p:cNvPr>
                <p:cNvGrpSpPr/>
                <p:nvPr/>
              </p:nvGrpSpPr>
              <p:grpSpPr>
                <a:xfrm>
                  <a:off x="10070785" y="2345440"/>
                  <a:ext cx="1625886" cy="1069106"/>
                  <a:chOff x="10846854" y="1787463"/>
                  <a:chExt cx="1625886" cy="1069106"/>
                </a:xfrm>
              </p:grpSpPr>
              <p:sp>
                <p:nvSpPr>
                  <p:cNvPr id="342" name="Freeform 38">
                    <a:extLst>
                      <a:ext uri="{FF2B5EF4-FFF2-40B4-BE49-F238E27FC236}">
                        <a16:creationId xmlns:a16="http://schemas.microsoft.com/office/drawing/2014/main" id="{440DBF75-9EDB-40A7-801C-BADB035D7D9C}"/>
                      </a:ext>
                    </a:extLst>
                  </p:cNvPr>
                  <p:cNvSpPr>
                    <a:spLocks/>
                  </p:cNvSpPr>
                  <p:nvPr/>
                </p:nvSpPr>
                <p:spPr bwMode="auto">
                  <a:xfrm>
                    <a:off x="10846854" y="1787463"/>
                    <a:ext cx="1625886" cy="1069106"/>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solidFill>
                      <a:schemeClr val="tx1">
                        <a:lumMod val="25000"/>
                        <a:lumOff val="75000"/>
                      </a:schemeClr>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3" name="Freeform 131">
                    <a:extLst>
                      <a:ext uri="{FF2B5EF4-FFF2-40B4-BE49-F238E27FC236}">
                        <a16:creationId xmlns:a16="http://schemas.microsoft.com/office/drawing/2014/main" id="{A5F1A8B8-9BC4-4471-9BA4-ABE1D1B66F02}"/>
                      </a:ext>
                    </a:extLst>
                  </p:cNvPr>
                  <p:cNvSpPr>
                    <a:spLocks noChangeAspect="1"/>
                  </p:cNvSpPr>
                  <p:nvPr/>
                </p:nvSpPr>
                <p:spPr bwMode="black">
                  <a:xfrm>
                    <a:off x="11519100" y="1928416"/>
                    <a:ext cx="350595" cy="42050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DA3104"/>
                  </a:solidFill>
                  <a:ln>
                    <a:noFill/>
                  </a:ln>
                </p:spPr>
                <p:txBody>
                  <a:bodyPr vert="horz" wrap="square" lIns="91440" tIns="45720" rIns="91440" bIns="45720" numCol="1" anchor="t" anchorCtr="0" compatLnSpc="1">
                    <a:prstTxWarp prst="textNoShape">
                      <a:avLst/>
                    </a:prstTxWarp>
                  </a:bodyPr>
                  <a:lstStyle/>
                  <a:p>
                    <a:pPr algn="ctr"/>
                    <a:endParaRPr lang="en-US"/>
                  </a:p>
                </p:txBody>
              </p:sp>
            </p:grpSp>
            <p:grpSp>
              <p:nvGrpSpPr>
                <p:cNvPr id="339" name="Group 338">
                  <a:extLst>
                    <a:ext uri="{FF2B5EF4-FFF2-40B4-BE49-F238E27FC236}">
                      <a16:creationId xmlns:a16="http://schemas.microsoft.com/office/drawing/2014/main" id="{20541EBE-7F27-486F-971C-43FD8BCC613E}"/>
                    </a:ext>
                  </a:extLst>
                </p:cNvPr>
                <p:cNvGrpSpPr/>
                <p:nvPr/>
              </p:nvGrpSpPr>
              <p:grpSpPr>
                <a:xfrm>
                  <a:off x="9682252" y="2749670"/>
                  <a:ext cx="1271007" cy="835755"/>
                  <a:chOff x="10909197" y="2287518"/>
                  <a:chExt cx="1271007" cy="835755"/>
                </a:xfrm>
              </p:grpSpPr>
              <p:sp>
                <p:nvSpPr>
                  <p:cNvPr id="340" name="Freeform 38">
                    <a:extLst>
                      <a:ext uri="{FF2B5EF4-FFF2-40B4-BE49-F238E27FC236}">
                        <a16:creationId xmlns:a16="http://schemas.microsoft.com/office/drawing/2014/main" id="{D030E96D-10CA-492D-9361-BA45F531D2E7}"/>
                      </a:ext>
                    </a:extLst>
                  </p:cNvPr>
                  <p:cNvSpPr>
                    <a:spLocks/>
                  </p:cNvSpPr>
                  <p:nvPr/>
                </p:nvSpPr>
                <p:spPr bwMode="auto">
                  <a:xfrm>
                    <a:off x="10909197" y="2287518"/>
                    <a:ext cx="1271007" cy="83575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FFFFFF"/>
                  </a:solidFill>
                  <a:ln>
                    <a:solidFill>
                      <a:schemeClr val="tx1">
                        <a:lumMod val="25000"/>
                        <a:lumOff val="75000"/>
                      </a:schemeClr>
                    </a:solid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341" name="Picture 2" descr="https://azure.microsoft.com/svghandler/preview/?width=600&amp;amp;height=315">
                    <a:extLst>
                      <a:ext uri="{FF2B5EF4-FFF2-40B4-BE49-F238E27FC236}">
                        <a16:creationId xmlns:a16="http://schemas.microsoft.com/office/drawing/2014/main" id="{6358AE85-3607-44DC-92A5-2F6E79F733D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1239760" y="2461065"/>
                    <a:ext cx="652458" cy="513267"/>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344" name="Freeform 22">
                <a:extLst>
                  <a:ext uri="{FF2B5EF4-FFF2-40B4-BE49-F238E27FC236}">
                    <a16:creationId xmlns:a16="http://schemas.microsoft.com/office/drawing/2014/main" id="{465BAACB-1B42-4D3C-878A-DD27BC0EE902}"/>
                  </a:ext>
                </a:extLst>
              </p:cNvPr>
              <p:cNvSpPr>
                <a:spLocks noChangeAspect="1" noEditPoints="1"/>
              </p:cNvSpPr>
              <p:nvPr/>
            </p:nvSpPr>
            <p:spPr bwMode="black">
              <a:xfrm>
                <a:off x="14723553" y="1147365"/>
                <a:ext cx="310974" cy="194023"/>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45" name="Picture 344">
                <a:extLst>
                  <a:ext uri="{FF2B5EF4-FFF2-40B4-BE49-F238E27FC236}">
                    <a16:creationId xmlns:a16="http://schemas.microsoft.com/office/drawing/2014/main" id="{9D49EA46-7279-4525-985C-BEDE9265BF3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2837" b="-3522"/>
              <a:stretch/>
            </p:blipFill>
            <p:spPr>
              <a:xfrm>
                <a:off x="14623158" y="1371082"/>
                <a:ext cx="254092" cy="254091"/>
              </a:xfrm>
              <a:prstGeom prst="rect">
                <a:avLst/>
              </a:prstGeom>
            </p:spPr>
          </p:pic>
          <p:pic>
            <p:nvPicPr>
              <p:cNvPr id="346" name="Picture 345">
                <a:extLst>
                  <a:ext uri="{FF2B5EF4-FFF2-40B4-BE49-F238E27FC236}">
                    <a16:creationId xmlns:a16="http://schemas.microsoft.com/office/drawing/2014/main" id="{1D20FA89-79DD-45AB-9013-2C59432FDCE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4933808" y="1399169"/>
                <a:ext cx="221162" cy="215399"/>
              </a:xfrm>
              <a:prstGeom prst="rect">
                <a:avLst/>
              </a:prstGeom>
            </p:spPr>
          </p:pic>
        </p:grpSp>
        <p:sp>
          <p:nvSpPr>
            <p:cNvPr id="347" name="Rectangle 346">
              <a:extLst>
                <a:ext uri="{FF2B5EF4-FFF2-40B4-BE49-F238E27FC236}">
                  <a16:creationId xmlns:a16="http://schemas.microsoft.com/office/drawing/2014/main" id="{69425EAE-5139-4AD5-BCE3-C7E674781870}"/>
                </a:ext>
              </a:extLst>
            </p:cNvPr>
            <p:cNvSpPr/>
            <p:nvPr/>
          </p:nvSpPr>
          <p:spPr>
            <a:xfrm>
              <a:off x="10166797" y="1914872"/>
              <a:ext cx="1600200" cy="338554"/>
            </a:xfrm>
            <a:prstGeom prst="rect">
              <a:avLst/>
            </a:prstGeom>
          </p:spPr>
          <p:txBody>
            <a:bodyPr wrap="square">
              <a:spAutoFit/>
            </a:bodyPr>
            <a:lstStyle/>
            <a:p>
              <a:pPr algn="ctr"/>
              <a:r>
                <a:rPr lang="en-US" sz="1600" spc="-50">
                  <a:ln w="3175">
                    <a:noFill/>
                  </a:ln>
                  <a:gradFill>
                    <a:gsLst>
                      <a:gs pos="1250">
                        <a:srgbClr val="1A1A1A"/>
                      </a:gs>
                      <a:gs pos="100000">
                        <a:srgbClr val="1A1A1A"/>
                      </a:gs>
                    </a:gsLst>
                    <a:lin ang="5400000" scaled="0"/>
                  </a:gradFill>
                  <a:cs typeface="Segoe UI" pitchFamily="34" charset="0"/>
                </a:rPr>
                <a:t>Microsoft Cloud</a:t>
              </a:r>
              <a:endParaRPr lang="en-US" sz="1000"/>
            </a:p>
          </p:txBody>
        </p:sp>
      </p:grpSp>
    </p:spTree>
    <p:extLst>
      <p:ext uri="{BB962C8B-B14F-4D97-AF65-F5344CB8AC3E}">
        <p14:creationId xmlns:p14="http://schemas.microsoft.com/office/powerpoint/2010/main" val="53137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37"/>
                                        </p:tgtEl>
                                        <p:attrNameLst>
                                          <p:attrName>style.visibility</p:attrName>
                                        </p:attrNameLst>
                                      </p:cBhvr>
                                      <p:to>
                                        <p:strVal val="visible"/>
                                      </p:to>
                                    </p:set>
                                    <p:anim calcmode="lin" valueType="num">
                                      <p:cBhvr additive="base">
                                        <p:cTn id="7" dur="500" fill="hold"/>
                                        <p:tgtEl>
                                          <p:spTgt spid="737"/>
                                        </p:tgtEl>
                                        <p:attrNameLst>
                                          <p:attrName>ppt_x</p:attrName>
                                        </p:attrNameLst>
                                      </p:cBhvr>
                                      <p:tavLst>
                                        <p:tav tm="0">
                                          <p:val>
                                            <p:strVal val="0-#ppt_w/2"/>
                                          </p:val>
                                        </p:tav>
                                        <p:tav tm="100000">
                                          <p:val>
                                            <p:strVal val="#ppt_x"/>
                                          </p:val>
                                        </p:tav>
                                      </p:tavLst>
                                    </p:anim>
                                    <p:anim calcmode="lin" valueType="num">
                                      <p:cBhvr additive="base">
                                        <p:cTn id="8" dur="500" fill="hold"/>
                                        <p:tgtEl>
                                          <p:spTgt spid="7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94"/>
                                        </p:tgtEl>
                                        <p:attrNameLst>
                                          <p:attrName>style.visibility</p:attrName>
                                        </p:attrNameLst>
                                      </p:cBhvr>
                                      <p:to>
                                        <p:strVal val="visible"/>
                                      </p:to>
                                    </p:set>
                                    <p:animEffect transition="in" filter="wipe(left)">
                                      <p:cBhvr>
                                        <p:cTn id="12" dur="500"/>
                                        <p:tgtEl>
                                          <p:spTgt spid="69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19"/>
                                        </p:tgtEl>
                                        <p:attrNameLst>
                                          <p:attrName>style.visibility</p:attrName>
                                        </p:attrNameLst>
                                      </p:cBhvr>
                                      <p:to>
                                        <p:strVal val="visible"/>
                                      </p:to>
                                    </p:set>
                                    <p:animEffect transition="in" filter="wipe(left)">
                                      <p:cBhvr>
                                        <p:cTn id="16" dur="500"/>
                                        <p:tgtEl>
                                          <p:spTgt spid="7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14"/>
                                        </p:tgtEl>
                                        <p:attrNameLst>
                                          <p:attrName>style.visibility</p:attrName>
                                        </p:attrNameLst>
                                      </p:cBhvr>
                                      <p:to>
                                        <p:strVal val="visible"/>
                                      </p:to>
                                    </p:set>
                                    <p:animEffect transition="in" filter="fade">
                                      <p:cBhvr>
                                        <p:cTn id="24" dur="250"/>
                                        <p:tgtEl>
                                          <p:spTgt spid="7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3"/>
                                        </p:tgtEl>
                                        <p:attrNameLst>
                                          <p:attrName>style.visibility</p:attrName>
                                        </p:attrNameLst>
                                      </p:cBhvr>
                                      <p:to>
                                        <p:strVal val="visible"/>
                                      </p:to>
                                    </p:set>
                                    <p:animEffect transition="in" filter="fade">
                                      <p:cBhvr>
                                        <p:cTn id="27" dur="250"/>
                                        <p:tgtEl>
                                          <p:spTgt spid="733"/>
                                        </p:tgtEl>
                                      </p:cBhvr>
                                    </p:animEffect>
                                  </p:childTnLst>
                                </p:cTn>
                              </p:par>
                            </p:childTnLst>
                          </p:cTn>
                        </p:par>
                        <p:par>
                          <p:cTn id="28" fill="hold">
                            <p:stCondLst>
                              <p:cond delay="2250"/>
                            </p:stCondLst>
                            <p:childTnLst>
                              <p:par>
                                <p:cTn id="29" presetID="22" presetClass="entr" presetSubtype="2" fill="hold" grpId="0" nodeType="afterEffect">
                                  <p:stCondLst>
                                    <p:cond delay="0"/>
                                  </p:stCondLst>
                                  <p:childTnLst>
                                    <p:set>
                                      <p:cBhvr>
                                        <p:cTn id="30" dur="1" fill="hold">
                                          <p:stCondLst>
                                            <p:cond delay="0"/>
                                          </p:stCondLst>
                                        </p:cTn>
                                        <p:tgtEl>
                                          <p:spTgt spid="369"/>
                                        </p:tgtEl>
                                        <p:attrNameLst>
                                          <p:attrName>style.visibility</p:attrName>
                                        </p:attrNameLst>
                                      </p:cBhvr>
                                      <p:to>
                                        <p:strVal val="visible"/>
                                      </p:to>
                                    </p:set>
                                    <p:animEffect transition="in" filter="wipe(right)">
                                      <p:cBhvr>
                                        <p:cTn id="31" dur="500"/>
                                        <p:tgtEl>
                                          <p:spTgt spid="369"/>
                                        </p:tgtEl>
                                      </p:cBhvr>
                                    </p:animEffect>
                                  </p:childTnLst>
                                </p:cTn>
                              </p:par>
                              <p:par>
                                <p:cTn id="32" presetID="10" presetClass="entr" presetSubtype="0" fill="hold" nodeType="withEffect">
                                  <p:stCondLst>
                                    <p:cond delay="0"/>
                                  </p:stCondLst>
                                  <p:childTnLst>
                                    <p:set>
                                      <p:cBhvr>
                                        <p:cTn id="33" dur="1" fill="hold">
                                          <p:stCondLst>
                                            <p:cond delay="0"/>
                                          </p:stCondLst>
                                        </p:cTn>
                                        <p:tgtEl>
                                          <p:spTgt spid="317"/>
                                        </p:tgtEl>
                                        <p:attrNameLst>
                                          <p:attrName>style.visibility</p:attrName>
                                        </p:attrNameLst>
                                      </p:cBhvr>
                                      <p:to>
                                        <p:strVal val="visible"/>
                                      </p:to>
                                    </p:set>
                                    <p:animEffect transition="in" filter="fade">
                                      <p:cBhvr>
                                        <p:cTn id="34" dur="500"/>
                                        <p:tgtEl>
                                          <p:spTgt spid="317"/>
                                        </p:tgtEl>
                                      </p:cBhvr>
                                    </p:animEffect>
                                  </p:childTnLst>
                                </p:cTn>
                              </p:par>
                              <p:par>
                                <p:cTn id="35" presetID="10" presetClass="entr" presetSubtype="0" fill="hold" nodeType="withEffect">
                                  <p:stCondLst>
                                    <p:cond delay="100"/>
                                  </p:stCondLst>
                                  <p:childTnLst>
                                    <p:set>
                                      <p:cBhvr>
                                        <p:cTn id="36" dur="1" fill="hold">
                                          <p:stCondLst>
                                            <p:cond delay="0"/>
                                          </p:stCondLst>
                                        </p:cTn>
                                        <p:tgtEl>
                                          <p:spTgt spid="705"/>
                                        </p:tgtEl>
                                        <p:attrNameLst>
                                          <p:attrName>style.visibility</p:attrName>
                                        </p:attrNameLst>
                                      </p:cBhvr>
                                      <p:to>
                                        <p:strVal val="visible"/>
                                      </p:to>
                                    </p:set>
                                    <p:animEffect transition="in" filter="fade">
                                      <p:cBhvr>
                                        <p:cTn id="37" dur="250"/>
                                        <p:tgtEl>
                                          <p:spTgt spid="705"/>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734"/>
                                        </p:tgtEl>
                                        <p:attrNameLst>
                                          <p:attrName>style.visibility</p:attrName>
                                        </p:attrNameLst>
                                      </p:cBhvr>
                                      <p:to>
                                        <p:strVal val="visible"/>
                                      </p:to>
                                    </p:set>
                                    <p:animEffect transition="in" filter="fade">
                                      <p:cBhvr>
                                        <p:cTn id="40" dur="250"/>
                                        <p:tgtEl>
                                          <p:spTgt spid="734"/>
                                        </p:tgtEl>
                                      </p:cBhvr>
                                    </p:animEffect>
                                  </p:childTnLst>
                                </p:cTn>
                              </p:par>
                            </p:childTnLst>
                          </p:cTn>
                        </p:par>
                        <p:par>
                          <p:cTn id="41" fill="hold">
                            <p:stCondLst>
                              <p:cond delay="2750"/>
                            </p:stCondLst>
                            <p:childTnLst>
                              <p:par>
                                <p:cTn id="42" presetID="22" presetClass="entr" presetSubtype="2" fill="hold" grpId="0" nodeType="afterEffect">
                                  <p:stCondLst>
                                    <p:cond delay="0"/>
                                  </p:stCondLst>
                                  <p:childTnLst>
                                    <p:set>
                                      <p:cBhvr>
                                        <p:cTn id="43" dur="1" fill="hold">
                                          <p:stCondLst>
                                            <p:cond delay="0"/>
                                          </p:stCondLst>
                                        </p:cTn>
                                        <p:tgtEl>
                                          <p:spTgt spid="387"/>
                                        </p:tgtEl>
                                        <p:attrNameLst>
                                          <p:attrName>style.visibility</p:attrName>
                                        </p:attrNameLst>
                                      </p:cBhvr>
                                      <p:to>
                                        <p:strVal val="visible"/>
                                      </p:to>
                                    </p:set>
                                    <p:animEffect transition="in" filter="wipe(right)">
                                      <p:cBhvr>
                                        <p:cTn id="44" dur="500"/>
                                        <p:tgtEl>
                                          <p:spTgt spid="387"/>
                                        </p:tgtEl>
                                      </p:cBhvr>
                                    </p:animEffect>
                                  </p:childTnLst>
                                </p:cTn>
                              </p:par>
                              <p:par>
                                <p:cTn id="45" presetID="10" presetClass="entr" presetSubtype="0" fill="hold" nodeType="withEffect">
                                  <p:stCondLst>
                                    <p:cond delay="0"/>
                                  </p:stCondLst>
                                  <p:childTnLst>
                                    <p:set>
                                      <p:cBhvr>
                                        <p:cTn id="46" dur="1" fill="hold">
                                          <p:stCondLst>
                                            <p:cond delay="0"/>
                                          </p:stCondLst>
                                        </p:cTn>
                                        <p:tgtEl>
                                          <p:spTgt spid="285"/>
                                        </p:tgtEl>
                                        <p:attrNameLst>
                                          <p:attrName>style.visibility</p:attrName>
                                        </p:attrNameLst>
                                      </p:cBhvr>
                                      <p:to>
                                        <p:strVal val="visible"/>
                                      </p:to>
                                    </p:set>
                                    <p:animEffect transition="in" filter="fade">
                                      <p:cBhvr>
                                        <p:cTn id="47" dur="500"/>
                                        <p:tgtEl>
                                          <p:spTgt spid="285"/>
                                        </p:tgtEl>
                                      </p:cBhvr>
                                    </p:animEffect>
                                  </p:childTnLst>
                                </p:cTn>
                              </p:par>
                              <p:par>
                                <p:cTn id="48" presetID="10" presetClass="entr" presetSubtype="0" fill="hold" nodeType="withEffect">
                                  <p:stCondLst>
                                    <p:cond delay="200"/>
                                  </p:stCondLst>
                                  <p:childTnLst>
                                    <p:set>
                                      <p:cBhvr>
                                        <p:cTn id="49" dur="1" fill="hold">
                                          <p:stCondLst>
                                            <p:cond delay="0"/>
                                          </p:stCondLst>
                                        </p:cTn>
                                        <p:tgtEl>
                                          <p:spTgt spid="695"/>
                                        </p:tgtEl>
                                        <p:attrNameLst>
                                          <p:attrName>style.visibility</p:attrName>
                                        </p:attrNameLst>
                                      </p:cBhvr>
                                      <p:to>
                                        <p:strVal val="visible"/>
                                      </p:to>
                                    </p:set>
                                    <p:animEffect transition="in" filter="fade">
                                      <p:cBhvr>
                                        <p:cTn id="50" dur="250"/>
                                        <p:tgtEl>
                                          <p:spTgt spid="695"/>
                                        </p:tgtEl>
                                      </p:cBhvr>
                                    </p:animEffect>
                                  </p:childTnLst>
                                </p:cTn>
                              </p:par>
                              <p:par>
                                <p:cTn id="51" presetID="10" presetClass="entr" presetSubtype="0" fill="hold" grpId="0" nodeType="withEffect">
                                  <p:stCondLst>
                                    <p:cond delay="200"/>
                                  </p:stCondLst>
                                  <p:childTnLst>
                                    <p:set>
                                      <p:cBhvr>
                                        <p:cTn id="52" dur="1" fill="hold">
                                          <p:stCondLst>
                                            <p:cond delay="0"/>
                                          </p:stCondLst>
                                        </p:cTn>
                                        <p:tgtEl>
                                          <p:spTgt spid="735"/>
                                        </p:tgtEl>
                                        <p:attrNameLst>
                                          <p:attrName>style.visibility</p:attrName>
                                        </p:attrNameLst>
                                      </p:cBhvr>
                                      <p:to>
                                        <p:strVal val="visible"/>
                                      </p:to>
                                    </p:set>
                                    <p:animEffect transition="in" filter="fade">
                                      <p:cBhvr>
                                        <p:cTn id="53" dur="250"/>
                                        <p:tgtEl>
                                          <p:spTgt spid="735"/>
                                        </p:tgtEl>
                                      </p:cBhvr>
                                    </p:animEffect>
                                  </p:childTnLst>
                                </p:cTn>
                              </p:par>
                            </p:childTnLst>
                          </p:cTn>
                        </p:par>
                        <p:par>
                          <p:cTn id="54" fill="hold">
                            <p:stCondLst>
                              <p:cond delay="3250"/>
                            </p:stCondLst>
                            <p:childTnLst>
                              <p:par>
                                <p:cTn id="55" presetID="22" presetClass="entr" presetSubtype="2" fill="hold" grpId="0" nodeType="afterEffect">
                                  <p:stCondLst>
                                    <p:cond delay="0"/>
                                  </p:stCondLst>
                                  <p:childTnLst>
                                    <p:set>
                                      <p:cBhvr>
                                        <p:cTn id="56" dur="1" fill="hold">
                                          <p:stCondLst>
                                            <p:cond delay="0"/>
                                          </p:stCondLst>
                                        </p:cTn>
                                        <p:tgtEl>
                                          <p:spTgt spid="407"/>
                                        </p:tgtEl>
                                        <p:attrNameLst>
                                          <p:attrName>style.visibility</p:attrName>
                                        </p:attrNameLst>
                                      </p:cBhvr>
                                      <p:to>
                                        <p:strVal val="visible"/>
                                      </p:to>
                                    </p:set>
                                    <p:animEffect transition="in" filter="wipe(right)">
                                      <p:cBhvr>
                                        <p:cTn id="57" dur="500"/>
                                        <p:tgtEl>
                                          <p:spTgt spid="407"/>
                                        </p:tgtEl>
                                      </p:cBhvr>
                                    </p:animEffect>
                                  </p:childTnLst>
                                </p:cTn>
                              </p:par>
                              <p:par>
                                <p:cTn id="58" presetID="10" presetClass="entr" presetSubtype="0" fill="hold" nodeType="with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fade">
                                      <p:cBhvr>
                                        <p:cTn id="60" dur="500"/>
                                        <p:tgtEl>
                                          <p:spTgt spid="222"/>
                                        </p:tgtEl>
                                      </p:cBhvr>
                                    </p:animEffect>
                                  </p:childTnLst>
                                </p:cTn>
                              </p:par>
                              <p:par>
                                <p:cTn id="61" presetID="10" presetClass="entr" presetSubtype="0" fill="hold" nodeType="withEffect">
                                  <p:stCondLst>
                                    <p:cond delay="300"/>
                                  </p:stCondLst>
                                  <p:childTnLst>
                                    <p:set>
                                      <p:cBhvr>
                                        <p:cTn id="62" dur="1" fill="hold">
                                          <p:stCondLst>
                                            <p:cond delay="0"/>
                                          </p:stCondLst>
                                        </p:cTn>
                                        <p:tgtEl>
                                          <p:spTgt spid="698"/>
                                        </p:tgtEl>
                                        <p:attrNameLst>
                                          <p:attrName>style.visibility</p:attrName>
                                        </p:attrNameLst>
                                      </p:cBhvr>
                                      <p:to>
                                        <p:strVal val="visible"/>
                                      </p:to>
                                    </p:set>
                                    <p:animEffect transition="in" filter="fade">
                                      <p:cBhvr>
                                        <p:cTn id="63" dur="250"/>
                                        <p:tgtEl>
                                          <p:spTgt spid="69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736"/>
                                        </p:tgtEl>
                                        <p:attrNameLst>
                                          <p:attrName>style.visibility</p:attrName>
                                        </p:attrNameLst>
                                      </p:cBhvr>
                                      <p:to>
                                        <p:strVal val="visible"/>
                                      </p:to>
                                    </p:set>
                                    <p:animEffect transition="in" filter="fade">
                                      <p:cBhvr>
                                        <p:cTn id="66" dur="250"/>
                                        <p:tgtEl>
                                          <p:spTgt spid="736"/>
                                        </p:tgtEl>
                                      </p:cBhvr>
                                    </p:animEffect>
                                  </p:childTnLst>
                                </p:cTn>
                              </p:par>
                            </p:childTnLst>
                          </p:cTn>
                        </p:par>
                        <p:par>
                          <p:cTn id="67" fill="hold">
                            <p:stCondLst>
                              <p:cond delay="3800"/>
                            </p:stCondLst>
                            <p:childTnLst>
                              <p:par>
                                <p:cTn id="68" presetID="22" presetClass="entr" presetSubtype="2" fill="hold" grpId="0" nodeType="afterEffect">
                                  <p:stCondLst>
                                    <p:cond delay="0"/>
                                  </p:stCondLst>
                                  <p:childTnLst>
                                    <p:set>
                                      <p:cBhvr>
                                        <p:cTn id="69" dur="1" fill="hold">
                                          <p:stCondLst>
                                            <p:cond delay="0"/>
                                          </p:stCondLst>
                                        </p:cTn>
                                        <p:tgtEl>
                                          <p:spTgt spid="336"/>
                                        </p:tgtEl>
                                        <p:attrNameLst>
                                          <p:attrName>style.visibility</p:attrName>
                                        </p:attrNameLst>
                                      </p:cBhvr>
                                      <p:to>
                                        <p:strVal val="visible"/>
                                      </p:to>
                                    </p:set>
                                    <p:animEffect transition="in" filter="wipe(right)">
                                      <p:cBhvr>
                                        <p:cTn id="70" dur="500"/>
                                        <p:tgtEl>
                                          <p:spTgt spid="336"/>
                                        </p:tgtEl>
                                      </p:cBhvr>
                                    </p:animEffect>
                                  </p:childTnLst>
                                </p:cTn>
                              </p:par>
                              <p:par>
                                <p:cTn id="71" presetID="10" presetClass="entr" presetSubtype="0" fill="hold" nodeType="withEffect">
                                  <p:stCondLst>
                                    <p:cond delay="0"/>
                                  </p:stCondLst>
                                  <p:childTnLst>
                                    <p:set>
                                      <p:cBhvr>
                                        <p:cTn id="72" dur="1" fill="hold">
                                          <p:stCondLst>
                                            <p:cond delay="0"/>
                                          </p:stCondLst>
                                        </p:cTn>
                                        <p:tgtEl>
                                          <p:spTgt spid="306"/>
                                        </p:tgtEl>
                                        <p:attrNameLst>
                                          <p:attrName>style.visibility</p:attrName>
                                        </p:attrNameLst>
                                      </p:cBhvr>
                                      <p:to>
                                        <p:strVal val="visible"/>
                                      </p:to>
                                    </p:set>
                                    <p:animEffect transition="in" filter="fade">
                                      <p:cBhvr>
                                        <p:cTn id="73" dur="500"/>
                                        <p:tgtEl>
                                          <p:spTgt spid="30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746"/>
                                        </p:tgtEl>
                                        <p:attrNameLst>
                                          <p:attrName>style.visibility</p:attrName>
                                        </p:attrNameLst>
                                      </p:cBhvr>
                                      <p:to>
                                        <p:strVal val="visible"/>
                                      </p:to>
                                    </p:set>
                                    <p:animEffect transition="in" filter="wipe(left)">
                                      <p:cBhvr>
                                        <p:cTn id="78" dur="500"/>
                                        <p:tgtEl>
                                          <p:spTgt spid="746"/>
                                        </p:tgtEl>
                                      </p:cBhvr>
                                    </p:animEffect>
                                  </p:childTnLst>
                                </p:cTn>
                              </p:par>
                              <p:par>
                                <p:cTn id="79" presetID="10" presetClass="entr" presetSubtype="0" fill="hold" nodeType="withEffect">
                                  <p:stCondLst>
                                    <p:cond delay="250"/>
                                  </p:stCondLst>
                                  <p:childTnLst>
                                    <p:set>
                                      <p:cBhvr>
                                        <p:cTn id="80" dur="1" fill="hold">
                                          <p:stCondLst>
                                            <p:cond delay="0"/>
                                          </p:stCondLst>
                                        </p:cTn>
                                        <p:tgtEl>
                                          <p:spTgt spid="756"/>
                                        </p:tgtEl>
                                        <p:attrNameLst>
                                          <p:attrName>style.visibility</p:attrName>
                                        </p:attrNameLst>
                                      </p:cBhvr>
                                      <p:to>
                                        <p:strVal val="visible"/>
                                      </p:to>
                                    </p:set>
                                    <p:animEffect transition="in" filter="fade">
                                      <p:cBhvr>
                                        <p:cTn id="81" dur="500"/>
                                        <p:tgtEl>
                                          <p:spTgt spid="756"/>
                                        </p:tgtEl>
                                      </p:cBhvr>
                                    </p:animEffect>
                                  </p:childTnLst>
                                </p:cTn>
                              </p:par>
                              <p:par>
                                <p:cTn id="82" presetID="10" presetClass="entr" presetSubtype="0" fill="hold" nodeType="withEffect">
                                  <p:stCondLst>
                                    <p:cond delay="500"/>
                                  </p:stCondLst>
                                  <p:childTnLst>
                                    <p:set>
                                      <p:cBhvr>
                                        <p:cTn id="83" dur="1" fill="hold">
                                          <p:stCondLst>
                                            <p:cond delay="0"/>
                                          </p:stCondLst>
                                        </p:cTn>
                                        <p:tgtEl>
                                          <p:spTgt spid="809"/>
                                        </p:tgtEl>
                                        <p:attrNameLst>
                                          <p:attrName>style.visibility</p:attrName>
                                        </p:attrNameLst>
                                      </p:cBhvr>
                                      <p:to>
                                        <p:strVal val="visible"/>
                                      </p:to>
                                    </p:set>
                                    <p:animEffect transition="in" filter="fade">
                                      <p:cBhvr>
                                        <p:cTn id="84" dur="500"/>
                                        <p:tgtEl>
                                          <p:spTgt spid="809"/>
                                        </p:tgtEl>
                                      </p:cBhvr>
                                    </p:animEffect>
                                  </p:childTnLst>
                                </p:cTn>
                              </p:par>
                              <p:par>
                                <p:cTn id="85" presetID="10" presetClass="entr" presetSubtype="0" fill="hold" nodeType="withEffect">
                                  <p:stCondLst>
                                    <p:cond delay="750"/>
                                  </p:stCondLst>
                                  <p:childTnLst>
                                    <p:set>
                                      <p:cBhvr>
                                        <p:cTn id="86" dur="1" fill="hold">
                                          <p:stCondLst>
                                            <p:cond delay="0"/>
                                          </p:stCondLst>
                                        </p:cTn>
                                        <p:tgtEl>
                                          <p:spTgt spid="760"/>
                                        </p:tgtEl>
                                        <p:attrNameLst>
                                          <p:attrName>style.visibility</p:attrName>
                                        </p:attrNameLst>
                                      </p:cBhvr>
                                      <p:to>
                                        <p:strVal val="visible"/>
                                      </p:to>
                                    </p:set>
                                    <p:animEffect transition="in" filter="fade">
                                      <p:cBhvr>
                                        <p:cTn id="87" dur="500"/>
                                        <p:tgtEl>
                                          <p:spTgt spid="760"/>
                                        </p:tgtEl>
                                      </p:cBhvr>
                                    </p:animEffect>
                                  </p:childTnLst>
                                </p:cTn>
                              </p:par>
                            </p:childTnLst>
                          </p:cTn>
                        </p:par>
                        <p:par>
                          <p:cTn id="88" fill="hold">
                            <p:stCondLst>
                              <p:cond delay="1250"/>
                            </p:stCondLst>
                            <p:childTnLst>
                              <p:par>
                                <p:cTn id="89" presetID="47" presetClass="entr" presetSubtype="0" fill="hold" grpId="0" nodeType="afterEffect">
                                  <p:stCondLst>
                                    <p:cond delay="0"/>
                                  </p:stCondLst>
                                  <p:childTnLst>
                                    <p:set>
                                      <p:cBhvr>
                                        <p:cTn id="90" dur="1" fill="hold">
                                          <p:stCondLst>
                                            <p:cond delay="0"/>
                                          </p:stCondLst>
                                        </p:cTn>
                                        <p:tgtEl>
                                          <p:spTgt spid="832"/>
                                        </p:tgtEl>
                                        <p:attrNameLst>
                                          <p:attrName>style.visibility</p:attrName>
                                        </p:attrNameLst>
                                      </p:cBhvr>
                                      <p:to>
                                        <p:strVal val="visible"/>
                                      </p:to>
                                    </p:set>
                                    <p:animEffect transition="in" filter="fade">
                                      <p:cBhvr>
                                        <p:cTn id="91" dur="1000"/>
                                        <p:tgtEl>
                                          <p:spTgt spid="832"/>
                                        </p:tgtEl>
                                      </p:cBhvr>
                                    </p:animEffect>
                                    <p:anim calcmode="lin" valueType="num">
                                      <p:cBhvr>
                                        <p:cTn id="92" dur="1000" fill="hold"/>
                                        <p:tgtEl>
                                          <p:spTgt spid="832"/>
                                        </p:tgtEl>
                                        <p:attrNameLst>
                                          <p:attrName>ppt_x</p:attrName>
                                        </p:attrNameLst>
                                      </p:cBhvr>
                                      <p:tavLst>
                                        <p:tav tm="0">
                                          <p:val>
                                            <p:strVal val="#ppt_x"/>
                                          </p:val>
                                        </p:tav>
                                        <p:tav tm="100000">
                                          <p:val>
                                            <p:strVal val="#ppt_x"/>
                                          </p:val>
                                        </p:tav>
                                      </p:tavLst>
                                    </p:anim>
                                    <p:anim calcmode="lin" valueType="num">
                                      <p:cBhvr>
                                        <p:cTn id="93" dur="1000" fill="hold"/>
                                        <p:tgtEl>
                                          <p:spTgt spid="832"/>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732"/>
                                        </p:tgtEl>
                                        <p:attrNameLst>
                                          <p:attrName>style.visibility</p:attrName>
                                        </p:attrNameLst>
                                      </p:cBhvr>
                                      <p:to>
                                        <p:strVal val="visible"/>
                                      </p:to>
                                    </p:set>
                                    <p:animEffect transition="in" filter="fade">
                                      <p:cBhvr>
                                        <p:cTn id="96" dur="1000"/>
                                        <p:tgtEl>
                                          <p:spTgt spid="732"/>
                                        </p:tgtEl>
                                      </p:cBhvr>
                                    </p:animEffect>
                                    <p:anim calcmode="lin" valueType="num">
                                      <p:cBhvr>
                                        <p:cTn id="97" dur="1000" fill="hold"/>
                                        <p:tgtEl>
                                          <p:spTgt spid="732"/>
                                        </p:tgtEl>
                                        <p:attrNameLst>
                                          <p:attrName>ppt_x</p:attrName>
                                        </p:attrNameLst>
                                      </p:cBhvr>
                                      <p:tavLst>
                                        <p:tav tm="0">
                                          <p:val>
                                            <p:strVal val="#ppt_x"/>
                                          </p:val>
                                        </p:tav>
                                        <p:tav tm="100000">
                                          <p:val>
                                            <p:strVal val="#ppt_x"/>
                                          </p:val>
                                        </p:tav>
                                      </p:tavLst>
                                    </p:anim>
                                    <p:anim calcmode="lin" valueType="num">
                                      <p:cBhvr>
                                        <p:cTn id="98" dur="1000" fill="hold"/>
                                        <p:tgtEl>
                                          <p:spTgt spid="732"/>
                                        </p:tgtEl>
                                        <p:attrNameLst>
                                          <p:attrName>ppt_y</p:attrName>
                                        </p:attrNameLst>
                                      </p:cBhvr>
                                      <p:tavLst>
                                        <p:tav tm="0">
                                          <p:val>
                                            <p:strVal val="#ppt_y-.1"/>
                                          </p:val>
                                        </p:tav>
                                        <p:tav tm="100000">
                                          <p:val>
                                            <p:strVal val="#ppt_y"/>
                                          </p:val>
                                        </p:tav>
                                      </p:tavLst>
                                    </p:anim>
                                  </p:childTnLst>
                                </p:cTn>
                              </p:par>
                            </p:childTnLst>
                          </p:cTn>
                        </p:par>
                        <p:par>
                          <p:cTn id="99" fill="hold">
                            <p:stCondLst>
                              <p:cond delay="2250"/>
                            </p:stCondLst>
                            <p:childTnLst>
                              <p:par>
                                <p:cTn id="100" presetID="2" presetClass="entr" presetSubtype="1" fill="hold" nodeType="afterEffect">
                                  <p:stCondLst>
                                    <p:cond delay="0"/>
                                  </p:stCondLst>
                                  <p:childTnLst>
                                    <p:set>
                                      <p:cBhvr>
                                        <p:cTn id="101" dur="1" fill="hold">
                                          <p:stCondLst>
                                            <p:cond delay="0"/>
                                          </p:stCondLst>
                                        </p:cTn>
                                        <p:tgtEl>
                                          <p:spTgt spid="833"/>
                                        </p:tgtEl>
                                        <p:attrNameLst>
                                          <p:attrName>style.visibility</p:attrName>
                                        </p:attrNameLst>
                                      </p:cBhvr>
                                      <p:to>
                                        <p:strVal val="visible"/>
                                      </p:to>
                                    </p:set>
                                    <p:anim calcmode="lin" valueType="num">
                                      <p:cBhvr additive="base">
                                        <p:cTn id="102" dur="500" fill="hold"/>
                                        <p:tgtEl>
                                          <p:spTgt spid="833"/>
                                        </p:tgtEl>
                                        <p:attrNameLst>
                                          <p:attrName>ppt_x</p:attrName>
                                        </p:attrNameLst>
                                      </p:cBhvr>
                                      <p:tavLst>
                                        <p:tav tm="0">
                                          <p:val>
                                            <p:strVal val="#ppt_x"/>
                                          </p:val>
                                        </p:tav>
                                        <p:tav tm="100000">
                                          <p:val>
                                            <p:strVal val="#ppt_x"/>
                                          </p:val>
                                        </p:tav>
                                      </p:tavLst>
                                    </p:anim>
                                    <p:anim calcmode="lin" valueType="num">
                                      <p:cBhvr additive="base">
                                        <p:cTn id="103" dur="500" fill="hold"/>
                                        <p:tgtEl>
                                          <p:spTgt spid="833"/>
                                        </p:tgtEl>
                                        <p:attrNameLst>
                                          <p:attrName>ppt_y</p:attrName>
                                        </p:attrNameLst>
                                      </p:cBhvr>
                                      <p:tavLst>
                                        <p:tav tm="0">
                                          <p:val>
                                            <p:strVal val="0-#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820"/>
                                        </p:tgtEl>
                                        <p:attrNameLst>
                                          <p:attrName>style.visibility</p:attrName>
                                        </p:attrNameLst>
                                      </p:cBhvr>
                                      <p:to>
                                        <p:strVal val="visible"/>
                                      </p:to>
                                    </p:set>
                                    <p:animEffect transition="in" filter="fade">
                                      <p:cBhvr>
                                        <p:cTn id="108" dur="500"/>
                                        <p:tgtEl>
                                          <p:spTgt spid="8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9"/>
                                        </p:tgtEl>
                                        <p:attrNameLst>
                                          <p:attrName>style.visibility</p:attrName>
                                        </p:attrNameLst>
                                      </p:cBhvr>
                                      <p:to>
                                        <p:strVal val="visible"/>
                                      </p:to>
                                    </p:set>
                                    <p:animEffect transition="in" filter="fade">
                                      <p:cBhvr>
                                        <p:cTn id="111" dur="500"/>
                                        <p:tgtEl>
                                          <p:spTgt spid="819"/>
                                        </p:tgtEl>
                                      </p:cBhvr>
                                    </p:animEffec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826"/>
                                        </p:tgtEl>
                                        <p:attrNameLst>
                                          <p:attrName>style.visibility</p:attrName>
                                        </p:attrNameLst>
                                      </p:cBhvr>
                                      <p:to>
                                        <p:strVal val="visible"/>
                                      </p:to>
                                    </p:set>
                                    <p:animEffect transition="in" filter="fade">
                                      <p:cBhvr>
                                        <p:cTn id="115" dur="500"/>
                                        <p:tgtEl>
                                          <p:spTgt spid="826"/>
                                        </p:tgtEl>
                                      </p:cBhvr>
                                    </p:animEffect>
                                  </p:childTnLst>
                                </p:cTn>
                              </p:par>
                              <p:par>
                                <p:cTn id="116" presetID="8" presetClass="emph" presetSubtype="0" fill="hold" nodeType="withEffect">
                                  <p:stCondLst>
                                    <p:cond delay="0"/>
                                  </p:stCondLst>
                                  <p:childTnLst>
                                    <p:animRot by="21600000">
                                      <p:cBhvr>
                                        <p:cTn id="117" dur="1250" fill="hold"/>
                                        <p:tgtEl>
                                          <p:spTgt spid="826"/>
                                        </p:tgtEl>
                                        <p:attrNameLst>
                                          <p:attrName>r</p:attrName>
                                        </p:attrNameLst>
                                      </p:cBhvr>
                                    </p:animRot>
                                  </p:childTnLst>
                                </p:cTn>
                              </p:par>
                              <p:par>
                                <p:cTn id="118" presetID="10" presetClass="entr" presetSubtype="0" fill="hold" grpId="0" nodeType="withEffect">
                                  <p:stCondLst>
                                    <p:cond delay="1000"/>
                                  </p:stCondLst>
                                  <p:childTnLst>
                                    <p:set>
                                      <p:cBhvr>
                                        <p:cTn id="119" dur="1" fill="hold">
                                          <p:stCondLst>
                                            <p:cond delay="0"/>
                                          </p:stCondLst>
                                        </p:cTn>
                                        <p:tgtEl>
                                          <p:spTgt spid="830"/>
                                        </p:tgtEl>
                                        <p:attrNameLst>
                                          <p:attrName>style.visibility</p:attrName>
                                        </p:attrNameLst>
                                      </p:cBhvr>
                                      <p:to>
                                        <p:strVal val="visible"/>
                                      </p:to>
                                    </p:set>
                                    <p:animEffect transition="in" filter="fade">
                                      <p:cBhvr>
                                        <p:cTn id="120" dur="500"/>
                                        <p:tgtEl>
                                          <p:spTgt spid="830"/>
                                        </p:tgtEl>
                                      </p:cBhvr>
                                    </p:animEffect>
                                  </p:childTnLst>
                                </p:cTn>
                              </p:par>
                            </p:childTnLst>
                          </p:cTn>
                        </p:par>
                        <p:par>
                          <p:cTn id="121" fill="hold">
                            <p:stCondLst>
                              <p:cond delay="2000"/>
                            </p:stCondLst>
                            <p:childTnLst>
                              <p:par>
                                <p:cTn id="122" presetID="10" presetClass="entr" presetSubtype="0" fill="hold" nodeType="afterEffect">
                                  <p:stCondLst>
                                    <p:cond delay="0"/>
                                  </p:stCondLst>
                                  <p:childTnLst>
                                    <p:set>
                                      <p:cBhvr>
                                        <p:cTn id="123" dur="1" fill="hold">
                                          <p:stCondLst>
                                            <p:cond delay="0"/>
                                          </p:stCondLst>
                                        </p:cTn>
                                        <p:tgtEl>
                                          <p:spTgt spid="720"/>
                                        </p:tgtEl>
                                        <p:attrNameLst>
                                          <p:attrName>style.visibility</p:attrName>
                                        </p:attrNameLst>
                                      </p:cBhvr>
                                      <p:to>
                                        <p:strVal val="visible"/>
                                      </p:to>
                                    </p:set>
                                    <p:animEffect transition="in" filter="fade">
                                      <p:cBhvr>
                                        <p:cTn id="124" dur="1000"/>
                                        <p:tgtEl>
                                          <p:spTgt spid="720"/>
                                        </p:tgtEl>
                                      </p:cBhvr>
                                    </p:animEffect>
                                  </p:childTnLst>
                                </p:cTn>
                              </p:par>
                              <p:par>
                                <p:cTn id="125" presetID="63" presetClass="path" presetSubtype="0" accel="50000" decel="50000" fill="hold" nodeType="withEffect">
                                  <p:stCondLst>
                                    <p:cond delay="0"/>
                                  </p:stCondLst>
                                  <p:childTnLst>
                                    <p:animMotion origin="layout" path="M -0.09766 -2.96296E-6 L -1.04167E-6 -2.96296E-6 " pathEditMode="relative" rAng="0" ptsTypes="AA">
                                      <p:cBhvr>
                                        <p:cTn id="126" dur="1500" fill="hold"/>
                                        <p:tgtEl>
                                          <p:spTgt spid="720"/>
                                        </p:tgtEl>
                                        <p:attrNameLst>
                                          <p:attrName>ppt_x</p:attrName>
                                          <p:attrName>ppt_y</p:attrName>
                                        </p:attrNameLst>
                                      </p:cBhvr>
                                      <p:rCtr x="4883" y="0"/>
                                    </p:animMotion>
                                  </p:childTnLst>
                                </p:cTn>
                              </p:par>
                              <p:par>
                                <p:cTn id="127" presetID="10" presetClass="entr" presetSubtype="0" fill="hold" grpId="0" nodeType="withEffect">
                                  <p:stCondLst>
                                    <p:cond delay="1000"/>
                                  </p:stCondLst>
                                  <p:childTnLst>
                                    <p:set>
                                      <p:cBhvr>
                                        <p:cTn id="128" dur="1" fill="hold">
                                          <p:stCondLst>
                                            <p:cond delay="0"/>
                                          </p:stCondLst>
                                        </p:cTn>
                                        <p:tgtEl>
                                          <p:spTgt spid="851"/>
                                        </p:tgtEl>
                                        <p:attrNameLst>
                                          <p:attrName>style.visibility</p:attrName>
                                        </p:attrNameLst>
                                      </p:cBhvr>
                                      <p:to>
                                        <p:strVal val="visible"/>
                                      </p:to>
                                    </p:set>
                                    <p:animEffect transition="in" filter="fade">
                                      <p:cBhvr>
                                        <p:cTn id="129" dur="500"/>
                                        <p:tgtEl>
                                          <p:spTgt spid="85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636"/>
                                        </p:tgtEl>
                                        <p:attrNameLst>
                                          <p:attrName>style.visibility</p:attrName>
                                        </p:attrNameLst>
                                      </p:cBhvr>
                                      <p:to>
                                        <p:strVal val="visible"/>
                                      </p:to>
                                    </p:set>
                                    <p:animEffect transition="in" filter="wipe(left)">
                                      <p:cBhvr>
                                        <p:cTn id="134" dur="500"/>
                                        <p:tgtEl>
                                          <p:spTgt spid="636"/>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637"/>
                                        </p:tgtEl>
                                        <p:attrNameLst>
                                          <p:attrName>style.visibility</p:attrName>
                                        </p:attrNameLst>
                                      </p:cBhvr>
                                      <p:to>
                                        <p:strVal val="visible"/>
                                      </p:to>
                                    </p:set>
                                    <p:animEffect transition="in" filter="wipe(left)">
                                      <p:cBhvr>
                                        <p:cTn id="137" dur="500"/>
                                        <p:tgtEl>
                                          <p:spTgt spid="637"/>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852"/>
                                        </p:tgtEl>
                                        <p:attrNameLst>
                                          <p:attrName>style.visibility</p:attrName>
                                        </p:attrNameLst>
                                      </p:cBhvr>
                                      <p:to>
                                        <p:strVal val="visible"/>
                                      </p:to>
                                    </p:set>
                                    <p:animEffect transition="in" filter="wipe(left)">
                                      <p:cBhvr>
                                        <p:cTn id="140" dur="500"/>
                                        <p:tgtEl>
                                          <p:spTgt spid="852"/>
                                        </p:tgtEl>
                                      </p:cBhvr>
                                    </p:animEffect>
                                  </p:childTnLst>
                                </p:cTn>
                              </p:par>
                              <p:par>
                                <p:cTn id="141" presetID="21" presetClass="entr" presetSubtype="8" fill="hold" grpId="0" nodeType="withEffect">
                                  <p:stCondLst>
                                    <p:cond delay="0"/>
                                  </p:stCondLst>
                                  <p:childTnLst>
                                    <p:set>
                                      <p:cBhvr>
                                        <p:cTn id="142" dur="1" fill="hold">
                                          <p:stCondLst>
                                            <p:cond delay="0"/>
                                          </p:stCondLst>
                                        </p:cTn>
                                        <p:tgtEl>
                                          <p:spTgt spid="831"/>
                                        </p:tgtEl>
                                        <p:attrNameLst>
                                          <p:attrName>style.visibility</p:attrName>
                                        </p:attrNameLst>
                                      </p:cBhvr>
                                      <p:to>
                                        <p:strVal val="visible"/>
                                      </p:to>
                                    </p:set>
                                    <p:animEffect transition="in" filter="wheel(8)">
                                      <p:cBhvr>
                                        <p:cTn id="143" dur="500"/>
                                        <p:tgtEl>
                                          <p:spTgt spid="831"/>
                                        </p:tgtEl>
                                      </p:cBhvr>
                                    </p:animEffect>
                                  </p:childTnLst>
                                </p:cTn>
                              </p:par>
                              <p:par>
                                <p:cTn id="144" presetID="8" presetClass="emph" presetSubtype="0" fill="hold" grpId="1" nodeType="withEffect">
                                  <p:stCondLst>
                                    <p:cond delay="0"/>
                                  </p:stCondLst>
                                  <p:childTnLst>
                                    <p:animRot by="21600000">
                                      <p:cBhvr>
                                        <p:cTn id="145" dur="3000" fill="hold"/>
                                        <p:tgtEl>
                                          <p:spTgt spid="831"/>
                                        </p:tgtEl>
                                        <p:attrNameLst>
                                          <p:attrName>r</p:attrName>
                                        </p:attrNameLst>
                                      </p:cBhvr>
                                    </p:animRot>
                                  </p:childTnLst>
                                </p:cTn>
                              </p:par>
                              <p:par>
                                <p:cTn id="146" presetID="10" presetClass="entr" presetSubtype="0" fill="hold" grpId="0" nodeType="withEffect">
                                  <p:stCondLst>
                                    <p:cond delay="0"/>
                                  </p:stCondLst>
                                  <p:childTnLst>
                                    <p:set>
                                      <p:cBhvr>
                                        <p:cTn id="147" dur="1" fill="hold">
                                          <p:stCondLst>
                                            <p:cond delay="0"/>
                                          </p:stCondLst>
                                        </p:cTn>
                                        <p:tgtEl>
                                          <p:spTgt spid="676"/>
                                        </p:tgtEl>
                                        <p:attrNameLst>
                                          <p:attrName>style.visibility</p:attrName>
                                        </p:attrNameLst>
                                      </p:cBhvr>
                                      <p:to>
                                        <p:strVal val="visible"/>
                                      </p:to>
                                    </p:set>
                                    <p:animEffect transition="in" filter="fade">
                                      <p:cBhvr>
                                        <p:cTn id="148" dur="500"/>
                                        <p:tgtEl>
                                          <p:spTgt spid="676"/>
                                        </p:tgtEl>
                                      </p:cBhvr>
                                    </p:animEffect>
                                  </p:childTnLst>
                                </p:cTn>
                              </p:par>
                              <p:par>
                                <p:cTn id="149" presetID="10" presetClass="entr" presetSubtype="0" fill="hold" nodeType="withEffect">
                                  <p:stCondLst>
                                    <p:cond delay="500"/>
                                  </p:stCondLst>
                                  <p:childTnLst>
                                    <p:set>
                                      <p:cBhvr>
                                        <p:cTn id="150" dur="1" fill="hold">
                                          <p:stCondLst>
                                            <p:cond delay="0"/>
                                          </p:stCondLst>
                                        </p:cTn>
                                        <p:tgtEl>
                                          <p:spTgt spid="4"/>
                                        </p:tgtEl>
                                        <p:attrNameLst>
                                          <p:attrName>style.visibility</p:attrName>
                                        </p:attrNameLst>
                                      </p:cBhvr>
                                      <p:to>
                                        <p:strVal val="visible"/>
                                      </p:to>
                                    </p:set>
                                    <p:animEffect transition="in" filter="fade">
                                      <p:cBhvr>
                                        <p:cTn id="151" dur="250"/>
                                        <p:tgtEl>
                                          <p:spTgt spid="4"/>
                                        </p:tgtEl>
                                      </p:cBhvr>
                                    </p:animEffect>
                                  </p:childTnLst>
                                </p:cTn>
                              </p:par>
                              <p:par>
                                <p:cTn id="152" presetID="10" presetClass="entr" presetSubtype="0" fill="hold" grpId="0" nodeType="withEffect">
                                  <p:stCondLst>
                                    <p:cond delay="500"/>
                                  </p:stCondLst>
                                  <p:childTnLst>
                                    <p:set>
                                      <p:cBhvr>
                                        <p:cTn id="153" dur="1" fill="hold">
                                          <p:stCondLst>
                                            <p:cond delay="0"/>
                                          </p:stCondLst>
                                        </p:cTn>
                                        <p:tgtEl>
                                          <p:spTgt spid="644"/>
                                        </p:tgtEl>
                                        <p:attrNameLst>
                                          <p:attrName>style.visibility</p:attrName>
                                        </p:attrNameLst>
                                      </p:cBhvr>
                                      <p:to>
                                        <p:strVal val="visible"/>
                                      </p:to>
                                    </p:set>
                                    <p:animEffect transition="in" filter="fade">
                                      <p:cBhvr>
                                        <p:cTn id="154" dur="250"/>
                                        <p:tgtEl>
                                          <p:spTgt spid="644"/>
                                        </p:tgtEl>
                                      </p:cBhvr>
                                    </p:animEffect>
                                  </p:childTnLst>
                                </p:cTn>
                              </p:par>
                              <p:par>
                                <p:cTn id="155" presetID="10" presetClass="entr" presetSubtype="0" fill="hold" nodeType="withEffect">
                                  <p:stCondLst>
                                    <p:cond delay="500"/>
                                  </p:stCondLst>
                                  <p:childTnLst>
                                    <p:set>
                                      <p:cBhvr>
                                        <p:cTn id="156" dur="1" fill="hold">
                                          <p:stCondLst>
                                            <p:cond delay="0"/>
                                          </p:stCondLst>
                                        </p:cTn>
                                        <p:tgtEl>
                                          <p:spTgt spid="668"/>
                                        </p:tgtEl>
                                        <p:attrNameLst>
                                          <p:attrName>style.visibility</p:attrName>
                                        </p:attrNameLst>
                                      </p:cBhvr>
                                      <p:to>
                                        <p:strVal val="visible"/>
                                      </p:to>
                                    </p:set>
                                    <p:animEffect transition="in" filter="fade">
                                      <p:cBhvr>
                                        <p:cTn id="157" dur="250"/>
                                        <p:tgtEl>
                                          <p:spTgt spid="668"/>
                                        </p:tgtEl>
                                      </p:cBhvr>
                                    </p:animEffect>
                                  </p:childTnLst>
                                </p:cTn>
                              </p:par>
                              <p:par>
                                <p:cTn id="158" presetID="10" presetClass="entr" presetSubtype="0" fill="hold" grpId="0" nodeType="withEffect">
                                  <p:stCondLst>
                                    <p:cond delay="500"/>
                                  </p:stCondLst>
                                  <p:childTnLst>
                                    <p:set>
                                      <p:cBhvr>
                                        <p:cTn id="159" dur="1" fill="hold">
                                          <p:stCondLst>
                                            <p:cond delay="0"/>
                                          </p:stCondLst>
                                        </p:cTn>
                                        <p:tgtEl>
                                          <p:spTgt spid="667"/>
                                        </p:tgtEl>
                                        <p:attrNameLst>
                                          <p:attrName>style.visibility</p:attrName>
                                        </p:attrNameLst>
                                      </p:cBhvr>
                                      <p:to>
                                        <p:strVal val="visible"/>
                                      </p:to>
                                    </p:set>
                                    <p:animEffect transition="in" filter="fade">
                                      <p:cBhvr>
                                        <p:cTn id="160" dur="250"/>
                                        <p:tgtEl>
                                          <p:spTgt spid="667"/>
                                        </p:tgtEl>
                                      </p:cBhvr>
                                    </p:animEffect>
                                  </p:childTnLst>
                                </p:cTn>
                              </p:par>
                              <p:par>
                                <p:cTn id="161" presetID="10" presetClass="entr" presetSubtype="0" fill="hold" nodeType="withEffect">
                                  <p:stCondLst>
                                    <p:cond delay="750"/>
                                  </p:stCondLst>
                                  <p:childTnLst>
                                    <p:set>
                                      <p:cBhvr>
                                        <p:cTn id="162" dur="1" fill="hold">
                                          <p:stCondLst>
                                            <p:cond delay="0"/>
                                          </p:stCondLst>
                                        </p:cTn>
                                        <p:tgtEl>
                                          <p:spTgt spid="639"/>
                                        </p:tgtEl>
                                        <p:attrNameLst>
                                          <p:attrName>style.visibility</p:attrName>
                                        </p:attrNameLst>
                                      </p:cBhvr>
                                      <p:to>
                                        <p:strVal val="visible"/>
                                      </p:to>
                                    </p:set>
                                    <p:animEffect transition="in" filter="fade">
                                      <p:cBhvr>
                                        <p:cTn id="163" dur="250"/>
                                        <p:tgtEl>
                                          <p:spTgt spid="639"/>
                                        </p:tgtEl>
                                      </p:cBhvr>
                                    </p:animEffect>
                                  </p:childTnLst>
                                </p:cTn>
                              </p:par>
                              <p:par>
                                <p:cTn id="164" presetID="10" presetClass="entr" presetSubtype="0" fill="hold" grpId="0" nodeType="withEffect">
                                  <p:stCondLst>
                                    <p:cond delay="750"/>
                                  </p:stCondLst>
                                  <p:childTnLst>
                                    <p:set>
                                      <p:cBhvr>
                                        <p:cTn id="165" dur="1" fill="hold">
                                          <p:stCondLst>
                                            <p:cond delay="0"/>
                                          </p:stCondLst>
                                        </p:cTn>
                                        <p:tgtEl>
                                          <p:spTgt spid="638"/>
                                        </p:tgtEl>
                                        <p:attrNameLst>
                                          <p:attrName>style.visibility</p:attrName>
                                        </p:attrNameLst>
                                      </p:cBhvr>
                                      <p:to>
                                        <p:strVal val="visible"/>
                                      </p:to>
                                    </p:set>
                                    <p:animEffect transition="in" filter="fade">
                                      <p:cBhvr>
                                        <p:cTn id="166" dur="250"/>
                                        <p:tgtEl>
                                          <p:spTgt spid="638"/>
                                        </p:tgtEl>
                                      </p:cBhvr>
                                    </p:animEffect>
                                  </p:childTnLst>
                                </p:cTn>
                              </p:par>
                              <p:par>
                                <p:cTn id="167" presetID="10" presetClass="entr" presetSubtype="0" fill="hold" nodeType="withEffect">
                                  <p:stCondLst>
                                    <p:cond delay="1000"/>
                                  </p:stCondLst>
                                  <p:childTnLst>
                                    <p:set>
                                      <p:cBhvr>
                                        <p:cTn id="168" dur="1" fill="hold">
                                          <p:stCondLst>
                                            <p:cond delay="0"/>
                                          </p:stCondLst>
                                        </p:cTn>
                                        <p:tgtEl>
                                          <p:spTgt spid="657"/>
                                        </p:tgtEl>
                                        <p:attrNameLst>
                                          <p:attrName>style.visibility</p:attrName>
                                        </p:attrNameLst>
                                      </p:cBhvr>
                                      <p:to>
                                        <p:strVal val="visible"/>
                                      </p:to>
                                    </p:set>
                                    <p:animEffect transition="in" filter="fade">
                                      <p:cBhvr>
                                        <p:cTn id="169" dur="250"/>
                                        <p:tgtEl>
                                          <p:spTgt spid="657"/>
                                        </p:tgtEl>
                                      </p:cBhvr>
                                    </p:animEffect>
                                  </p:childTnLst>
                                </p:cTn>
                              </p:par>
                              <p:par>
                                <p:cTn id="170" presetID="10" presetClass="entr" presetSubtype="0" fill="hold" grpId="0" nodeType="withEffect">
                                  <p:stCondLst>
                                    <p:cond delay="1000"/>
                                  </p:stCondLst>
                                  <p:childTnLst>
                                    <p:set>
                                      <p:cBhvr>
                                        <p:cTn id="171" dur="1" fill="hold">
                                          <p:stCondLst>
                                            <p:cond delay="0"/>
                                          </p:stCondLst>
                                        </p:cTn>
                                        <p:tgtEl>
                                          <p:spTgt spid="656"/>
                                        </p:tgtEl>
                                        <p:attrNameLst>
                                          <p:attrName>style.visibility</p:attrName>
                                        </p:attrNameLst>
                                      </p:cBhvr>
                                      <p:to>
                                        <p:strVal val="visible"/>
                                      </p:to>
                                    </p:set>
                                    <p:animEffect transition="in" filter="fade">
                                      <p:cBhvr>
                                        <p:cTn id="172" dur="250"/>
                                        <p:tgtEl>
                                          <p:spTgt spid="656"/>
                                        </p:tgtEl>
                                      </p:cBhvr>
                                    </p:animEffect>
                                  </p:childTnLst>
                                </p:cTn>
                              </p:par>
                              <p:par>
                                <p:cTn id="173" presetID="10" presetClass="entr" presetSubtype="0" fill="hold" nodeType="withEffect">
                                  <p:stCondLst>
                                    <p:cond delay="1250"/>
                                  </p:stCondLst>
                                  <p:childTnLst>
                                    <p:set>
                                      <p:cBhvr>
                                        <p:cTn id="174" dur="1" fill="hold">
                                          <p:stCondLst>
                                            <p:cond delay="0"/>
                                          </p:stCondLst>
                                        </p:cTn>
                                        <p:tgtEl>
                                          <p:spTgt spid="651"/>
                                        </p:tgtEl>
                                        <p:attrNameLst>
                                          <p:attrName>style.visibility</p:attrName>
                                        </p:attrNameLst>
                                      </p:cBhvr>
                                      <p:to>
                                        <p:strVal val="visible"/>
                                      </p:to>
                                    </p:set>
                                    <p:animEffect transition="in" filter="fade">
                                      <p:cBhvr>
                                        <p:cTn id="175" dur="250"/>
                                        <p:tgtEl>
                                          <p:spTgt spid="651"/>
                                        </p:tgtEl>
                                      </p:cBhvr>
                                    </p:animEffect>
                                  </p:childTnLst>
                                </p:cTn>
                              </p:par>
                              <p:par>
                                <p:cTn id="176" presetID="10" presetClass="entr" presetSubtype="0" fill="hold" grpId="0" nodeType="withEffect">
                                  <p:stCondLst>
                                    <p:cond delay="1250"/>
                                  </p:stCondLst>
                                  <p:childTnLst>
                                    <p:set>
                                      <p:cBhvr>
                                        <p:cTn id="177" dur="1" fill="hold">
                                          <p:stCondLst>
                                            <p:cond delay="0"/>
                                          </p:stCondLst>
                                        </p:cTn>
                                        <p:tgtEl>
                                          <p:spTgt spid="650"/>
                                        </p:tgtEl>
                                        <p:attrNameLst>
                                          <p:attrName>style.visibility</p:attrName>
                                        </p:attrNameLst>
                                      </p:cBhvr>
                                      <p:to>
                                        <p:strVal val="visible"/>
                                      </p:to>
                                    </p:set>
                                    <p:animEffect transition="in" filter="fade">
                                      <p:cBhvr>
                                        <p:cTn id="178" dur="250"/>
                                        <p:tgtEl>
                                          <p:spTgt spid="650"/>
                                        </p:tgtEl>
                                      </p:cBhvr>
                                    </p:animEffect>
                                  </p:childTnLst>
                                </p:cTn>
                              </p:par>
                            </p:childTnLst>
                          </p:cTn>
                        </p:par>
                        <p:par>
                          <p:cTn id="179" fill="hold">
                            <p:stCondLst>
                              <p:cond delay="3000"/>
                            </p:stCondLst>
                            <p:childTnLst>
                              <p:par>
                                <p:cTn id="180" presetID="10" presetClass="entr" presetSubtype="0" fill="hold" nodeType="afterEffect">
                                  <p:stCondLst>
                                    <p:cond delay="0"/>
                                  </p:stCondLst>
                                  <p:childTnLst>
                                    <p:set>
                                      <p:cBhvr>
                                        <p:cTn id="181" dur="1" fill="hold">
                                          <p:stCondLst>
                                            <p:cond delay="0"/>
                                          </p:stCondLst>
                                        </p:cTn>
                                        <p:tgtEl>
                                          <p:spTgt spid="3"/>
                                        </p:tgtEl>
                                        <p:attrNameLst>
                                          <p:attrName>style.visibility</p:attrName>
                                        </p:attrNameLst>
                                      </p:cBhvr>
                                      <p:to>
                                        <p:strVal val="visible"/>
                                      </p:to>
                                    </p:set>
                                    <p:animEffect transition="in" filter="fade">
                                      <p:cBhvr>
                                        <p:cTn id="182" dur="500"/>
                                        <p:tgtEl>
                                          <p:spTgt spid="3"/>
                                        </p:tgtEl>
                                      </p:cBhvr>
                                    </p:animEffect>
                                  </p:childTnLst>
                                </p:cTn>
                              </p:par>
                              <p:par>
                                <p:cTn id="183" presetID="10" presetClass="entr" presetSubtype="0" fill="hold" nodeType="withEffect">
                                  <p:stCondLst>
                                    <p:cond delay="0"/>
                                  </p:stCondLst>
                                  <p:childTnLst>
                                    <p:set>
                                      <p:cBhvr>
                                        <p:cTn id="184" dur="1" fill="hold">
                                          <p:stCondLst>
                                            <p:cond delay="0"/>
                                          </p:stCondLst>
                                        </p:cTn>
                                        <p:tgtEl>
                                          <p:spTgt spid="229"/>
                                        </p:tgtEl>
                                        <p:attrNameLst>
                                          <p:attrName>style.visibility</p:attrName>
                                        </p:attrNameLst>
                                      </p:cBhvr>
                                      <p:to>
                                        <p:strVal val="visible"/>
                                      </p:to>
                                    </p:set>
                                    <p:animEffect transition="in" filter="fade">
                                      <p:cBhvr>
                                        <p:cTn id="185" dur="500"/>
                                        <p:tgtEl>
                                          <p:spTgt spid="229"/>
                                        </p:tgtEl>
                                      </p:cBhvr>
                                    </p:animEffect>
                                  </p:childTnLst>
                                </p:cTn>
                              </p:par>
                              <p:par>
                                <p:cTn id="186" presetID="10" presetClass="entr" presetSubtype="0" fill="hold" nodeType="withEffect">
                                  <p:stCondLst>
                                    <p:cond delay="0"/>
                                  </p:stCondLst>
                                  <p:childTnLst>
                                    <p:set>
                                      <p:cBhvr>
                                        <p:cTn id="187" dur="1" fill="hold">
                                          <p:stCondLst>
                                            <p:cond delay="0"/>
                                          </p:stCondLst>
                                        </p:cTn>
                                        <p:tgtEl>
                                          <p:spTgt spid="232"/>
                                        </p:tgtEl>
                                        <p:attrNameLst>
                                          <p:attrName>style.visibility</p:attrName>
                                        </p:attrNameLst>
                                      </p:cBhvr>
                                      <p:to>
                                        <p:strVal val="visible"/>
                                      </p:to>
                                    </p:set>
                                    <p:animEffect transition="in" filter="fade">
                                      <p:cBhvr>
                                        <p:cTn id="188" dur="500"/>
                                        <p:tgtEl>
                                          <p:spTgt spid="23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438"/>
                                        </p:tgtEl>
                                        <p:attrNameLst>
                                          <p:attrName>style.visibility</p:attrName>
                                        </p:attrNameLst>
                                      </p:cBhvr>
                                      <p:to>
                                        <p:strVal val="visible"/>
                                      </p:to>
                                    </p:set>
                                    <p:animEffect transition="in" filter="wipe(left)">
                                      <p:cBhvr>
                                        <p:cTn id="191" dur="500"/>
                                        <p:tgtEl>
                                          <p:spTgt spid="438"/>
                                        </p:tgtEl>
                                      </p:cBhvr>
                                    </p:animEffect>
                                  </p:childTnLst>
                                </p:cTn>
                              </p:par>
                            </p:childTnLst>
                          </p:cTn>
                        </p:par>
                        <p:par>
                          <p:cTn id="192" fill="hold">
                            <p:stCondLst>
                              <p:cond delay="3500"/>
                            </p:stCondLst>
                            <p:childTnLst>
                              <p:par>
                                <p:cTn id="193" presetID="10" presetClass="entr" presetSubtype="0" fill="hold" nodeType="afterEffect">
                                  <p:stCondLst>
                                    <p:cond delay="0"/>
                                  </p:stCondLst>
                                  <p:childTnLst>
                                    <p:set>
                                      <p:cBhvr>
                                        <p:cTn id="194" dur="1" fill="hold">
                                          <p:stCondLst>
                                            <p:cond delay="0"/>
                                          </p:stCondLst>
                                        </p:cTn>
                                        <p:tgtEl>
                                          <p:spTgt spid="269"/>
                                        </p:tgtEl>
                                        <p:attrNameLst>
                                          <p:attrName>style.visibility</p:attrName>
                                        </p:attrNameLst>
                                      </p:cBhvr>
                                      <p:to>
                                        <p:strVal val="visible"/>
                                      </p:to>
                                    </p:set>
                                    <p:animEffect transition="in" filter="fade">
                                      <p:cBhvr>
                                        <p:cTn id="195"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animBg="1"/>
      <p:bldP spid="369" grpId="0" animBg="1"/>
      <p:bldP spid="387" grpId="0" animBg="1"/>
      <p:bldP spid="336" grpId="0" animBg="1"/>
      <p:bldP spid="407" grpId="0" animBg="1"/>
      <p:bldP spid="636" grpId="0" animBg="1"/>
      <p:bldP spid="637" grpId="0" animBg="1"/>
      <p:bldP spid="638" grpId="0"/>
      <p:bldP spid="644" grpId="0"/>
      <p:bldP spid="650" grpId="0"/>
      <p:bldP spid="656" grpId="0"/>
      <p:bldP spid="667" grpId="0"/>
      <p:bldP spid="676" grpId="0"/>
      <p:bldP spid="694" grpId="0" animBg="1"/>
      <p:bldP spid="719" grpId="0" animBg="1"/>
      <p:bldP spid="732" grpId="0" animBg="1"/>
      <p:bldP spid="733" grpId="0"/>
      <p:bldP spid="734" grpId="0"/>
      <p:bldP spid="735" grpId="0"/>
      <p:bldP spid="736" grpId="0"/>
      <p:bldP spid="745" grpId="0"/>
      <p:bldP spid="819" grpId="0"/>
      <p:bldP spid="830" grpId="0"/>
      <p:bldP spid="831" grpId="0" animBg="1"/>
      <p:bldP spid="831" grpId="1" animBg="1"/>
      <p:bldP spid="832" grpId="0" animBg="1"/>
      <p:bldP spid="851" grpId="0"/>
      <p:bldP spid="8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Shape 116">
            <a:extLst>
              <a:ext uri="{FF2B5EF4-FFF2-40B4-BE49-F238E27FC236}">
                <a16:creationId xmlns:a16="http://schemas.microsoft.com/office/drawing/2014/main" id="{B5A0DAB4-4160-4F36-B3B5-75A55285BBB5}"/>
              </a:ext>
            </a:extLst>
          </p:cNvPr>
          <p:cNvSpPr/>
          <p:nvPr/>
        </p:nvSpPr>
        <p:spPr bwMode="auto">
          <a:xfrm flipH="1" flipV="1">
            <a:off x="7888850" y="2980788"/>
            <a:ext cx="149404" cy="89642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2" name="Title 1"/>
          <p:cNvSpPr>
            <a:spLocks noGrp="1"/>
          </p:cNvSpPr>
          <p:nvPr>
            <p:ph type="title"/>
          </p:nvPr>
        </p:nvSpPr>
        <p:spPr>
          <a:xfrm>
            <a:off x="426424" y="440495"/>
            <a:ext cx="11336039" cy="758022"/>
          </a:xfrm>
        </p:spPr>
        <p:txBody>
          <a:bodyPr/>
          <a:lstStyle/>
          <a:p>
            <a:r>
              <a:rPr lang="en-US"/>
              <a:t>6.5 trillion correlated signals per day</a:t>
            </a:r>
          </a:p>
        </p:txBody>
      </p:sp>
      <p:sp>
        <p:nvSpPr>
          <p:cNvPr id="35" name="Freeform: Shape 34">
            <a:extLst>
              <a:ext uri="{FF2B5EF4-FFF2-40B4-BE49-F238E27FC236}">
                <a16:creationId xmlns:a16="http://schemas.microsoft.com/office/drawing/2014/main" id="{203C24F6-6F6D-44B7-8F53-4EB008B6E44A}"/>
              </a:ext>
            </a:extLst>
          </p:cNvPr>
          <p:cNvSpPr/>
          <p:nvPr/>
        </p:nvSpPr>
        <p:spPr bwMode="auto">
          <a:xfrm>
            <a:off x="1427772" y="2340042"/>
            <a:ext cx="566746" cy="47533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74" name="Freeform: Shape 73">
            <a:extLst>
              <a:ext uri="{FF2B5EF4-FFF2-40B4-BE49-F238E27FC236}">
                <a16:creationId xmlns:a16="http://schemas.microsoft.com/office/drawing/2014/main" id="{E88F5CAA-9248-4696-92AA-EAE22BF31905}"/>
              </a:ext>
            </a:extLst>
          </p:cNvPr>
          <p:cNvSpPr/>
          <p:nvPr/>
        </p:nvSpPr>
        <p:spPr bwMode="auto">
          <a:xfrm>
            <a:off x="1725935" y="3817297"/>
            <a:ext cx="94925" cy="71277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75" name="Freeform: Shape 74">
            <a:extLst>
              <a:ext uri="{FF2B5EF4-FFF2-40B4-BE49-F238E27FC236}">
                <a16:creationId xmlns:a16="http://schemas.microsoft.com/office/drawing/2014/main" id="{8B067FE1-A055-47FC-B56C-234977759B50}"/>
              </a:ext>
            </a:extLst>
          </p:cNvPr>
          <p:cNvSpPr/>
          <p:nvPr/>
        </p:nvSpPr>
        <p:spPr bwMode="auto">
          <a:xfrm>
            <a:off x="2339912" y="4130110"/>
            <a:ext cx="527999" cy="62325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76" name="Freeform: Shape 75">
            <a:extLst>
              <a:ext uri="{FF2B5EF4-FFF2-40B4-BE49-F238E27FC236}">
                <a16:creationId xmlns:a16="http://schemas.microsoft.com/office/drawing/2014/main" id="{F7B7389C-E9D6-40DE-8F56-BAC6BCBF372D}"/>
              </a:ext>
            </a:extLst>
          </p:cNvPr>
          <p:cNvSpPr/>
          <p:nvPr/>
        </p:nvSpPr>
        <p:spPr bwMode="auto">
          <a:xfrm flipH="1">
            <a:off x="976693" y="3817298"/>
            <a:ext cx="328170" cy="69895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77" name="Freeform: Shape 76">
            <a:extLst>
              <a:ext uri="{FF2B5EF4-FFF2-40B4-BE49-F238E27FC236}">
                <a16:creationId xmlns:a16="http://schemas.microsoft.com/office/drawing/2014/main" id="{3A9516F3-5F93-42AD-811F-622B97E91CE2}"/>
              </a:ext>
            </a:extLst>
          </p:cNvPr>
          <p:cNvSpPr/>
          <p:nvPr/>
        </p:nvSpPr>
        <p:spPr bwMode="auto">
          <a:xfrm>
            <a:off x="4042433" y="2248633"/>
            <a:ext cx="739278" cy="5184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78" name="Freeform: Shape 77">
            <a:extLst>
              <a:ext uri="{FF2B5EF4-FFF2-40B4-BE49-F238E27FC236}">
                <a16:creationId xmlns:a16="http://schemas.microsoft.com/office/drawing/2014/main" id="{157CF8F6-FCD0-4E5B-8F3B-BACBD68EFC23}"/>
              </a:ext>
            </a:extLst>
          </p:cNvPr>
          <p:cNvSpPr/>
          <p:nvPr/>
        </p:nvSpPr>
        <p:spPr bwMode="auto">
          <a:xfrm flipV="1">
            <a:off x="4179143" y="3439494"/>
            <a:ext cx="1153778" cy="31828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94" name="Freeform: Shape 93">
            <a:extLst>
              <a:ext uri="{FF2B5EF4-FFF2-40B4-BE49-F238E27FC236}">
                <a16:creationId xmlns:a16="http://schemas.microsoft.com/office/drawing/2014/main" id="{67DEC835-2D13-494C-9CB7-A31C6D7A30D8}"/>
              </a:ext>
            </a:extLst>
          </p:cNvPr>
          <p:cNvSpPr/>
          <p:nvPr/>
        </p:nvSpPr>
        <p:spPr bwMode="auto">
          <a:xfrm flipH="1" flipV="1">
            <a:off x="4160313" y="5146950"/>
            <a:ext cx="163540" cy="47228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95" name="Freeform: Shape 94">
            <a:extLst>
              <a:ext uri="{FF2B5EF4-FFF2-40B4-BE49-F238E27FC236}">
                <a16:creationId xmlns:a16="http://schemas.microsoft.com/office/drawing/2014/main" id="{1C138923-EE40-4CDF-95A2-CE7169E15F36}"/>
              </a:ext>
            </a:extLst>
          </p:cNvPr>
          <p:cNvSpPr/>
          <p:nvPr/>
        </p:nvSpPr>
        <p:spPr bwMode="auto">
          <a:xfrm flipH="1">
            <a:off x="3391049" y="5207222"/>
            <a:ext cx="256903" cy="44572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96" name="Freeform: Shape 95">
            <a:extLst>
              <a:ext uri="{FF2B5EF4-FFF2-40B4-BE49-F238E27FC236}">
                <a16:creationId xmlns:a16="http://schemas.microsoft.com/office/drawing/2014/main" id="{8AD0B98A-C3DF-4703-9D6E-20856FDBE4D8}"/>
              </a:ext>
            </a:extLst>
          </p:cNvPr>
          <p:cNvSpPr/>
          <p:nvPr/>
        </p:nvSpPr>
        <p:spPr bwMode="auto">
          <a:xfrm>
            <a:off x="4588199" y="4719167"/>
            <a:ext cx="964655" cy="112083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98" name="Freeform: Shape 97">
            <a:extLst>
              <a:ext uri="{FF2B5EF4-FFF2-40B4-BE49-F238E27FC236}">
                <a16:creationId xmlns:a16="http://schemas.microsoft.com/office/drawing/2014/main" id="{66564F1F-8023-421A-9A38-B47262441FD7}"/>
              </a:ext>
            </a:extLst>
          </p:cNvPr>
          <p:cNvSpPr/>
          <p:nvPr/>
        </p:nvSpPr>
        <p:spPr bwMode="auto">
          <a:xfrm>
            <a:off x="5553443" y="4824996"/>
            <a:ext cx="311258" cy="58392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1" name="Freeform: Shape 100">
            <a:extLst>
              <a:ext uri="{FF2B5EF4-FFF2-40B4-BE49-F238E27FC236}">
                <a16:creationId xmlns:a16="http://schemas.microsoft.com/office/drawing/2014/main" id="{88072653-1A32-424D-BDC8-EF0030373BD0}"/>
              </a:ext>
            </a:extLst>
          </p:cNvPr>
          <p:cNvSpPr/>
          <p:nvPr/>
        </p:nvSpPr>
        <p:spPr bwMode="auto">
          <a:xfrm flipH="1">
            <a:off x="6144832" y="4768969"/>
            <a:ext cx="50902" cy="58854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2" name="Freeform: Shape 101">
            <a:extLst>
              <a:ext uri="{FF2B5EF4-FFF2-40B4-BE49-F238E27FC236}">
                <a16:creationId xmlns:a16="http://schemas.microsoft.com/office/drawing/2014/main" id="{F71DB373-0CCD-4D45-BF52-D89C3AEA4C85}"/>
              </a:ext>
            </a:extLst>
          </p:cNvPr>
          <p:cNvSpPr/>
          <p:nvPr/>
        </p:nvSpPr>
        <p:spPr bwMode="auto">
          <a:xfrm>
            <a:off x="6151333" y="2141180"/>
            <a:ext cx="62946" cy="89173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3" name="Freeform: Shape 102">
            <a:extLst>
              <a:ext uri="{FF2B5EF4-FFF2-40B4-BE49-F238E27FC236}">
                <a16:creationId xmlns:a16="http://schemas.microsoft.com/office/drawing/2014/main" id="{8D84B323-97C3-4D97-B98E-BC4D17AF4453}"/>
              </a:ext>
            </a:extLst>
          </p:cNvPr>
          <p:cNvSpPr/>
          <p:nvPr/>
        </p:nvSpPr>
        <p:spPr bwMode="auto">
          <a:xfrm>
            <a:off x="6683423" y="2450714"/>
            <a:ext cx="237067" cy="60554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5" name="Freeform: Shape 104">
            <a:extLst>
              <a:ext uri="{FF2B5EF4-FFF2-40B4-BE49-F238E27FC236}">
                <a16:creationId xmlns:a16="http://schemas.microsoft.com/office/drawing/2014/main" id="{C3467332-1E43-4315-B0DB-D6F30ABE8E5E}"/>
              </a:ext>
            </a:extLst>
          </p:cNvPr>
          <p:cNvSpPr/>
          <p:nvPr/>
        </p:nvSpPr>
        <p:spPr bwMode="auto">
          <a:xfrm flipV="1">
            <a:off x="6772988" y="4084200"/>
            <a:ext cx="2627023" cy="6598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6" name="Freeform: Shape 105">
            <a:extLst>
              <a:ext uri="{FF2B5EF4-FFF2-40B4-BE49-F238E27FC236}">
                <a16:creationId xmlns:a16="http://schemas.microsoft.com/office/drawing/2014/main" id="{891BBB19-4BD5-43C7-9DFF-514AA0063852}"/>
              </a:ext>
            </a:extLst>
          </p:cNvPr>
          <p:cNvSpPr/>
          <p:nvPr/>
        </p:nvSpPr>
        <p:spPr bwMode="auto">
          <a:xfrm>
            <a:off x="8447422" y="4719167"/>
            <a:ext cx="851014" cy="55683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7" name="Freeform: Shape 106">
            <a:extLst>
              <a:ext uri="{FF2B5EF4-FFF2-40B4-BE49-F238E27FC236}">
                <a16:creationId xmlns:a16="http://schemas.microsoft.com/office/drawing/2014/main" id="{E523D327-C057-4CCC-9D54-0796C54BA812}"/>
              </a:ext>
            </a:extLst>
          </p:cNvPr>
          <p:cNvSpPr/>
          <p:nvPr/>
        </p:nvSpPr>
        <p:spPr bwMode="auto">
          <a:xfrm flipH="1">
            <a:off x="8515479" y="2614406"/>
            <a:ext cx="758036" cy="80808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08" name="Freeform: Shape 107">
            <a:extLst>
              <a:ext uri="{FF2B5EF4-FFF2-40B4-BE49-F238E27FC236}">
                <a16:creationId xmlns:a16="http://schemas.microsoft.com/office/drawing/2014/main" id="{1D5CB8EC-FFB4-4BBB-9BD8-14D4EB6B4154}"/>
              </a:ext>
            </a:extLst>
          </p:cNvPr>
          <p:cNvSpPr/>
          <p:nvPr/>
        </p:nvSpPr>
        <p:spPr bwMode="auto">
          <a:xfrm>
            <a:off x="10087593" y="2372545"/>
            <a:ext cx="365868" cy="89953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10" name="Freeform: Shape 109">
            <a:extLst>
              <a:ext uri="{FF2B5EF4-FFF2-40B4-BE49-F238E27FC236}">
                <a16:creationId xmlns:a16="http://schemas.microsoft.com/office/drawing/2014/main" id="{F6A52158-A3A8-40E0-B8A6-C0D28E4395B0}"/>
              </a:ext>
            </a:extLst>
          </p:cNvPr>
          <p:cNvSpPr/>
          <p:nvPr/>
        </p:nvSpPr>
        <p:spPr bwMode="auto">
          <a:xfrm flipH="1">
            <a:off x="10237768" y="4719456"/>
            <a:ext cx="136482" cy="69693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11" name="Freeform: Shape 110">
            <a:extLst>
              <a:ext uri="{FF2B5EF4-FFF2-40B4-BE49-F238E27FC236}">
                <a16:creationId xmlns:a16="http://schemas.microsoft.com/office/drawing/2014/main" id="{CCEB501D-3C7B-4FAE-BB1C-1783BCDF65EF}"/>
              </a:ext>
            </a:extLst>
          </p:cNvPr>
          <p:cNvSpPr/>
          <p:nvPr/>
        </p:nvSpPr>
        <p:spPr bwMode="auto">
          <a:xfrm flipH="1">
            <a:off x="8337176" y="5474863"/>
            <a:ext cx="655086" cy="7824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12" name="Freeform: Shape 111">
            <a:extLst>
              <a:ext uri="{FF2B5EF4-FFF2-40B4-BE49-F238E27FC236}">
                <a16:creationId xmlns:a16="http://schemas.microsoft.com/office/drawing/2014/main" id="{BAC8FCAB-7342-46DE-9478-372232DF97A7}"/>
              </a:ext>
            </a:extLst>
          </p:cNvPr>
          <p:cNvSpPr/>
          <p:nvPr/>
        </p:nvSpPr>
        <p:spPr bwMode="auto">
          <a:xfrm flipH="1">
            <a:off x="8450672" y="6060693"/>
            <a:ext cx="563021" cy="36666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14" name="Freeform: Shape 113">
            <a:extLst>
              <a:ext uri="{FF2B5EF4-FFF2-40B4-BE49-F238E27FC236}">
                <a16:creationId xmlns:a16="http://schemas.microsoft.com/office/drawing/2014/main" id="{7B662248-85E4-4F72-81CD-D27EC00404D4}"/>
              </a:ext>
            </a:extLst>
          </p:cNvPr>
          <p:cNvSpPr/>
          <p:nvPr/>
        </p:nvSpPr>
        <p:spPr bwMode="auto">
          <a:xfrm>
            <a:off x="11093664" y="5431827"/>
            <a:ext cx="339073" cy="29458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15" name="Freeform: Shape 114">
            <a:extLst>
              <a:ext uri="{FF2B5EF4-FFF2-40B4-BE49-F238E27FC236}">
                <a16:creationId xmlns:a16="http://schemas.microsoft.com/office/drawing/2014/main" id="{C2AB408E-8846-4114-9BC8-56E46ABDDAB6}"/>
              </a:ext>
            </a:extLst>
          </p:cNvPr>
          <p:cNvSpPr/>
          <p:nvPr/>
        </p:nvSpPr>
        <p:spPr bwMode="auto">
          <a:xfrm flipH="1" flipV="1">
            <a:off x="10707296" y="3780411"/>
            <a:ext cx="647417" cy="11554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16" name="Freeform: Shape 115">
            <a:extLst>
              <a:ext uri="{FF2B5EF4-FFF2-40B4-BE49-F238E27FC236}">
                <a16:creationId xmlns:a16="http://schemas.microsoft.com/office/drawing/2014/main" id="{7A444C24-8177-4047-953F-91DD2A207F77}"/>
              </a:ext>
            </a:extLst>
          </p:cNvPr>
          <p:cNvSpPr/>
          <p:nvPr/>
        </p:nvSpPr>
        <p:spPr bwMode="auto">
          <a:xfrm flipH="1" flipV="1">
            <a:off x="8609139" y="989726"/>
            <a:ext cx="584399" cy="70735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defRPr/>
            </a:pPr>
            <a:endParaRPr lang="en-US">
              <a:solidFill>
                <a:srgbClr val="FFFFFF"/>
              </a:solidFill>
              <a:latin typeface="Segoe UI"/>
            </a:endParaRPr>
          </a:p>
        </p:txBody>
      </p:sp>
      <p:sp>
        <p:nvSpPr>
          <p:cNvPr id="16" name="03R"/>
          <p:cNvSpPr/>
          <p:nvPr/>
        </p:nvSpPr>
        <p:spPr bwMode="auto">
          <a:xfrm>
            <a:off x="9561866" y="5257474"/>
            <a:ext cx="1887434" cy="1887434"/>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2353"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450B </a:t>
            </a:r>
            <a:br>
              <a:rPr lang="en-US" sz="1372" kern="0" spc="-3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br>
            <a:r>
              <a:rPr lang="en-US" sz="1372" spc="29">
                <a:gradFill>
                  <a:gsLst>
                    <a:gs pos="0">
                      <a:srgbClr val="353535"/>
                    </a:gs>
                    <a:gs pos="100000">
                      <a:srgbClr val="353535"/>
                    </a:gs>
                  </a:gsLst>
                  <a:lin ang="5400000" scaled="0"/>
                </a:gradFill>
                <a:latin typeface="Segoe UI Semilight"/>
                <a:cs typeface="Segoe UI" pitchFamily="34" charset="0"/>
              </a:rPr>
              <a:t>monthly </a:t>
            </a:r>
            <a:br>
              <a:rPr lang="en-US" sz="1372" spc="29">
                <a:gradFill>
                  <a:gsLst>
                    <a:gs pos="0">
                      <a:srgbClr val="353535"/>
                    </a:gs>
                    <a:gs pos="100000">
                      <a:srgbClr val="353535"/>
                    </a:gs>
                  </a:gsLst>
                  <a:lin ang="5400000" scaled="0"/>
                </a:gradFill>
                <a:latin typeface="Segoe UI Semilight"/>
                <a:cs typeface="Segoe UI" pitchFamily="34" charset="0"/>
              </a:rPr>
            </a:br>
            <a:r>
              <a:rPr lang="en-US" sz="1372" spc="29">
                <a:gradFill>
                  <a:gsLst>
                    <a:gs pos="0">
                      <a:srgbClr val="353535"/>
                    </a:gs>
                    <a:gs pos="100000">
                      <a:srgbClr val="353535"/>
                    </a:gs>
                  </a:gsLst>
                  <a:lin ang="5400000" scaled="0"/>
                </a:gradFill>
                <a:latin typeface="Segoe UI Semilight"/>
                <a:cs typeface="Segoe UI" pitchFamily="34" charset="0"/>
              </a:rPr>
              <a:t>authentications</a:t>
            </a:r>
          </a:p>
        </p:txBody>
      </p:sp>
      <p:sp>
        <p:nvSpPr>
          <p:cNvPr id="7" name="06R"/>
          <p:cNvSpPr/>
          <p:nvPr/>
        </p:nvSpPr>
        <p:spPr bwMode="auto">
          <a:xfrm>
            <a:off x="6673137" y="4681818"/>
            <a:ext cx="1980118" cy="1980118"/>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961"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18B+ </a:t>
            </a:r>
            <a:r>
              <a:rPr lang="en-US" sz="1372" spc="29">
                <a:gradFill>
                  <a:gsLst>
                    <a:gs pos="0">
                      <a:srgbClr val="353535"/>
                    </a:gs>
                    <a:gs pos="100000">
                      <a:srgbClr val="353535"/>
                    </a:gs>
                  </a:gsLst>
                  <a:lin ang="5400000" scaled="0"/>
                </a:gradFill>
                <a:latin typeface="Segoe UI Semilight"/>
                <a:cs typeface="Segoe UI" pitchFamily="34" charset="0"/>
              </a:rPr>
              <a:t>Bing web pages scanned</a:t>
            </a:r>
          </a:p>
        </p:txBody>
      </p:sp>
      <p:sp>
        <p:nvSpPr>
          <p:cNvPr id="30" name="04R">
            <a:extLst>
              <a:ext uri="{FF2B5EF4-FFF2-40B4-BE49-F238E27FC236}">
                <a16:creationId xmlns:a16="http://schemas.microsoft.com/office/drawing/2014/main" id="{B9F94C15-CD74-45C2-BD6E-6D79EA6EDA3C}"/>
              </a:ext>
            </a:extLst>
          </p:cNvPr>
          <p:cNvSpPr/>
          <p:nvPr/>
        </p:nvSpPr>
        <p:spPr bwMode="auto">
          <a:xfrm>
            <a:off x="3133909" y="5442602"/>
            <a:ext cx="1743043" cy="1743043"/>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1.1B</a:t>
            </a:r>
            <a:r>
              <a:rPr lang="en-US" sz="1372" spc="29">
                <a:gradFill>
                  <a:gsLst>
                    <a:gs pos="0">
                      <a:srgbClr val="353535"/>
                    </a:gs>
                    <a:gs pos="100000">
                      <a:srgbClr val="353535"/>
                    </a:gs>
                  </a:gsLst>
                  <a:lin ang="5400000" scaled="0"/>
                </a:gradFill>
                <a:latin typeface="Segoe UI Semilight"/>
                <a:cs typeface="Segoe UI" pitchFamily="34" charset="0"/>
              </a:rPr>
              <a:t>+ Azure user accounts</a:t>
            </a:r>
          </a:p>
        </p:txBody>
      </p:sp>
      <p:sp>
        <p:nvSpPr>
          <p:cNvPr id="31" name="04R">
            <a:extLst>
              <a:ext uri="{FF2B5EF4-FFF2-40B4-BE49-F238E27FC236}">
                <a16:creationId xmlns:a16="http://schemas.microsoft.com/office/drawing/2014/main" id="{1121FA90-F852-4AE9-A689-0C5A6CE57FC4}"/>
              </a:ext>
            </a:extLst>
          </p:cNvPr>
          <p:cNvSpPr/>
          <p:nvPr/>
        </p:nvSpPr>
        <p:spPr bwMode="auto">
          <a:xfrm>
            <a:off x="526473" y="4358108"/>
            <a:ext cx="2204821" cy="2204821"/>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372" spc="29">
                <a:gradFill>
                  <a:gsLst>
                    <a:gs pos="0">
                      <a:srgbClr val="353535"/>
                    </a:gs>
                    <a:gs pos="100000">
                      <a:srgbClr val="353535"/>
                    </a:gs>
                  </a:gsLst>
                  <a:lin ang="5400000" scaled="0"/>
                </a:gradFill>
                <a:latin typeface="Segoe UI Semilight"/>
                <a:cs typeface="Segoe UI" pitchFamily="34" charset="0"/>
              </a:rPr>
              <a:t>Enterprise security for</a:t>
            </a:r>
            <a:r>
              <a:rPr lang="en-US" sz="1372" kern="0" spc="-3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t> </a:t>
            </a:r>
            <a:r>
              <a:rPr lang="en-US" sz="2745"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90%</a:t>
            </a:r>
            <a:r>
              <a:rPr lang="en-US" sz="2745" b="1" kern="0" spc="-30">
                <a:gradFill>
                  <a:gsLst>
                    <a:gs pos="0">
                      <a:srgbClr val="505050"/>
                    </a:gs>
                    <a:gs pos="100000">
                      <a:srgbClr val="505050"/>
                    </a:gs>
                  </a:gsLst>
                  <a:lin ang="5400000" scaled="0"/>
                </a:gradFill>
                <a:latin typeface="Segoe UI Semibold" panose="020B0702040204020203" pitchFamily="34" charset="0"/>
                <a:cs typeface="Segoe UI Semibold" panose="020B0702040204020203" pitchFamily="34" charset="0"/>
              </a:rPr>
              <a:t> </a:t>
            </a:r>
            <a:r>
              <a:rPr lang="en-US" sz="1372" spc="29">
                <a:gradFill>
                  <a:gsLst>
                    <a:gs pos="0">
                      <a:srgbClr val="353535"/>
                    </a:gs>
                    <a:gs pos="100000">
                      <a:srgbClr val="353535"/>
                    </a:gs>
                  </a:gsLst>
                  <a:lin ang="5400000" scaled="0"/>
                </a:gradFill>
                <a:latin typeface="Segoe UI Semilight"/>
                <a:cs typeface="Segoe UI" pitchFamily="34" charset="0"/>
              </a:rPr>
              <a:t>of Fortune 500</a:t>
            </a:r>
          </a:p>
        </p:txBody>
      </p:sp>
      <p:sp>
        <p:nvSpPr>
          <p:cNvPr id="36" name="04R">
            <a:extLst>
              <a:ext uri="{FF2B5EF4-FFF2-40B4-BE49-F238E27FC236}">
                <a16:creationId xmlns:a16="http://schemas.microsoft.com/office/drawing/2014/main" id="{D0A22A77-6300-4343-8DFC-E131ED153984}"/>
              </a:ext>
            </a:extLst>
          </p:cNvPr>
          <p:cNvSpPr/>
          <p:nvPr/>
        </p:nvSpPr>
        <p:spPr bwMode="auto">
          <a:xfrm>
            <a:off x="7245974" y="1374592"/>
            <a:ext cx="1809925" cy="1809925"/>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2353"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930M </a:t>
            </a:r>
            <a:br>
              <a:rPr lang="en-US" sz="1961" kern="0" spc="-30">
                <a:gradFill>
                  <a:gsLst>
                    <a:gs pos="0">
                      <a:srgbClr val="505050"/>
                    </a:gs>
                    <a:gs pos="100000">
                      <a:srgbClr val="505050"/>
                    </a:gs>
                  </a:gsLst>
                  <a:lin ang="5400000" scaled="0"/>
                </a:gradFill>
                <a:latin typeface="Segoe UI Semibold" panose="020B0702040204020203" pitchFamily="34" charset="0"/>
                <a:cs typeface="Segoe UI Semibold" panose="020B0702040204020203" pitchFamily="34" charset="0"/>
              </a:rPr>
            </a:br>
            <a:r>
              <a:rPr lang="en-US" sz="1372" spc="29">
                <a:gradFill>
                  <a:gsLst>
                    <a:gs pos="0">
                      <a:srgbClr val="353535"/>
                    </a:gs>
                    <a:gs pos="100000">
                      <a:srgbClr val="353535"/>
                    </a:gs>
                  </a:gsLst>
                  <a:lin ang="5400000" scaled="0"/>
                </a:gradFill>
                <a:latin typeface="Segoe UI Semilight"/>
                <a:cs typeface="Segoe UI" pitchFamily="34" charset="0"/>
              </a:rPr>
              <a:t>threats detected on devices every month</a:t>
            </a:r>
          </a:p>
        </p:txBody>
      </p:sp>
      <p:sp>
        <p:nvSpPr>
          <p:cNvPr id="37" name="04R">
            <a:extLst>
              <a:ext uri="{FF2B5EF4-FFF2-40B4-BE49-F238E27FC236}">
                <a16:creationId xmlns:a16="http://schemas.microsoft.com/office/drawing/2014/main" id="{0882439B-95F9-4070-878F-1FD15FCDFDD3}"/>
              </a:ext>
            </a:extLst>
          </p:cNvPr>
          <p:cNvSpPr/>
          <p:nvPr/>
        </p:nvSpPr>
        <p:spPr bwMode="auto">
          <a:xfrm>
            <a:off x="9537101" y="263630"/>
            <a:ext cx="2364511" cy="2364511"/>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8" spc="29">
                <a:gradFill>
                  <a:gsLst>
                    <a:gs pos="0">
                      <a:srgbClr val="353535"/>
                    </a:gs>
                    <a:gs pos="100000">
                      <a:srgbClr val="353535"/>
                    </a:gs>
                  </a:gsLst>
                  <a:lin ang="5400000" scaled="0"/>
                </a:gradFill>
                <a:latin typeface="Segoe UI Semilight"/>
                <a:cs typeface="Segoe UI" pitchFamily="34" charset="0"/>
              </a:rPr>
              <a:t>Shared threat data from partners, researchers, and law enforcement worldwide</a:t>
            </a:r>
          </a:p>
        </p:txBody>
      </p:sp>
      <p:sp>
        <p:nvSpPr>
          <p:cNvPr id="38" name="04R">
            <a:extLst>
              <a:ext uri="{FF2B5EF4-FFF2-40B4-BE49-F238E27FC236}">
                <a16:creationId xmlns:a16="http://schemas.microsoft.com/office/drawing/2014/main" id="{A4B0A990-D41C-42E0-9380-4B08228E5EFF}"/>
              </a:ext>
            </a:extLst>
          </p:cNvPr>
          <p:cNvSpPr/>
          <p:nvPr/>
        </p:nvSpPr>
        <p:spPr bwMode="auto">
          <a:xfrm>
            <a:off x="8870872" y="3018273"/>
            <a:ext cx="2080902" cy="2080904"/>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8" spc="29">
                <a:gradFill>
                  <a:gsLst>
                    <a:gs pos="0">
                      <a:srgbClr val="353535"/>
                    </a:gs>
                    <a:gs pos="100000">
                      <a:srgbClr val="353535"/>
                    </a:gs>
                  </a:gsLst>
                  <a:lin ang="5400000" scaled="0"/>
                </a:gradFill>
                <a:latin typeface="Segoe UI Semilight"/>
                <a:cs typeface="Segoe UI" pitchFamily="34" charset="0"/>
              </a:rPr>
              <a:t>Botnet data from Microsoft Digital Crimes Unit</a:t>
            </a:r>
          </a:p>
        </p:txBody>
      </p:sp>
      <p:sp>
        <p:nvSpPr>
          <p:cNvPr id="19" name="02R"/>
          <p:cNvSpPr/>
          <p:nvPr/>
        </p:nvSpPr>
        <p:spPr bwMode="auto">
          <a:xfrm>
            <a:off x="2340500" y="2249345"/>
            <a:ext cx="2126303" cy="2124774"/>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3137"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1.2B </a:t>
            </a:r>
            <a:br>
              <a:rPr lang="en-US" sz="1372" kern="0" spc="-3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br>
            <a:r>
              <a:rPr lang="en-US" sz="1372" spc="29">
                <a:gradFill>
                  <a:gsLst>
                    <a:gs pos="0">
                      <a:srgbClr val="353535"/>
                    </a:gs>
                    <a:gs pos="100000">
                      <a:srgbClr val="353535"/>
                    </a:gs>
                  </a:gsLst>
                  <a:lin ang="5400000" scaled="0"/>
                </a:gradFill>
                <a:latin typeface="Segoe UI Semilight"/>
                <a:cs typeface="Segoe UI" pitchFamily="34" charset="0"/>
              </a:rPr>
              <a:t>devices scanned each month</a:t>
            </a:r>
          </a:p>
        </p:txBody>
      </p:sp>
      <p:sp>
        <p:nvSpPr>
          <p:cNvPr id="13" name="04R"/>
          <p:cNvSpPr/>
          <p:nvPr/>
        </p:nvSpPr>
        <p:spPr bwMode="auto">
          <a:xfrm>
            <a:off x="-129076" y="2285125"/>
            <a:ext cx="1731509" cy="1731509"/>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2353"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400B </a:t>
            </a:r>
            <a:br>
              <a:rPr lang="en-US" sz="2353"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br>
            <a:r>
              <a:rPr lang="en-US" sz="1372" spc="29">
                <a:gradFill>
                  <a:gsLst>
                    <a:gs pos="0">
                      <a:srgbClr val="353535"/>
                    </a:gs>
                    <a:gs pos="100000">
                      <a:srgbClr val="353535"/>
                    </a:gs>
                  </a:gsLst>
                  <a:lin ang="5400000" scaled="0"/>
                </a:gradFill>
                <a:latin typeface="Segoe UI Semilight"/>
                <a:cs typeface="Segoe UI" pitchFamily="34" charset="0"/>
              </a:rPr>
              <a:t>emails </a:t>
            </a:r>
            <a:br>
              <a:rPr lang="en-US" sz="1372" spc="29">
                <a:gradFill>
                  <a:gsLst>
                    <a:gs pos="0">
                      <a:srgbClr val="353535"/>
                    </a:gs>
                    <a:gs pos="100000">
                      <a:srgbClr val="353535"/>
                    </a:gs>
                  </a:gsLst>
                  <a:lin ang="5400000" scaled="0"/>
                </a:gradFill>
                <a:latin typeface="Segoe UI Semilight"/>
                <a:cs typeface="Segoe UI" pitchFamily="34" charset="0"/>
              </a:rPr>
            </a:br>
            <a:r>
              <a:rPr lang="en-US" sz="1372" spc="29">
                <a:gradFill>
                  <a:gsLst>
                    <a:gs pos="0">
                      <a:srgbClr val="353535"/>
                    </a:gs>
                    <a:gs pos="100000">
                      <a:srgbClr val="353535"/>
                    </a:gs>
                  </a:gsLst>
                  <a:lin ang="5400000" scaled="0"/>
                </a:gradFill>
                <a:latin typeface="Segoe UI Semilight"/>
                <a:cs typeface="Segoe UI" pitchFamily="34" charset="0"/>
              </a:rPr>
              <a:t>analyzed</a:t>
            </a:r>
            <a:endParaRPr lang="en-US" sz="2353" spc="29">
              <a:gradFill>
                <a:gsLst>
                  <a:gs pos="0">
                    <a:srgbClr val="353535"/>
                  </a:gs>
                  <a:gs pos="100000">
                    <a:srgbClr val="353535"/>
                  </a:gs>
                </a:gsLst>
                <a:lin ang="5400000" scaled="0"/>
              </a:gradFill>
              <a:latin typeface="Segoe UI Semilight"/>
              <a:cs typeface="Segoe UI" pitchFamily="34" charset="0"/>
            </a:endParaRPr>
          </a:p>
        </p:txBody>
      </p:sp>
      <p:sp>
        <p:nvSpPr>
          <p:cNvPr id="22" name="01R"/>
          <p:cNvSpPr/>
          <p:nvPr/>
        </p:nvSpPr>
        <p:spPr bwMode="auto">
          <a:xfrm>
            <a:off x="5034288" y="2752012"/>
            <a:ext cx="2215982" cy="2215982"/>
          </a:xfrm>
          <a:prstGeom prst="ellipse">
            <a:avLst/>
          </a:prstGeom>
          <a:solidFill>
            <a:schemeClr val="bg1"/>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3137" b="1" spc="29">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200+ </a:t>
            </a:r>
            <a:br>
              <a:rPr lang="en-US" sz="1372" kern="0" spc="-3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br>
            <a:r>
              <a:rPr lang="en-US" sz="1372" spc="29">
                <a:gradFill>
                  <a:gsLst>
                    <a:gs pos="0">
                      <a:srgbClr val="353535"/>
                    </a:gs>
                    <a:gs pos="100000">
                      <a:srgbClr val="353535"/>
                    </a:gs>
                  </a:gsLst>
                  <a:lin ang="5400000" scaled="0"/>
                </a:gradFill>
                <a:latin typeface="Segoe UI Semilight"/>
                <a:cs typeface="Segoe UI" pitchFamily="34" charset="0"/>
              </a:rPr>
              <a:t>global cloud consumer </a:t>
            </a:r>
            <a:br>
              <a:rPr lang="en-US" sz="1372" spc="29">
                <a:gradFill>
                  <a:gsLst>
                    <a:gs pos="0">
                      <a:srgbClr val="353535"/>
                    </a:gs>
                    <a:gs pos="100000">
                      <a:srgbClr val="353535"/>
                    </a:gs>
                  </a:gsLst>
                  <a:lin ang="5400000" scaled="0"/>
                </a:gradFill>
                <a:latin typeface="Segoe UI Semilight"/>
                <a:cs typeface="Segoe UI" pitchFamily="34" charset="0"/>
              </a:rPr>
            </a:br>
            <a:r>
              <a:rPr lang="en-US" sz="1372" spc="29">
                <a:gradFill>
                  <a:gsLst>
                    <a:gs pos="0">
                      <a:srgbClr val="353535"/>
                    </a:gs>
                    <a:gs pos="100000">
                      <a:srgbClr val="353535"/>
                    </a:gs>
                  </a:gsLst>
                  <a:lin ang="5400000" scaled="0"/>
                </a:gradFill>
                <a:latin typeface="Segoe UI Semilight"/>
                <a:cs typeface="Segoe UI" pitchFamily="34" charset="0"/>
              </a:rPr>
              <a:t>and commercial</a:t>
            </a:r>
            <a:br>
              <a:rPr lang="en-US" sz="1372" spc="29">
                <a:gradFill>
                  <a:gsLst>
                    <a:gs pos="0">
                      <a:srgbClr val="353535"/>
                    </a:gs>
                    <a:gs pos="100000">
                      <a:srgbClr val="353535"/>
                    </a:gs>
                  </a:gsLst>
                  <a:lin ang="5400000" scaled="0"/>
                </a:gradFill>
                <a:latin typeface="Segoe UI Semilight"/>
                <a:cs typeface="Segoe UI" pitchFamily="34" charset="0"/>
              </a:rPr>
            </a:br>
            <a:r>
              <a:rPr lang="en-US" sz="1372" spc="29">
                <a:gradFill>
                  <a:gsLst>
                    <a:gs pos="0">
                      <a:srgbClr val="353535"/>
                    </a:gs>
                    <a:gs pos="100000">
                      <a:srgbClr val="353535"/>
                    </a:gs>
                  </a:gsLst>
                  <a:lin ang="5400000" scaled="0"/>
                </a:gradFill>
                <a:latin typeface="Segoe UI Semilight"/>
                <a:cs typeface="Segoe UI" pitchFamily="34" charset="0"/>
              </a:rPr>
              <a:t>services</a:t>
            </a:r>
          </a:p>
        </p:txBody>
      </p:sp>
      <p:sp>
        <p:nvSpPr>
          <p:cNvPr id="80" name="Oval 79"/>
          <p:cNvSpPr/>
          <p:nvPr/>
        </p:nvSpPr>
        <p:spPr bwMode="auto">
          <a:xfrm>
            <a:off x="1682503" y="3667115"/>
            <a:ext cx="294910" cy="29491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2" name="Oval 81"/>
          <p:cNvSpPr/>
          <p:nvPr/>
        </p:nvSpPr>
        <p:spPr bwMode="auto">
          <a:xfrm>
            <a:off x="3163014" y="4956549"/>
            <a:ext cx="304209" cy="304209"/>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4" name="Oval 83"/>
          <p:cNvSpPr/>
          <p:nvPr/>
        </p:nvSpPr>
        <p:spPr bwMode="auto">
          <a:xfrm>
            <a:off x="8882278" y="6282828"/>
            <a:ext cx="311259" cy="311259"/>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5" name="Oval 84"/>
          <p:cNvSpPr/>
          <p:nvPr/>
        </p:nvSpPr>
        <p:spPr bwMode="auto">
          <a:xfrm>
            <a:off x="9005859" y="784859"/>
            <a:ext cx="374969" cy="374969"/>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505050"/>
                  </a:gs>
                  <a:gs pos="100000">
                    <a:srgbClr val="505050"/>
                  </a:gs>
                </a:gsLst>
                <a:lin ang="5400000" scaled="0"/>
              </a:gradFill>
              <a:latin typeface="Segoe UI"/>
            </a:endParaRPr>
          </a:p>
        </p:txBody>
      </p:sp>
      <p:sp>
        <p:nvSpPr>
          <p:cNvPr id="86" name="Oval 85"/>
          <p:cNvSpPr/>
          <p:nvPr/>
        </p:nvSpPr>
        <p:spPr bwMode="auto">
          <a:xfrm>
            <a:off x="11233250" y="3635988"/>
            <a:ext cx="305293" cy="305293"/>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8" name="Oval 87"/>
          <p:cNvSpPr/>
          <p:nvPr/>
        </p:nvSpPr>
        <p:spPr bwMode="auto">
          <a:xfrm>
            <a:off x="5351722" y="5316785"/>
            <a:ext cx="302448" cy="30244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90" name="Oval 89"/>
          <p:cNvSpPr/>
          <p:nvPr/>
        </p:nvSpPr>
        <p:spPr bwMode="auto">
          <a:xfrm>
            <a:off x="6763957" y="2360540"/>
            <a:ext cx="289028" cy="28902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grpSp>
        <p:nvGrpSpPr>
          <p:cNvPr id="52" name="Group 51">
            <a:extLst>
              <a:ext uri="{FF2B5EF4-FFF2-40B4-BE49-F238E27FC236}">
                <a16:creationId xmlns:a16="http://schemas.microsoft.com/office/drawing/2014/main" id="{A14FE694-A9DD-43F4-B41D-3D6F1A62AD6B}"/>
              </a:ext>
            </a:extLst>
          </p:cNvPr>
          <p:cNvGrpSpPr/>
          <p:nvPr/>
        </p:nvGrpSpPr>
        <p:grpSpPr>
          <a:xfrm>
            <a:off x="5794911" y="1436073"/>
            <a:ext cx="821639" cy="989253"/>
            <a:chOff x="1746166" y="1628155"/>
            <a:chExt cx="838115" cy="1009090"/>
          </a:xfrm>
        </p:grpSpPr>
        <p:sp>
          <p:nvSpPr>
            <p:cNvPr id="123" name="User log in text">
              <a:extLst>
                <a:ext uri="{FF2B5EF4-FFF2-40B4-BE49-F238E27FC236}">
                  <a16:creationId xmlns:a16="http://schemas.microsoft.com/office/drawing/2014/main" id="{F2F179AE-08D0-4BD8-B620-70B387A73A5F}"/>
                </a:ext>
              </a:extLst>
            </p:cNvPr>
            <p:cNvSpPr/>
            <p:nvPr/>
          </p:nvSpPr>
          <p:spPr>
            <a:xfrm>
              <a:off x="1746166" y="1628155"/>
              <a:ext cx="838115" cy="276999"/>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OneDrive</a:t>
              </a:r>
            </a:p>
          </p:txBody>
        </p:sp>
        <p:grpSp>
          <p:nvGrpSpPr>
            <p:cNvPr id="44" name="Group 43">
              <a:extLst>
                <a:ext uri="{FF2B5EF4-FFF2-40B4-BE49-F238E27FC236}">
                  <a16:creationId xmlns:a16="http://schemas.microsoft.com/office/drawing/2014/main" id="{649D885D-43C8-4A90-A654-450B44A9FE05}"/>
                </a:ext>
              </a:extLst>
            </p:cNvPr>
            <p:cNvGrpSpPr/>
            <p:nvPr/>
          </p:nvGrpSpPr>
          <p:grpSpPr>
            <a:xfrm>
              <a:off x="1788412" y="1903885"/>
              <a:ext cx="733360" cy="733360"/>
              <a:chOff x="1788412" y="1903885"/>
              <a:chExt cx="733360" cy="733360"/>
            </a:xfrm>
          </p:grpSpPr>
          <p:sp>
            <p:nvSpPr>
              <p:cNvPr id="81" name="Oval 80"/>
              <p:cNvSpPr/>
              <p:nvPr/>
            </p:nvSpPr>
            <p:spPr bwMode="auto">
              <a:xfrm>
                <a:off x="1788412" y="1903885"/>
                <a:ext cx="733360" cy="73336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27" name="Freeform 22">
                <a:extLst>
                  <a:ext uri="{FF2B5EF4-FFF2-40B4-BE49-F238E27FC236}">
                    <a16:creationId xmlns:a16="http://schemas.microsoft.com/office/drawing/2014/main" id="{5B62034E-75AC-426F-B38B-25228850BBA5}"/>
                  </a:ext>
                </a:extLst>
              </p:cNvPr>
              <p:cNvSpPr>
                <a:spLocks noChangeAspect="1" noEditPoints="1"/>
              </p:cNvSpPr>
              <p:nvPr/>
            </p:nvSpPr>
            <p:spPr bwMode="black">
              <a:xfrm>
                <a:off x="1937681" y="2134917"/>
                <a:ext cx="434822" cy="271296"/>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5">
                  <a:defRPr/>
                </a:pPr>
                <a:endParaRPr lang="en-US" sz="1800">
                  <a:solidFill>
                    <a:srgbClr val="FFFFFF"/>
                  </a:solidFill>
                  <a:latin typeface="Segoe UI"/>
                </a:endParaRPr>
              </a:p>
            </p:txBody>
          </p:sp>
        </p:grpSp>
      </p:grpSp>
      <p:grpSp>
        <p:nvGrpSpPr>
          <p:cNvPr id="57" name="Group 56">
            <a:extLst>
              <a:ext uri="{FF2B5EF4-FFF2-40B4-BE49-F238E27FC236}">
                <a16:creationId xmlns:a16="http://schemas.microsoft.com/office/drawing/2014/main" id="{403719B2-2C27-4F15-94FD-ADBA0E41E2F3}"/>
              </a:ext>
            </a:extLst>
          </p:cNvPr>
          <p:cNvGrpSpPr/>
          <p:nvPr/>
        </p:nvGrpSpPr>
        <p:grpSpPr>
          <a:xfrm>
            <a:off x="5807557" y="5214573"/>
            <a:ext cx="829873" cy="975209"/>
            <a:chOff x="5924010" y="5318639"/>
            <a:chExt cx="846514" cy="994764"/>
          </a:xfrm>
        </p:grpSpPr>
        <p:sp>
          <p:nvSpPr>
            <p:cNvPr id="128" name="User log in text">
              <a:extLst>
                <a:ext uri="{FF2B5EF4-FFF2-40B4-BE49-F238E27FC236}">
                  <a16:creationId xmlns:a16="http://schemas.microsoft.com/office/drawing/2014/main" id="{AC6D3FEB-24AF-4294-BC9B-8AFDAFEC0AA4}"/>
                </a:ext>
              </a:extLst>
            </p:cNvPr>
            <p:cNvSpPr/>
            <p:nvPr/>
          </p:nvSpPr>
          <p:spPr>
            <a:xfrm>
              <a:off x="5924010" y="6036404"/>
              <a:ext cx="846514" cy="276999"/>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Xbox Live</a:t>
              </a:r>
            </a:p>
          </p:txBody>
        </p:sp>
        <p:grpSp>
          <p:nvGrpSpPr>
            <p:cNvPr id="47" name="Group 46">
              <a:extLst>
                <a:ext uri="{FF2B5EF4-FFF2-40B4-BE49-F238E27FC236}">
                  <a16:creationId xmlns:a16="http://schemas.microsoft.com/office/drawing/2014/main" id="{EB72D5D3-1408-4556-82E7-F7803B3BF9B5}"/>
                </a:ext>
              </a:extLst>
            </p:cNvPr>
            <p:cNvGrpSpPr/>
            <p:nvPr/>
          </p:nvGrpSpPr>
          <p:grpSpPr>
            <a:xfrm>
              <a:off x="5978493" y="5318639"/>
              <a:ext cx="721710" cy="721710"/>
              <a:chOff x="5978493" y="5318639"/>
              <a:chExt cx="721710" cy="721710"/>
            </a:xfrm>
          </p:grpSpPr>
          <p:sp>
            <p:nvSpPr>
              <p:cNvPr id="83" name="Oval 82"/>
              <p:cNvSpPr/>
              <p:nvPr/>
            </p:nvSpPr>
            <p:spPr bwMode="auto">
              <a:xfrm>
                <a:off x="5978493" y="5318639"/>
                <a:ext cx="721710" cy="72171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33" name="Freeform 112">
                <a:extLst>
                  <a:ext uri="{FF2B5EF4-FFF2-40B4-BE49-F238E27FC236}">
                    <a16:creationId xmlns:a16="http://schemas.microsoft.com/office/drawing/2014/main" id="{2840F9E1-EA9D-40B2-9AA8-B2BED872191E}"/>
                  </a:ext>
                </a:extLst>
              </p:cNvPr>
              <p:cNvSpPr>
                <a:spLocks noChangeAspect="1" noEditPoints="1"/>
              </p:cNvSpPr>
              <p:nvPr/>
            </p:nvSpPr>
            <p:spPr bwMode="black">
              <a:xfrm>
                <a:off x="6141437" y="5481731"/>
                <a:ext cx="395822" cy="395526"/>
              </a:xfrm>
              <a:custGeom>
                <a:avLst/>
                <a:gdLst>
                  <a:gd name="T0" fmla="*/ 890 w 1139"/>
                  <a:gd name="T1" fmla="*/ 99 h 1138"/>
                  <a:gd name="T2" fmla="*/ 867 w 1139"/>
                  <a:gd name="T3" fmla="*/ 90 h 1138"/>
                  <a:gd name="T4" fmla="*/ 727 w 1139"/>
                  <a:gd name="T5" fmla="*/ 113 h 1138"/>
                  <a:gd name="T6" fmla="*/ 571 w 1139"/>
                  <a:gd name="T7" fmla="*/ 193 h 1138"/>
                  <a:gd name="T8" fmla="*/ 571 w 1139"/>
                  <a:gd name="T9" fmla="*/ 193 h 1138"/>
                  <a:gd name="T10" fmla="*/ 413 w 1139"/>
                  <a:gd name="T11" fmla="*/ 112 h 1138"/>
                  <a:gd name="T12" fmla="*/ 274 w 1139"/>
                  <a:gd name="T13" fmla="*/ 89 h 1138"/>
                  <a:gd name="T14" fmla="*/ 247 w 1139"/>
                  <a:gd name="T15" fmla="*/ 101 h 1138"/>
                  <a:gd name="T16" fmla="*/ 570 w 1139"/>
                  <a:gd name="T17" fmla="*/ 0 h 1138"/>
                  <a:gd name="T18" fmla="*/ 890 w 1139"/>
                  <a:gd name="T19" fmla="*/ 99 h 1138"/>
                  <a:gd name="T20" fmla="*/ 249 w 1139"/>
                  <a:gd name="T21" fmla="*/ 155 h 1138"/>
                  <a:gd name="T22" fmla="*/ 220 w 1139"/>
                  <a:gd name="T23" fmla="*/ 144 h 1138"/>
                  <a:gd name="T24" fmla="*/ 218 w 1139"/>
                  <a:gd name="T25" fmla="*/ 143 h 1138"/>
                  <a:gd name="T26" fmla="*/ 204 w 1139"/>
                  <a:gd name="T27" fmla="*/ 142 h 1138"/>
                  <a:gd name="T28" fmla="*/ 190 w 1139"/>
                  <a:gd name="T29" fmla="*/ 145 h 1138"/>
                  <a:gd name="T30" fmla="*/ 0 w 1139"/>
                  <a:gd name="T31" fmla="*/ 569 h 1138"/>
                  <a:gd name="T32" fmla="*/ 136 w 1139"/>
                  <a:gd name="T33" fmla="*/ 936 h 1138"/>
                  <a:gd name="T34" fmla="*/ 179 w 1139"/>
                  <a:gd name="T35" fmla="*/ 683 h 1138"/>
                  <a:gd name="T36" fmla="*/ 242 w 1139"/>
                  <a:gd name="T37" fmla="*/ 572 h 1138"/>
                  <a:gd name="T38" fmla="*/ 435 w 1139"/>
                  <a:gd name="T39" fmla="*/ 313 h 1138"/>
                  <a:gd name="T40" fmla="*/ 249 w 1139"/>
                  <a:gd name="T41" fmla="*/ 155 h 1138"/>
                  <a:gd name="T42" fmla="*/ 990 w 1139"/>
                  <a:gd name="T43" fmla="*/ 943 h 1138"/>
                  <a:gd name="T44" fmla="*/ 989 w 1139"/>
                  <a:gd name="T45" fmla="*/ 934 h 1138"/>
                  <a:gd name="T46" fmla="*/ 785 w 1139"/>
                  <a:gd name="T47" fmla="*/ 635 h 1138"/>
                  <a:gd name="T48" fmla="*/ 571 w 1139"/>
                  <a:gd name="T49" fmla="*/ 437 h 1138"/>
                  <a:gd name="T50" fmla="*/ 571 w 1139"/>
                  <a:gd name="T51" fmla="*/ 437 h 1138"/>
                  <a:gd name="T52" fmla="*/ 570 w 1139"/>
                  <a:gd name="T53" fmla="*/ 438 h 1138"/>
                  <a:gd name="T54" fmla="*/ 358 w 1139"/>
                  <a:gd name="T55" fmla="*/ 634 h 1138"/>
                  <a:gd name="T56" fmla="*/ 153 w 1139"/>
                  <a:gd name="T57" fmla="*/ 942 h 1138"/>
                  <a:gd name="T58" fmla="*/ 153 w 1139"/>
                  <a:gd name="T59" fmla="*/ 944 h 1138"/>
                  <a:gd name="T60" fmla="*/ 154 w 1139"/>
                  <a:gd name="T61" fmla="*/ 951 h 1138"/>
                  <a:gd name="T62" fmla="*/ 154 w 1139"/>
                  <a:gd name="T63" fmla="*/ 953 h 1138"/>
                  <a:gd name="T64" fmla="*/ 156 w 1139"/>
                  <a:gd name="T65" fmla="*/ 958 h 1138"/>
                  <a:gd name="T66" fmla="*/ 570 w 1139"/>
                  <a:gd name="T67" fmla="*/ 1138 h 1138"/>
                  <a:gd name="T68" fmla="*/ 990 w 1139"/>
                  <a:gd name="T69" fmla="*/ 953 h 1138"/>
                  <a:gd name="T70" fmla="*/ 990 w 1139"/>
                  <a:gd name="T71" fmla="*/ 951 h 1138"/>
                  <a:gd name="T72" fmla="*/ 990 w 1139"/>
                  <a:gd name="T73" fmla="*/ 943 h 1138"/>
                  <a:gd name="T74" fmla="*/ 1139 w 1139"/>
                  <a:gd name="T75" fmla="*/ 569 h 1138"/>
                  <a:gd name="T76" fmla="*/ 947 w 1139"/>
                  <a:gd name="T77" fmla="*/ 143 h 1138"/>
                  <a:gd name="T78" fmla="*/ 937 w 1139"/>
                  <a:gd name="T79" fmla="*/ 142 h 1138"/>
                  <a:gd name="T80" fmla="*/ 923 w 1139"/>
                  <a:gd name="T81" fmla="*/ 143 h 1138"/>
                  <a:gd name="T82" fmla="*/ 921 w 1139"/>
                  <a:gd name="T83" fmla="*/ 143 h 1138"/>
                  <a:gd name="T84" fmla="*/ 917 w 1139"/>
                  <a:gd name="T85" fmla="*/ 144 h 1138"/>
                  <a:gd name="T86" fmla="*/ 708 w 1139"/>
                  <a:gd name="T87" fmla="*/ 310 h 1138"/>
                  <a:gd name="T88" fmla="*/ 902 w 1139"/>
                  <a:gd name="T89" fmla="*/ 570 h 1138"/>
                  <a:gd name="T90" fmla="*/ 963 w 1139"/>
                  <a:gd name="T91" fmla="*/ 681 h 1138"/>
                  <a:gd name="T92" fmla="*/ 1004 w 1139"/>
                  <a:gd name="T93" fmla="*/ 937 h 1138"/>
                  <a:gd name="T94" fmla="*/ 1139 w 1139"/>
                  <a:gd name="T95" fmla="*/ 569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138">
                    <a:moveTo>
                      <a:pt x="890" y="99"/>
                    </a:moveTo>
                    <a:cubicBezTo>
                      <a:pt x="884" y="95"/>
                      <a:pt x="876" y="92"/>
                      <a:pt x="867" y="90"/>
                    </a:cubicBezTo>
                    <a:cubicBezTo>
                      <a:pt x="825" y="82"/>
                      <a:pt x="770" y="96"/>
                      <a:pt x="727" y="113"/>
                    </a:cubicBezTo>
                    <a:cubicBezTo>
                      <a:pt x="659" y="140"/>
                      <a:pt x="596" y="177"/>
                      <a:pt x="571" y="193"/>
                    </a:cubicBezTo>
                    <a:cubicBezTo>
                      <a:pt x="571" y="193"/>
                      <a:pt x="571" y="193"/>
                      <a:pt x="571" y="193"/>
                    </a:cubicBezTo>
                    <a:cubicBezTo>
                      <a:pt x="547" y="177"/>
                      <a:pt x="481" y="138"/>
                      <a:pt x="413" y="112"/>
                    </a:cubicBezTo>
                    <a:cubicBezTo>
                      <a:pt x="363" y="93"/>
                      <a:pt x="305" y="82"/>
                      <a:pt x="274" y="89"/>
                    </a:cubicBezTo>
                    <a:cubicBezTo>
                      <a:pt x="263" y="92"/>
                      <a:pt x="254" y="96"/>
                      <a:pt x="247" y="101"/>
                    </a:cubicBezTo>
                    <a:cubicBezTo>
                      <a:pt x="338" y="37"/>
                      <a:pt x="450" y="0"/>
                      <a:pt x="570" y="0"/>
                    </a:cubicBezTo>
                    <a:cubicBezTo>
                      <a:pt x="689" y="0"/>
                      <a:pt x="799" y="37"/>
                      <a:pt x="890" y="99"/>
                    </a:cubicBezTo>
                    <a:close/>
                    <a:moveTo>
                      <a:pt x="249" y="155"/>
                    </a:moveTo>
                    <a:cubicBezTo>
                      <a:pt x="239" y="150"/>
                      <a:pt x="229" y="146"/>
                      <a:pt x="220" y="144"/>
                    </a:cubicBezTo>
                    <a:cubicBezTo>
                      <a:pt x="219" y="144"/>
                      <a:pt x="219" y="144"/>
                      <a:pt x="218" y="143"/>
                    </a:cubicBezTo>
                    <a:cubicBezTo>
                      <a:pt x="213" y="142"/>
                      <a:pt x="209" y="142"/>
                      <a:pt x="204" y="142"/>
                    </a:cubicBezTo>
                    <a:cubicBezTo>
                      <a:pt x="199" y="143"/>
                      <a:pt x="194" y="144"/>
                      <a:pt x="190" y="145"/>
                    </a:cubicBezTo>
                    <a:cubicBezTo>
                      <a:pt x="74" y="249"/>
                      <a:pt x="0" y="401"/>
                      <a:pt x="0" y="569"/>
                    </a:cubicBezTo>
                    <a:cubicBezTo>
                      <a:pt x="0" y="708"/>
                      <a:pt x="52" y="836"/>
                      <a:pt x="136" y="936"/>
                    </a:cubicBezTo>
                    <a:cubicBezTo>
                      <a:pt x="102" y="891"/>
                      <a:pt x="128" y="789"/>
                      <a:pt x="179" y="683"/>
                    </a:cubicBezTo>
                    <a:cubicBezTo>
                      <a:pt x="197" y="646"/>
                      <a:pt x="219" y="609"/>
                      <a:pt x="242" y="572"/>
                    </a:cubicBezTo>
                    <a:cubicBezTo>
                      <a:pt x="328" y="432"/>
                      <a:pt x="435" y="313"/>
                      <a:pt x="435" y="313"/>
                    </a:cubicBezTo>
                    <a:cubicBezTo>
                      <a:pt x="360" y="231"/>
                      <a:pt x="287" y="176"/>
                      <a:pt x="249" y="155"/>
                    </a:cubicBezTo>
                    <a:close/>
                    <a:moveTo>
                      <a:pt x="990" y="943"/>
                    </a:moveTo>
                    <a:cubicBezTo>
                      <a:pt x="990" y="940"/>
                      <a:pt x="990" y="937"/>
                      <a:pt x="989" y="934"/>
                    </a:cubicBezTo>
                    <a:cubicBezTo>
                      <a:pt x="980" y="854"/>
                      <a:pt x="883" y="742"/>
                      <a:pt x="785" y="635"/>
                    </a:cubicBezTo>
                    <a:cubicBezTo>
                      <a:pt x="696" y="539"/>
                      <a:pt x="618" y="477"/>
                      <a:pt x="571" y="437"/>
                    </a:cubicBezTo>
                    <a:cubicBezTo>
                      <a:pt x="571" y="437"/>
                      <a:pt x="571" y="437"/>
                      <a:pt x="571" y="437"/>
                    </a:cubicBezTo>
                    <a:cubicBezTo>
                      <a:pt x="571" y="438"/>
                      <a:pt x="570" y="438"/>
                      <a:pt x="570" y="438"/>
                    </a:cubicBezTo>
                    <a:cubicBezTo>
                      <a:pt x="542" y="458"/>
                      <a:pt x="448" y="538"/>
                      <a:pt x="358" y="634"/>
                    </a:cubicBezTo>
                    <a:cubicBezTo>
                      <a:pt x="257" y="744"/>
                      <a:pt x="157" y="861"/>
                      <a:pt x="153" y="942"/>
                    </a:cubicBezTo>
                    <a:cubicBezTo>
                      <a:pt x="153" y="942"/>
                      <a:pt x="153" y="943"/>
                      <a:pt x="153" y="944"/>
                    </a:cubicBezTo>
                    <a:cubicBezTo>
                      <a:pt x="153" y="946"/>
                      <a:pt x="153" y="948"/>
                      <a:pt x="154" y="951"/>
                    </a:cubicBezTo>
                    <a:cubicBezTo>
                      <a:pt x="154" y="951"/>
                      <a:pt x="154" y="952"/>
                      <a:pt x="154" y="953"/>
                    </a:cubicBezTo>
                    <a:cubicBezTo>
                      <a:pt x="154" y="954"/>
                      <a:pt x="156" y="957"/>
                      <a:pt x="156" y="958"/>
                    </a:cubicBezTo>
                    <a:cubicBezTo>
                      <a:pt x="260" y="1068"/>
                      <a:pt x="408" y="1138"/>
                      <a:pt x="570" y="1138"/>
                    </a:cubicBezTo>
                    <a:cubicBezTo>
                      <a:pt x="736" y="1138"/>
                      <a:pt x="886" y="1067"/>
                      <a:pt x="990" y="953"/>
                    </a:cubicBezTo>
                    <a:cubicBezTo>
                      <a:pt x="990" y="952"/>
                      <a:pt x="990" y="951"/>
                      <a:pt x="990" y="951"/>
                    </a:cubicBezTo>
                    <a:cubicBezTo>
                      <a:pt x="990" y="948"/>
                      <a:pt x="990" y="946"/>
                      <a:pt x="990" y="943"/>
                    </a:cubicBezTo>
                    <a:close/>
                    <a:moveTo>
                      <a:pt x="1139" y="569"/>
                    </a:moveTo>
                    <a:cubicBezTo>
                      <a:pt x="1139" y="400"/>
                      <a:pt x="1065" y="247"/>
                      <a:pt x="947" y="143"/>
                    </a:cubicBezTo>
                    <a:cubicBezTo>
                      <a:pt x="944" y="142"/>
                      <a:pt x="940" y="142"/>
                      <a:pt x="937" y="142"/>
                    </a:cubicBezTo>
                    <a:cubicBezTo>
                      <a:pt x="932" y="141"/>
                      <a:pt x="928" y="142"/>
                      <a:pt x="923" y="143"/>
                    </a:cubicBezTo>
                    <a:cubicBezTo>
                      <a:pt x="922" y="143"/>
                      <a:pt x="921" y="143"/>
                      <a:pt x="921" y="143"/>
                    </a:cubicBezTo>
                    <a:cubicBezTo>
                      <a:pt x="920" y="144"/>
                      <a:pt x="918" y="144"/>
                      <a:pt x="917" y="144"/>
                    </a:cubicBezTo>
                    <a:cubicBezTo>
                      <a:pt x="872" y="159"/>
                      <a:pt x="789" y="225"/>
                      <a:pt x="708" y="310"/>
                    </a:cubicBezTo>
                    <a:cubicBezTo>
                      <a:pt x="708" y="310"/>
                      <a:pt x="812" y="431"/>
                      <a:pt x="902" y="570"/>
                    </a:cubicBezTo>
                    <a:cubicBezTo>
                      <a:pt x="925" y="606"/>
                      <a:pt x="944" y="644"/>
                      <a:pt x="963" y="681"/>
                    </a:cubicBezTo>
                    <a:cubicBezTo>
                      <a:pt x="1011" y="774"/>
                      <a:pt x="1041" y="887"/>
                      <a:pt x="1004" y="937"/>
                    </a:cubicBezTo>
                    <a:cubicBezTo>
                      <a:pt x="1088" y="838"/>
                      <a:pt x="1139" y="709"/>
                      <a:pt x="1139" y="569"/>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5">
                  <a:defRPr/>
                </a:pPr>
                <a:endParaRPr lang="en-US" sz="1800">
                  <a:solidFill>
                    <a:srgbClr val="FFFFFF"/>
                  </a:solidFill>
                  <a:latin typeface="Segoe UI"/>
                </a:endParaRPr>
              </a:p>
            </p:txBody>
          </p:sp>
        </p:grpSp>
      </p:grpSp>
      <p:grpSp>
        <p:nvGrpSpPr>
          <p:cNvPr id="55" name="Group 54">
            <a:extLst>
              <a:ext uri="{FF2B5EF4-FFF2-40B4-BE49-F238E27FC236}">
                <a16:creationId xmlns:a16="http://schemas.microsoft.com/office/drawing/2014/main" id="{E8A16248-FE5B-4AE7-93F7-CE0AADDCD172}"/>
              </a:ext>
            </a:extLst>
          </p:cNvPr>
          <p:cNvGrpSpPr/>
          <p:nvPr/>
        </p:nvGrpSpPr>
        <p:grpSpPr>
          <a:xfrm>
            <a:off x="11174763" y="4413275"/>
            <a:ext cx="822707" cy="1187781"/>
            <a:chOff x="11296492" y="2952751"/>
            <a:chExt cx="839204" cy="1211598"/>
          </a:xfrm>
        </p:grpSpPr>
        <p:sp>
          <p:nvSpPr>
            <p:cNvPr id="134" name="User log in text">
              <a:extLst>
                <a:ext uri="{FF2B5EF4-FFF2-40B4-BE49-F238E27FC236}">
                  <a16:creationId xmlns:a16="http://schemas.microsoft.com/office/drawing/2014/main" id="{B9F13D2E-9154-424A-9206-06C70EC779CE}"/>
                </a:ext>
              </a:extLst>
            </p:cNvPr>
            <p:cNvSpPr/>
            <p:nvPr/>
          </p:nvSpPr>
          <p:spPr>
            <a:xfrm>
              <a:off x="11296492" y="2952751"/>
              <a:ext cx="839204" cy="461665"/>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Microsoft</a:t>
              </a:r>
              <a:br>
                <a:rPr lang="en-US" sz="1176" spc="29">
                  <a:gradFill>
                    <a:gsLst>
                      <a:gs pos="0">
                        <a:srgbClr val="353535"/>
                      </a:gs>
                      <a:gs pos="100000">
                        <a:srgbClr val="353535"/>
                      </a:gs>
                    </a:gsLst>
                    <a:lin ang="5400000" scaled="0"/>
                  </a:gradFill>
                  <a:latin typeface="Segoe UI Semilight"/>
                  <a:cs typeface="Segoe UI" pitchFamily="34" charset="0"/>
                </a:rPr>
              </a:br>
              <a:r>
                <a:rPr lang="en-US" sz="1176" spc="29">
                  <a:gradFill>
                    <a:gsLst>
                      <a:gs pos="0">
                        <a:srgbClr val="353535"/>
                      </a:gs>
                      <a:gs pos="100000">
                        <a:srgbClr val="353535"/>
                      </a:gs>
                    </a:gsLst>
                    <a:lin ang="5400000" scaled="0"/>
                  </a:gradFill>
                  <a:latin typeface="Segoe UI Semilight"/>
                  <a:cs typeface="Segoe UI" pitchFamily="34" charset="0"/>
                </a:rPr>
                <a:t>accounts</a:t>
              </a:r>
            </a:p>
          </p:txBody>
        </p:sp>
        <p:grpSp>
          <p:nvGrpSpPr>
            <p:cNvPr id="49" name="Group 48">
              <a:extLst>
                <a:ext uri="{FF2B5EF4-FFF2-40B4-BE49-F238E27FC236}">
                  <a16:creationId xmlns:a16="http://schemas.microsoft.com/office/drawing/2014/main" id="{A19E45CD-DE1C-412D-AF6E-39B4562EEBFD}"/>
                </a:ext>
              </a:extLst>
            </p:cNvPr>
            <p:cNvGrpSpPr/>
            <p:nvPr/>
          </p:nvGrpSpPr>
          <p:grpSpPr>
            <a:xfrm>
              <a:off x="11339221" y="3420733"/>
              <a:ext cx="743616" cy="743616"/>
              <a:chOff x="11339221" y="3420733"/>
              <a:chExt cx="743616" cy="743616"/>
            </a:xfrm>
          </p:grpSpPr>
          <p:sp>
            <p:nvSpPr>
              <p:cNvPr id="91" name="Oval 90"/>
              <p:cNvSpPr/>
              <p:nvPr/>
            </p:nvSpPr>
            <p:spPr bwMode="auto">
              <a:xfrm>
                <a:off x="11339221" y="3420733"/>
                <a:ext cx="743616" cy="743616"/>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grpSp>
            <p:nvGrpSpPr>
              <p:cNvPr id="135" name="5">
                <a:extLst>
                  <a:ext uri="{FF2B5EF4-FFF2-40B4-BE49-F238E27FC236}">
                    <a16:creationId xmlns:a16="http://schemas.microsoft.com/office/drawing/2014/main" id="{B1F973D8-0001-4589-B31B-B9E2D875D2B1}"/>
                  </a:ext>
                </a:extLst>
              </p:cNvPr>
              <p:cNvGrpSpPr/>
              <p:nvPr/>
            </p:nvGrpSpPr>
            <p:grpSpPr>
              <a:xfrm>
                <a:off x="11491581" y="3573094"/>
                <a:ext cx="438896" cy="438894"/>
                <a:chOff x="6083429" y="835188"/>
                <a:chExt cx="547610" cy="547608"/>
              </a:xfrm>
            </p:grpSpPr>
            <p:sp>
              <p:nvSpPr>
                <p:cNvPr id="138" name="Freeform 7">
                  <a:extLst>
                    <a:ext uri="{FF2B5EF4-FFF2-40B4-BE49-F238E27FC236}">
                      <a16:creationId xmlns:a16="http://schemas.microsoft.com/office/drawing/2014/main" id="{AA852F7B-72EC-48D8-BEEE-6ADC23E2DE38}"/>
                    </a:ext>
                  </a:extLst>
                </p:cNvPr>
                <p:cNvSpPr>
                  <a:spLocks noEditPoints="1"/>
                </p:cNvSpPr>
                <p:nvPr/>
              </p:nvSpPr>
              <p:spPr bwMode="auto">
                <a:xfrm>
                  <a:off x="6168345" y="904132"/>
                  <a:ext cx="377779" cy="421604"/>
                </a:xfrm>
                <a:custGeom>
                  <a:avLst/>
                  <a:gdLst>
                    <a:gd name="T0" fmla="*/ 73 w 106"/>
                    <a:gd name="T1" fmla="*/ 68 h 118"/>
                    <a:gd name="T2" fmla="*/ 90 w 106"/>
                    <a:gd name="T3" fmla="*/ 37 h 118"/>
                    <a:gd name="T4" fmla="*/ 53 w 106"/>
                    <a:gd name="T5" fmla="*/ 0 h 118"/>
                    <a:gd name="T6" fmla="*/ 16 w 106"/>
                    <a:gd name="T7" fmla="*/ 37 h 118"/>
                    <a:gd name="T8" fmla="*/ 33 w 106"/>
                    <a:gd name="T9" fmla="*/ 68 h 118"/>
                    <a:gd name="T10" fmla="*/ 0 w 106"/>
                    <a:gd name="T11" fmla="*/ 117 h 118"/>
                    <a:gd name="T12" fmla="*/ 0 w 106"/>
                    <a:gd name="T13" fmla="*/ 118 h 118"/>
                    <a:gd name="T14" fmla="*/ 10 w 106"/>
                    <a:gd name="T15" fmla="*/ 118 h 118"/>
                    <a:gd name="T16" fmla="*/ 10 w 106"/>
                    <a:gd name="T17" fmla="*/ 117 h 118"/>
                    <a:gd name="T18" fmla="*/ 53 w 106"/>
                    <a:gd name="T19" fmla="*/ 74 h 118"/>
                    <a:gd name="T20" fmla="*/ 96 w 106"/>
                    <a:gd name="T21" fmla="*/ 117 h 118"/>
                    <a:gd name="T22" fmla="*/ 96 w 106"/>
                    <a:gd name="T23" fmla="*/ 118 h 118"/>
                    <a:gd name="T24" fmla="*/ 106 w 106"/>
                    <a:gd name="T25" fmla="*/ 118 h 118"/>
                    <a:gd name="T26" fmla="*/ 106 w 106"/>
                    <a:gd name="T27" fmla="*/ 117 h 118"/>
                    <a:gd name="T28" fmla="*/ 73 w 106"/>
                    <a:gd name="T29" fmla="*/ 68 h 118"/>
                    <a:gd name="T30" fmla="*/ 53 w 106"/>
                    <a:gd name="T31" fmla="*/ 10 h 118"/>
                    <a:gd name="T32" fmla="*/ 80 w 106"/>
                    <a:gd name="T33" fmla="*/ 37 h 118"/>
                    <a:gd name="T34" fmla="*/ 53 w 106"/>
                    <a:gd name="T35" fmla="*/ 64 h 118"/>
                    <a:gd name="T36" fmla="*/ 26 w 106"/>
                    <a:gd name="T37" fmla="*/ 37 h 118"/>
                    <a:gd name="T38" fmla="*/ 53 w 106"/>
                    <a:gd name="T39"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118">
                      <a:moveTo>
                        <a:pt x="73" y="68"/>
                      </a:moveTo>
                      <a:cubicBezTo>
                        <a:pt x="84" y="61"/>
                        <a:pt x="90" y="50"/>
                        <a:pt x="90" y="37"/>
                      </a:cubicBezTo>
                      <a:cubicBezTo>
                        <a:pt x="90" y="17"/>
                        <a:pt x="73" y="0"/>
                        <a:pt x="53" y="0"/>
                      </a:cubicBezTo>
                      <a:cubicBezTo>
                        <a:pt x="33" y="0"/>
                        <a:pt x="16" y="17"/>
                        <a:pt x="16" y="37"/>
                      </a:cubicBezTo>
                      <a:cubicBezTo>
                        <a:pt x="16" y="50"/>
                        <a:pt x="22" y="61"/>
                        <a:pt x="33" y="68"/>
                      </a:cubicBezTo>
                      <a:cubicBezTo>
                        <a:pt x="13" y="76"/>
                        <a:pt x="0" y="96"/>
                        <a:pt x="0" y="117"/>
                      </a:cubicBezTo>
                      <a:cubicBezTo>
                        <a:pt x="0" y="118"/>
                        <a:pt x="0" y="118"/>
                        <a:pt x="0" y="118"/>
                      </a:cubicBezTo>
                      <a:cubicBezTo>
                        <a:pt x="10" y="118"/>
                        <a:pt x="10" y="118"/>
                        <a:pt x="10" y="118"/>
                      </a:cubicBezTo>
                      <a:cubicBezTo>
                        <a:pt x="10" y="117"/>
                        <a:pt x="10" y="117"/>
                        <a:pt x="10" y="117"/>
                      </a:cubicBezTo>
                      <a:cubicBezTo>
                        <a:pt x="10" y="93"/>
                        <a:pt x="29" y="74"/>
                        <a:pt x="53" y="74"/>
                      </a:cubicBezTo>
                      <a:cubicBezTo>
                        <a:pt x="77" y="74"/>
                        <a:pt x="96" y="93"/>
                        <a:pt x="96" y="117"/>
                      </a:cubicBezTo>
                      <a:cubicBezTo>
                        <a:pt x="96" y="118"/>
                        <a:pt x="96" y="118"/>
                        <a:pt x="96" y="118"/>
                      </a:cubicBezTo>
                      <a:cubicBezTo>
                        <a:pt x="106" y="118"/>
                        <a:pt x="106" y="118"/>
                        <a:pt x="106" y="118"/>
                      </a:cubicBezTo>
                      <a:cubicBezTo>
                        <a:pt x="106" y="117"/>
                        <a:pt x="106" y="117"/>
                        <a:pt x="106" y="117"/>
                      </a:cubicBezTo>
                      <a:cubicBezTo>
                        <a:pt x="106" y="96"/>
                        <a:pt x="93" y="76"/>
                        <a:pt x="73" y="68"/>
                      </a:cubicBezTo>
                      <a:close/>
                      <a:moveTo>
                        <a:pt x="53" y="10"/>
                      </a:moveTo>
                      <a:cubicBezTo>
                        <a:pt x="68" y="10"/>
                        <a:pt x="80" y="22"/>
                        <a:pt x="80" y="37"/>
                      </a:cubicBezTo>
                      <a:cubicBezTo>
                        <a:pt x="80" y="52"/>
                        <a:pt x="68" y="64"/>
                        <a:pt x="53" y="64"/>
                      </a:cubicBezTo>
                      <a:cubicBezTo>
                        <a:pt x="38" y="64"/>
                        <a:pt x="26" y="52"/>
                        <a:pt x="26" y="37"/>
                      </a:cubicBezTo>
                      <a:cubicBezTo>
                        <a:pt x="26" y="22"/>
                        <a:pt x="38" y="10"/>
                        <a:pt x="53" y="10"/>
                      </a:cubicBezTo>
                      <a:close/>
                    </a:path>
                  </a:pathLst>
                </a:custGeom>
                <a:solidFill>
                  <a:schemeClr val="bg1"/>
                </a:solidFill>
                <a:ln cap="sq">
                  <a:solidFill>
                    <a:schemeClr val="accent1"/>
                  </a:solidFill>
                  <a:miter lim="800000"/>
                </a:ln>
              </p:spPr>
              <p:txBody>
                <a:bodyPr vert="horz" wrap="square" lIns="91427" tIns="45713" rIns="91427" bIns="45713" numCol="1" anchor="t" anchorCtr="0" compatLnSpc="1">
                  <a:prstTxWarp prst="textNoShape">
                    <a:avLst/>
                  </a:prstTxWarp>
                </a:bodyPr>
                <a:lstStyle/>
                <a:p>
                  <a:pPr defTabSz="914225">
                    <a:defRPr/>
                  </a:pPr>
                  <a:endParaRPr lang="en-US" sz="1800">
                    <a:solidFill>
                      <a:srgbClr val="505050"/>
                    </a:solidFill>
                    <a:latin typeface="Segoe UI"/>
                  </a:endParaRPr>
                </a:p>
              </p:txBody>
            </p:sp>
            <p:sp>
              <p:nvSpPr>
                <p:cNvPr id="140" name="Oval 139">
                  <a:extLst>
                    <a:ext uri="{FF2B5EF4-FFF2-40B4-BE49-F238E27FC236}">
                      <a16:creationId xmlns:a16="http://schemas.microsoft.com/office/drawing/2014/main" id="{DD9DEBF1-0033-4FD4-B73E-CA9CFFE79A62}"/>
                    </a:ext>
                  </a:extLst>
                </p:cNvPr>
                <p:cNvSpPr/>
                <p:nvPr/>
              </p:nvSpPr>
              <p:spPr bwMode="auto">
                <a:xfrm>
                  <a:off x="6083429" y="835188"/>
                  <a:ext cx="547610" cy="547608"/>
                </a:xfrm>
                <a:prstGeom prst="ellipse">
                  <a:avLst/>
                </a:prstGeom>
                <a:no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a:endParaRPr>
                </a:p>
              </p:txBody>
            </p:sp>
          </p:grpSp>
        </p:grpSp>
      </p:grpSp>
      <p:grpSp>
        <p:nvGrpSpPr>
          <p:cNvPr id="54" name="Group 53">
            <a:extLst>
              <a:ext uri="{FF2B5EF4-FFF2-40B4-BE49-F238E27FC236}">
                <a16:creationId xmlns:a16="http://schemas.microsoft.com/office/drawing/2014/main" id="{30D947A2-1312-4FBF-9CE4-BE372A3D6646}"/>
              </a:ext>
            </a:extLst>
          </p:cNvPr>
          <p:cNvGrpSpPr/>
          <p:nvPr/>
        </p:nvGrpSpPr>
        <p:grpSpPr>
          <a:xfrm>
            <a:off x="8870869" y="5019389"/>
            <a:ext cx="604173" cy="883753"/>
            <a:chOff x="9048748" y="5119542"/>
            <a:chExt cx="616288" cy="901474"/>
          </a:xfrm>
        </p:grpSpPr>
        <p:sp>
          <p:nvSpPr>
            <p:cNvPr id="141" name="User log in text">
              <a:extLst>
                <a:ext uri="{FF2B5EF4-FFF2-40B4-BE49-F238E27FC236}">
                  <a16:creationId xmlns:a16="http://schemas.microsoft.com/office/drawing/2014/main" id="{3FB7CD6D-8999-43FE-983A-BBD7A0CCB617}"/>
                </a:ext>
              </a:extLst>
            </p:cNvPr>
            <p:cNvSpPr/>
            <p:nvPr/>
          </p:nvSpPr>
          <p:spPr>
            <a:xfrm>
              <a:off x="9113075" y="5119542"/>
              <a:ext cx="493405" cy="276999"/>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Bing</a:t>
              </a:r>
            </a:p>
          </p:txBody>
        </p:sp>
        <p:grpSp>
          <p:nvGrpSpPr>
            <p:cNvPr id="51" name="Group 50">
              <a:extLst>
                <a:ext uri="{FF2B5EF4-FFF2-40B4-BE49-F238E27FC236}">
                  <a16:creationId xmlns:a16="http://schemas.microsoft.com/office/drawing/2014/main" id="{E6A55C1B-7506-4CBD-ADC9-A33CCF816F2F}"/>
                </a:ext>
              </a:extLst>
            </p:cNvPr>
            <p:cNvGrpSpPr/>
            <p:nvPr/>
          </p:nvGrpSpPr>
          <p:grpSpPr>
            <a:xfrm>
              <a:off x="9048748" y="5404728"/>
              <a:ext cx="616288" cy="616288"/>
              <a:chOff x="9048748" y="5404728"/>
              <a:chExt cx="616288" cy="616288"/>
            </a:xfrm>
          </p:grpSpPr>
          <p:sp>
            <p:nvSpPr>
              <p:cNvPr id="87" name="Oval 86"/>
              <p:cNvSpPr/>
              <p:nvPr/>
            </p:nvSpPr>
            <p:spPr bwMode="auto">
              <a:xfrm>
                <a:off x="9048748" y="5404728"/>
                <a:ext cx="616288" cy="61628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45" name="Freeform 17">
                <a:extLst>
                  <a:ext uri="{FF2B5EF4-FFF2-40B4-BE49-F238E27FC236}">
                    <a16:creationId xmlns:a16="http://schemas.microsoft.com/office/drawing/2014/main" id="{90C032EB-6C62-4CD3-A98F-B135158DE302}"/>
                  </a:ext>
                </a:extLst>
              </p:cNvPr>
              <p:cNvSpPr>
                <a:spLocks noChangeAspect="1" noEditPoints="1"/>
              </p:cNvSpPr>
              <p:nvPr/>
            </p:nvSpPr>
            <p:spPr bwMode="black">
              <a:xfrm>
                <a:off x="9218434" y="5540249"/>
                <a:ext cx="276916" cy="345246"/>
              </a:xfrm>
              <a:custGeom>
                <a:avLst/>
                <a:gdLst>
                  <a:gd name="T0" fmla="*/ 616 w 616"/>
                  <a:gd name="T1" fmla="*/ 320 h 768"/>
                  <a:gd name="T2" fmla="*/ 616 w 616"/>
                  <a:gd name="T3" fmla="*/ 505 h 768"/>
                  <a:gd name="T4" fmla="*/ 177 w 616"/>
                  <a:gd name="T5" fmla="*/ 768 h 768"/>
                  <a:gd name="T6" fmla="*/ 0 w 616"/>
                  <a:gd name="T7" fmla="*/ 646 h 768"/>
                  <a:gd name="T8" fmla="*/ 425 w 616"/>
                  <a:gd name="T9" fmla="*/ 422 h 768"/>
                  <a:gd name="T10" fmla="*/ 308 w 616"/>
                  <a:gd name="T11" fmla="*/ 367 h 768"/>
                  <a:gd name="T12" fmla="*/ 232 w 616"/>
                  <a:gd name="T13" fmla="*/ 200 h 768"/>
                  <a:gd name="T14" fmla="*/ 616 w 616"/>
                  <a:gd name="T15" fmla="*/ 320 h 768"/>
                  <a:gd name="T16" fmla="*/ 177 w 616"/>
                  <a:gd name="T17" fmla="*/ 55 h 768"/>
                  <a:gd name="T18" fmla="*/ 0 w 616"/>
                  <a:gd name="T19" fmla="*/ 0 h 768"/>
                  <a:gd name="T20" fmla="*/ 0 w 616"/>
                  <a:gd name="T21" fmla="*/ 646 h 768"/>
                  <a:gd name="T22" fmla="*/ 177 w 616"/>
                  <a:gd name="T23" fmla="*/ 486 h 768"/>
                  <a:gd name="T24" fmla="*/ 177 w 616"/>
                  <a:gd name="T25" fmla="*/ 5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768">
                    <a:moveTo>
                      <a:pt x="616" y="320"/>
                    </a:moveTo>
                    <a:lnTo>
                      <a:pt x="616" y="505"/>
                    </a:lnTo>
                    <a:lnTo>
                      <a:pt x="177" y="768"/>
                    </a:lnTo>
                    <a:lnTo>
                      <a:pt x="0" y="646"/>
                    </a:lnTo>
                    <a:lnTo>
                      <a:pt x="425" y="422"/>
                    </a:lnTo>
                    <a:lnTo>
                      <a:pt x="308" y="367"/>
                    </a:lnTo>
                    <a:lnTo>
                      <a:pt x="232" y="200"/>
                    </a:lnTo>
                    <a:lnTo>
                      <a:pt x="616" y="320"/>
                    </a:lnTo>
                    <a:close/>
                    <a:moveTo>
                      <a:pt x="177" y="55"/>
                    </a:moveTo>
                    <a:lnTo>
                      <a:pt x="0" y="0"/>
                    </a:lnTo>
                    <a:lnTo>
                      <a:pt x="0" y="646"/>
                    </a:lnTo>
                    <a:lnTo>
                      <a:pt x="177" y="486"/>
                    </a:lnTo>
                    <a:lnTo>
                      <a:pt x="177" y="55"/>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5">
                  <a:defRPr/>
                </a:pPr>
                <a:endParaRPr lang="en-US" sz="1800">
                  <a:solidFill>
                    <a:srgbClr val="FFFFFF"/>
                  </a:solidFill>
                  <a:latin typeface="Segoe UI"/>
                </a:endParaRPr>
              </a:p>
            </p:txBody>
          </p:sp>
        </p:grpSp>
      </p:grpSp>
      <p:grpSp>
        <p:nvGrpSpPr>
          <p:cNvPr id="56" name="Group 55">
            <a:extLst>
              <a:ext uri="{FF2B5EF4-FFF2-40B4-BE49-F238E27FC236}">
                <a16:creationId xmlns:a16="http://schemas.microsoft.com/office/drawing/2014/main" id="{AD61B030-4AEC-4341-8A8B-087E3CBD39E3}"/>
              </a:ext>
            </a:extLst>
          </p:cNvPr>
          <p:cNvGrpSpPr/>
          <p:nvPr/>
        </p:nvGrpSpPr>
        <p:grpSpPr>
          <a:xfrm>
            <a:off x="4049240" y="4238523"/>
            <a:ext cx="673809" cy="965897"/>
            <a:chOff x="3755857" y="4477255"/>
            <a:chExt cx="687320" cy="985265"/>
          </a:xfrm>
        </p:grpSpPr>
        <p:grpSp>
          <p:nvGrpSpPr>
            <p:cNvPr id="48" name="Group 47">
              <a:extLst>
                <a:ext uri="{FF2B5EF4-FFF2-40B4-BE49-F238E27FC236}">
                  <a16:creationId xmlns:a16="http://schemas.microsoft.com/office/drawing/2014/main" id="{1CF7594D-8191-4EDE-86FA-88BE7BEA841D}"/>
                </a:ext>
              </a:extLst>
            </p:cNvPr>
            <p:cNvGrpSpPr/>
            <p:nvPr/>
          </p:nvGrpSpPr>
          <p:grpSpPr>
            <a:xfrm>
              <a:off x="3755857" y="4775200"/>
              <a:ext cx="687320" cy="687320"/>
              <a:chOff x="3755857" y="4775200"/>
              <a:chExt cx="687320" cy="687320"/>
            </a:xfrm>
          </p:grpSpPr>
          <p:sp>
            <p:nvSpPr>
              <p:cNvPr id="79" name="Oval 78"/>
              <p:cNvSpPr/>
              <p:nvPr/>
            </p:nvSpPr>
            <p:spPr bwMode="auto">
              <a:xfrm>
                <a:off x="3755857" y="4775200"/>
                <a:ext cx="687320" cy="68732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pic>
            <p:nvPicPr>
              <p:cNvPr id="42" name="Picture 41">
                <a:extLst>
                  <a:ext uri="{FF2B5EF4-FFF2-40B4-BE49-F238E27FC236}">
                    <a16:creationId xmlns:a16="http://schemas.microsoft.com/office/drawing/2014/main" id="{A76BFBF6-DB99-4F79-8F00-F7DA2F4D0D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9158" y="4911321"/>
                <a:ext cx="460718" cy="357928"/>
              </a:xfrm>
              <a:prstGeom prst="rect">
                <a:avLst/>
              </a:prstGeom>
            </p:spPr>
          </p:pic>
        </p:grpSp>
        <p:sp>
          <p:nvSpPr>
            <p:cNvPr id="146" name="User log in text">
              <a:extLst>
                <a:ext uri="{FF2B5EF4-FFF2-40B4-BE49-F238E27FC236}">
                  <a16:creationId xmlns:a16="http://schemas.microsoft.com/office/drawing/2014/main" id="{16B1BB2F-2FE2-4CAD-9682-D1586DCD89BB}"/>
                </a:ext>
              </a:extLst>
            </p:cNvPr>
            <p:cNvSpPr/>
            <p:nvPr/>
          </p:nvSpPr>
          <p:spPr>
            <a:xfrm>
              <a:off x="3806007" y="4477255"/>
              <a:ext cx="586571" cy="276999"/>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Azure</a:t>
              </a:r>
            </a:p>
          </p:txBody>
        </p:sp>
      </p:grpSp>
      <p:sp>
        <p:nvSpPr>
          <p:cNvPr id="93" name="Oval 92">
            <a:extLst>
              <a:ext uri="{FF2B5EF4-FFF2-40B4-BE49-F238E27FC236}">
                <a16:creationId xmlns:a16="http://schemas.microsoft.com/office/drawing/2014/main" id="{023A7125-2606-461F-89E2-E3F443F23BFA}"/>
              </a:ext>
            </a:extLst>
          </p:cNvPr>
          <p:cNvSpPr/>
          <p:nvPr/>
        </p:nvSpPr>
        <p:spPr bwMode="auto">
          <a:xfrm>
            <a:off x="4682636" y="2077508"/>
            <a:ext cx="289028" cy="289028"/>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grpSp>
        <p:nvGrpSpPr>
          <p:cNvPr id="3" name="Group 2">
            <a:extLst>
              <a:ext uri="{FF2B5EF4-FFF2-40B4-BE49-F238E27FC236}">
                <a16:creationId xmlns:a16="http://schemas.microsoft.com/office/drawing/2014/main" id="{B2F41267-C2B2-43B4-AB0C-8A336BB289D2}"/>
              </a:ext>
            </a:extLst>
          </p:cNvPr>
          <p:cNvGrpSpPr/>
          <p:nvPr/>
        </p:nvGrpSpPr>
        <p:grpSpPr>
          <a:xfrm>
            <a:off x="1678435" y="1609577"/>
            <a:ext cx="730744" cy="989253"/>
            <a:chOff x="1712090" y="1641356"/>
            <a:chExt cx="745397" cy="1009090"/>
          </a:xfrm>
        </p:grpSpPr>
        <p:sp>
          <p:nvSpPr>
            <p:cNvPr id="99" name="User log in text">
              <a:extLst>
                <a:ext uri="{FF2B5EF4-FFF2-40B4-BE49-F238E27FC236}">
                  <a16:creationId xmlns:a16="http://schemas.microsoft.com/office/drawing/2014/main" id="{14012EC3-4A24-45AA-AAA9-658B134175CE}"/>
                </a:ext>
              </a:extLst>
            </p:cNvPr>
            <p:cNvSpPr/>
            <p:nvPr/>
          </p:nvSpPr>
          <p:spPr>
            <a:xfrm>
              <a:off x="1712090" y="1641356"/>
              <a:ext cx="745397" cy="276999"/>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Outlook</a:t>
              </a:r>
            </a:p>
          </p:txBody>
        </p:sp>
        <p:sp>
          <p:nvSpPr>
            <p:cNvPr id="104" name="Oval 103">
              <a:extLst>
                <a:ext uri="{FF2B5EF4-FFF2-40B4-BE49-F238E27FC236}">
                  <a16:creationId xmlns:a16="http://schemas.microsoft.com/office/drawing/2014/main" id="{0FA9D7FF-A3A1-43D1-8BA9-2339D4F811DB}"/>
                </a:ext>
              </a:extLst>
            </p:cNvPr>
            <p:cNvSpPr/>
            <p:nvPr/>
          </p:nvSpPr>
          <p:spPr bwMode="auto">
            <a:xfrm>
              <a:off x="1718108" y="1917086"/>
              <a:ext cx="733360" cy="73336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13" name="Freeform 9">
              <a:extLst>
                <a:ext uri="{FF2B5EF4-FFF2-40B4-BE49-F238E27FC236}">
                  <a16:creationId xmlns:a16="http://schemas.microsoft.com/office/drawing/2014/main" id="{D6D46F29-FA26-4A74-9164-48AB6B5B951F}"/>
                </a:ext>
              </a:extLst>
            </p:cNvPr>
            <p:cNvSpPr>
              <a:spLocks noChangeAspect="1" noEditPoints="1"/>
            </p:cNvSpPr>
            <p:nvPr/>
          </p:nvSpPr>
          <p:spPr bwMode="black">
            <a:xfrm>
              <a:off x="1927887" y="2126865"/>
              <a:ext cx="313802" cy="313802"/>
            </a:xfrm>
            <a:custGeom>
              <a:avLst/>
              <a:gdLst>
                <a:gd name="T0" fmla="*/ 246 w 415"/>
                <a:gd name="T1" fmla="*/ 99 h 415"/>
                <a:gd name="T2" fmla="*/ 0 w 415"/>
                <a:gd name="T3" fmla="*/ 42 h 415"/>
                <a:gd name="T4" fmla="*/ 246 w 415"/>
                <a:gd name="T5" fmla="*/ 415 h 415"/>
                <a:gd name="T6" fmla="*/ 402 w 415"/>
                <a:gd name="T7" fmla="*/ 321 h 415"/>
                <a:gd name="T8" fmla="*/ 415 w 415"/>
                <a:gd name="T9" fmla="*/ 113 h 415"/>
                <a:gd name="T10" fmla="*/ 179 w 415"/>
                <a:gd name="T11" fmla="*/ 222 h 415"/>
                <a:gd name="T12" fmla="*/ 169 w 415"/>
                <a:gd name="T13" fmla="*/ 251 h 415"/>
                <a:gd name="T14" fmla="*/ 151 w 415"/>
                <a:gd name="T15" fmla="*/ 272 h 415"/>
                <a:gd name="T16" fmla="*/ 128 w 415"/>
                <a:gd name="T17" fmla="*/ 282 h 415"/>
                <a:gd name="T18" fmla="*/ 102 w 415"/>
                <a:gd name="T19" fmla="*/ 281 h 415"/>
                <a:gd name="T20" fmla="*/ 82 w 415"/>
                <a:gd name="T21" fmla="*/ 269 h 415"/>
                <a:gd name="T22" fmla="*/ 66 w 415"/>
                <a:gd name="T23" fmla="*/ 249 h 415"/>
                <a:gd name="T24" fmla="*/ 58 w 415"/>
                <a:gd name="T25" fmla="*/ 223 h 415"/>
                <a:gd name="T26" fmla="*/ 58 w 415"/>
                <a:gd name="T27" fmla="*/ 191 h 415"/>
                <a:gd name="T28" fmla="*/ 65 w 415"/>
                <a:gd name="T29" fmla="*/ 164 h 415"/>
                <a:gd name="T30" fmla="*/ 82 w 415"/>
                <a:gd name="T31" fmla="*/ 141 h 415"/>
                <a:gd name="T32" fmla="*/ 103 w 415"/>
                <a:gd name="T33" fmla="*/ 130 h 415"/>
                <a:gd name="T34" fmla="*/ 130 w 415"/>
                <a:gd name="T35" fmla="*/ 127 h 415"/>
                <a:gd name="T36" fmla="*/ 153 w 415"/>
                <a:gd name="T37" fmla="*/ 137 h 415"/>
                <a:gd name="T38" fmla="*/ 169 w 415"/>
                <a:gd name="T39" fmla="*/ 158 h 415"/>
                <a:gd name="T40" fmla="*/ 179 w 415"/>
                <a:gd name="T41" fmla="*/ 186 h 415"/>
                <a:gd name="T42" fmla="*/ 179 w 415"/>
                <a:gd name="T43" fmla="*/ 222 h 415"/>
                <a:gd name="T44" fmla="*/ 246 w 415"/>
                <a:gd name="T45" fmla="*/ 307 h 415"/>
                <a:gd name="T46" fmla="*/ 292 w 415"/>
                <a:gd name="T47" fmla="*/ 228 h 415"/>
                <a:gd name="T48" fmla="*/ 401 w 415"/>
                <a:gd name="T49" fmla="*/ 140 h 415"/>
                <a:gd name="T50" fmla="*/ 401 w 415"/>
                <a:gd name="T51" fmla="*/ 121 h 415"/>
                <a:gd name="T52" fmla="*/ 298 w 415"/>
                <a:gd name="T53" fmla="*/ 216 h 415"/>
                <a:gd name="T54" fmla="*/ 246 w 415"/>
                <a:gd name="T55" fmla="*/ 113 h 415"/>
                <a:gd name="T56" fmla="*/ 401 w 415"/>
                <a:gd name="T57" fmla="*/ 121 h 415"/>
                <a:gd name="T58" fmla="*/ 143 w 415"/>
                <a:gd name="T59" fmla="*/ 176 h 415"/>
                <a:gd name="T60" fmla="*/ 134 w 415"/>
                <a:gd name="T61" fmla="*/ 163 h 415"/>
                <a:gd name="T62" fmla="*/ 123 w 415"/>
                <a:gd name="T63" fmla="*/ 157 h 415"/>
                <a:gd name="T64" fmla="*/ 109 w 415"/>
                <a:gd name="T65" fmla="*/ 158 h 415"/>
                <a:gd name="T66" fmla="*/ 97 w 415"/>
                <a:gd name="T67" fmla="*/ 165 h 415"/>
                <a:gd name="T68" fmla="*/ 89 w 415"/>
                <a:gd name="T69" fmla="*/ 178 h 415"/>
                <a:gd name="T70" fmla="*/ 85 w 415"/>
                <a:gd name="T71" fmla="*/ 196 h 415"/>
                <a:gd name="T72" fmla="*/ 85 w 415"/>
                <a:gd name="T73" fmla="*/ 216 h 415"/>
                <a:gd name="T74" fmla="*/ 90 w 415"/>
                <a:gd name="T75" fmla="*/ 233 h 415"/>
                <a:gd name="T76" fmla="*/ 98 w 415"/>
                <a:gd name="T77" fmla="*/ 246 h 415"/>
                <a:gd name="T78" fmla="*/ 109 w 415"/>
                <a:gd name="T79" fmla="*/ 252 h 415"/>
                <a:gd name="T80" fmla="*/ 122 w 415"/>
                <a:gd name="T81" fmla="*/ 254 h 415"/>
                <a:gd name="T82" fmla="*/ 134 w 415"/>
                <a:gd name="T83" fmla="*/ 248 h 415"/>
                <a:gd name="T84" fmla="*/ 142 w 415"/>
                <a:gd name="T85" fmla="*/ 236 h 415"/>
                <a:gd name="T86" fmla="*/ 147 w 415"/>
                <a:gd name="T87" fmla="*/ 217 h 415"/>
                <a:gd name="T88" fmla="*/ 147 w 415"/>
                <a:gd name="T89" fmla="*/ 1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5" h="415">
                  <a:moveTo>
                    <a:pt x="401" y="99"/>
                  </a:moveTo>
                  <a:cubicBezTo>
                    <a:pt x="246" y="99"/>
                    <a:pt x="246" y="99"/>
                    <a:pt x="246" y="99"/>
                  </a:cubicBezTo>
                  <a:cubicBezTo>
                    <a:pt x="246" y="0"/>
                    <a:pt x="246" y="0"/>
                    <a:pt x="246" y="0"/>
                  </a:cubicBezTo>
                  <a:cubicBezTo>
                    <a:pt x="0" y="42"/>
                    <a:pt x="0" y="42"/>
                    <a:pt x="0" y="42"/>
                  </a:cubicBezTo>
                  <a:cubicBezTo>
                    <a:pt x="0" y="373"/>
                    <a:pt x="0" y="373"/>
                    <a:pt x="0" y="373"/>
                  </a:cubicBezTo>
                  <a:cubicBezTo>
                    <a:pt x="246" y="415"/>
                    <a:pt x="246" y="415"/>
                    <a:pt x="246" y="415"/>
                  </a:cubicBezTo>
                  <a:cubicBezTo>
                    <a:pt x="246" y="321"/>
                    <a:pt x="246" y="321"/>
                    <a:pt x="246" y="321"/>
                  </a:cubicBezTo>
                  <a:cubicBezTo>
                    <a:pt x="402" y="321"/>
                    <a:pt x="402" y="321"/>
                    <a:pt x="402" y="321"/>
                  </a:cubicBezTo>
                  <a:cubicBezTo>
                    <a:pt x="409" y="321"/>
                    <a:pt x="415" y="314"/>
                    <a:pt x="415" y="307"/>
                  </a:cubicBezTo>
                  <a:cubicBezTo>
                    <a:pt x="415" y="113"/>
                    <a:pt x="415" y="113"/>
                    <a:pt x="415" y="113"/>
                  </a:cubicBezTo>
                  <a:cubicBezTo>
                    <a:pt x="415" y="105"/>
                    <a:pt x="409" y="99"/>
                    <a:pt x="401" y="99"/>
                  </a:cubicBezTo>
                  <a:close/>
                  <a:moveTo>
                    <a:pt x="179" y="222"/>
                  </a:moveTo>
                  <a:cubicBezTo>
                    <a:pt x="177" y="228"/>
                    <a:pt x="176" y="232"/>
                    <a:pt x="175" y="237"/>
                  </a:cubicBezTo>
                  <a:cubicBezTo>
                    <a:pt x="174" y="243"/>
                    <a:pt x="172" y="248"/>
                    <a:pt x="169" y="251"/>
                  </a:cubicBezTo>
                  <a:cubicBezTo>
                    <a:pt x="167" y="256"/>
                    <a:pt x="164" y="259"/>
                    <a:pt x="161" y="263"/>
                  </a:cubicBezTo>
                  <a:cubicBezTo>
                    <a:pt x="157" y="266"/>
                    <a:pt x="155" y="270"/>
                    <a:pt x="151" y="272"/>
                  </a:cubicBezTo>
                  <a:cubicBezTo>
                    <a:pt x="148" y="275"/>
                    <a:pt x="144" y="277"/>
                    <a:pt x="140" y="278"/>
                  </a:cubicBezTo>
                  <a:cubicBezTo>
                    <a:pt x="136" y="281"/>
                    <a:pt x="133" y="282"/>
                    <a:pt x="128" y="282"/>
                  </a:cubicBezTo>
                  <a:cubicBezTo>
                    <a:pt x="124" y="283"/>
                    <a:pt x="120" y="283"/>
                    <a:pt x="115" y="283"/>
                  </a:cubicBezTo>
                  <a:cubicBezTo>
                    <a:pt x="110" y="283"/>
                    <a:pt x="107" y="282"/>
                    <a:pt x="102" y="281"/>
                  </a:cubicBezTo>
                  <a:cubicBezTo>
                    <a:pt x="98" y="279"/>
                    <a:pt x="95" y="278"/>
                    <a:pt x="91" y="276"/>
                  </a:cubicBezTo>
                  <a:cubicBezTo>
                    <a:pt x="88" y="275"/>
                    <a:pt x="84" y="272"/>
                    <a:pt x="82" y="269"/>
                  </a:cubicBezTo>
                  <a:cubicBezTo>
                    <a:pt x="78" y="266"/>
                    <a:pt x="76" y="264"/>
                    <a:pt x="72" y="261"/>
                  </a:cubicBezTo>
                  <a:cubicBezTo>
                    <a:pt x="70" y="257"/>
                    <a:pt x="68" y="252"/>
                    <a:pt x="66" y="249"/>
                  </a:cubicBezTo>
                  <a:cubicBezTo>
                    <a:pt x="64" y="245"/>
                    <a:pt x="62" y="241"/>
                    <a:pt x="61" y="236"/>
                  </a:cubicBezTo>
                  <a:cubicBezTo>
                    <a:pt x="59" y="232"/>
                    <a:pt x="58" y="228"/>
                    <a:pt x="58" y="223"/>
                  </a:cubicBezTo>
                  <a:cubicBezTo>
                    <a:pt x="57" y="217"/>
                    <a:pt x="57" y="212"/>
                    <a:pt x="57" y="207"/>
                  </a:cubicBezTo>
                  <a:cubicBezTo>
                    <a:pt x="57" y="202"/>
                    <a:pt x="57" y="196"/>
                    <a:pt x="58" y="191"/>
                  </a:cubicBezTo>
                  <a:cubicBezTo>
                    <a:pt x="58" y="186"/>
                    <a:pt x="59" y="180"/>
                    <a:pt x="61" y="177"/>
                  </a:cubicBezTo>
                  <a:cubicBezTo>
                    <a:pt x="62" y="172"/>
                    <a:pt x="64" y="167"/>
                    <a:pt x="65" y="164"/>
                  </a:cubicBezTo>
                  <a:cubicBezTo>
                    <a:pt x="68" y="159"/>
                    <a:pt x="70" y="156"/>
                    <a:pt x="72" y="152"/>
                  </a:cubicBezTo>
                  <a:cubicBezTo>
                    <a:pt x="75" y="148"/>
                    <a:pt x="78" y="145"/>
                    <a:pt x="82" y="141"/>
                  </a:cubicBezTo>
                  <a:cubicBezTo>
                    <a:pt x="84" y="139"/>
                    <a:pt x="88" y="137"/>
                    <a:pt x="91" y="134"/>
                  </a:cubicBezTo>
                  <a:cubicBezTo>
                    <a:pt x="95" y="132"/>
                    <a:pt x="99" y="131"/>
                    <a:pt x="103" y="130"/>
                  </a:cubicBezTo>
                  <a:cubicBezTo>
                    <a:pt x="108" y="128"/>
                    <a:pt x="112" y="127"/>
                    <a:pt x="117" y="127"/>
                  </a:cubicBezTo>
                  <a:cubicBezTo>
                    <a:pt x="121" y="127"/>
                    <a:pt x="125" y="127"/>
                    <a:pt x="130" y="127"/>
                  </a:cubicBezTo>
                  <a:cubicBezTo>
                    <a:pt x="134" y="128"/>
                    <a:pt x="137" y="130"/>
                    <a:pt x="142" y="131"/>
                  </a:cubicBezTo>
                  <a:cubicBezTo>
                    <a:pt x="146" y="133"/>
                    <a:pt x="149" y="134"/>
                    <a:pt x="153" y="137"/>
                  </a:cubicBezTo>
                  <a:cubicBezTo>
                    <a:pt x="155" y="140"/>
                    <a:pt x="159" y="143"/>
                    <a:pt x="162" y="146"/>
                  </a:cubicBezTo>
                  <a:cubicBezTo>
                    <a:pt x="164" y="150"/>
                    <a:pt x="167" y="153"/>
                    <a:pt x="169" y="158"/>
                  </a:cubicBezTo>
                  <a:cubicBezTo>
                    <a:pt x="172" y="161"/>
                    <a:pt x="174" y="166"/>
                    <a:pt x="175" y="171"/>
                  </a:cubicBezTo>
                  <a:cubicBezTo>
                    <a:pt x="176" y="176"/>
                    <a:pt x="177" y="182"/>
                    <a:pt x="179" y="186"/>
                  </a:cubicBezTo>
                  <a:cubicBezTo>
                    <a:pt x="180" y="192"/>
                    <a:pt x="180" y="198"/>
                    <a:pt x="180" y="204"/>
                  </a:cubicBezTo>
                  <a:cubicBezTo>
                    <a:pt x="180" y="210"/>
                    <a:pt x="180" y="216"/>
                    <a:pt x="179" y="222"/>
                  </a:cubicBezTo>
                  <a:close/>
                  <a:moveTo>
                    <a:pt x="401" y="307"/>
                  </a:moveTo>
                  <a:cubicBezTo>
                    <a:pt x="246" y="307"/>
                    <a:pt x="246" y="307"/>
                    <a:pt x="246" y="307"/>
                  </a:cubicBezTo>
                  <a:cubicBezTo>
                    <a:pt x="246" y="185"/>
                    <a:pt x="246" y="185"/>
                    <a:pt x="246" y="185"/>
                  </a:cubicBezTo>
                  <a:cubicBezTo>
                    <a:pt x="292" y="228"/>
                    <a:pt x="292" y="228"/>
                    <a:pt x="292" y="228"/>
                  </a:cubicBezTo>
                  <a:cubicBezTo>
                    <a:pt x="297" y="232"/>
                    <a:pt x="303" y="232"/>
                    <a:pt x="306" y="228"/>
                  </a:cubicBezTo>
                  <a:cubicBezTo>
                    <a:pt x="401" y="140"/>
                    <a:pt x="401" y="140"/>
                    <a:pt x="401" y="140"/>
                  </a:cubicBezTo>
                  <a:lnTo>
                    <a:pt x="401" y="307"/>
                  </a:lnTo>
                  <a:close/>
                  <a:moveTo>
                    <a:pt x="401" y="121"/>
                  </a:moveTo>
                  <a:cubicBezTo>
                    <a:pt x="300" y="216"/>
                    <a:pt x="300" y="216"/>
                    <a:pt x="300" y="216"/>
                  </a:cubicBezTo>
                  <a:cubicBezTo>
                    <a:pt x="300" y="217"/>
                    <a:pt x="299" y="217"/>
                    <a:pt x="298" y="216"/>
                  </a:cubicBezTo>
                  <a:cubicBezTo>
                    <a:pt x="246" y="167"/>
                    <a:pt x="246" y="167"/>
                    <a:pt x="246" y="167"/>
                  </a:cubicBezTo>
                  <a:cubicBezTo>
                    <a:pt x="246" y="113"/>
                    <a:pt x="246" y="113"/>
                    <a:pt x="246" y="113"/>
                  </a:cubicBezTo>
                  <a:cubicBezTo>
                    <a:pt x="401" y="113"/>
                    <a:pt x="401" y="113"/>
                    <a:pt x="401" y="113"/>
                  </a:cubicBezTo>
                  <a:lnTo>
                    <a:pt x="401" y="121"/>
                  </a:lnTo>
                  <a:close/>
                  <a:moveTo>
                    <a:pt x="146" y="184"/>
                  </a:moveTo>
                  <a:cubicBezTo>
                    <a:pt x="144" y="182"/>
                    <a:pt x="144" y="178"/>
                    <a:pt x="143" y="176"/>
                  </a:cubicBezTo>
                  <a:cubicBezTo>
                    <a:pt x="142" y="173"/>
                    <a:pt x="141" y="171"/>
                    <a:pt x="138" y="169"/>
                  </a:cubicBezTo>
                  <a:cubicBezTo>
                    <a:pt x="137" y="166"/>
                    <a:pt x="136" y="165"/>
                    <a:pt x="134" y="163"/>
                  </a:cubicBezTo>
                  <a:cubicBezTo>
                    <a:pt x="133" y="161"/>
                    <a:pt x="131" y="160"/>
                    <a:pt x="129" y="159"/>
                  </a:cubicBezTo>
                  <a:cubicBezTo>
                    <a:pt x="127" y="158"/>
                    <a:pt x="125" y="158"/>
                    <a:pt x="123" y="157"/>
                  </a:cubicBezTo>
                  <a:cubicBezTo>
                    <a:pt x="121" y="157"/>
                    <a:pt x="118" y="157"/>
                    <a:pt x="116" y="157"/>
                  </a:cubicBezTo>
                  <a:cubicBezTo>
                    <a:pt x="114" y="157"/>
                    <a:pt x="111" y="157"/>
                    <a:pt x="109" y="158"/>
                  </a:cubicBezTo>
                  <a:cubicBezTo>
                    <a:pt x="107" y="158"/>
                    <a:pt x="104" y="159"/>
                    <a:pt x="103" y="160"/>
                  </a:cubicBezTo>
                  <a:cubicBezTo>
                    <a:pt x="101" y="161"/>
                    <a:pt x="98" y="163"/>
                    <a:pt x="97" y="165"/>
                  </a:cubicBezTo>
                  <a:cubicBezTo>
                    <a:pt x="96" y="166"/>
                    <a:pt x="94" y="169"/>
                    <a:pt x="92" y="171"/>
                  </a:cubicBezTo>
                  <a:cubicBezTo>
                    <a:pt x="91" y="173"/>
                    <a:pt x="90" y="176"/>
                    <a:pt x="89" y="178"/>
                  </a:cubicBezTo>
                  <a:cubicBezTo>
                    <a:pt x="88" y="180"/>
                    <a:pt x="88" y="184"/>
                    <a:pt x="86" y="186"/>
                  </a:cubicBezTo>
                  <a:cubicBezTo>
                    <a:pt x="86" y="189"/>
                    <a:pt x="85" y="192"/>
                    <a:pt x="85" y="196"/>
                  </a:cubicBezTo>
                  <a:cubicBezTo>
                    <a:pt x="85" y="198"/>
                    <a:pt x="84" y="202"/>
                    <a:pt x="84" y="205"/>
                  </a:cubicBezTo>
                  <a:cubicBezTo>
                    <a:pt x="84" y="209"/>
                    <a:pt x="85" y="212"/>
                    <a:pt x="85" y="216"/>
                  </a:cubicBezTo>
                  <a:cubicBezTo>
                    <a:pt x="85" y="219"/>
                    <a:pt x="86" y="223"/>
                    <a:pt x="86" y="225"/>
                  </a:cubicBezTo>
                  <a:cubicBezTo>
                    <a:pt x="88" y="229"/>
                    <a:pt x="89" y="231"/>
                    <a:pt x="90" y="233"/>
                  </a:cubicBezTo>
                  <a:cubicBezTo>
                    <a:pt x="91" y="236"/>
                    <a:pt x="92" y="238"/>
                    <a:pt x="94" y="241"/>
                  </a:cubicBezTo>
                  <a:cubicBezTo>
                    <a:pt x="95" y="243"/>
                    <a:pt x="96" y="244"/>
                    <a:pt x="98" y="246"/>
                  </a:cubicBezTo>
                  <a:cubicBezTo>
                    <a:pt x="99" y="248"/>
                    <a:pt x="102" y="249"/>
                    <a:pt x="103" y="250"/>
                  </a:cubicBezTo>
                  <a:cubicBezTo>
                    <a:pt x="105" y="251"/>
                    <a:pt x="107" y="252"/>
                    <a:pt x="109" y="252"/>
                  </a:cubicBezTo>
                  <a:cubicBezTo>
                    <a:pt x="111" y="254"/>
                    <a:pt x="114" y="254"/>
                    <a:pt x="115" y="254"/>
                  </a:cubicBezTo>
                  <a:cubicBezTo>
                    <a:pt x="117" y="254"/>
                    <a:pt x="120" y="254"/>
                    <a:pt x="122" y="254"/>
                  </a:cubicBezTo>
                  <a:cubicBezTo>
                    <a:pt x="124" y="252"/>
                    <a:pt x="127" y="252"/>
                    <a:pt x="128" y="251"/>
                  </a:cubicBezTo>
                  <a:cubicBezTo>
                    <a:pt x="130" y="250"/>
                    <a:pt x="131" y="249"/>
                    <a:pt x="134" y="248"/>
                  </a:cubicBezTo>
                  <a:cubicBezTo>
                    <a:pt x="135" y="246"/>
                    <a:pt x="137" y="244"/>
                    <a:pt x="138" y="243"/>
                  </a:cubicBezTo>
                  <a:cubicBezTo>
                    <a:pt x="140" y="241"/>
                    <a:pt x="141" y="238"/>
                    <a:pt x="142" y="236"/>
                  </a:cubicBezTo>
                  <a:cubicBezTo>
                    <a:pt x="143" y="232"/>
                    <a:pt x="144" y="230"/>
                    <a:pt x="146" y="226"/>
                  </a:cubicBezTo>
                  <a:cubicBezTo>
                    <a:pt x="147" y="224"/>
                    <a:pt x="147" y="220"/>
                    <a:pt x="147" y="217"/>
                  </a:cubicBezTo>
                  <a:cubicBezTo>
                    <a:pt x="148" y="213"/>
                    <a:pt x="148" y="210"/>
                    <a:pt x="148" y="206"/>
                  </a:cubicBezTo>
                  <a:cubicBezTo>
                    <a:pt x="148" y="202"/>
                    <a:pt x="148" y="198"/>
                    <a:pt x="147" y="195"/>
                  </a:cubicBezTo>
                  <a:cubicBezTo>
                    <a:pt x="147" y="191"/>
                    <a:pt x="147" y="187"/>
                    <a:pt x="146" y="184"/>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a:defRPr/>
              </a:pPr>
              <a:endParaRPr lang="en-US">
                <a:solidFill>
                  <a:srgbClr val="505050"/>
                </a:solidFill>
                <a:latin typeface="Segoe UI"/>
              </a:endParaRPr>
            </a:p>
          </p:txBody>
        </p:sp>
      </p:grpSp>
      <p:grpSp>
        <p:nvGrpSpPr>
          <p:cNvPr id="4" name="Group 3">
            <a:extLst>
              <a:ext uri="{FF2B5EF4-FFF2-40B4-BE49-F238E27FC236}">
                <a16:creationId xmlns:a16="http://schemas.microsoft.com/office/drawing/2014/main" id="{DE2173BB-7653-4E5B-A299-80376990C9A2}"/>
              </a:ext>
            </a:extLst>
          </p:cNvPr>
          <p:cNvGrpSpPr/>
          <p:nvPr/>
        </p:nvGrpSpPr>
        <p:grpSpPr>
          <a:xfrm>
            <a:off x="7561224" y="3307823"/>
            <a:ext cx="801460" cy="975209"/>
            <a:chOff x="7712841" y="3373655"/>
            <a:chExt cx="817531" cy="994764"/>
          </a:xfrm>
        </p:grpSpPr>
        <p:sp>
          <p:nvSpPr>
            <p:cNvPr id="120" name="User log in text">
              <a:extLst>
                <a:ext uri="{FF2B5EF4-FFF2-40B4-BE49-F238E27FC236}">
                  <a16:creationId xmlns:a16="http://schemas.microsoft.com/office/drawing/2014/main" id="{ED89345E-FB9A-40A4-9069-BEA594D40FE1}"/>
                </a:ext>
              </a:extLst>
            </p:cNvPr>
            <p:cNvSpPr/>
            <p:nvPr/>
          </p:nvSpPr>
          <p:spPr>
            <a:xfrm>
              <a:off x="7712841" y="4091420"/>
              <a:ext cx="817531" cy="276999"/>
            </a:xfrm>
            <a:prstGeom prst="rect">
              <a:avLst/>
            </a:prstGeom>
          </p:spPr>
          <p:txBody>
            <a:bodyPr wrap="none">
              <a:spAutoFit/>
            </a:bodyPr>
            <a:lstStyle/>
            <a:p>
              <a:pPr defTabSz="895922" fontAlgn="base">
                <a:spcBef>
                  <a:spcPct val="0"/>
                </a:spcBef>
                <a:spcAft>
                  <a:spcPct val="0"/>
                </a:spcAft>
                <a:defRPr/>
              </a:pPr>
              <a:r>
                <a:rPr lang="en-US" sz="1176" spc="29">
                  <a:gradFill>
                    <a:gsLst>
                      <a:gs pos="0">
                        <a:srgbClr val="353535"/>
                      </a:gs>
                      <a:gs pos="100000">
                        <a:srgbClr val="353535"/>
                      </a:gs>
                    </a:gsLst>
                    <a:lin ang="5400000" scaled="0"/>
                  </a:gradFill>
                  <a:latin typeface="Segoe UI Semilight"/>
                  <a:cs typeface="Segoe UI" pitchFamily="34" charset="0"/>
                </a:rPr>
                <a:t>Windows</a:t>
              </a:r>
            </a:p>
          </p:txBody>
        </p:sp>
        <p:sp>
          <p:nvSpPr>
            <p:cNvPr id="124" name="Oval 123">
              <a:extLst>
                <a:ext uri="{FF2B5EF4-FFF2-40B4-BE49-F238E27FC236}">
                  <a16:creationId xmlns:a16="http://schemas.microsoft.com/office/drawing/2014/main" id="{88439548-D74A-4764-AB4B-E3CA3C6BA931}"/>
                </a:ext>
              </a:extLst>
            </p:cNvPr>
            <p:cNvSpPr/>
            <p:nvPr/>
          </p:nvSpPr>
          <p:spPr bwMode="auto">
            <a:xfrm>
              <a:off x="7760751" y="3373655"/>
              <a:ext cx="721710" cy="72171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26" name="Freeform 15">
              <a:extLst>
                <a:ext uri="{FF2B5EF4-FFF2-40B4-BE49-F238E27FC236}">
                  <a16:creationId xmlns:a16="http://schemas.microsoft.com/office/drawing/2014/main" id="{8D8DDAC8-5D2E-4A18-9E22-CC55010B948F}"/>
                </a:ext>
              </a:extLst>
            </p:cNvPr>
            <p:cNvSpPr>
              <a:spLocks noChangeAspect="1" noEditPoints="1"/>
            </p:cNvSpPr>
            <p:nvPr/>
          </p:nvSpPr>
          <p:spPr bwMode="black">
            <a:xfrm>
              <a:off x="7952292" y="3565884"/>
              <a:ext cx="338629" cy="337253"/>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a:defRPr/>
              </a:pPr>
              <a:endParaRPr lang="en-US">
                <a:solidFill>
                  <a:srgbClr val="505050"/>
                </a:solidFill>
                <a:latin typeface="Segoe UI"/>
              </a:endParaRPr>
            </a:p>
          </p:txBody>
        </p:sp>
      </p:grpSp>
      <p:sp>
        <p:nvSpPr>
          <p:cNvPr id="8" name="Rectangle 7">
            <a:extLst>
              <a:ext uri="{FF2B5EF4-FFF2-40B4-BE49-F238E27FC236}">
                <a16:creationId xmlns:a16="http://schemas.microsoft.com/office/drawing/2014/main" id="{8357F638-E090-4A32-93FE-66EEF1788BDF}"/>
              </a:ext>
            </a:extLst>
          </p:cNvPr>
          <p:cNvSpPr/>
          <p:nvPr/>
        </p:nvSpPr>
        <p:spPr>
          <a:xfrm>
            <a:off x="426424" y="1002063"/>
            <a:ext cx="5095562" cy="461665"/>
          </a:xfrm>
          <a:prstGeom prst="rect">
            <a:avLst/>
          </a:prstGeom>
        </p:spPr>
        <p:txBody>
          <a:bodyPr wrap="none" lIns="0">
            <a:spAutoFit/>
          </a:bodyPr>
          <a:lstStyle/>
          <a:p>
            <a:r>
              <a:rPr lang="en-US" sz="2400">
                <a:solidFill>
                  <a:schemeClr val="accent1"/>
                </a:solidFill>
                <a:cs typeface="Segoe UI Semilight" panose="020B0402040204020203" pitchFamily="34" charset="0"/>
              </a:rPr>
              <a:t>Microsoft Intelligent Security Graph</a:t>
            </a:r>
            <a:endParaRPr lang="en-US" sz="2000"/>
          </a:p>
        </p:txBody>
      </p:sp>
    </p:spTree>
    <p:extLst>
      <p:ext uri="{BB962C8B-B14F-4D97-AF65-F5344CB8AC3E}">
        <p14:creationId xmlns:p14="http://schemas.microsoft.com/office/powerpoint/2010/main" val="25966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3"/>
                                        </p:tgtEl>
                                      </p:cBhvr>
                                      <p:by x="0" y="0"/>
                                    </p:animScale>
                                  </p:childTnLst>
                                </p:cTn>
                              </p:par>
                              <p:par>
                                <p:cTn id="9" presetID="6" presetClass="emph" presetSubtype="0" decel="100000" fill="hold" grpId="2" nodeType="withEffect">
                                  <p:stCondLst>
                                    <p:cond delay="700"/>
                                  </p:stCondLst>
                                  <p:childTnLst>
                                    <p:animScale>
                                      <p:cBhvr>
                                        <p:cTn id="10" dur="500" fill="hold"/>
                                        <p:tgtEl>
                                          <p:spTgt spid="13"/>
                                        </p:tgtEl>
                                      </p:cBhvr>
                                      <p:by x="90000" y="90000"/>
                                    </p:animScale>
                                  </p:childTnLst>
                                </p:cTn>
                              </p:par>
                              <p:par>
                                <p:cTn id="11" presetID="1" presetClass="entr" presetSubtype="0" fill="hold" nodeType="withEffect">
                                  <p:stCondLst>
                                    <p:cond delay="500"/>
                                  </p:stCondLst>
                                  <p:childTnLst>
                                    <p:set>
                                      <p:cBhvr>
                                        <p:cTn id="12" dur="1" fill="hold">
                                          <p:stCondLst>
                                            <p:cond delay="0"/>
                                          </p:stCondLst>
                                        </p:cTn>
                                        <p:tgtEl>
                                          <p:spTgt spid="57"/>
                                        </p:tgtEl>
                                        <p:attrNameLst>
                                          <p:attrName>style.visibility</p:attrName>
                                        </p:attrNameLst>
                                      </p:cBhvr>
                                      <p:to>
                                        <p:strVal val="visible"/>
                                      </p:to>
                                    </p:set>
                                  </p:childTnLst>
                                </p:cTn>
                              </p:par>
                              <p:par>
                                <p:cTn id="13" presetID="6" presetClass="emph" presetSubtype="0" accel="100000" autoRev="1" fill="hold" nodeType="withEffect">
                                  <p:stCondLst>
                                    <p:cond delay="0"/>
                                  </p:stCondLst>
                                  <p:childTnLst>
                                    <p:animScale>
                                      <p:cBhvr>
                                        <p:cTn id="14" dur="500" fill="hold"/>
                                        <p:tgtEl>
                                          <p:spTgt spid="57"/>
                                        </p:tgtEl>
                                      </p:cBhvr>
                                      <p:by x="0" y="0"/>
                                    </p:animScale>
                                  </p:childTnLst>
                                </p:cTn>
                              </p:par>
                              <p:par>
                                <p:cTn id="15" presetID="6" presetClass="emph" presetSubtype="0" decel="100000" fill="hold" nodeType="withEffect">
                                  <p:stCondLst>
                                    <p:cond delay="700"/>
                                  </p:stCondLst>
                                  <p:childTnLst>
                                    <p:animScale>
                                      <p:cBhvr>
                                        <p:cTn id="16" dur="500" fill="hold"/>
                                        <p:tgtEl>
                                          <p:spTgt spid="57"/>
                                        </p:tgtEl>
                                      </p:cBhvr>
                                      <p:by x="90000" y="90000"/>
                                    </p:animScale>
                                  </p:childTnLst>
                                </p:cTn>
                              </p:par>
                              <p:par>
                                <p:cTn id="17" presetID="1" presetClass="entr" presetSubtype="0"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childTnLst>
                                </p:cTn>
                              </p:par>
                              <p:par>
                                <p:cTn id="19" presetID="6" presetClass="emph" presetSubtype="0" accel="100000" autoRev="1" fill="hold" grpId="1" nodeType="withEffect">
                                  <p:stCondLst>
                                    <p:cond delay="0"/>
                                  </p:stCondLst>
                                  <p:childTnLst>
                                    <p:animScale>
                                      <p:cBhvr>
                                        <p:cTn id="20" dur="500" fill="hold"/>
                                        <p:tgtEl>
                                          <p:spTgt spid="37"/>
                                        </p:tgtEl>
                                      </p:cBhvr>
                                      <p:by x="0" y="0"/>
                                    </p:animScale>
                                  </p:childTnLst>
                                </p:cTn>
                              </p:par>
                              <p:par>
                                <p:cTn id="21" presetID="6" presetClass="emph" presetSubtype="0" decel="100000" fill="hold" grpId="2" nodeType="withEffect">
                                  <p:stCondLst>
                                    <p:cond delay="700"/>
                                  </p:stCondLst>
                                  <p:childTnLst>
                                    <p:animScale>
                                      <p:cBhvr>
                                        <p:cTn id="22" dur="500" fill="hold"/>
                                        <p:tgtEl>
                                          <p:spTgt spid="37"/>
                                        </p:tgtEl>
                                      </p:cBhvr>
                                      <p:by x="90000" y="90000"/>
                                    </p:animScale>
                                  </p:childTnLst>
                                </p:cTn>
                              </p:par>
                              <p:par>
                                <p:cTn id="23" presetID="1" presetClass="entr" presetSubtype="0" fill="hold" grpId="0" nodeType="withEffect">
                                  <p:stCondLst>
                                    <p:cond delay="600"/>
                                  </p:stCondLst>
                                  <p:childTnLst>
                                    <p:set>
                                      <p:cBhvr>
                                        <p:cTn id="24" dur="1" fill="hold">
                                          <p:stCondLst>
                                            <p:cond delay="0"/>
                                          </p:stCondLst>
                                        </p:cTn>
                                        <p:tgtEl>
                                          <p:spTgt spid="31"/>
                                        </p:tgtEl>
                                        <p:attrNameLst>
                                          <p:attrName>style.visibility</p:attrName>
                                        </p:attrNameLst>
                                      </p:cBhvr>
                                      <p:to>
                                        <p:strVal val="visible"/>
                                      </p:to>
                                    </p:set>
                                  </p:childTnLst>
                                </p:cTn>
                              </p:par>
                              <p:par>
                                <p:cTn id="25" presetID="6" presetClass="emph" presetSubtype="0" accel="100000" autoRev="1" fill="hold" grpId="1" nodeType="withEffect">
                                  <p:stCondLst>
                                    <p:cond delay="100"/>
                                  </p:stCondLst>
                                  <p:childTnLst>
                                    <p:animScale>
                                      <p:cBhvr>
                                        <p:cTn id="26" dur="500" fill="hold"/>
                                        <p:tgtEl>
                                          <p:spTgt spid="31"/>
                                        </p:tgtEl>
                                      </p:cBhvr>
                                      <p:by x="0" y="0"/>
                                    </p:animScale>
                                  </p:childTnLst>
                                </p:cTn>
                              </p:par>
                              <p:par>
                                <p:cTn id="27" presetID="6" presetClass="emph" presetSubtype="0" decel="100000" fill="hold" grpId="2" nodeType="withEffect">
                                  <p:stCondLst>
                                    <p:cond delay="800"/>
                                  </p:stCondLst>
                                  <p:childTnLst>
                                    <p:animScale>
                                      <p:cBhvr>
                                        <p:cTn id="28" dur="500" fill="hold"/>
                                        <p:tgtEl>
                                          <p:spTgt spid="31"/>
                                        </p:tgtEl>
                                      </p:cBhvr>
                                      <p:by x="90000" y="90000"/>
                                    </p:animScale>
                                  </p:childTnLst>
                                </p:cTn>
                              </p:par>
                              <p:par>
                                <p:cTn id="29" presetID="1" presetClass="entr" presetSubtype="0" fill="hold" grpId="0" nodeType="withEffect">
                                  <p:stCondLst>
                                    <p:cond delay="600"/>
                                  </p:stCondLst>
                                  <p:childTnLst>
                                    <p:set>
                                      <p:cBhvr>
                                        <p:cTn id="30" dur="1" fill="hold">
                                          <p:stCondLst>
                                            <p:cond delay="0"/>
                                          </p:stCondLst>
                                        </p:cTn>
                                        <p:tgtEl>
                                          <p:spTgt spid="36"/>
                                        </p:tgtEl>
                                        <p:attrNameLst>
                                          <p:attrName>style.visibility</p:attrName>
                                        </p:attrNameLst>
                                      </p:cBhvr>
                                      <p:to>
                                        <p:strVal val="visible"/>
                                      </p:to>
                                    </p:set>
                                  </p:childTnLst>
                                </p:cTn>
                              </p:par>
                              <p:par>
                                <p:cTn id="31" presetID="6" presetClass="emph" presetSubtype="0" accel="100000" autoRev="1" fill="hold" grpId="1" nodeType="withEffect">
                                  <p:stCondLst>
                                    <p:cond delay="100"/>
                                  </p:stCondLst>
                                  <p:childTnLst>
                                    <p:animScale>
                                      <p:cBhvr>
                                        <p:cTn id="32" dur="500" fill="hold"/>
                                        <p:tgtEl>
                                          <p:spTgt spid="36"/>
                                        </p:tgtEl>
                                      </p:cBhvr>
                                      <p:by x="0" y="0"/>
                                    </p:animScale>
                                  </p:childTnLst>
                                </p:cTn>
                              </p:par>
                              <p:par>
                                <p:cTn id="33" presetID="6" presetClass="emph" presetSubtype="0" decel="100000" fill="hold" grpId="2" nodeType="withEffect">
                                  <p:stCondLst>
                                    <p:cond delay="800"/>
                                  </p:stCondLst>
                                  <p:childTnLst>
                                    <p:animScale>
                                      <p:cBhvr>
                                        <p:cTn id="34" dur="500" fill="hold"/>
                                        <p:tgtEl>
                                          <p:spTgt spid="36"/>
                                        </p:tgtEl>
                                      </p:cBhvr>
                                      <p:by x="90000" y="90000"/>
                                    </p:animScale>
                                  </p:childTnLst>
                                </p:cTn>
                              </p:par>
                              <p:par>
                                <p:cTn id="35" presetID="1" presetClass="entr" presetSubtype="0" fill="hold" grpId="0" nodeType="withEffect">
                                  <p:stCondLst>
                                    <p:cond delay="600"/>
                                  </p:stCondLst>
                                  <p:childTnLst>
                                    <p:set>
                                      <p:cBhvr>
                                        <p:cTn id="36" dur="1" fill="hold">
                                          <p:stCondLst>
                                            <p:cond delay="0"/>
                                          </p:stCondLst>
                                        </p:cTn>
                                        <p:tgtEl>
                                          <p:spTgt spid="88"/>
                                        </p:tgtEl>
                                        <p:attrNameLst>
                                          <p:attrName>style.visibility</p:attrName>
                                        </p:attrNameLst>
                                      </p:cBhvr>
                                      <p:to>
                                        <p:strVal val="visible"/>
                                      </p:to>
                                    </p:set>
                                  </p:childTnLst>
                                </p:cTn>
                              </p:par>
                              <p:par>
                                <p:cTn id="37" presetID="6" presetClass="emph" presetSubtype="0" accel="100000" autoRev="1" fill="hold" grpId="1" nodeType="withEffect">
                                  <p:stCondLst>
                                    <p:cond delay="100"/>
                                  </p:stCondLst>
                                  <p:childTnLst>
                                    <p:animScale>
                                      <p:cBhvr>
                                        <p:cTn id="38" dur="500" fill="hold"/>
                                        <p:tgtEl>
                                          <p:spTgt spid="88"/>
                                        </p:tgtEl>
                                      </p:cBhvr>
                                      <p:by x="0" y="0"/>
                                    </p:animScale>
                                  </p:childTnLst>
                                </p:cTn>
                              </p:par>
                              <p:par>
                                <p:cTn id="39" presetID="6" presetClass="emph" presetSubtype="0" decel="100000" fill="hold" grpId="2" nodeType="withEffect">
                                  <p:stCondLst>
                                    <p:cond delay="800"/>
                                  </p:stCondLst>
                                  <p:childTnLst>
                                    <p:animScale>
                                      <p:cBhvr>
                                        <p:cTn id="40" dur="500" fill="hold"/>
                                        <p:tgtEl>
                                          <p:spTgt spid="88"/>
                                        </p:tgtEl>
                                      </p:cBhvr>
                                      <p:by x="90000" y="90000"/>
                                    </p:animScale>
                                  </p:childTnLst>
                                </p:cTn>
                              </p:par>
                              <p:par>
                                <p:cTn id="41" presetID="1" presetClass="entr" presetSubtype="0" fill="hold" grpId="0" nodeType="withEffect">
                                  <p:stCondLst>
                                    <p:cond delay="600"/>
                                  </p:stCondLst>
                                  <p:childTnLst>
                                    <p:set>
                                      <p:cBhvr>
                                        <p:cTn id="42" dur="1" fill="hold">
                                          <p:stCondLst>
                                            <p:cond delay="0"/>
                                          </p:stCondLst>
                                        </p:cTn>
                                        <p:tgtEl>
                                          <p:spTgt spid="86"/>
                                        </p:tgtEl>
                                        <p:attrNameLst>
                                          <p:attrName>style.visibility</p:attrName>
                                        </p:attrNameLst>
                                      </p:cBhvr>
                                      <p:to>
                                        <p:strVal val="visible"/>
                                      </p:to>
                                    </p:set>
                                  </p:childTnLst>
                                </p:cTn>
                              </p:par>
                              <p:par>
                                <p:cTn id="43" presetID="6" presetClass="emph" presetSubtype="0" accel="100000" autoRev="1" fill="hold" grpId="1" nodeType="withEffect">
                                  <p:stCondLst>
                                    <p:cond delay="100"/>
                                  </p:stCondLst>
                                  <p:childTnLst>
                                    <p:animScale>
                                      <p:cBhvr>
                                        <p:cTn id="44" dur="500" fill="hold"/>
                                        <p:tgtEl>
                                          <p:spTgt spid="86"/>
                                        </p:tgtEl>
                                      </p:cBhvr>
                                      <p:by x="0" y="0"/>
                                    </p:animScale>
                                  </p:childTnLst>
                                </p:cTn>
                              </p:par>
                              <p:par>
                                <p:cTn id="45" presetID="6" presetClass="emph" presetSubtype="0" decel="100000" fill="hold" grpId="2" nodeType="withEffect">
                                  <p:stCondLst>
                                    <p:cond delay="800"/>
                                  </p:stCondLst>
                                  <p:childTnLst>
                                    <p:animScale>
                                      <p:cBhvr>
                                        <p:cTn id="46" dur="500" fill="hold"/>
                                        <p:tgtEl>
                                          <p:spTgt spid="86"/>
                                        </p:tgtEl>
                                      </p:cBhvr>
                                      <p:by x="90000" y="90000"/>
                                    </p:animScale>
                                  </p:childTnLst>
                                </p:cTn>
                              </p:par>
                              <p:par>
                                <p:cTn id="47" presetID="1" presetClass="entr" presetSubtype="0" fill="hold" nodeType="withEffect">
                                  <p:stCondLst>
                                    <p:cond delay="700"/>
                                  </p:stCondLst>
                                  <p:childTnLst>
                                    <p:set>
                                      <p:cBhvr>
                                        <p:cTn id="48" dur="1" fill="hold">
                                          <p:stCondLst>
                                            <p:cond delay="0"/>
                                          </p:stCondLst>
                                        </p:cTn>
                                        <p:tgtEl>
                                          <p:spTgt spid="55"/>
                                        </p:tgtEl>
                                        <p:attrNameLst>
                                          <p:attrName>style.visibility</p:attrName>
                                        </p:attrNameLst>
                                      </p:cBhvr>
                                      <p:to>
                                        <p:strVal val="visible"/>
                                      </p:to>
                                    </p:set>
                                  </p:childTnLst>
                                </p:cTn>
                              </p:par>
                              <p:par>
                                <p:cTn id="49" presetID="6" presetClass="emph" presetSubtype="0" accel="100000" autoRev="1" fill="hold" nodeType="withEffect">
                                  <p:stCondLst>
                                    <p:cond delay="200"/>
                                  </p:stCondLst>
                                  <p:childTnLst>
                                    <p:animScale>
                                      <p:cBhvr>
                                        <p:cTn id="50" dur="500" fill="hold"/>
                                        <p:tgtEl>
                                          <p:spTgt spid="55"/>
                                        </p:tgtEl>
                                      </p:cBhvr>
                                      <p:by x="0" y="0"/>
                                    </p:animScale>
                                  </p:childTnLst>
                                </p:cTn>
                              </p:par>
                              <p:par>
                                <p:cTn id="51" presetID="6" presetClass="emph" presetSubtype="0" decel="100000" fill="hold" nodeType="withEffect">
                                  <p:stCondLst>
                                    <p:cond delay="900"/>
                                  </p:stCondLst>
                                  <p:childTnLst>
                                    <p:animScale>
                                      <p:cBhvr>
                                        <p:cTn id="52" dur="500" fill="hold"/>
                                        <p:tgtEl>
                                          <p:spTgt spid="55"/>
                                        </p:tgtEl>
                                      </p:cBhvr>
                                      <p:by x="90000" y="90000"/>
                                    </p:animScale>
                                  </p:childTnLst>
                                </p:cTn>
                              </p:par>
                              <p:par>
                                <p:cTn id="53" presetID="1" presetClass="entr" presetSubtype="0" fill="hold" grpId="0" nodeType="withEffect">
                                  <p:stCondLst>
                                    <p:cond delay="700"/>
                                  </p:stCondLst>
                                  <p:childTnLst>
                                    <p:set>
                                      <p:cBhvr>
                                        <p:cTn id="54" dur="1" fill="hold">
                                          <p:stCondLst>
                                            <p:cond delay="0"/>
                                          </p:stCondLst>
                                        </p:cTn>
                                        <p:tgtEl>
                                          <p:spTgt spid="22"/>
                                        </p:tgtEl>
                                        <p:attrNameLst>
                                          <p:attrName>style.visibility</p:attrName>
                                        </p:attrNameLst>
                                      </p:cBhvr>
                                      <p:to>
                                        <p:strVal val="visible"/>
                                      </p:to>
                                    </p:set>
                                  </p:childTnLst>
                                </p:cTn>
                              </p:par>
                              <p:par>
                                <p:cTn id="55" presetID="6" presetClass="emph" presetSubtype="0" accel="100000" autoRev="1" fill="hold" grpId="1" nodeType="withEffect">
                                  <p:stCondLst>
                                    <p:cond delay="200"/>
                                  </p:stCondLst>
                                  <p:childTnLst>
                                    <p:animScale>
                                      <p:cBhvr>
                                        <p:cTn id="56" dur="500" fill="hold"/>
                                        <p:tgtEl>
                                          <p:spTgt spid="22"/>
                                        </p:tgtEl>
                                      </p:cBhvr>
                                      <p:by x="0" y="0"/>
                                    </p:animScale>
                                  </p:childTnLst>
                                </p:cTn>
                              </p:par>
                              <p:par>
                                <p:cTn id="57" presetID="6" presetClass="emph" presetSubtype="0" decel="100000" fill="hold" grpId="2" nodeType="withEffect">
                                  <p:stCondLst>
                                    <p:cond delay="900"/>
                                  </p:stCondLst>
                                  <p:childTnLst>
                                    <p:animScale>
                                      <p:cBhvr>
                                        <p:cTn id="58" dur="500" fill="hold"/>
                                        <p:tgtEl>
                                          <p:spTgt spid="22"/>
                                        </p:tgtEl>
                                      </p:cBhvr>
                                      <p:by x="90000" y="90000"/>
                                    </p:animScale>
                                  </p:childTnLst>
                                </p:cTn>
                              </p:par>
                              <p:par>
                                <p:cTn id="59" presetID="1" presetClass="entr" presetSubtype="0" fill="hold" grpId="0" nodeType="withEffect">
                                  <p:stCondLst>
                                    <p:cond delay="800"/>
                                  </p:stCondLst>
                                  <p:childTnLst>
                                    <p:set>
                                      <p:cBhvr>
                                        <p:cTn id="60" dur="1" fill="hold">
                                          <p:stCondLst>
                                            <p:cond delay="0"/>
                                          </p:stCondLst>
                                        </p:cTn>
                                        <p:tgtEl>
                                          <p:spTgt spid="16"/>
                                        </p:tgtEl>
                                        <p:attrNameLst>
                                          <p:attrName>style.visibility</p:attrName>
                                        </p:attrNameLst>
                                      </p:cBhvr>
                                      <p:to>
                                        <p:strVal val="visible"/>
                                      </p:to>
                                    </p:set>
                                  </p:childTnLst>
                                </p:cTn>
                              </p:par>
                              <p:par>
                                <p:cTn id="61" presetID="6" presetClass="emph" presetSubtype="0" accel="100000" autoRev="1" fill="hold" grpId="1" nodeType="withEffect">
                                  <p:stCondLst>
                                    <p:cond delay="300"/>
                                  </p:stCondLst>
                                  <p:childTnLst>
                                    <p:animScale>
                                      <p:cBhvr>
                                        <p:cTn id="62" dur="500" fill="hold"/>
                                        <p:tgtEl>
                                          <p:spTgt spid="16"/>
                                        </p:tgtEl>
                                      </p:cBhvr>
                                      <p:by x="0" y="0"/>
                                    </p:animScale>
                                  </p:childTnLst>
                                </p:cTn>
                              </p:par>
                              <p:par>
                                <p:cTn id="63" presetID="6" presetClass="emph" presetSubtype="0" decel="100000" fill="hold" grpId="2" nodeType="withEffect">
                                  <p:stCondLst>
                                    <p:cond delay="1000"/>
                                  </p:stCondLst>
                                  <p:childTnLst>
                                    <p:animScale>
                                      <p:cBhvr>
                                        <p:cTn id="64" dur="500" fill="hold"/>
                                        <p:tgtEl>
                                          <p:spTgt spid="16"/>
                                        </p:tgtEl>
                                      </p:cBhvr>
                                      <p:by x="90000" y="90000"/>
                                    </p:animScale>
                                  </p:childTnLst>
                                </p:cTn>
                              </p:par>
                              <p:par>
                                <p:cTn id="65" presetID="1" presetClass="entr" presetSubtype="0" fill="hold" grpId="0" nodeType="withEffect">
                                  <p:stCondLst>
                                    <p:cond delay="800"/>
                                  </p:stCondLst>
                                  <p:childTnLst>
                                    <p:set>
                                      <p:cBhvr>
                                        <p:cTn id="66" dur="1" fill="hold">
                                          <p:stCondLst>
                                            <p:cond delay="0"/>
                                          </p:stCondLst>
                                        </p:cTn>
                                        <p:tgtEl>
                                          <p:spTgt spid="19"/>
                                        </p:tgtEl>
                                        <p:attrNameLst>
                                          <p:attrName>style.visibility</p:attrName>
                                        </p:attrNameLst>
                                      </p:cBhvr>
                                      <p:to>
                                        <p:strVal val="visible"/>
                                      </p:to>
                                    </p:set>
                                  </p:childTnLst>
                                </p:cTn>
                              </p:par>
                              <p:par>
                                <p:cTn id="67" presetID="6" presetClass="emph" presetSubtype="0" accel="100000" autoRev="1" fill="hold" grpId="1" nodeType="withEffect">
                                  <p:stCondLst>
                                    <p:cond delay="300"/>
                                  </p:stCondLst>
                                  <p:childTnLst>
                                    <p:animScale>
                                      <p:cBhvr>
                                        <p:cTn id="68" dur="500" fill="hold"/>
                                        <p:tgtEl>
                                          <p:spTgt spid="19"/>
                                        </p:tgtEl>
                                      </p:cBhvr>
                                      <p:by x="0" y="0"/>
                                    </p:animScale>
                                  </p:childTnLst>
                                </p:cTn>
                              </p:par>
                              <p:par>
                                <p:cTn id="69" presetID="6" presetClass="emph" presetSubtype="0" decel="100000" fill="hold" grpId="2" nodeType="withEffect">
                                  <p:stCondLst>
                                    <p:cond delay="1000"/>
                                  </p:stCondLst>
                                  <p:childTnLst>
                                    <p:animScale>
                                      <p:cBhvr>
                                        <p:cTn id="70" dur="500" fill="hold"/>
                                        <p:tgtEl>
                                          <p:spTgt spid="19"/>
                                        </p:tgtEl>
                                      </p:cBhvr>
                                      <p:by x="90000" y="90000"/>
                                    </p:animScale>
                                  </p:childTnLst>
                                </p:cTn>
                              </p:par>
                              <p:par>
                                <p:cTn id="71" presetID="1" presetClass="entr" presetSubtype="0" fill="hold" nodeType="withEffect">
                                  <p:stCondLst>
                                    <p:cond delay="800"/>
                                  </p:stCondLst>
                                  <p:childTnLst>
                                    <p:set>
                                      <p:cBhvr>
                                        <p:cTn id="72" dur="1" fill="hold">
                                          <p:stCondLst>
                                            <p:cond delay="0"/>
                                          </p:stCondLst>
                                        </p:cTn>
                                        <p:tgtEl>
                                          <p:spTgt spid="56"/>
                                        </p:tgtEl>
                                        <p:attrNameLst>
                                          <p:attrName>style.visibility</p:attrName>
                                        </p:attrNameLst>
                                      </p:cBhvr>
                                      <p:to>
                                        <p:strVal val="visible"/>
                                      </p:to>
                                    </p:set>
                                  </p:childTnLst>
                                </p:cTn>
                              </p:par>
                              <p:par>
                                <p:cTn id="73" presetID="6" presetClass="emph" presetSubtype="0" accel="100000" autoRev="1" fill="hold" nodeType="withEffect">
                                  <p:stCondLst>
                                    <p:cond delay="300"/>
                                  </p:stCondLst>
                                  <p:childTnLst>
                                    <p:animScale>
                                      <p:cBhvr>
                                        <p:cTn id="74" dur="500" fill="hold"/>
                                        <p:tgtEl>
                                          <p:spTgt spid="56"/>
                                        </p:tgtEl>
                                      </p:cBhvr>
                                      <p:by x="0" y="0"/>
                                    </p:animScale>
                                  </p:childTnLst>
                                </p:cTn>
                              </p:par>
                              <p:par>
                                <p:cTn id="75" presetID="6" presetClass="emph" presetSubtype="0" decel="100000" fill="hold" nodeType="withEffect">
                                  <p:stCondLst>
                                    <p:cond delay="1000"/>
                                  </p:stCondLst>
                                  <p:childTnLst>
                                    <p:animScale>
                                      <p:cBhvr>
                                        <p:cTn id="76" dur="500" fill="hold"/>
                                        <p:tgtEl>
                                          <p:spTgt spid="56"/>
                                        </p:tgtEl>
                                      </p:cBhvr>
                                      <p:by x="90000" y="90000"/>
                                    </p:animScale>
                                  </p:childTnLst>
                                </p:cTn>
                              </p:par>
                              <p:par>
                                <p:cTn id="77" presetID="1" presetClass="entr" presetSubtype="0" fill="hold" grpId="0" nodeType="withEffect">
                                  <p:stCondLst>
                                    <p:cond delay="900"/>
                                  </p:stCondLst>
                                  <p:childTnLst>
                                    <p:set>
                                      <p:cBhvr>
                                        <p:cTn id="78" dur="1" fill="hold">
                                          <p:stCondLst>
                                            <p:cond delay="0"/>
                                          </p:stCondLst>
                                        </p:cTn>
                                        <p:tgtEl>
                                          <p:spTgt spid="38"/>
                                        </p:tgtEl>
                                        <p:attrNameLst>
                                          <p:attrName>style.visibility</p:attrName>
                                        </p:attrNameLst>
                                      </p:cBhvr>
                                      <p:to>
                                        <p:strVal val="visible"/>
                                      </p:to>
                                    </p:set>
                                  </p:childTnLst>
                                </p:cTn>
                              </p:par>
                              <p:par>
                                <p:cTn id="79" presetID="6" presetClass="emph" presetSubtype="0" accel="100000" autoRev="1" fill="hold" grpId="1" nodeType="withEffect">
                                  <p:stCondLst>
                                    <p:cond delay="400"/>
                                  </p:stCondLst>
                                  <p:childTnLst>
                                    <p:animScale>
                                      <p:cBhvr>
                                        <p:cTn id="80" dur="500" fill="hold"/>
                                        <p:tgtEl>
                                          <p:spTgt spid="38"/>
                                        </p:tgtEl>
                                      </p:cBhvr>
                                      <p:by x="0" y="0"/>
                                    </p:animScale>
                                  </p:childTnLst>
                                </p:cTn>
                              </p:par>
                              <p:par>
                                <p:cTn id="81" presetID="6" presetClass="emph" presetSubtype="0" decel="100000" fill="hold" grpId="2" nodeType="withEffect">
                                  <p:stCondLst>
                                    <p:cond delay="1100"/>
                                  </p:stCondLst>
                                  <p:childTnLst>
                                    <p:animScale>
                                      <p:cBhvr>
                                        <p:cTn id="82" dur="500" fill="hold"/>
                                        <p:tgtEl>
                                          <p:spTgt spid="38"/>
                                        </p:tgtEl>
                                      </p:cBhvr>
                                      <p:by x="90000" y="90000"/>
                                    </p:animScale>
                                  </p:childTnLst>
                                </p:cTn>
                              </p:par>
                              <p:par>
                                <p:cTn id="83" presetID="1" presetClass="entr" presetSubtype="0" fill="hold" grpId="0" nodeType="withEffect">
                                  <p:stCondLst>
                                    <p:cond delay="900"/>
                                  </p:stCondLst>
                                  <p:childTnLst>
                                    <p:set>
                                      <p:cBhvr>
                                        <p:cTn id="84" dur="1" fill="hold">
                                          <p:stCondLst>
                                            <p:cond delay="0"/>
                                          </p:stCondLst>
                                        </p:cTn>
                                        <p:tgtEl>
                                          <p:spTgt spid="30"/>
                                        </p:tgtEl>
                                        <p:attrNameLst>
                                          <p:attrName>style.visibility</p:attrName>
                                        </p:attrNameLst>
                                      </p:cBhvr>
                                      <p:to>
                                        <p:strVal val="visible"/>
                                      </p:to>
                                    </p:set>
                                  </p:childTnLst>
                                </p:cTn>
                              </p:par>
                              <p:par>
                                <p:cTn id="85" presetID="6" presetClass="emph" presetSubtype="0" accel="100000" autoRev="1" fill="hold" grpId="1" nodeType="withEffect">
                                  <p:stCondLst>
                                    <p:cond delay="400"/>
                                  </p:stCondLst>
                                  <p:childTnLst>
                                    <p:animScale>
                                      <p:cBhvr>
                                        <p:cTn id="86" dur="500" fill="hold"/>
                                        <p:tgtEl>
                                          <p:spTgt spid="30"/>
                                        </p:tgtEl>
                                      </p:cBhvr>
                                      <p:by x="0" y="0"/>
                                    </p:animScale>
                                  </p:childTnLst>
                                </p:cTn>
                              </p:par>
                              <p:par>
                                <p:cTn id="87" presetID="6" presetClass="emph" presetSubtype="0" decel="100000" fill="hold" grpId="2" nodeType="withEffect">
                                  <p:stCondLst>
                                    <p:cond delay="1100"/>
                                  </p:stCondLst>
                                  <p:childTnLst>
                                    <p:animScale>
                                      <p:cBhvr>
                                        <p:cTn id="88" dur="500" fill="hold"/>
                                        <p:tgtEl>
                                          <p:spTgt spid="30"/>
                                        </p:tgtEl>
                                      </p:cBhvr>
                                      <p:by x="90000" y="90000"/>
                                    </p:animScale>
                                  </p:childTnLst>
                                </p:cTn>
                              </p:par>
                              <p:par>
                                <p:cTn id="89" presetID="1" presetClass="entr" presetSubtype="0" fill="hold" grpId="0" nodeType="withEffect">
                                  <p:stCondLst>
                                    <p:cond delay="900"/>
                                  </p:stCondLst>
                                  <p:childTnLst>
                                    <p:set>
                                      <p:cBhvr>
                                        <p:cTn id="90" dur="1" fill="hold">
                                          <p:stCondLst>
                                            <p:cond delay="0"/>
                                          </p:stCondLst>
                                        </p:cTn>
                                        <p:tgtEl>
                                          <p:spTgt spid="85"/>
                                        </p:tgtEl>
                                        <p:attrNameLst>
                                          <p:attrName>style.visibility</p:attrName>
                                        </p:attrNameLst>
                                      </p:cBhvr>
                                      <p:to>
                                        <p:strVal val="visible"/>
                                      </p:to>
                                    </p:set>
                                  </p:childTnLst>
                                </p:cTn>
                              </p:par>
                              <p:par>
                                <p:cTn id="91" presetID="6" presetClass="emph" presetSubtype="0" accel="100000" autoRev="1" fill="hold" grpId="1" nodeType="withEffect">
                                  <p:stCondLst>
                                    <p:cond delay="400"/>
                                  </p:stCondLst>
                                  <p:childTnLst>
                                    <p:animScale>
                                      <p:cBhvr>
                                        <p:cTn id="92" dur="500" fill="hold"/>
                                        <p:tgtEl>
                                          <p:spTgt spid="85"/>
                                        </p:tgtEl>
                                      </p:cBhvr>
                                      <p:by x="0" y="0"/>
                                    </p:animScale>
                                  </p:childTnLst>
                                </p:cTn>
                              </p:par>
                              <p:par>
                                <p:cTn id="93" presetID="6" presetClass="emph" presetSubtype="0" decel="100000" fill="hold" grpId="2" nodeType="withEffect">
                                  <p:stCondLst>
                                    <p:cond delay="1100"/>
                                  </p:stCondLst>
                                  <p:childTnLst>
                                    <p:animScale>
                                      <p:cBhvr>
                                        <p:cTn id="94" dur="500" fill="hold"/>
                                        <p:tgtEl>
                                          <p:spTgt spid="85"/>
                                        </p:tgtEl>
                                      </p:cBhvr>
                                      <p:by x="90000" y="90000"/>
                                    </p:animScale>
                                  </p:childTnLst>
                                </p:cTn>
                              </p:par>
                              <p:par>
                                <p:cTn id="95" presetID="1" presetClass="entr" presetSubtype="0" fill="hold" grpId="0" nodeType="withEffect">
                                  <p:stCondLst>
                                    <p:cond delay="1000"/>
                                  </p:stCondLst>
                                  <p:childTnLst>
                                    <p:set>
                                      <p:cBhvr>
                                        <p:cTn id="96" dur="1" fill="hold">
                                          <p:stCondLst>
                                            <p:cond delay="0"/>
                                          </p:stCondLst>
                                        </p:cTn>
                                        <p:tgtEl>
                                          <p:spTgt spid="84"/>
                                        </p:tgtEl>
                                        <p:attrNameLst>
                                          <p:attrName>style.visibility</p:attrName>
                                        </p:attrNameLst>
                                      </p:cBhvr>
                                      <p:to>
                                        <p:strVal val="visible"/>
                                      </p:to>
                                    </p:set>
                                  </p:childTnLst>
                                </p:cTn>
                              </p:par>
                              <p:par>
                                <p:cTn id="97" presetID="6" presetClass="emph" presetSubtype="0" accel="100000" autoRev="1" fill="hold" grpId="1" nodeType="withEffect">
                                  <p:stCondLst>
                                    <p:cond delay="500"/>
                                  </p:stCondLst>
                                  <p:childTnLst>
                                    <p:animScale>
                                      <p:cBhvr>
                                        <p:cTn id="98" dur="500" fill="hold"/>
                                        <p:tgtEl>
                                          <p:spTgt spid="84"/>
                                        </p:tgtEl>
                                      </p:cBhvr>
                                      <p:by x="0" y="0"/>
                                    </p:animScale>
                                  </p:childTnLst>
                                </p:cTn>
                              </p:par>
                              <p:par>
                                <p:cTn id="99" presetID="6" presetClass="emph" presetSubtype="0" decel="100000" fill="hold" grpId="2" nodeType="withEffect">
                                  <p:stCondLst>
                                    <p:cond delay="1200"/>
                                  </p:stCondLst>
                                  <p:childTnLst>
                                    <p:animScale>
                                      <p:cBhvr>
                                        <p:cTn id="100" dur="500" fill="hold"/>
                                        <p:tgtEl>
                                          <p:spTgt spid="84"/>
                                        </p:tgtEl>
                                      </p:cBhvr>
                                      <p:by x="90000" y="90000"/>
                                    </p:animScale>
                                  </p:childTnLst>
                                </p:cTn>
                              </p:par>
                              <p:par>
                                <p:cTn id="101" presetID="1" presetClass="entr" presetSubtype="0" fill="hold" grpId="0" nodeType="with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par>
                                <p:cTn id="103" presetID="6" presetClass="emph" presetSubtype="0" accel="100000" autoRev="1" fill="hold" grpId="1" nodeType="withEffect">
                                  <p:stCondLst>
                                    <p:cond delay="500"/>
                                  </p:stCondLst>
                                  <p:childTnLst>
                                    <p:animScale>
                                      <p:cBhvr>
                                        <p:cTn id="104" dur="500" fill="hold"/>
                                        <p:tgtEl>
                                          <p:spTgt spid="80"/>
                                        </p:tgtEl>
                                      </p:cBhvr>
                                      <p:by x="0" y="0"/>
                                    </p:animScale>
                                  </p:childTnLst>
                                </p:cTn>
                              </p:par>
                              <p:par>
                                <p:cTn id="105" presetID="6" presetClass="emph" presetSubtype="0" decel="100000" fill="hold" grpId="2" nodeType="withEffect">
                                  <p:stCondLst>
                                    <p:cond delay="1200"/>
                                  </p:stCondLst>
                                  <p:childTnLst>
                                    <p:animScale>
                                      <p:cBhvr>
                                        <p:cTn id="106" dur="500" fill="hold"/>
                                        <p:tgtEl>
                                          <p:spTgt spid="80"/>
                                        </p:tgtEl>
                                      </p:cBhvr>
                                      <p:by x="90000" y="90000"/>
                                    </p:animScale>
                                  </p:childTnLst>
                                </p:cTn>
                              </p:par>
                              <p:par>
                                <p:cTn id="107" presetID="1" presetClass="entr" presetSubtype="0" fill="hold" grpId="0" nodeType="withEffect">
                                  <p:stCondLst>
                                    <p:cond delay="1000"/>
                                  </p:stCondLst>
                                  <p:childTnLst>
                                    <p:set>
                                      <p:cBhvr>
                                        <p:cTn id="108" dur="1" fill="hold">
                                          <p:stCondLst>
                                            <p:cond delay="0"/>
                                          </p:stCondLst>
                                        </p:cTn>
                                        <p:tgtEl>
                                          <p:spTgt spid="90"/>
                                        </p:tgtEl>
                                        <p:attrNameLst>
                                          <p:attrName>style.visibility</p:attrName>
                                        </p:attrNameLst>
                                      </p:cBhvr>
                                      <p:to>
                                        <p:strVal val="visible"/>
                                      </p:to>
                                    </p:set>
                                  </p:childTnLst>
                                </p:cTn>
                              </p:par>
                              <p:par>
                                <p:cTn id="109" presetID="6" presetClass="emph" presetSubtype="0" accel="100000" autoRev="1" fill="hold" grpId="1" nodeType="withEffect">
                                  <p:stCondLst>
                                    <p:cond delay="500"/>
                                  </p:stCondLst>
                                  <p:childTnLst>
                                    <p:animScale>
                                      <p:cBhvr>
                                        <p:cTn id="110" dur="500" fill="hold"/>
                                        <p:tgtEl>
                                          <p:spTgt spid="90"/>
                                        </p:tgtEl>
                                      </p:cBhvr>
                                      <p:by x="0" y="0"/>
                                    </p:animScale>
                                  </p:childTnLst>
                                </p:cTn>
                              </p:par>
                              <p:par>
                                <p:cTn id="111" presetID="6" presetClass="emph" presetSubtype="0" decel="100000" fill="hold" grpId="2" nodeType="withEffect">
                                  <p:stCondLst>
                                    <p:cond delay="1200"/>
                                  </p:stCondLst>
                                  <p:childTnLst>
                                    <p:animScale>
                                      <p:cBhvr>
                                        <p:cTn id="112" dur="500" fill="hold"/>
                                        <p:tgtEl>
                                          <p:spTgt spid="90"/>
                                        </p:tgtEl>
                                      </p:cBhvr>
                                      <p:by x="90000" y="90000"/>
                                    </p:animScale>
                                  </p:childTnLst>
                                </p:cTn>
                              </p:par>
                              <p:par>
                                <p:cTn id="113" presetID="1" presetClass="entr" presetSubtype="0" fill="hold" nodeType="withEffect">
                                  <p:stCondLst>
                                    <p:cond delay="1100"/>
                                  </p:stCondLst>
                                  <p:childTnLst>
                                    <p:set>
                                      <p:cBhvr>
                                        <p:cTn id="114" dur="1" fill="hold">
                                          <p:stCondLst>
                                            <p:cond delay="0"/>
                                          </p:stCondLst>
                                        </p:cTn>
                                        <p:tgtEl>
                                          <p:spTgt spid="54"/>
                                        </p:tgtEl>
                                        <p:attrNameLst>
                                          <p:attrName>style.visibility</p:attrName>
                                        </p:attrNameLst>
                                      </p:cBhvr>
                                      <p:to>
                                        <p:strVal val="visible"/>
                                      </p:to>
                                    </p:set>
                                  </p:childTnLst>
                                </p:cTn>
                              </p:par>
                              <p:par>
                                <p:cTn id="115" presetID="6" presetClass="emph" presetSubtype="0" accel="100000" autoRev="1" fill="hold" nodeType="withEffect">
                                  <p:stCondLst>
                                    <p:cond delay="600"/>
                                  </p:stCondLst>
                                  <p:childTnLst>
                                    <p:animScale>
                                      <p:cBhvr>
                                        <p:cTn id="116" dur="500" fill="hold"/>
                                        <p:tgtEl>
                                          <p:spTgt spid="54"/>
                                        </p:tgtEl>
                                      </p:cBhvr>
                                      <p:by x="0" y="0"/>
                                    </p:animScale>
                                  </p:childTnLst>
                                </p:cTn>
                              </p:par>
                              <p:par>
                                <p:cTn id="117" presetID="6" presetClass="emph" presetSubtype="0" decel="100000" fill="hold" nodeType="withEffect">
                                  <p:stCondLst>
                                    <p:cond delay="1300"/>
                                  </p:stCondLst>
                                  <p:childTnLst>
                                    <p:animScale>
                                      <p:cBhvr>
                                        <p:cTn id="118" dur="500" fill="hold"/>
                                        <p:tgtEl>
                                          <p:spTgt spid="54"/>
                                        </p:tgtEl>
                                      </p:cBhvr>
                                      <p:by x="90000" y="90000"/>
                                    </p:animScale>
                                  </p:childTnLst>
                                </p:cTn>
                              </p:par>
                              <p:par>
                                <p:cTn id="119" presetID="1" presetClass="entr" presetSubtype="0" fill="hold" grpId="0" nodeType="withEffect">
                                  <p:stCondLst>
                                    <p:cond delay="1100"/>
                                  </p:stCondLst>
                                  <p:childTnLst>
                                    <p:set>
                                      <p:cBhvr>
                                        <p:cTn id="120" dur="1" fill="hold">
                                          <p:stCondLst>
                                            <p:cond delay="0"/>
                                          </p:stCondLst>
                                        </p:cTn>
                                        <p:tgtEl>
                                          <p:spTgt spid="82"/>
                                        </p:tgtEl>
                                        <p:attrNameLst>
                                          <p:attrName>style.visibility</p:attrName>
                                        </p:attrNameLst>
                                      </p:cBhvr>
                                      <p:to>
                                        <p:strVal val="visible"/>
                                      </p:to>
                                    </p:set>
                                  </p:childTnLst>
                                </p:cTn>
                              </p:par>
                              <p:par>
                                <p:cTn id="121" presetID="6" presetClass="emph" presetSubtype="0" accel="100000" autoRev="1" fill="hold" grpId="1" nodeType="withEffect">
                                  <p:stCondLst>
                                    <p:cond delay="600"/>
                                  </p:stCondLst>
                                  <p:childTnLst>
                                    <p:animScale>
                                      <p:cBhvr>
                                        <p:cTn id="122" dur="500" fill="hold"/>
                                        <p:tgtEl>
                                          <p:spTgt spid="82"/>
                                        </p:tgtEl>
                                      </p:cBhvr>
                                      <p:by x="0" y="0"/>
                                    </p:animScale>
                                  </p:childTnLst>
                                </p:cTn>
                              </p:par>
                              <p:par>
                                <p:cTn id="123" presetID="6" presetClass="emph" presetSubtype="0" decel="100000" fill="hold" grpId="2" nodeType="withEffect">
                                  <p:stCondLst>
                                    <p:cond delay="1300"/>
                                  </p:stCondLst>
                                  <p:childTnLst>
                                    <p:animScale>
                                      <p:cBhvr>
                                        <p:cTn id="124" dur="500" fill="hold"/>
                                        <p:tgtEl>
                                          <p:spTgt spid="82"/>
                                        </p:tgtEl>
                                      </p:cBhvr>
                                      <p:by x="90000" y="90000"/>
                                    </p:animScale>
                                  </p:childTnLst>
                                </p:cTn>
                              </p:par>
                              <p:par>
                                <p:cTn id="125" presetID="1" presetClass="entr" presetSubtype="0" fill="hold" grpId="0" nodeType="withEffect">
                                  <p:stCondLst>
                                    <p:cond delay="500"/>
                                  </p:stCondLst>
                                  <p:childTnLst>
                                    <p:set>
                                      <p:cBhvr>
                                        <p:cTn id="126" dur="1" fill="hold">
                                          <p:stCondLst>
                                            <p:cond delay="0"/>
                                          </p:stCondLst>
                                        </p:cTn>
                                        <p:tgtEl>
                                          <p:spTgt spid="7"/>
                                        </p:tgtEl>
                                        <p:attrNameLst>
                                          <p:attrName>style.visibility</p:attrName>
                                        </p:attrNameLst>
                                      </p:cBhvr>
                                      <p:to>
                                        <p:strVal val="visible"/>
                                      </p:to>
                                    </p:set>
                                  </p:childTnLst>
                                </p:cTn>
                              </p:par>
                              <p:par>
                                <p:cTn id="127" presetID="6" presetClass="emph" presetSubtype="0" accel="100000" autoRev="1" fill="hold" grpId="1" nodeType="withEffect">
                                  <p:stCondLst>
                                    <p:cond delay="0"/>
                                  </p:stCondLst>
                                  <p:childTnLst>
                                    <p:animScale>
                                      <p:cBhvr>
                                        <p:cTn id="128" dur="500" fill="hold"/>
                                        <p:tgtEl>
                                          <p:spTgt spid="7"/>
                                        </p:tgtEl>
                                      </p:cBhvr>
                                      <p:by x="0" y="0"/>
                                    </p:animScale>
                                  </p:childTnLst>
                                </p:cTn>
                              </p:par>
                              <p:par>
                                <p:cTn id="129" presetID="6" presetClass="emph" presetSubtype="0" decel="100000" fill="hold" grpId="2" nodeType="withEffect">
                                  <p:stCondLst>
                                    <p:cond delay="700"/>
                                  </p:stCondLst>
                                  <p:childTnLst>
                                    <p:animScale>
                                      <p:cBhvr>
                                        <p:cTn id="130" dur="500" fill="hold"/>
                                        <p:tgtEl>
                                          <p:spTgt spid="7"/>
                                        </p:tgtEl>
                                      </p:cBhvr>
                                      <p:by x="90000" y="90000"/>
                                    </p:animScale>
                                  </p:childTnLst>
                                </p:cTn>
                              </p:par>
                              <p:par>
                                <p:cTn id="131" presetID="22" presetClass="entr" presetSubtype="4" fill="hold" grpId="0" nodeType="withEffect">
                                  <p:stCondLst>
                                    <p:cond delay="700"/>
                                  </p:stCondLst>
                                  <p:childTnLst>
                                    <p:set>
                                      <p:cBhvr>
                                        <p:cTn id="132" dur="1" fill="hold">
                                          <p:stCondLst>
                                            <p:cond delay="0"/>
                                          </p:stCondLst>
                                        </p:cTn>
                                        <p:tgtEl>
                                          <p:spTgt spid="35"/>
                                        </p:tgtEl>
                                        <p:attrNameLst>
                                          <p:attrName>style.visibility</p:attrName>
                                        </p:attrNameLst>
                                      </p:cBhvr>
                                      <p:to>
                                        <p:strVal val="visible"/>
                                      </p:to>
                                    </p:set>
                                    <p:animEffect transition="in" filter="wipe(down)">
                                      <p:cBhvr>
                                        <p:cTn id="133" dur="250"/>
                                        <p:tgtEl>
                                          <p:spTgt spid="35"/>
                                        </p:tgtEl>
                                      </p:cBhvr>
                                    </p:animEffect>
                                  </p:childTnLst>
                                </p:cTn>
                              </p:par>
                              <p:par>
                                <p:cTn id="134" presetID="22" presetClass="entr" presetSubtype="4" fill="hold" grpId="0" nodeType="withEffect">
                                  <p:stCondLst>
                                    <p:cond delay="800"/>
                                  </p:stCondLst>
                                  <p:childTnLst>
                                    <p:set>
                                      <p:cBhvr>
                                        <p:cTn id="135" dur="1" fill="hold">
                                          <p:stCondLst>
                                            <p:cond delay="0"/>
                                          </p:stCondLst>
                                        </p:cTn>
                                        <p:tgtEl>
                                          <p:spTgt spid="76"/>
                                        </p:tgtEl>
                                        <p:attrNameLst>
                                          <p:attrName>style.visibility</p:attrName>
                                        </p:attrNameLst>
                                      </p:cBhvr>
                                      <p:to>
                                        <p:strVal val="visible"/>
                                      </p:to>
                                    </p:set>
                                    <p:animEffect transition="in" filter="wipe(down)">
                                      <p:cBhvr>
                                        <p:cTn id="136" dur="250"/>
                                        <p:tgtEl>
                                          <p:spTgt spid="76"/>
                                        </p:tgtEl>
                                      </p:cBhvr>
                                    </p:animEffect>
                                  </p:childTnLst>
                                </p:cTn>
                              </p:par>
                              <p:par>
                                <p:cTn id="137" presetID="22" presetClass="entr" presetSubtype="4" fill="hold" grpId="0" nodeType="withEffect">
                                  <p:stCondLst>
                                    <p:cond delay="900"/>
                                  </p:stCondLst>
                                  <p:childTnLst>
                                    <p:set>
                                      <p:cBhvr>
                                        <p:cTn id="138" dur="1" fill="hold">
                                          <p:stCondLst>
                                            <p:cond delay="0"/>
                                          </p:stCondLst>
                                        </p:cTn>
                                        <p:tgtEl>
                                          <p:spTgt spid="74"/>
                                        </p:tgtEl>
                                        <p:attrNameLst>
                                          <p:attrName>style.visibility</p:attrName>
                                        </p:attrNameLst>
                                      </p:cBhvr>
                                      <p:to>
                                        <p:strVal val="visible"/>
                                      </p:to>
                                    </p:set>
                                    <p:animEffect transition="in" filter="wipe(down)">
                                      <p:cBhvr>
                                        <p:cTn id="139" dur="250"/>
                                        <p:tgtEl>
                                          <p:spTgt spid="74"/>
                                        </p:tgtEl>
                                      </p:cBhvr>
                                    </p:animEffect>
                                  </p:childTnLst>
                                </p:cTn>
                              </p:par>
                              <p:par>
                                <p:cTn id="140" presetID="22" presetClass="entr" presetSubtype="4" fill="hold" grpId="0" nodeType="withEffect">
                                  <p:stCondLst>
                                    <p:cond delay="1000"/>
                                  </p:stCondLst>
                                  <p:childTnLst>
                                    <p:set>
                                      <p:cBhvr>
                                        <p:cTn id="141" dur="1" fill="hold">
                                          <p:stCondLst>
                                            <p:cond delay="0"/>
                                          </p:stCondLst>
                                        </p:cTn>
                                        <p:tgtEl>
                                          <p:spTgt spid="75"/>
                                        </p:tgtEl>
                                        <p:attrNameLst>
                                          <p:attrName>style.visibility</p:attrName>
                                        </p:attrNameLst>
                                      </p:cBhvr>
                                      <p:to>
                                        <p:strVal val="visible"/>
                                      </p:to>
                                    </p:set>
                                    <p:animEffect transition="in" filter="wipe(down)">
                                      <p:cBhvr>
                                        <p:cTn id="142" dur="250"/>
                                        <p:tgtEl>
                                          <p:spTgt spid="75"/>
                                        </p:tgtEl>
                                      </p:cBhvr>
                                    </p:animEffect>
                                  </p:childTnLst>
                                </p:cTn>
                              </p:par>
                              <p:par>
                                <p:cTn id="143" presetID="22" presetClass="entr" presetSubtype="4" fill="hold" grpId="0" nodeType="withEffect">
                                  <p:stCondLst>
                                    <p:cond delay="1100"/>
                                  </p:stCondLst>
                                  <p:childTnLst>
                                    <p:set>
                                      <p:cBhvr>
                                        <p:cTn id="144" dur="1" fill="hold">
                                          <p:stCondLst>
                                            <p:cond delay="0"/>
                                          </p:stCondLst>
                                        </p:cTn>
                                        <p:tgtEl>
                                          <p:spTgt spid="77"/>
                                        </p:tgtEl>
                                        <p:attrNameLst>
                                          <p:attrName>style.visibility</p:attrName>
                                        </p:attrNameLst>
                                      </p:cBhvr>
                                      <p:to>
                                        <p:strVal val="visible"/>
                                      </p:to>
                                    </p:set>
                                    <p:animEffect transition="in" filter="wipe(down)">
                                      <p:cBhvr>
                                        <p:cTn id="145" dur="250"/>
                                        <p:tgtEl>
                                          <p:spTgt spid="77"/>
                                        </p:tgtEl>
                                      </p:cBhvr>
                                    </p:animEffect>
                                  </p:childTnLst>
                                </p:cTn>
                              </p:par>
                              <p:par>
                                <p:cTn id="146" presetID="22" presetClass="entr" presetSubtype="1" fill="hold" grpId="0" nodeType="withEffect">
                                  <p:stCondLst>
                                    <p:cond delay="1200"/>
                                  </p:stCondLst>
                                  <p:childTnLst>
                                    <p:set>
                                      <p:cBhvr>
                                        <p:cTn id="147" dur="1" fill="hold">
                                          <p:stCondLst>
                                            <p:cond delay="0"/>
                                          </p:stCondLst>
                                        </p:cTn>
                                        <p:tgtEl>
                                          <p:spTgt spid="78"/>
                                        </p:tgtEl>
                                        <p:attrNameLst>
                                          <p:attrName>style.visibility</p:attrName>
                                        </p:attrNameLst>
                                      </p:cBhvr>
                                      <p:to>
                                        <p:strVal val="visible"/>
                                      </p:to>
                                    </p:set>
                                    <p:animEffect transition="in" filter="wipe(up)">
                                      <p:cBhvr>
                                        <p:cTn id="148" dur="250"/>
                                        <p:tgtEl>
                                          <p:spTgt spid="78"/>
                                        </p:tgtEl>
                                      </p:cBhvr>
                                    </p:animEffect>
                                  </p:childTnLst>
                                </p:cTn>
                              </p:par>
                              <p:par>
                                <p:cTn id="149" presetID="22" presetClass="entr" presetSubtype="4" fill="hold" grpId="0" nodeType="withEffect">
                                  <p:stCondLst>
                                    <p:cond delay="700"/>
                                  </p:stCondLst>
                                  <p:childTnLst>
                                    <p:set>
                                      <p:cBhvr>
                                        <p:cTn id="150" dur="1" fill="hold">
                                          <p:stCondLst>
                                            <p:cond delay="0"/>
                                          </p:stCondLst>
                                        </p:cTn>
                                        <p:tgtEl>
                                          <p:spTgt spid="102"/>
                                        </p:tgtEl>
                                        <p:attrNameLst>
                                          <p:attrName>style.visibility</p:attrName>
                                        </p:attrNameLst>
                                      </p:cBhvr>
                                      <p:to>
                                        <p:strVal val="visible"/>
                                      </p:to>
                                    </p:set>
                                    <p:animEffect transition="in" filter="wipe(down)">
                                      <p:cBhvr>
                                        <p:cTn id="151" dur="250"/>
                                        <p:tgtEl>
                                          <p:spTgt spid="102"/>
                                        </p:tgtEl>
                                      </p:cBhvr>
                                    </p:animEffect>
                                  </p:childTnLst>
                                </p:cTn>
                              </p:par>
                              <p:par>
                                <p:cTn id="152" presetID="22" presetClass="entr" presetSubtype="4" fill="hold" grpId="0" nodeType="withEffect">
                                  <p:stCondLst>
                                    <p:cond delay="800"/>
                                  </p:stCondLst>
                                  <p:childTnLst>
                                    <p:set>
                                      <p:cBhvr>
                                        <p:cTn id="153" dur="1" fill="hold">
                                          <p:stCondLst>
                                            <p:cond delay="0"/>
                                          </p:stCondLst>
                                        </p:cTn>
                                        <p:tgtEl>
                                          <p:spTgt spid="103"/>
                                        </p:tgtEl>
                                        <p:attrNameLst>
                                          <p:attrName>style.visibility</p:attrName>
                                        </p:attrNameLst>
                                      </p:cBhvr>
                                      <p:to>
                                        <p:strVal val="visible"/>
                                      </p:to>
                                    </p:set>
                                    <p:animEffect transition="in" filter="wipe(down)">
                                      <p:cBhvr>
                                        <p:cTn id="154" dur="250"/>
                                        <p:tgtEl>
                                          <p:spTgt spid="103"/>
                                        </p:tgtEl>
                                      </p:cBhvr>
                                    </p:animEffect>
                                  </p:childTnLst>
                                </p:cTn>
                              </p:par>
                              <p:par>
                                <p:cTn id="155" presetID="22" presetClass="entr" presetSubtype="4" fill="hold" grpId="0" nodeType="withEffect">
                                  <p:stCondLst>
                                    <p:cond delay="900"/>
                                  </p:stCondLst>
                                  <p:childTnLst>
                                    <p:set>
                                      <p:cBhvr>
                                        <p:cTn id="156" dur="1" fill="hold">
                                          <p:stCondLst>
                                            <p:cond delay="0"/>
                                          </p:stCondLst>
                                        </p:cTn>
                                        <p:tgtEl>
                                          <p:spTgt spid="107"/>
                                        </p:tgtEl>
                                        <p:attrNameLst>
                                          <p:attrName>style.visibility</p:attrName>
                                        </p:attrNameLst>
                                      </p:cBhvr>
                                      <p:to>
                                        <p:strVal val="visible"/>
                                      </p:to>
                                    </p:set>
                                    <p:animEffect transition="in" filter="wipe(down)">
                                      <p:cBhvr>
                                        <p:cTn id="157" dur="250"/>
                                        <p:tgtEl>
                                          <p:spTgt spid="107"/>
                                        </p:tgtEl>
                                      </p:cBhvr>
                                    </p:animEffect>
                                  </p:childTnLst>
                                </p:cTn>
                              </p:par>
                              <p:par>
                                <p:cTn id="158" presetID="22" presetClass="entr" presetSubtype="4" fill="hold" grpId="0" nodeType="withEffect">
                                  <p:stCondLst>
                                    <p:cond delay="1000"/>
                                  </p:stCondLst>
                                  <p:childTnLst>
                                    <p:set>
                                      <p:cBhvr>
                                        <p:cTn id="159" dur="1" fill="hold">
                                          <p:stCondLst>
                                            <p:cond delay="0"/>
                                          </p:stCondLst>
                                        </p:cTn>
                                        <p:tgtEl>
                                          <p:spTgt spid="116"/>
                                        </p:tgtEl>
                                        <p:attrNameLst>
                                          <p:attrName>style.visibility</p:attrName>
                                        </p:attrNameLst>
                                      </p:cBhvr>
                                      <p:to>
                                        <p:strVal val="visible"/>
                                      </p:to>
                                    </p:set>
                                    <p:animEffect transition="in" filter="wipe(down)">
                                      <p:cBhvr>
                                        <p:cTn id="160" dur="250"/>
                                        <p:tgtEl>
                                          <p:spTgt spid="116"/>
                                        </p:tgtEl>
                                      </p:cBhvr>
                                    </p:animEffect>
                                  </p:childTnLst>
                                </p:cTn>
                              </p:par>
                              <p:par>
                                <p:cTn id="161" presetID="22" presetClass="entr" presetSubtype="4" fill="hold" grpId="0" nodeType="withEffect">
                                  <p:stCondLst>
                                    <p:cond delay="1100"/>
                                  </p:stCondLst>
                                  <p:childTnLst>
                                    <p:set>
                                      <p:cBhvr>
                                        <p:cTn id="162" dur="1" fill="hold">
                                          <p:stCondLst>
                                            <p:cond delay="0"/>
                                          </p:stCondLst>
                                        </p:cTn>
                                        <p:tgtEl>
                                          <p:spTgt spid="108"/>
                                        </p:tgtEl>
                                        <p:attrNameLst>
                                          <p:attrName>style.visibility</p:attrName>
                                        </p:attrNameLst>
                                      </p:cBhvr>
                                      <p:to>
                                        <p:strVal val="visible"/>
                                      </p:to>
                                    </p:set>
                                    <p:animEffect transition="in" filter="wipe(down)">
                                      <p:cBhvr>
                                        <p:cTn id="163" dur="250"/>
                                        <p:tgtEl>
                                          <p:spTgt spid="108"/>
                                        </p:tgtEl>
                                      </p:cBhvr>
                                    </p:animEffect>
                                  </p:childTnLst>
                                </p:cTn>
                              </p:par>
                              <p:par>
                                <p:cTn id="164" presetID="22" presetClass="entr" presetSubtype="4" fill="hold" grpId="0" nodeType="withEffect">
                                  <p:stCondLst>
                                    <p:cond delay="1200"/>
                                  </p:stCondLst>
                                  <p:childTnLst>
                                    <p:set>
                                      <p:cBhvr>
                                        <p:cTn id="165" dur="1" fill="hold">
                                          <p:stCondLst>
                                            <p:cond delay="0"/>
                                          </p:stCondLst>
                                        </p:cTn>
                                        <p:tgtEl>
                                          <p:spTgt spid="115"/>
                                        </p:tgtEl>
                                        <p:attrNameLst>
                                          <p:attrName>style.visibility</p:attrName>
                                        </p:attrNameLst>
                                      </p:cBhvr>
                                      <p:to>
                                        <p:strVal val="visible"/>
                                      </p:to>
                                    </p:set>
                                    <p:animEffect transition="in" filter="wipe(down)">
                                      <p:cBhvr>
                                        <p:cTn id="166" dur="250"/>
                                        <p:tgtEl>
                                          <p:spTgt spid="115"/>
                                        </p:tgtEl>
                                      </p:cBhvr>
                                    </p:animEffect>
                                  </p:childTnLst>
                                </p:cTn>
                              </p:par>
                              <p:par>
                                <p:cTn id="167" presetID="22" presetClass="entr" presetSubtype="1" fill="hold" grpId="0" nodeType="withEffect">
                                  <p:stCondLst>
                                    <p:cond delay="700"/>
                                  </p:stCondLst>
                                  <p:childTnLst>
                                    <p:set>
                                      <p:cBhvr>
                                        <p:cTn id="168" dur="1" fill="hold">
                                          <p:stCondLst>
                                            <p:cond delay="0"/>
                                          </p:stCondLst>
                                        </p:cTn>
                                        <p:tgtEl>
                                          <p:spTgt spid="105"/>
                                        </p:tgtEl>
                                        <p:attrNameLst>
                                          <p:attrName>style.visibility</p:attrName>
                                        </p:attrNameLst>
                                      </p:cBhvr>
                                      <p:to>
                                        <p:strVal val="visible"/>
                                      </p:to>
                                    </p:set>
                                    <p:animEffect transition="in" filter="wipe(up)">
                                      <p:cBhvr>
                                        <p:cTn id="169" dur="250"/>
                                        <p:tgtEl>
                                          <p:spTgt spid="105"/>
                                        </p:tgtEl>
                                      </p:cBhvr>
                                    </p:animEffect>
                                  </p:childTnLst>
                                </p:cTn>
                              </p:par>
                              <p:par>
                                <p:cTn id="170" presetID="22" presetClass="entr" presetSubtype="4" fill="hold" grpId="0" nodeType="withEffect">
                                  <p:stCondLst>
                                    <p:cond delay="800"/>
                                  </p:stCondLst>
                                  <p:childTnLst>
                                    <p:set>
                                      <p:cBhvr>
                                        <p:cTn id="171" dur="1" fill="hold">
                                          <p:stCondLst>
                                            <p:cond delay="0"/>
                                          </p:stCondLst>
                                        </p:cTn>
                                        <p:tgtEl>
                                          <p:spTgt spid="101"/>
                                        </p:tgtEl>
                                        <p:attrNameLst>
                                          <p:attrName>style.visibility</p:attrName>
                                        </p:attrNameLst>
                                      </p:cBhvr>
                                      <p:to>
                                        <p:strVal val="visible"/>
                                      </p:to>
                                    </p:set>
                                    <p:animEffect transition="in" filter="wipe(down)">
                                      <p:cBhvr>
                                        <p:cTn id="172" dur="250"/>
                                        <p:tgtEl>
                                          <p:spTgt spid="101"/>
                                        </p:tgtEl>
                                      </p:cBhvr>
                                    </p:animEffect>
                                  </p:childTnLst>
                                </p:cTn>
                              </p:par>
                              <p:par>
                                <p:cTn id="173" presetID="22" presetClass="entr" presetSubtype="4" fill="hold" grpId="0" nodeType="withEffect">
                                  <p:stCondLst>
                                    <p:cond delay="900"/>
                                  </p:stCondLst>
                                  <p:childTnLst>
                                    <p:set>
                                      <p:cBhvr>
                                        <p:cTn id="174" dur="1" fill="hold">
                                          <p:stCondLst>
                                            <p:cond delay="0"/>
                                          </p:stCondLst>
                                        </p:cTn>
                                        <p:tgtEl>
                                          <p:spTgt spid="98"/>
                                        </p:tgtEl>
                                        <p:attrNameLst>
                                          <p:attrName>style.visibility</p:attrName>
                                        </p:attrNameLst>
                                      </p:cBhvr>
                                      <p:to>
                                        <p:strVal val="visible"/>
                                      </p:to>
                                    </p:set>
                                    <p:animEffect transition="in" filter="wipe(down)">
                                      <p:cBhvr>
                                        <p:cTn id="175" dur="250"/>
                                        <p:tgtEl>
                                          <p:spTgt spid="98"/>
                                        </p:tgtEl>
                                      </p:cBhvr>
                                    </p:animEffect>
                                  </p:childTnLst>
                                </p:cTn>
                              </p:par>
                              <p:par>
                                <p:cTn id="176" presetID="22" presetClass="entr" presetSubtype="4" fill="hold" grpId="0" nodeType="withEffect">
                                  <p:stCondLst>
                                    <p:cond delay="1000"/>
                                  </p:stCondLst>
                                  <p:childTnLst>
                                    <p:set>
                                      <p:cBhvr>
                                        <p:cTn id="177" dur="1" fill="hold">
                                          <p:stCondLst>
                                            <p:cond delay="0"/>
                                          </p:stCondLst>
                                        </p:cTn>
                                        <p:tgtEl>
                                          <p:spTgt spid="96"/>
                                        </p:tgtEl>
                                        <p:attrNameLst>
                                          <p:attrName>style.visibility</p:attrName>
                                        </p:attrNameLst>
                                      </p:cBhvr>
                                      <p:to>
                                        <p:strVal val="visible"/>
                                      </p:to>
                                    </p:set>
                                    <p:animEffect transition="in" filter="wipe(down)">
                                      <p:cBhvr>
                                        <p:cTn id="178" dur="250"/>
                                        <p:tgtEl>
                                          <p:spTgt spid="96"/>
                                        </p:tgtEl>
                                      </p:cBhvr>
                                    </p:animEffect>
                                  </p:childTnLst>
                                </p:cTn>
                              </p:par>
                              <p:par>
                                <p:cTn id="179" presetID="22" presetClass="entr" presetSubtype="4" fill="hold" grpId="0" nodeType="withEffect">
                                  <p:stCondLst>
                                    <p:cond delay="1100"/>
                                  </p:stCondLst>
                                  <p:childTnLst>
                                    <p:set>
                                      <p:cBhvr>
                                        <p:cTn id="180" dur="1" fill="hold">
                                          <p:stCondLst>
                                            <p:cond delay="0"/>
                                          </p:stCondLst>
                                        </p:cTn>
                                        <p:tgtEl>
                                          <p:spTgt spid="94"/>
                                        </p:tgtEl>
                                        <p:attrNameLst>
                                          <p:attrName>style.visibility</p:attrName>
                                        </p:attrNameLst>
                                      </p:cBhvr>
                                      <p:to>
                                        <p:strVal val="visible"/>
                                      </p:to>
                                    </p:set>
                                    <p:animEffect transition="in" filter="wipe(down)">
                                      <p:cBhvr>
                                        <p:cTn id="181" dur="250"/>
                                        <p:tgtEl>
                                          <p:spTgt spid="94"/>
                                        </p:tgtEl>
                                      </p:cBhvr>
                                    </p:animEffect>
                                  </p:childTnLst>
                                </p:cTn>
                              </p:par>
                              <p:par>
                                <p:cTn id="182" presetID="22" presetClass="entr" presetSubtype="4" fill="hold" grpId="0" nodeType="withEffect">
                                  <p:stCondLst>
                                    <p:cond delay="1200"/>
                                  </p:stCondLst>
                                  <p:childTnLst>
                                    <p:set>
                                      <p:cBhvr>
                                        <p:cTn id="183" dur="1" fill="hold">
                                          <p:stCondLst>
                                            <p:cond delay="0"/>
                                          </p:stCondLst>
                                        </p:cTn>
                                        <p:tgtEl>
                                          <p:spTgt spid="95"/>
                                        </p:tgtEl>
                                        <p:attrNameLst>
                                          <p:attrName>style.visibility</p:attrName>
                                        </p:attrNameLst>
                                      </p:cBhvr>
                                      <p:to>
                                        <p:strVal val="visible"/>
                                      </p:to>
                                    </p:set>
                                    <p:animEffect transition="in" filter="wipe(down)">
                                      <p:cBhvr>
                                        <p:cTn id="184" dur="250"/>
                                        <p:tgtEl>
                                          <p:spTgt spid="95"/>
                                        </p:tgtEl>
                                      </p:cBhvr>
                                    </p:animEffect>
                                  </p:childTnLst>
                                </p:cTn>
                              </p:par>
                              <p:par>
                                <p:cTn id="185" presetID="22" presetClass="entr" presetSubtype="1" fill="hold" grpId="0" nodeType="withEffect">
                                  <p:stCondLst>
                                    <p:cond delay="700"/>
                                  </p:stCondLst>
                                  <p:childTnLst>
                                    <p:set>
                                      <p:cBhvr>
                                        <p:cTn id="186" dur="1" fill="hold">
                                          <p:stCondLst>
                                            <p:cond delay="0"/>
                                          </p:stCondLst>
                                        </p:cTn>
                                        <p:tgtEl>
                                          <p:spTgt spid="112"/>
                                        </p:tgtEl>
                                        <p:attrNameLst>
                                          <p:attrName>style.visibility</p:attrName>
                                        </p:attrNameLst>
                                      </p:cBhvr>
                                      <p:to>
                                        <p:strVal val="visible"/>
                                      </p:to>
                                    </p:set>
                                    <p:animEffect transition="in" filter="wipe(up)">
                                      <p:cBhvr>
                                        <p:cTn id="187" dur="250"/>
                                        <p:tgtEl>
                                          <p:spTgt spid="112"/>
                                        </p:tgtEl>
                                      </p:cBhvr>
                                    </p:animEffect>
                                  </p:childTnLst>
                                </p:cTn>
                              </p:par>
                              <p:par>
                                <p:cTn id="188" presetID="22" presetClass="entr" presetSubtype="4" fill="hold" grpId="0" nodeType="withEffect">
                                  <p:stCondLst>
                                    <p:cond delay="800"/>
                                  </p:stCondLst>
                                  <p:childTnLst>
                                    <p:set>
                                      <p:cBhvr>
                                        <p:cTn id="189" dur="1" fill="hold">
                                          <p:stCondLst>
                                            <p:cond delay="0"/>
                                          </p:stCondLst>
                                        </p:cTn>
                                        <p:tgtEl>
                                          <p:spTgt spid="106"/>
                                        </p:tgtEl>
                                        <p:attrNameLst>
                                          <p:attrName>style.visibility</p:attrName>
                                        </p:attrNameLst>
                                      </p:cBhvr>
                                      <p:to>
                                        <p:strVal val="visible"/>
                                      </p:to>
                                    </p:set>
                                    <p:animEffect transition="in" filter="wipe(down)">
                                      <p:cBhvr>
                                        <p:cTn id="190" dur="250"/>
                                        <p:tgtEl>
                                          <p:spTgt spid="106"/>
                                        </p:tgtEl>
                                      </p:cBhvr>
                                    </p:animEffect>
                                  </p:childTnLst>
                                </p:cTn>
                              </p:par>
                              <p:par>
                                <p:cTn id="191" presetID="22" presetClass="entr" presetSubtype="4" fill="hold" grpId="0" nodeType="withEffect">
                                  <p:stCondLst>
                                    <p:cond delay="900"/>
                                  </p:stCondLst>
                                  <p:childTnLst>
                                    <p:set>
                                      <p:cBhvr>
                                        <p:cTn id="192" dur="1" fill="hold">
                                          <p:stCondLst>
                                            <p:cond delay="0"/>
                                          </p:stCondLst>
                                        </p:cTn>
                                        <p:tgtEl>
                                          <p:spTgt spid="110"/>
                                        </p:tgtEl>
                                        <p:attrNameLst>
                                          <p:attrName>style.visibility</p:attrName>
                                        </p:attrNameLst>
                                      </p:cBhvr>
                                      <p:to>
                                        <p:strVal val="visible"/>
                                      </p:to>
                                    </p:set>
                                    <p:animEffect transition="in" filter="wipe(down)">
                                      <p:cBhvr>
                                        <p:cTn id="193" dur="250"/>
                                        <p:tgtEl>
                                          <p:spTgt spid="110"/>
                                        </p:tgtEl>
                                      </p:cBhvr>
                                    </p:animEffect>
                                  </p:childTnLst>
                                </p:cTn>
                              </p:par>
                              <p:par>
                                <p:cTn id="194" presetID="22" presetClass="entr" presetSubtype="4" fill="hold" grpId="0" nodeType="withEffect">
                                  <p:stCondLst>
                                    <p:cond delay="1000"/>
                                  </p:stCondLst>
                                  <p:childTnLst>
                                    <p:set>
                                      <p:cBhvr>
                                        <p:cTn id="195" dur="1" fill="hold">
                                          <p:stCondLst>
                                            <p:cond delay="0"/>
                                          </p:stCondLst>
                                        </p:cTn>
                                        <p:tgtEl>
                                          <p:spTgt spid="114"/>
                                        </p:tgtEl>
                                        <p:attrNameLst>
                                          <p:attrName>style.visibility</p:attrName>
                                        </p:attrNameLst>
                                      </p:cBhvr>
                                      <p:to>
                                        <p:strVal val="visible"/>
                                      </p:to>
                                    </p:set>
                                    <p:animEffect transition="in" filter="wipe(down)">
                                      <p:cBhvr>
                                        <p:cTn id="196" dur="250"/>
                                        <p:tgtEl>
                                          <p:spTgt spid="114"/>
                                        </p:tgtEl>
                                      </p:cBhvr>
                                    </p:animEffect>
                                  </p:childTnLst>
                                </p:cTn>
                              </p:par>
                              <p:par>
                                <p:cTn id="197" presetID="22" presetClass="entr" presetSubtype="1" fill="hold" grpId="0" nodeType="withEffect">
                                  <p:stCondLst>
                                    <p:cond delay="1100"/>
                                  </p:stCondLst>
                                  <p:childTnLst>
                                    <p:set>
                                      <p:cBhvr>
                                        <p:cTn id="198" dur="1" fill="hold">
                                          <p:stCondLst>
                                            <p:cond delay="0"/>
                                          </p:stCondLst>
                                        </p:cTn>
                                        <p:tgtEl>
                                          <p:spTgt spid="111"/>
                                        </p:tgtEl>
                                        <p:attrNameLst>
                                          <p:attrName>style.visibility</p:attrName>
                                        </p:attrNameLst>
                                      </p:cBhvr>
                                      <p:to>
                                        <p:strVal val="visible"/>
                                      </p:to>
                                    </p:set>
                                    <p:animEffect transition="in" filter="wipe(up)">
                                      <p:cBhvr>
                                        <p:cTn id="199" dur="250"/>
                                        <p:tgtEl>
                                          <p:spTgt spid="111"/>
                                        </p:tgtEl>
                                      </p:cBhvr>
                                    </p:animEffect>
                                  </p:childTnLst>
                                </p:cTn>
                              </p:par>
                              <p:par>
                                <p:cTn id="200" presetID="1" presetClass="entr" presetSubtype="0" fill="hold" grpId="0" nodeType="withEffect">
                                  <p:stCondLst>
                                    <p:cond delay="800"/>
                                  </p:stCondLst>
                                  <p:childTnLst>
                                    <p:set>
                                      <p:cBhvr>
                                        <p:cTn id="201" dur="1" fill="hold">
                                          <p:stCondLst>
                                            <p:cond delay="0"/>
                                          </p:stCondLst>
                                        </p:cTn>
                                        <p:tgtEl>
                                          <p:spTgt spid="93"/>
                                        </p:tgtEl>
                                        <p:attrNameLst>
                                          <p:attrName>style.visibility</p:attrName>
                                        </p:attrNameLst>
                                      </p:cBhvr>
                                      <p:to>
                                        <p:strVal val="visible"/>
                                      </p:to>
                                    </p:set>
                                  </p:childTnLst>
                                </p:cTn>
                              </p:par>
                              <p:par>
                                <p:cTn id="202" presetID="6" presetClass="emph" presetSubtype="0" accel="100000" autoRev="1" fill="hold" grpId="1" nodeType="withEffect">
                                  <p:stCondLst>
                                    <p:cond delay="300"/>
                                  </p:stCondLst>
                                  <p:childTnLst>
                                    <p:animScale>
                                      <p:cBhvr>
                                        <p:cTn id="203" dur="500" fill="hold"/>
                                        <p:tgtEl>
                                          <p:spTgt spid="93"/>
                                        </p:tgtEl>
                                      </p:cBhvr>
                                      <p:by x="0" y="0"/>
                                    </p:animScale>
                                  </p:childTnLst>
                                </p:cTn>
                              </p:par>
                              <p:par>
                                <p:cTn id="204" presetID="6" presetClass="emph" presetSubtype="0" decel="100000" fill="hold" grpId="2" nodeType="withEffect">
                                  <p:stCondLst>
                                    <p:cond delay="1000"/>
                                  </p:stCondLst>
                                  <p:childTnLst>
                                    <p:animScale>
                                      <p:cBhvr>
                                        <p:cTn id="205" dur="500" fill="hold"/>
                                        <p:tgtEl>
                                          <p:spTgt spid="93"/>
                                        </p:tgtEl>
                                      </p:cBhvr>
                                      <p:by x="90000" y="90000"/>
                                    </p:animScale>
                                  </p:childTnLst>
                                </p:cTn>
                              </p:par>
                              <p:par>
                                <p:cTn id="206" presetID="22" presetClass="entr" presetSubtype="4" fill="hold" grpId="0" nodeType="withEffect">
                                  <p:stCondLst>
                                    <p:cond delay="800"/>
                                  </p:stCondLst>
                                  <p:childTnLst>
                                    <p:set>
                                      <p:cBhvr>
                                        <p:cTn id="207" dur="1" fill="hold">
                                          <p:stCondLst>
                                            <p:cond delay="0"/>
                                          </p:stCondLst>
                                        </p:cTn>
                                        <p:tgtEl>
                                          <p:spTgt spid="117"/>
                                        </p:tgtEl>
                                        <p:attrNameLst>
                                          <p:attrName>style.visibility</p:attrName>
                                        </p:attrNameLst>
                                      </p:cBhvr>
                                      <p:to>
                                        <p:strVal val="visible"/>
                                      </p:to>
                                    </p:set>
                                    <p:animEffect transition="in" filter="wipe(down)">
                                      <p:cBhvr>
                                        <p:cTn id="208" dur="250"/>
                                        <p:tgtEl>
                                          <p:spTgt spid="117"/>
                                        </p:tgtEl>
                                      </p:cBhvr>
                                    </p:animEffect>
                                  </p:childTnLst>
                                </p:cTn>
                              </p:par>
                              <p:par>
                                <p:cTn id="209" presetID="1" presetClass="entr" presetSubtype="0" fill="hold" nodeType="withEffect">
                                  <p:stCondLst>
                                    <p:cond delay="700"/>
                                  </p:stCondLst>
                                  <p:childTnLst>
                                    <p:set>
                                      <p:cBhvr>
                                        <p:cTn id="210" dur="1" fill="hold">
                                          <p:stCondLst>
                                            <p:cond delay="0"/>
                                          </p:stCondLst>
                                        </p:cTn>
                                        <p:tgtEl>
                                          <p:spTgt spid="4"/>
                                        </p:tgtEl>
                                        <p:attrNameLst>
                                          <p:attrName>style.visibility</p:attrName>
                                        </p:attrNameLst>
                                      </p:cBhvr>
                                      <p:to>
                                        <p:strVal val="visible"/>
                                      </p:to>
                                    </p:set>
                                  </p:childTnLst>
                                </p:cTn>
                              </p:par>
                              <p:par>
                                <p:cTn id="211" presetID="6" presetClass="emph" presetSubtype="0" accel="100000" autoRev="1" fill="hold" nodeType="withEffect">
                                  <p:stCondLst>
                                    <p:cond delay="200"/>
                                  </p:stCondLst>
                                  <p:childTnLst>
                                    <p:animScale>
                                      <p:cBhvr>
                                        <p:cTn id="212" dur="500" fill="hold"/>
                                        <p:tgtEl>
                                          <p:spTgt spid="4"/>
                                        </p:tgtEl>
                                      </p:cBhvr>
                                      <p:by x="0" y="0"/>
                                    </p:animScale>
                                  </p:childTnLst>
                                </p:cTn>
                              </p:par>
                              <p:par>
                                <p:cTn id="213" presetID="6" presetClass="emph" presetSubtype="0" decel="100000" fill="hold" nodeType="withEffect">
                                  <p:stCondLst>
                                    <p:cond delay="900"/>
                                  </p:stCondLst>
                                  <p:childTnLst>
                                    <p:animScale>
                                      <p:cBhvr>
                                        <p:cTn id="214" dur="500" fill="hold"/>
                                        <p:tgtEl>
                                          <p:spTgt spid="4"/>
                                        </p:tgtEl>
                                      </p:cBhvr>
                                      <p:by x="90000" y="90000"/>
                                    </p:animScale>
                                  </p:childTnLst>
                                </p:cTn>
                              </p:par>
                              <p:par>
                                <p:cTn id="215" presetID="1" presetClass="entr" presetSubtype="0" fill="hold" nodeType="withEffect">
                                  <p:stCondLst>
                                    <p:cond delay="1000"/>
                                  </p:stCondLst>
                                  <p:childTnLst>
                                    <p:set>
                                      <p:cBhvr>
                                        <p:cTn id="216" dur="1" fill="hold">
                                          <p:stCondLst>
                                            <p:cond delay="0"/>
                                          </p:stCondLst>
                                        </p:cTn>
                                        <p:tgtEl>
                                          <p:spTgt spid="52"/>
                                        </p:tgtEl>
                                        <p:attrNameLst>
                                          <p:attrName>style.visibility</p:attrName>
                                        </p:attrNameLst>
                                      </p:cBhvr>
                                      <p:to>
                                        <p:strVal val="visible"/>
                                      </p:to>
                                    </p:set>
                                  </p:childTnLst>
                                </p:cTn>
                              </p:par>
                              <p:par>
                                <p:cTn id="217" presetID="6" presetClass="emph" presetSubtype="0" accel="100000" autoRev="1" fill="hold" nodeType="withEffect">
                                  <p:stCondLst>
                                    <p:cond delay="500"/>
                                  </p:stCondLst>
                                  <p:childTnLst>
                                    <p:animScale>
                                      <p:cBhvr>
                                        <p:cTn id="218" dur="500" fill="hold"/>
                                        <p:tgtEl>
                                          <p:spTgt spid="52"/>
                                        </p:tgtEl>
                                      </p:cBhvr>
                                      <p:by x="0" y="0"/>
                                    </p:animScale>
                                  </p:childTnLst>
                                </p:cTn>
                              </p:par>
                              <p:par>
                                <p:cTn id="219" presetID="6" presetClass="emph" presetSubtype="0" decel="100000" fill="hold" nodeType="withEffect">
                                  <p:stCondLst>
                                    <p:cond delay="1200"/>
                                  </p:stCondLst>
                                  <p:childTnLst>
                                    <p:animScale>
                                      <p:cBhvr>
                                        <p:cTn id="220" dur="500" fill="hold"/>
                                        <p:tgtEl>
                                          <p:spTgt spid="52"/>
                                        </p:tgtEl>
                                      </p:cBhvr>
                                      <p:by x="90000" y="90000"/>
                                    </p:animScale>
                                  </p:childTnLst>
                                </p:cTn>
                              </p:par>
                              <p:par>
                                <p:cTn id="221" presetID="1" presetClass="entr" presetSubtype="0" fill="hold" nodeType="withEffect">
                                  <p:stCondLst>
                                    <p:cond delay="1100"/>
                                  </p:stCondLst>
                                  <p:childTnLst>
                                    <p:set>
                                      <p:cBhvr>
                                        <p:cTn id="222" dur="1" fill="hold">
                                          <p:stCondLst>
                                            <p:cond delay="0"/>
                                          </p:stCondLst>
                                        </p:cTn>
                                        <p:tgtEl>
                                          <p:spTgt spid="3"/>
                                        </p:tgtEl>
                                        <p:attrNameLst>
                                          <p:attrName>style.visibility</p:attrName>
                                        </p:attrNameLst>
                                      </p:cBhvr>
                                      <p:to>
                                        <p:strVal val="visible"/>
                                      </p:to>
                                    </p:set>
                                  </p:childTnLst>
                                </p:cTn>
                              </p:par>
                              <p:par>
                                <p:cTn id="223" presetID="6" presetClass="emph" presetSubtype="0" accel="100000" autoRev="1" fill="hold" nodeType="withEffect">
                                  <p:stCondLst>
                                    <p:cond delay="600"/>
                                  </p:stCondLst>
                                  <p:childTnLst>
                                    <p:animScale>
                                      <p:cBhvr>
                                        <p:cTn id="224" dur="500" fill="hold"/>
                                        <p:tgtEl>
                                          <p:spTgt spid="3"/>
                                        </p:tgtEl>
                                      </p:cBhvr>
                                      <p:by x="0" y="0"/>
                                    </p:animScale>
                                  </p:childTnLst>
                                </p:cTn>
                              </p:par>
                              <p:par>
                                <p:cTn id="225" presetID="6" presetClass="emph" presetSubtype="0" decel="100000" fill="hold" nodeType="withEffect">
                                  <p:stCondLst>
                                    <p:cond delay="1300"/>
                                  </p:stCondLst>
                                  <p:childTnLst>
                                    <p:animScale>
                                      <p:cBhvr>
                                        <p:cTn id="226" dur="500" fill="hold"/>
                                        <p:tgtEl>
                                          <p:spTgt spid="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35" grpId="0" animBg="1"/>
      <p:bldP spid="74" grpId="0" animBg="1"/>
      <p:bldP spid="75" grpId="0" animBg="1"/>
      <p:bldP spid="76" grpId="0" animBg="1"/>
      <p:bldP spid="77" grpId="0" animBg="1"/>
      <p:bldP spid="78" grpId="0" animBg="1"/>
      <p:bldP spid="94" grpId="0" animBg="1"/>
      <p:bldP spid="95" grpId="0" animBg="1"/>
      <p:bldP spid="96" grpId="0" animBg="1"/>
      <p:bldP spid="98" grpId="0" animBg="1"/>
      <p:bldP spid="101" grpId="0" animBg="1"/>
      <p:bldP spid="102" grpId="0" animBg="1"/>
      <p:bldP spid="103" grpId="0" animBg="1"/>
      <p:bldP spid="105"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6" grpId="0" animBg="1"/>
      <p:bldP spid="16" grpId="1" animBg="1"/>
      <p:bldP spid="16" grpId="2" animBg="1"/>
      <p:bldP spid="7" grpId="0" animBg="1"/>
      <p:bldP spid="7" grpId="1" animBg="1"/>
      <p:bldP spid="7" grpId="2" animBg="1"/>
      <p:bldP spid="30" grpId="0" animBg="1"/>
      <p:bldP spid="30" grpId="1" animBg="1"/>
      <p:bldP spid="30" grpId="2" animBg="1"/>
      <p:bldP spid="31" grpId="0" animBg="1"/>
      <p:bldP spid="31" grpId="1" animBg="1"/>
      <p:bldP spid="31" grpId="2" animBg="1"/>
      <p:bldP spid="36" grpId="0" animBg="1"/>
      <p:bldP spid="36" grpId="1" animBg="1"/>
      <p:bldP spid="36" grpId="2" animBg="1"/>
      <p:bldP spid="37" grpId="0" animBg="1"/>
      <p:bldP spid="37" grpId="1" animBg="1"/>
      <p:bldP spid="37" grpId="2" animBg="1"/>
      <p:bldP spid="38" grpId="0" animBg="1"/>
      <p:bldP spid="38" grpId="1" animBg="1"/>
      <p:bldP spid="38" grpId="2" animBg="1"/>
      <p:bldP spid="19" grpId="0" animBg="1"/>
      <p:bldP spid="19" grpId="1" animBg="1"/>
      <p:bldP spid="19" grpId="2" animBg="1"/>
      <p:bldP spid="13" grpId="0" animBg="1"/>
      <p:bldP spid="13" grpId="1" animBg="1"/>
      <p:bldP spid="13" grpId="2" animBg="1"/>
      <p:bldP spid="22" grpId="0" animBg="1"/>
      <p:bldP spid="22" grpId="1" animBg="1"/>
      <p:bldP spid="22" grpId="2" animBg="1"/>
      <p:bldP spid="80" grpId="0" animBg="1"/>
      <p:bldP spid="80" grpId="1" animBg="1"/>
      <p:bldP spid="80" grpId="2" animBg="1"/>
      <p:bldP spid="82" grpId="0" animBg="1"/>
      <p:bldP spid="82" grpId="1" animBg="1"/>
      <p:bldP spid="82" grpId="2" animBg="1"/>
      <p:bldP spid="84" grpId="0" animBg="1"/>
      <p:bldP spid="84" grpId="1" animBg="1"/>
      <p:bldP spid="84" grpId="2" animBg="1"/>
      <p:bldP spid="85" grpId="0" animBg="1"/>
      <p:bldP spid="85" grpId="1" animBg="1"/>
      <p:bldP spid="85" grpId="2" animBg="1"/>
      <p:bldP spid="86" grpId="0" animBg="1"/>
      <p:bldP spid="86" grpId="1" animBg="1"/>
      <p:bldP spid="86" grpId="2" animBg="1"/>
      <p:bldP spid="88" grpId="0" animBg="1"/>
      <p:bldP spid="88" grpId="1" animBg="1"/>
      <p:bldP spid="88" grpId="2" animBg="1"/>
      <p:bldP spid="90" grpId="0" animBg="1"/>
      <p:bldP spid="90" grpId="1" animBg="1"/>
      <p:bldP spid="90" grpId="2" animBg="1"/>
      <p:bldP spid="93" grpId="0" animBg="1"/>
      <p:bldP spid="93" grpId="1" animBg="1"/>
      <p:bldP spid="9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DBA86A-28D6-4FBC-814F-B70E3672C614}"/>
              </a:ext>
            </a:extLst>
          </p:cNvPr>
          <p:cNvGrpSpPr/>
          <p:nvPr/>
        </p:nvGrpSpPr>
        <p:grpSpPr>
          <a:xfrm>
            <a:off x="1224668" y="1916102"/>
            <a:ext cx="9025656" cy="3995844"/>
            <a:chOff x="450893" y="2063676"/>
            <a:chExt cx="9026936" cy="3996411"/>
          </a:xfrm>
        </p:grpSpPr>
        <p:sp>
          <p:nvSpPr>
            <p:cNvPr id="25" name="Flowchart: Process 24">
              <a:extLst>
                <a:ext uri="{FF2B5EF4-FFF2-40B4-BE49-F238E27FC236}">
                  <a16:creationId xmlns:a16="http://schemas.microsoft.com/office/drawing/2014/main" id="{1B919E66-A950-479F-9233-C121DD6F9E38}"/>
                </a:ext>
              </a:extLst>
            </p:cNvPr>
            <p:cNvSpPr/>
            <p:nvPr/>
          </p:nvSpPr>
          <p:spPr>
            <a:xfrm>
              <a:off x="494139" y="5215952"/>
              <a:ext cx="1882225" cy="832645"/>
            </a:xfrm>
            <a:prstGeom prst="flowChartProcess">
              <a:avLst/>
            </a:prstGeom>
            <a:noFill/>
          </p:spPr>
          <p:txBody>
            <a:bodyPr wrap="square" anchor="ctr">
              <a:noAutofit/>
            </a:bodyPr>
            <a:lstStyle/>
            <a:p>
              <a:pPr algn="ctr" defTabSz="913963">
                <a:lnSpc>
                  <a:spcPct val="90000"/>
                </a:lnSpc>
                <a:spcAft>
                  <a:spcPts val="588"/>
                </a:spcAft>
              </a:pPr>
              <a:r>
                <a:rPr lang="en-US" sz="2353" spc="-147">
                  <a:ln w="3175">
                    <a:noFill/>
                  </a:ln>
                  <a:latin typeface="Segoe UI Semibold"/>
                  <a:cs typeface="Segoe UI" pitchFamily="34" charset="0"/>
                </a:rPr>
                <a:t>Multiple identities</a:t>
              </a:r>
            </a:p>
          </p:txBody>
        </p:sp>
        <p:sp>
          <p:nvSpPr>
            <p:cNvPr id="26" name="Flowchart: Process 25">
              <a:extLst>
                <a:ext uri="{FF2B5EF4-FFF2-40B4-BE49-F238E27FC236}">
                  <a16:creationId xmlns:a16="http://schemas.microsoft.com/office/drawing/2014/main" id="{D9D72F29-57E6-4C3D-B067-A0DFE10E00DD}"/>
                </a:ext>
              </a:extLst>
            </p:cNvPr>
            <p:cNvSpPr/>
            <p:nvPr/>
          </p:nvSpPr>
          <p:spPr>
            <a:xfrm>
              <a:off x="2824514" y="5215952"/>
              <a:ext cx="1882225" cy="832645"/>
            </a:xfrm>
            <a:prstGeom prst="flowChartProcess">
              <a:avLst/>
            </a:prstGeom>
            <a:noFill/>
          </p:spPr>
          <p:txBody>
            <a:bodyPr wrap="square" anchor="ctr">
              <a:noAutofit/>
            </a:bodyPr>
            <a:lstStyle/>
            <a:p>
              <a:pPr algn="ctr" defTabSz="913963">
                <a:lnSpc>
                  <a:spcPct val="90000"/>
                </a:lnSpc>
                <a:spcAft>
                  <a:spcPts val="588"/>
                </a:spcAft>
              </a:pPr>
              <a:r>
                <a:rPr lang="en-US" sz="2353" spc="-147">
                  <a:ln w="3175">
                    <a:noFill/>
                  </a:ln>
                  <a:latin typeface="Segoe UI Semibold"/>
                  <a:cs typeface="Segoe UI" pitchFamily="34" charset="0"/>
                </a:rPr>
                <a:t>Multiple identities</a:t>
              </a:r>
            </a:p>
          </p:txBody>
        </p:sp>
        <p:sp>
          <p:nvSpPr>
            <p:cNvPr id="27" name="Flowchart: Process 26">
              <a:extLst>
                <a:ext uri="{FF2B5EF4-FFF2-40B4-BE49-F238E27FC236}">
                  <a16:creationId xmlns:a16="http://schemas.microsoft.com/office/drawing/2014/main" id="{86AEFB7D-5CAB-46A0-872A-B27AB6C06E4A}"/>
                </a:ext>
              </a:extLst>
            </p:cNvPr>
            <p:cNvSpPr/>
            <p:nvPr/>
          </p:nvSpPr>
          <p:spPr>
            <a:xfrm>
              <a:off x="5154889" y="5227442"/>
              <a:ext cx="1882225" cy="832645"/>
            </a:xfrm>
            <a:prstGeom prst="flowChartProcess">
              <a:avLst/>
            </a:prstGeom>
            <a:noFill/>
          </p:spPr>
          <p:txBody>
            <a:bodyPr wrap="square" anchor="ctr">
              <a:noAutofit/>
            </a:bodyPr>
            <a:lstStyle/>
            <a:p>
              <a:pPr algn="ctr" defTabSz="913963">
                <a:lnSpc>
                  <a:spcPct val="90000"/>
                </a:lnSpc>
                <a:spcAft>
                  <a:spcPts val="588"/>
                </a:spcAft>
              </a:pPr>
              <a:r>
                <a:rPr lang="en-US" sz="2353" spc="-147">
                  <a:ln w="3175">
                    <a:noFill/>
                  </a:ln>
                  <a:latin typeface="Segoe UI Semibold"/>
                  <a:cs typeface="Segoe UI" pitchFamily="34" charset="0"/>
                </a:rPr>
                <a:t>Multiple identities</a:t>
              </a:r>
            </a:p>
          </p:txBody>
        </p:sp>
        <p:sp>
          <p:nvSpPr>
            <p:cNvPr id="32" name="Flowchart: Process 31">
              <a:extLst>
                <a:ext uri="{FF2B5EF4-FFF2-40B4-BE49-F238E27FC236}">
                  <a16:creationId xmlns:a16="http://schemas.microsoft.com/office/drawing/2014/main" id="{984D6343-AC4D-450B-AEA3-B84F96DEB560}"/>
                </a:ext>
              </a:extLst>
            </p:cNvPr>
            <p:cNvSpPr/>
            <p:nvPr/>
          </p:nvSpPr>
          <p:spPr>
            <a:xfrm>
              <a:off x="7485263" y="5227442"/>
              <a:ext cx="1882225" cy="832645"/>
            </a:xfrm>
            <a:prstGeom prst="flowChartProcess">
              <a:avLst/>
            </a:prstGeom>
            <a:noFill/>
          </p:spPr>
          <p:txBody>
            <a:bodyPr wrap="square" anchor="ctr">
              <a:noAutofit/>
            </a:bodyPr>
            <a:lstStyle/>
            <a:p>
              <a:pPr algn="ctr" defTabSz="913963">
                <a:lnSpc>
                  <a:spcPct val="90000"/>
                </a:lnSpc>
                <a:spcAft>
                  <a:spcPts val="588"/>
                </a:spcAft>
              </a:pPr>
              <a:r>
                <a:rPr lang="en-US" sz="2353" spc="-147">
                  <a:ln w="3175">
                    <a:noFill/>
                  </a:ln>
                  <a:latin typeface="Segoe UI Semibold"/>
                  <a:cs typeface="Segoe UI" pitchFamily="34" charset="0"/>
                </a:rPr>
                <a:t>Multiple identities</a:t>
              </a:r>
            </a:p>
          </p:txBody>
        </p:sp>
        <p:sp>
          <p:nvSpPr>
            <p:cNvPr id="34" name="TextBox 33">
              <a:extLst>
                <a:ext uri="{FF2B5EF4-FFF2-40B4-BE49-F238E27FC236}">
                  <a16:creationId xmlns:a16="http://schemas.microsoft.com/office/drawing/2014/main" id="{5B33C68C-8FD9-4B6C-8CA8-9E10F7E31B4F}"/>
                </a:ext>
              </a:extLst>
            </p:cNvPr>
            <p:cNvSpPr txBox="1"/>
            <p:nvPr/>
          </p:nvSpPr>
          <p:spPr>
            <a:xfrm>
              <a:off x="2040943" y="5215924"/>
              <a:ext cx="1118992" cy="843407"/>
            </a:xfrm>
            <a:prstGeom prst="rect">
              <a:avLst/>
            </a:prstGeom>
            <a:noFill/>
          </p:spPr>
          <p:txBody>
            <a:bodyPr wrap="square" lIns="179234" tIns="143387" rIns="179234" bIns="143387" rtlCol="0">
              <a:spAutoFit/>
            </a:bodyPr>
            <a:lstStyle/>
            <a:p>
              <a:pPr algn="ctr" defTabSz="913963">
                <a:lnSpc>
                  <a:spcPct val="90000"/>
                </a:lnSpc>
                <a:spcAft>
                  <a:spcPts val="588"/>
                </a:spcAft>
              </a:pPr>
              <a:r>
                <a:rPr lang="en-US" sz="3919">
                  <a:solidFill>
                    <a:schemeClr val="accent1"/>
                  </a:solidFill>
                  <a:latin typeface="Segoe UI"/>
                </a:rPr>
                <a:t>+</a:t>
              </a:r>
              <a:endParaRPr lang="en-US" sz="5880">
                <a:solidFill>
                  <a:schemeClr val="accent1"/>
                </a:solidFill>
                <a:latin typeface="Segoe UI"/>
              </a:endParaRPr>
            </a:p>
          </p:txBody>
        </p:sp>
        <p:sp>
          <p:nvSpPr>
            <p:cNvPr id="35" name="TextBox 34">
              <a:extLst>
                <a:ext uri="{FF2B5EF4-FFF2-40B4-BE49-F238E27FC236}">
                  <a16:creationId xmlns:a16="http://schemas.microsoft.com/office/drawing/2014/main" id="{39197B1B-03B7-4F1B-9FE7-DDF1DF25BEE1}"/>
                </a:ext>
              </a:extLst>
            </p:cNvPr>
            <p:cNvSpPr txBox="1"/>
            <p:nvPr/>
          </p:nvSpPr>
          <p:spPr>
            <a:xfrm>
              <a:off x="4371318" y="5196042"/>
              <a:ext cx="1118992" cy="843407"/>
            </a:xfrm>
            <a:prstGeom prst="rect">
              <a:avLst/>
            </a:prstGeom>
            <a:noFill/>
          </p:spPr>
          <p:txBody>
            <a:bodyPr wrap="square" lIns="179234" tIns="143387" rIns="179234" bIns="143387" rtlCol="0">
              <a:spAutoFit/>
            </a:bodyPr>
            <a:lstStyle/>
            <a:p>
              <a:pPr algn="ctr" defTabSz="913963">
                <a:lnSpc>
                  <a:spcPct val="90000"/>
                </a:lnSpc>
                <a:spcAft>
                  <a:spcPts val="588"/>
                </a:spcAft>
              </a:pPr>
              <a:r>
                <a:rPr lang="en-US" sz="3919">
                  <a:solidFill>
                    <a:schemeClr val="accent1"/>
                  </a:solidFill>
                  <a:latin typeface="Segoe UI"/>
                </a:rPr>
                <a:t>+</a:t>
              </a:r>
              <a:endParaRPr lang="en-US" sz="5880">
                <a:solidFill>
                  <a:schemeClr val="accent1"/>
                </a:solidFill>
                <a:latin typeface="Segoe UI"/>
              </a:endParaRPr>
            </a:p>
          </p:txBody>
        </p:sp>
        <p:sp>
          <p:nvSpPr>
            <p:cNvPr id="36" name="TextBox 35">
              <a:extLst>
                <a:ext uri="{FF2B5EF4-FFF2-40B4-BE49-F238E27FC236}">
                  <a16:creationId xmlns:a16="http://schemas.microsoft.com/office/drawing/2014/main" id="{AD5B48D4-C997-4DF1-9C35-E89CE23E794F}"/>
                </a:ext>
              </a:extLst>
            </p:cNvPr>
            <p:cNvSpPr txBox="1"/>
            <p:nvPr/>
          </p:nvSpPr>
          <p:spPr>
            <a:xfrm>
              <a:off x="6701693" y="5191370"/>
              <a:ext cx="1118992" cy="843407"/>
            </a:xfrm>
            <a:prstGeom prst="rect">
              <a:avLst/>
            </a:prstGeom>
            <a:noFill/>
          </p:spPr>
          <p:txBody>
            <a:bodyPr wrap="square" lIns="179234" tIns="143387" rIns="179234" bIns="143387" rtlCol="0">
              <a:spAutoFit/>
            </a:bodyPr>
            <a:lstStyle/>
            <a:p>
              <a:pPr algn="ctr" defTabSz="913963">
                <a:lnSpc>
                  <a:spcPct val="90000"/>
                </a:lnSpc>
                <a:spcAft>
                  <a:spcPts val="588"/>
                </a:spcAft>
              </a:pPr>
              <a:r>
                <a:rPr lang="en-US" sz="3919">
                  <a:solidFill>
                    <a:schemeClr val="accent1"/>
                  </a:solidFill>
                  <a:latin typeface="Segoe UI"/>
                </a:rPr>
                <a:t>+</a:t>
              </a:r>
              <a:endParaRPr lang="en-US" sz="5880">
                <a:solidFill>
                  <a:schemeClr val="accent1"/>
                </a:solidFill>
                <a:latin typeface="Segoe UI"/>
              </a:endParaRPr>
            </a:p>
          </p:txBody>
        </p:sp>
        <p:sp useBgFill="1">
          <p:nvSpPr>
            <p:cNvPr id="39" name="Flowchart: Off-page Connector 38">
              <a:extLst>
                <a:ext uri="{FF2B5EF4-FFF2-40B4-BE49-F238E27FC236}">
                  <a16:creationId xmlns:a16="http://schemas.microsoft.com/office/drawing/2014/main" id="{301F500C-291E-489F-8F04-8FE473985B14}"/>
                </a:ext>
              </a:extLst>
            </p:cNvPr>
            <p:cNvSpPr/>
            <p:nvPr/>
          </p:nvSpPr>
          <p:spPr>
            <a:xfrm>
              <a:off x="494139"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algn="ctr" defTabSz="913963">
                <a:lnSpc>
                  <a:spcPct val="90000"/>
                </a:lnSpc>
                <a:spcAft>
                  <a:spcPts val="588"/>
                </a:spcAft>
              </a:pPr>
              <a:endParaRPr lang="en-US" sz="1567" kern="0">
                <a:solidFill>
                  <a:srgbClr val="FFFFFF"/>
                </a:solidFill>
                <a:cs typeface="Segoe UI Semilight" panose="020B0402040204020203" pitchFamily="34" charset="0"/>
              </a:endParaRPr>
            </a:p>
          </p:txBody>
        </p:sp>
        <p:sp useBgFill="1">
          <p:nvSpPr>
            <p:cNvPr id="40" name="Flowchart: Off-page Connector 39">
              <a:extLst>
                <a:ext uri="{FF2B5EF4-FFF2-40B4-BE49-F238E27FC236}">
                  <a16:creationId xmlns:a16="http://schemas.microsoft.com/office/drawing/2014/main" id="{31936BB4-410E-421E-8B2B-89B490725359}"/>
                </a:ext>
              </a:extLst>
            </p:cNvPr>
            <p:cNvSpPr/>
            <p:nvPr/>
          </p:nvSpPr>
          <p:spPr>
            <a:xfrm>
              <a:off x="2824513"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algn="ctr" defTabSz="913963">
                <a:lnSpc>
                  <a:spcPct val="90000"/>
                </a:lnSpc>
                <a:spcAft>
                  <a:spcPts val="588"/>
                </a:spcAft>
              </a:pPr>
              <a:endParaRPr lang="en-US" sz="1567" kern="0">
                <a:solidFill>
                  <a:srgbClr val="FFFFFF"/>
                </a:solidFill>
                <a:cs typeface="Segoe UI Semilight" panose="020B0402040204020203" pitchFamily="34" charset="0"/>
              </a:endParaRPr>
            </a:p>
          </p:txBody>
        </p:sp>
        <p:sp useBgFill="1">
          <p:nvSpPr>
            <p:cNvPr id="41" name="Flowchart: Off-page Connector 40">
              <a:extLst>
                <a:ext uri="{FF2B5EF4-FFF2-40B4-BE49-F238E27FC236}">
                  <a16:creationId xmlns:a16="http://schemas.microsoft.com/office/drawing/2014/main" id="{CF8877E5-84C0-4EDD-B360-F3352C9A5F0B}"/>
                </a:ext>
              </a:extLst>
            </p:cNvPr>
            <p:cNvSpPr/>
            <p:nvPr/>
          </p:nvSpPr>
          <p:spPr>
            <a:xfrm>
              <a:off x="5154888"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algn="ctr" defTabSz="913963">
                <a:lnSpc>
                  <a:spcPct val="90000"/>
                </a:lnSpc>
                <a:spcAft>
                  <a:spcPts val="588"/>
                </a:spcAft>
              </a:pPr>
              <a:endParaRPr lang="en-US" sz="1567" kern="0">
                <a:solidFill>
                  <a:srgbClr val="FFFFFF"/>
                </a:solidFill>
                <a:cs typeface="Segoe UI Semilight" panose="020B0402040204020203" pitchFamily="34" charset="0"/>
              </a:endParaRPr>
            </a:p>
          </p:txBody>
        </p:sp>
        <p:sp useBgFill="1">
          <p:nvSpPr>
            <p:cNvPr id="47" name="Flowchart: Off-page Connector 46">
              <a:extLst>
                <a:ext uri="{FF2B5EF4-FFF2-40B4-BE49-F238E27FC236}">
                  <a16:creationId xmlns:a16="http://schemas.microsoft.com/office/drawing/2014/main" id="{34C36F52-0006-488D-A7B1-8D6FDF5873A8}"/>
                </a:ext>
              </a:extLst>
            </p:cNvPr>
            <p:cNvSpPr/>
            <p:nvPr/>
          </p:nvSpPr>
          <p:spPr>
            <a:xfrm>
              <a:off x="7485262" y="4156075"/>
              <a:ext cx="1882225" cy="832645"/>
            </a:xfrm>
            <a:prstGeom prst="flowChartOffpageConnector">
              <a:avLst/>
            </a:prstGeom>
            <a:ln>
              <a:gradFill>
                <a:gsLst>
                  <a:gs pos="0">
                    <a:schemeClr val="accent2">
                      <a:alpha val="0"/>
                    </a:schemeClr>
                  </a:gs>
                  <a:gs pos="72000">
                    <a:schemeClr val="accent2">
                      <a:alpha val="0"/>
                    </a:schemeClr>
                  </a:gs>
                  <a:gs pos="89395">
                    <a:schemeClr val="tx1"/>
                  </a:gs>
                  <a:gs pos="100000">
                    <a:schemeClr val="tx1"/>
                  </a:gs>
                </a:gsLst>
                <a:lin ang="5400000" scaled="1"/>
              </a:gradFill>
            </a:ln>
          </p:spPr>
          <p:txBody>
            <a:bodyPr wrap="square" anchor="ctr">
              <a:noAutofit/>
            </a:bodyPr>
            <a:lstStyle/>
            <a:p>
              <a:pPr algn="ctr" defTabSz="913963">
                <a:lnSpc>
                  <a:spcPct val="90000"/>
                </a:lnSpc>
                <a:spcAft>
                  <a:spcPts val="588"/>
                </a:spcAft>
              </a:pPr>
              <a:endParaRPr lang="en-US" sz="1567" kern="0">
                <a:solidFill>
                  <a:srgbClr val="FFFFFF"/>
                </a:solidFill>
                <a:cs typeface="Segoe UI Semilight" panose="020B0402040204020203" pitchFamily="34" charset="0"/>
              </a:endParaRPr>
            </a:p>
          </p:txBody>
        </p:sp>
        <p:sp>
          <p:nvSpPr>
            <p:cNvPr id="52" name="Flowchart: Off-page Connector 51">
              <a:extLst>
                <a:ext uri="{FF2B5EF4-FFF2-40B4-BE49-F238E27FC236}">
                  <a16:creationId xmlns:a16="http://schemas.microsoft.com/office/drawing/2014/main" id="{7F871DAC-08B1-490C-88EB-7CE555467690}"/>
                </a:ext>
              </a:extLst>
            </p:cNvPr>
            <p:cNvSpPr/>
            <p:nvPr/>
          </p:nvSpPr>
          <p:spPr>
            <a:xfrm>
              <a:off x="2867759" y="4069248"/>
              <a:ext cx="1882225" cy="832645"/>
            </a:xfrm>
            <a:prstGeom prst="flowChartOffpageConnector">
              <a:avLst/>
            </a:prstGeom>
            <a:noFill/>
            <a:ln>
              <a:noFill/>
            </a:ln>
          </p:spPr>
          <p:txBody>
            <a:bodyPr wrap="square" anchor="ctr">
              <a:noAutofit/>
            </a:bodyPr>
            <a:lstStyle/>
            <a:p>
              <a:pPr algn="ctr" defTabSz="913963">
                <a:lnSpc>
                  <a:spcPct val="90000"/>
                </a:lnSpc>
                <a:spcAft>
                  <a:spcPts val="588"/>
                </a:spcAft>
              </a:pPr>
              <a:r>
                <a:rPr lang="en-US" sz="1567" kern="0">
                  <a:solidFill>
                    <a:schemeClr val="accent1"/>
                  </a:solidFill>
                  <a:cs typeface="Segoe UI Semilight" panose="020B0402040204020203" pitchFamily="34" charset="0"/>
                </a:rPr>
                <a:t>Many devices</a:t>
              </a:r>
              <a:br>
                <a:rPr lang="en-US" sz="1567" kern="0">
                  <a:solidFill>
                    <a:schemeClr val="accent1"/>
                  </a:solidFill>
                  <a:cs typeface="Segoe UI Semilight" panose="020B0402040204020203" pitchFamily="34" charset="0"/>
                </a:rPr>
              </a:br>
              <a:r>
                <a:rPr lang="en-US" sz="1567" kern="0">
                  <a:solidFill>
                    <a:schemeClr val="accent1"/>
                  </a:solidFill>
                  <a:cs typeface="Segoe UI Semilight" panose="020B0402040204020203" pitchFamily="34" charset="0"/>
                </a:rPr>
                <a:t>and applications</a:t>
              </a:r>
            </a:p>
          </p:txBody>
        </p:sp>
        <p:sp>
          <p:nvSpPr>
            <p:cNvPr id="53" name="Flowchart: Off-page Connector 52">
              <a:extLst>
                <a:ext uri="{FF2B5EF4-FFF2-40B4-BE49-F238E27FC236}">
                  <a16:creationId xmlns:a16="http://schemas.microsoft.com/office/drawing/2014/main" id="{8A9C0D2D-83F1-475F-ADA3-880590BDC7D2}"/>
                </a:ext>
              </a:extLst>
            </p:cNvPr>
            <p:cNvSpPr/>
            <p:nvPr/>
          </p:nvSpPr>
          <p:spPr>
            <a:xfrm>
              <a:off x="7595604" y="4069248"/>
              <a:ext cx="1882225" cy="832645"/>
            </a:xfrm>
            <a:prstGeom prst="flowChartOffpageConnector">
              <a:avLst/>
            </a:prstGeom>
            <a:noFill/>
            <a:ln>
              <a:noFill/>
            </a:ln>
          </p:spPr>
          <p:txBody>
            <a:bodyPr wrap="square" anchor="ctr">
              <a:noAutofit/>
            </a:bodyPr>
            <a:lstStyle/>
            <a:p>
              <a:pPr algn="ctr" defTabSz="913963">
                <a:lnSpc>
                  <a:spcPct val="90000"/>
                </a:lnSpc>
                <a:spcAft>
                  <a:spcPts val="588"/>
                </a:spcAft>
              </a:pPr>
              <a:r>
                <a:rPr lang="en-US" sz="1567" kern="0">
                  <a:solidFill>
                    <a:schemeClr val="accent1"/>
                  </a:solidFill>
                  <a:cs typeface="Segoe UI Semilight" panose="020B0402040204020203" pitchFamily="34" charset="0"/>
                </a:rPr>
                <a:t>Many corporate &amp; personal personas</a:t>
              </a:r>
            </a:p>
          </p:txBody>
        </p:sp>
        <p:sp>
          <p:nvSpPr>
            <p:cNvPr id="54" name="Flowchart: Off-page Connector 53">
              <a:extLst>
                <a:ext uri="{FF2B5EF4-FFF2-40B4-BE49-F238E27FC236}">
                  <a16:creationId xmlns:a16="http://schemas.microsoft.com/office/drawing/2014/main" id="{9A217A28-3FAC-4C37-AE1C-6734EAE80F75}"/>
                </a:ext>
              </a:extLst>
            </p:cNvPr>
            <p:cNvSpPr/>
            <p:nvPr/>
          </p:nvSpPr>
          <p:spPr>
            <a:xfrm>
              <a:off x="450893" y="4069248"/>
              <a:ext cx="1882225" cy="832645"/>
            </a:xfrm>
            <a:prstGeom prst="flowChartOffpageConnector">
              <a:avLst/>
            </a:prstGeom>
            <a:noFill/>
            <a:ln>
              <a:noFill/>
            </a:ln>
          </p:spPr>
          <p:txBody>
            <a:bodyPr wrap="square" anchor="ctr">
              <a:noAutofit/>
            </a:bodyPr>
            <a:lstStyle/>
            <a:p>
              <a:pPr algn="ctr" defTabSz="913963">
                <a:lnSpc>
                  <a:spcPct val="90000"/>
                </a:lnSpc>
                <a:spcAft>
                  <a:spcPts val="588"/>
                </a:spcAft>
              </a:pPr>
              <a:r>
                <a:rPr lang="en-US" sz="1567" kern="0">
                  <a:solidFill>
                    <a:schemeClr val="accent1"/>
                  </a:solidFill>
                  <a:cs typeface="Segoe UI Semilight" panose="020B0402040204020203" pitchFamily="34" charset="0"/>
                </a:rPr>
                <a:t>Many applications and services</a:t>
              </a:r>
            </a:p>
          </p:txBody>
        </p:sp>
        <p:sp>
          <p:nvSpPr>
            <p:cNvPr id="55" name="Flowchart: Off-page Connector 54">
              <a:extLst>
                <a:ext uri="{FF2B5EF4-FFF2-40B4-BE49-F238E27FC236}">
                  <a16:creationId xmlns:a16="http://schemas.microsoft.com/office/drawing/2014/main" id="{86BBEE6E-3EC7-42A5-BDCE-99A2B1AA5194}"/>
                </a:ext>
              </a:extLst>
            </p:cNvPr>
            <p:cNvSpPr/>
            <p:nvPr/>
          </p:nvSpPr>
          <p:spPr>
            <a:xfrm>
              <a:off x="5198133" y="4087183"/>
              <a:ext cx="1882225" cy="832645"/>
            </a:xfrm>
            <a:prstGeom prst="flowChartOffpageConnector">
              <a:avLst/>
            </a:prstGeom>
            <a:noFill/>
            <a:ln>
              <a:noFill/>
            </a:ln>
          </p:spPr>
          <p:txBody>
            <a:bodyPr wrap="square" anchor="ctr">
              <a:noAutofit/>
            </a:bodyPr>
            <a:lstStyle/>
            <a:p>
              <a:pPr algn="ctr" defTabSz="913963">
                <a:lnSpc>
                  <a:spcPct val="90000"/>
                </a:lnSpc>
                <a:spcAft>
                  <a:spcPts val="588"/>
                </a:spcAft>
              </a:pPr>
              <a:r>
                <a:rPr lang="en-US" sz="1567" kern="0">
                  <a:solidFill>
                    <a:schemeClr val="accent1"/>
                  </a:solidFill>
                  <a:cs typeface="Segoe UI Semilight" panose="020B0402040204020203" pitchFamily="34" charset="0"/>
                </a:rPr>
                <a:t>Billions of devices and things</a:t>
              </a:r>
            </a:p>
          </p:txBody>
        </p:sp>
        <p:sp>
          <p:nvSpPr>
            <p:cNvPr id="28" name="TextBox 27">
              <a:extLst>
                <a:ext uri="{FF2B5EF4-FFF2-40B4-BE49-F238E27FC236}">
                  <a16:creationId xmlns:a16="http://schemas.microsoft.com/office/drawing/2014/main" id="{C5C74DF5-C4E8-4E4C-B1AE-1075D28E1DA0}"/>
                </a:ext>
              </a:extLst>
            </p:cNvPr>
            <p:cNvSpPr txBox="1"/>
            <p:nvPr/>
          </p:nvSpPr>
          <p:spPr>
            <a:xfrm>
              <a:off x="2040943" y="2368122"/>
              <a:ext cx="1118992" cy="843407"/>
            </a:xfrm>
            <a:prstGeom prst="rect">
              <a:avLst/>
            </a:prstGeom>
            <a:noFill/>
          </p:spPr>
          <p:txBody>
            <a:bodyPr wrap="square" lIns="179234" tIns="143387" rIns="179234" bIns="143387" rtlCol="0">
              <a:spAutoFit/>
            </a:bodyPr>
            <a:lstStyle/>
            <a:p>
              <a:pPr algn="ctr" defTabSz="913963">
                <a:lnSpc>
                  <a:spcPct val="90000"/>
                </a:lnSpc>
                <a:spcAft>
                  <a:spcPts val="588"/>
                </a:spcAft>
              </a:pPr>
              <a:r>
                <a:rPr lang="en-US" sz="3919">
                  <a:solidFill>
                    <a:schemeClr val="accent1"/>
                  </a:solidFill>
                  <a:latin typeface="Segoe UI"/>
                </a:rPr>
                <a:t>+</a:t>
              </a:r>
              <a:endParaRPr lang="en-US" sz="5880">
                <a:solidFill>
                  <a:schemeClr val="accent1"/>
                </a:solidFill>
                <a:latin typeface="Segoe UI"/>
              </a:endParaRPr>
            </a:p>
          </p:txBody>
        </p:sp>
        <p:sp>
          <p:nvSpPr>
            <p:cNvPr id="29" name="TextBox 28">
              <a:extLst>
                <a:ext uri="{FF2B5EF4-FFF2-40B4-BE49-F238E27FC236}">
                  <a16:creationId xmlns:a16="http://schemas.microsoft.com/office/drawing/2014/main" id="{3DF1BE5A-B388-44D1-9EB8-0BD0AFF20A71}"/>
                </a:ext>
              </a:extLst>
            </p:cNvPr>
            <p:cNvSpPr txBox="1"/>
            <p:nvPr/>
          </p:nvSpPr>
          <p:spPr>
            <a:xfrm>
              <a:off x="4371317" y="2368122"/>
              <a:ext cx="1118992" cy="843407"/>
            </a:xfrm>
            <a:prstGeom prst="rect">
              <a:avLst/>
            </a:prstGeom>
            <a:noFill/>
          </p:spPr>
          <p:txBody>
            <a:bodyPr wrap="square" lIns="179234" tIns="143387" rIns="179234" bIns="143387" rtlCol="0">
              <a:spAutoFit/>
            </a:bodyPr>
            <a:lstStyle/>
            <a:p>
              <a:pPr algn="ctr" defTabSz="913963">
                <a:lnSpc>
                  <a:spcPct val="90000"/>
                </a:lnSpc>
                <a:spcAft>
                  <a:spcPts val="588"/>
                </a:spcAft>
              </a:pPr>
              <a:r>
                <a:rPr lang="en-US" sz="3919">
                  <a:solidFill>
                    <a:schemeClr val="accent1"/>
                  </a:solidFill>
                  <a:latin typeface="Segoe UI"/>
                </a:rPr>
                <a:t>+</a:t>
              </a:r>
              <a:endParaRPr lang="en-US" sz="5880">
                <a:solidFill>
                  <a:schemeClr val="accent1"/>
                </a:solidFill>
                <a:latin typeface="Segoe UI"/>
              </a:endParaRPr>
            </a:p>
          </p:txBody>
        </p:sp>
        <p:sp>
          <p:nvSpPr>
            <p:cNvPr id="30" name="TextBox 29">
              <a:extLst>
                <a:ext uri="{FF2B5EF4-FFF2-40B4-BE49-F238E27FC236}">
                  <a16:creationId xmlns:a16="http://schemas.microsoft.com/office/drawing/2014/main" id="{F9F6FDF5-296B-4CA2-89D0-46B2CC3C4B14}"/>
                </a:ext>
              </a:extLst>
            </p:cNvPr>
            <p:cNvSpPr txBox="1"/>
            <p:nvPr/>
          </p:nvSpPr>
          <p:spPr>
            <a:xfrm>
              <a:off x="6701692" y="2368122"/>
              <a:ext cx="1118992" cy="843407"/>
            </a:xfrm>
            <a:prstGeom prst="rect">
              <a:avLst/>
            </a:prstGeom>
            <a:noFill/>
          </p:spPr>
          <p:txBody>
            <a:bodyPr wrap="square" lIns="179234" tIns="143387" rIns="179234" bIns="143387" rtlCol="0">
              <a:spAutoFit/>
            </a:bodyPr>
            <a:lstStyle/>
            <a:p>
              <a:pPr algn="ctr" defTabSz="913963">
                <a:lnSpc>
                  <a:spcPct val="90000"/>
                </a:lnSpc>
                <a:spcAft>
                  <a:spcPts val="588"/>
                </a:spcAft>
              </a:pPr>
              <a:r>
                <a:rPr lang="en-US" sz="3919">
                  <a:solidFill>
                    <a:schemeClr val="accent1"/>
                  </a:solidFill>
                  <a:latin typeface="Segoe UI"/>
                </a:rPr>
                <a:t>+</a:t>
              </a:r>
              <a:endParaRPr lang="en-US" sz="5880">
                <a:solidFill>
                  <a:schemeClr val="accent1"/>
                </a:solidFill>
                <a:latin typeface="Segoe UI"/>
              </a:endParaRPr>
            </a:p>
          </p:txBody>
        </p:sp>
        <p:grpSp>
          <p:nvGrpSpPr>
            <p:cNvPr id="5" name="Group 4">
              <a:extLst>
                <a:ext uri="{FF2B5EF4-FFF2-40B4-BE49-F238E27FC236}">
                  <a16:creationId xmlns:a16="http://schemas.microsoft.com/office/drawing/2014/main" id="{6A2A8F31-82AF-4072-8100-A19650AF8E69}"/>
                </a:ext>
              </a:extLst>
            </p:cNvPr>
            <p:cNvGrpSpPr/>
            <p:nvPr/>
          </p:nvGrpSpPr>
          <p:grpSpPr>
            <a:xfrm>
              <a:off x="869657" y="2308978"/>
              <a:ext cx="943830" cy="1097420"/>
              <a:chOff x="5735273" y="2507053"/>
              <a:chExt cx="962756" cy="1119426"/>
            </a:xfrm>
          </p:grpSpPr>
          <p:sp>
            <p:nvSpPr>
              <p:cNvPr id="57" name="Freeform: Shape 56" descr="Cloud icon">
                <a:extLst>
                  <a:ext uri="{FF2B5EF4-FFF2-40B4-BE49-F238E27FC236}">
                    <a16:creationId xmlns:a16="http://schemas.microsoft.com/office/drawing/2014/main" id="{C9F8353B-75AA-41F3-9C0F-63CF9B53927F}"/>
                  </a:ext>
                </a:extLst>
              </p:cNvPr>
              <p:cNvSpPr>
                <a:spLocks noChangeAspect="1"/>
              </p:cNvSpPr>
              <p:nvPr/>
            </p:nvSpPr>
            <p:spPr bwMode="auto">
              <a:xfrm flipV="1">
                <a:off x="5735273" y="2507053"/>
                <a:ext cx="962756" cy="53071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4" tIns="43928" rIns="87854" bIns="43928" numCol="1" anchor="t" anchorCtr="0" compatLnSpc="1">
                <a:prstTxWarp prst="textNoShape">
                  <a:avLst/>
                </a:prstTxWarp>
              </a:bodyPr>
              <a:lstStyle/>
              <a:p>
                <a:pPr algn="ctr" defTabSz="878390">
                  <a:defRPr/>
                </a:pPr>
                <a:endParaRPr lang="en-US" sz="1728" kern="0">
                  <a:solidFill>
                    <a:srgbClr val="282828"/>
                  </a:solidFill>
                  <a:latin typeface="Segoe UI"/>
                </a:endParaRPr>
              </a:p>
            </p:txBody>
          </p:sp>
          <p:sp>
            <p:nvSpPr>
              <p:cNvPr id="42" name="Rectangle 41">
                <a:extLst>
                  <a:ext uri="{FF2B5EF4-FFF2-40B4-BE49-F238E27FC236}">
                    <a16:creationId xmlns:a16="http://schemas.microsoft.com/office/drawing/2014/main" id="{2B9BC10D-3658-4B0E-97B3-A9D9F3312E95}"/>
                  </a:ext>
                </a:extLst>
              </p:cNvPr>
              <p:cNvSpPr/>
              <p:nvPr/>
            </p:nvSpPr>
            <p:spPr>
              <a:xfrm>
                <a:off x="5823293" y="3218404"/>
                <a:ext cx="786721" cy="408075"/>
              </a:xfrm>
              <a:prstGeom prst="rect">
                <a:avLst/>
              </a:prstGeom>
            </p:spPr>
            <p:txBody>
              <a:bodyPr wrap="none">
                <a:spAutoFit/>
              </a:bodyPr>
              <a:lstStyle/>
              <a:p>
                <a:pPr algn="ctr" defTabSz="913963"/>
                <a:r>
                  <a:rPr lang="en-US" sz="1961" spc="-147">
                    <a:ln w="3175">
                      <a:noFill/>
                    </a:ln>
                    <a:latin typeface="Segoe UI Semibold"/>
                    <a:cs typeface="Segoe UI" pitchFamily="34" charset="0"/>
                  </a:rPr>
                  <a:t>Cloud</a:t>
                </a:r>
                <a:endParaRPr lang="en-US" sz="1370">
                  <a:latin typeface="Segoe UI"/>
                </a:endParaRPr>
              </a:p>
            </p:txBody>
          </p:sp>
        </p:grpSp>
        <p:grpSp>
          <p:nvGrpSpPr>
            <p:cNvPr id="4" name="Group 3">
              <a:extLst>
                <a:ext uri="{FF2B5EF4-FFF2-40B4-BE49-F238E27FC236}">
                  <a16:creationId xmlns:a16="http://schemas.microsoft.com/office/drawing/2014/main" id="{CD8920C3-2ED4-4F05-8B05-F2BC6F28ADBE}"/>
                </a:ext>
              </a:extLst>
            </p:cNvPr>
            <p:cNvGrpSpPr/>
            <p:nvPr/>
          </p:nvGrpSpPr>
          <p:grpSpPr>
            <a:xfrm>
              <a:off x="7992867" y="2365584"/>
              <a:ext cx="895976" cy="1033061"/>
              <a:chOff x="3383529" y="2564798"/>
              <a:chExt cx="913942" cy="1053777"/>
            </a:xfrm>
          </p:grpSpPr>
          <p:sp>
            <p:nvSpPr>
              <p:cNvPr id="58" name="people_14">
                <a:extLst>
                  <a:ext uri="{FF2B5EF4-FFF2-40B4-BE49-F238E27FC236}">
                    <a16:creationId xmlns:a16="http://schemas.microsoft.com/office/drawing/2014/main" id="{EB8A486B-8EB0-4E36-A08C-D6BE350BA752}"/>
                  </a:ext>
                </a:extLst>
              </p:cNvPr>
              <p:cNvSpPr>
                <a:spLocks noChangeAspect="1" noEditPoints="1"/>
              </p:cNvSpPr>
              <p:nvPr/>
            </p:nvSpPr>
            <p:spPr bwMode="auto">
              <a:xfrm>
                <a:off x="3383529" y="2564798"/>
                <a:ext cx="913942" cy="472975"/>
              </a:xfrm>
              <a:custGeom>
                <a:avLst/>
                <a:gdLst>
                  <a:gd name="T0" fmla="*/ 134 w 355"/>
                  <a:gd name="T1" fmla="*/ 53 h 182"/>
                  <a:gd name="T2" fmla="*/ 187 w 355"/>
                  <a:gd name="T3" fmla="*/ 0 h 182"/>
                  <a:gd name="T4" fmla="*/ 240 w 355"/>
                  <a:gd name="T5" fmla="*/ 53 h 182"/>
                  <a:gd name="T6" fmla="*/ 187 w 355"/>
                  <a:gd name="T7" fmla="*/ 106 h 182"/>
                  <a:gd name="T8" fmla="*/ 134 w 355"/>
                  <a:gd name="T9" fmla="*/ 53 h 182"/>
                  <a:gd name="T10" fmla="*/ 257 w 355"/>
                  <a:gd name="T11" fmla="*/ 158 h 182"/>
                  <a:gd name="T12" fmla="*/ 187 w 355"/>
                  <a:gd name="T13" fmla="*/ 107 h 182"/>
                  <a:gd name="T14" fmla="*/ 112 w 355"/>
                  <a:gd name="T15" fmla="*/ 181 h 182"/>
                  <a:gd name="T16" fmla="*/ 304 w 355"/>
                  <a:gd name="T17" fmla="*/ 129 h 182"/>
                  <a:gd name="T18" fmla="*/ 341 w 355"/>
                  <a:gd name="T19" fmla="*/ 92 h 182"/>
                  <a:gd name="T20" fmla="*/ 304 w 355"/>
                  <a:gd name="T21" fmla="*/ 55 h 182"/>
                  <a:gd name="T22" fmla="*/ 267 w 355"/>
                  <a:gd name="T23" fmla="*/ 92 h 182"/>
                  <a:gd name="T24" fmla="*/ 304 w 355"/>
                  <a:gd name="T25" fmla="*/ 129 h 182"/>
                  <a:gd name="T26" fmla="*/ 355 w 355"/>
                  <a:gd name="T27" fmla="*/ 181 h 182"/>
                  <a:gd name="T28" fmla="*/ 304 w 355"/>
                  <a:gd name="T29" fmla="*/ 129 h 182"/>
                  <a:gd name="T30" fmla="*/ 252 w 355"/>
                  <a:gd name="T31" fmla="*/ 181 h 182"/>
                  <a:gd name="T32" fmla="*/ 67 w 355"/>
                  <a:gd name="T33" fmla="*/ 131 h 182"/>
                  <a:gd name="T34" fmla="*/ 118 w 355"/>
                  <a:gd name="T35" fmla="*/ 80 h 182"/>
                  <a:gd name="T36" fmla="*/ 67 w 355"/>
                  <a:gd name="T37" fmla="*/ 30 h 182"/>
                  <a:gd name="T38" fmla="*/ 17 w 355"/>
                  <a:gd name="T39" fmla="*/ 80 h 182"/>
                  <a:gd name="T40" fmla="*/ 67 w 355"/>
                  <a:gd name="T41" fmla="*/ 131 h 182"/>
                  <a:gd name="T42" fmla="*/ 117 w 355"/>
                  <a:gd name="T43" fmla="*/ 153 h 182"/>
                  <a:gd name="T44" fmla="*/ 67 w 355"/>
                  <a:gd name="T45" fmla="*/ 132 h 182"/>
                  <a:gd name="T46" fmla="*/ 0 w 355"/>
                  <a:gd name="T4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182">
                    <a:moveTo>
                      <a:pt x="134" y="53"/>
                    </a:moveTo>
                    <a:cubicBezTo>
                      <a:pt x="134" y="23"/>
                      <a:pt x="157" y="0"/>
                      <a:pt x="187" y="0"/>
                    </a:cubicBezTo>
                    <a:cubicBezTo>
                      <a:pt x="216" y="0"/>
                      <a:pt x="240" y="23"/>
                      <a:pt x="240" y="53"/>
                    </a:cubicBezTo>
                    <a:cubicBezTo>
                      <a:pt x="240" y="82"/>
                      <a:pt x="216" y="106"/>
                      <a:pt x="187" y="106"/>
                    </a:cubicBezTo>
                    <a:cubicBezTo>
                      <a:pt x="157" y="106"/>
                      <a:pt x="134" y="82"/>
                      <a:pt x="134" y="53"/>
                    </a:cubicBezTo>
                    <a:close/>
                    <a:moveTo>
                      <a:pt x="257" y="158"/>
                    </a:moveTo>
                    <a:cubicBezTo>
                      <a:pt x="248" y="128"/>
                      <a:pt x="220" y="107"/>
                      <a:pt x="187" y="107"/>
                    </a:cubicBezTo>
                    <a:cubicBezTo>
                      <a:pt x="146" y="107"/>
                      <a:pt x="112" y="140"/>
                      <a:pt x="112" y="181"/>
                    </a:cubicBezTo>
                    <a:moveTo>
                      <a:pt x="304" y="129"/>
                    </a:moveTo>
                    <a:cubicBezTo>
                      <a:pt x="324" y="129"/>
                      <a:pt x="341" y="112"/>
                      <a:pt x="341" y="92"/>
                    </a:cubicBezTo>
                    <a:cubicBezTo>
                      <a:pt x="341" y="71"/>
                      <a:pt x="324" y="55"/>
                      <a:pt x="304" y="55"/>
                    </a:cubicBezTo>
                    <a:cubicBezTo>
                      <a:pt x="283" y="55"/>
                      <a:pt x="267" y="71"/>
                      <a:pt x="267" y="92"/>
                    </a:cubicBezTo>
                    <a:cubicBezTo>
                      <a:pt x="267" y="112"/>
                      <a:pt x="283" y="129"/>
                      <a:pt x="304" y="129"/>
                    </a:cubicBezTo>
                    <a:close/>
                    <a:moveTo>
                      <a:pt x="355" y="181"/>
                    </a:moveTo>
                    <a:cubicBezTo>
                      <a:pt x="355" y="152"/>
                      <a:pt x="332" y="129"/>
                      <a:pt x="304" y="129"/>
                    </a:cubicBezTo>
                    <a:cubicBezTo>
                      <a:pt x="275" y="129"/>
                      <a:pt x="252" y="152"/>
                      <a:pt x="252" y="181"/>
                    </a:cubicBezTo>
                    <a:moveTo>
                      <a:pt x="67" y="131"/>
                    </a:moveTo>
                    <a:cubicBezTo>
                      <a:pt x="95" y="131"/>
                      <a:pt x="118" y="108"/>
                      <a:pt x="118" y="80"/>
                    </a:cubicBezTo>
                    <a:cubicBezTo>
                      <a:pt x="118" y="53"/>
                      <a:pt x="95" y="30"/>
                      <a:pt x="67" y="30"/>
                    </a:cubicBezTo>
                    <a:cubicBezTo>
                      <a:pt x="40" y="30"/>
                      <a:pt x="17" y="53"/>
                      <a:pt x="17" y="80"/>
                    </a:cubicBezTo>
                    <a:cubicBezTo>
                      <a:pt x="17" y="108"/>
                      <a:pt x="40" y="131"/>
                      <a:pt x="67" y="131"/>
                    </a:cubicBezTo>
                    <a:close/>
                    <a:moveTo>
                      <a:pt x="117" y="153"/>
                    </a:moveTo>
                    <a:cubicBezTo>
                      <a:pt x="105" y="140"/>
                      <a:pt x="87" y="132"/>
                      <a:pt x="67" y="132"/>
                    </a:cubicBezTo>
                    <a:cubicBezTo>
                      <a:pt x="36" y="132"/>
                      <a:pt x="9" y="153"/>
                      <a:pt x="0" y="182"/>
                    </a:cubicBez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31" tIns="43913" rIns="87831" bIns="43913" numCol="1" anchor="t" anchorCtr="0" compatLnSpc="1">
                <a:prstTxWarp prst="textNoShape">
                  <a:avLst/>
                </a:prstTxWarp>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878064">
                  <a:defRPr/>
                </a:pPr>
                <a:endParaRPr lang="en-US" sz="1728">
                  <a:gradFill>
                    <a:gsLst>
                      <a:gs pos="0">
                        <a:srgbClr val="505050"/>
                      </a:gs>
                      <a:gs pos="100000">
                        <a:srgbClr val="505050"/>
                      </a:gs>
                    </a:gsLst>
                  </a:gradFill>
                  <a:latin typeface="Segoe UI"/>
                </a:endParaRPr>
              </a:p>
            </p:txBody>
          </p:sp>
          <p:sp>
            <p:nvSpPr>
              <p:cNvPr id="43" name="Rectangle 42">
                <a:extLst>
                  <a:ext uri="{FF2B5EF4-FFF2-40B4-BE49-F238E27FC236}">
                    <a16:creationId xmlns:a16="http://schemas.microsoft.com/office/drawing/2014/main" id="{A630170C-A68D-4EBF-887F-5B18AB811F4C}"/>
                  </a:ext>
                </a:extLst>
              </p:cNvPr>
              <p:cNvSpPr/>
              <p:nvPr/>
            </p:nvSpPr>
            <p:spPr>
              <a:xfrm>
                <a:off x="3431520" y="3218408"/>
                <a:ext cx="817968" cy="400167"/>
              </a:xfrm>
              <a:prstGeom prst="rect">
                <a:avLst/>
              </a:prstGeom>
            </p:spPr>
            <p:txBody>
              <a:bodyPr wrap="none">
                <a:spAutoFit/>
              </a:bodyPr>
              <a:lstStyle/>
              <a:p>
                <a:pPr algn="ctr" defTabSz="913963"/>
                <a:r>
                  <a:rPr lang="en-US" sz="1961" spc="-147">
                    <a:ln w="3175">
                      <a:noFill/>
                    </a:ln>
                    <a:latin typeface="Segoe UI Semibold"/>
                    <a:cs typeface="Segoe UI" pitchFamily="34" charset="0"/>
                  </a:rPr>
                  <a:t>Digital</a:t>
                </a:r>
                <a:endParaRPr lang="en-US" sz="1370">
                  <a:latin typeface="Segoe UI"/>
                </a:endParaRPr>
              </a:p>
            </p:txBody>
          </p:sp>
        </p:grpSp>
        <p:grpSp>
          <p:nvGrpSpPr>
            <p:cNvPr id="3" name="Group 2">
              <a:extLst>
                <a:ext uri="{FF2B5EF4-FFF2-40B4-BE49-F238E27FC236}">
                  <a16:creationId xmlns:a16="http://schemas.microsoft.com/office/drawing/2014/main" id="{84CD9541-C0C8-4281-9C18-B053B8A1CA46}"/>
                </a:ext>
              </a:extLst>
            </p:cNvPr>
            <p:cNvGrpSpPr/>
            <p:nvPr/>
          </p:nvGrpSpPr>
          <p:grpSpPr>
            <a:xfrm>
              <a:off x="3125945" y="2457999"/>
              <a:ext cx="1211769" cy="948399"/>
              <a:chOff x="846316" y="2659064"/>
              <a:chExt cx="1236067" cy="967416"/>
            </a:xfrm>
          </p:grpSpPr>
          <p:grpSp>
            <p:nvGrpSpPr>
              <p:cNvPr id="60" name="Group 59">
                <a:extLst>
                  <a:ext uri="{FF2B5EF4-FFF2-40B4-BE49-F238E27FC236}">
                    <a16:creationId xmlns:a16="http://schemas.microsoft.com/office/drawing/2014/main" id="{AF5ED9ED-DF74-4AF7-A659-C015B688C8E9}"/>
                  </a:ext>
                </a:extLst>
              </p:cNvPr>
              <p:cNvGrpSpPr>
                <a:grpSpLocks noChangeAspect="1"/>
              </p:cNvGrpSpPr>
              <p:nvPr/>
            </p:nvGrpSpPr>
            <p:grpSpPr>
              <a:xfrm>
                <a:off x="846316" y="2659064"/>
                <a:ext cx="1236067" cy="378708"/>
                <a:chOff x="1172779" y="4090010"/>
                <a:chExt cx="925324" cy="283501"/>
              </a:xfrm>
            </p:grpSpPr>
            <p:sp>
              <p:nvSpPr>
                <p:cNvPr id="61" name="Freeform 9">
                  <a:extLst>
                    <a:ext uri="{FF2B5EF4-FFF2-40B4-BE49-F238E27FC236}">
                      <a16:creationId xmlns:a16="http://schemas.microsoft.com/office/drawing/2014/main" id="{6E917F14-E633-4676-92F8-2756B0196174}"/>
                    </a:ext>
                  </a:extLst>
                </p:cNvPr>
                <p:cNvSpPr>
                  <a:spLocks noEditPoints="1"/>
                </p:cNvSpPr>
                <p:nvPr/>
              </p:nvSpPr>
              <p:spPr bwMode="auto">
                <a:xfrm>
                  <a:off x="1172779" y="4126093"/>
                  <a:ext cx="288128" cy="211334"/>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285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7854" tIns="43928" rIns="87854" bIns="43928" numCol="1" anchor="t" anchorCtr="0" compatLnSpc="1">
                  <a:prstTxWarp prst="textNoShape">
                    <a:avLst/>
                  </a:prstTxWarp>
                </a:bodyPr>
                <a:lstStyle/>
                <a:p>
                  <a:pPr defTabSz="878390">
                    <a:defRPr/>
                  </a:pPr>
                  <a:endParaRPr lang="en-US" sz="1728" kern="0">
                    <a:solidFill>
                      <a:sysClr val="windowText" lastClr="000000"/>
                    </a:solidFill>
                    <a:latin typeface="Segoe UI Semilight"/>
                  </a:endParaRPr>
                </a:p>
              </p:txBody>
            </p:sp>
            <p:sp>
              <p:nvSpPr>
                <p:cNvPr id="62" name="Freeform 5">
                  <a:extLst>
                    <a:ext uri="{FF2B5EF4-FFF2-40B4-BE49-F238E27FC236}">
                      <a16:creationId xmlns:a16="http://schemas.microsoft.com/office/drawing/2014/main" id="{B0DEFF30-36B5-46B8-BFBF-48735635A698}"/>
                    </a:ext>
                  </a:extLst>
                </p:cNvPr>
                <p:cNvSpPr>
                  <a:spLocks noEditPoints="1"/>
                </p:cNvSpPr>
                <p:nvPr/>
              </p:nvSpPr>
              <p:spPr bwMode="auto">
                <a:xfrm>
                  <a:off x="1525674" y="4119341"/>
                  <a:ext cx="337197" cy="224838"/>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85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7854" tIns="43928" rIns="87854" bIns="43928" numCol="1" anchor="t" anchorCtr="0" compatLnSpc="1">
                  <a:prstTxWarp prst="textNoShape">
                    <a:avLst/>
                  </a:prstTxWarp>
                </a:bodyPr>
                <a:lstStyle/>
                <a:p>
                  <a:pPr defTabSz="878390">
                    <a:defRPr/>
                  </a:pPr>
                  <a:endParaRPr lang="en-US" sz="1728" kern="0">
                    <a:solidFill>
                      <a:sysClr val="windowText" lastClr="000000"/>
                    </a:solidFill>
                    <a:latin typeface="Segoe UI Semilight"/>
                  </a:endParaRPr>
                </a:p>
              </p:txBody>
            </p:sp>
            <p:sp>
              <p:nvSpPr>
                <p:cNvPr id="63" name="Freeform 5">
                  <a:extLst>
                    <a:ext uri="{FF2B5EF4-FFF2-40B4-BE49-F238E27FC236}">
                      <a16:creationId xmlns:a16="http://schemas.microsoft.com/office/drawing/2014/main" id="{0870EDBE-C6CE-4487-9A59-9CDB07667DD7}"/>
                    </a:ext>
                  </a:extLst>
                </p:cNvPr>
                <p:cNvSpPr>
                  <a:spLocks noEditPoints="1"/>
                </p:cNvSpPr>
                <p:nvPr/>
              </p:nvSpPr>
              <p:spPr bwMode="auto">
                <a:xfrm>
                  <a:off x="1927643" y="4090010"/>
                  <a:ext cx="170460" cy="283501"/>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285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7854" tIns="43928" rIns="87854" bIns="43928" numCol="1" anchor="t" anchorCtr="0" compatLnSpc="1">
                  <a:prstTxWarp prst="textNoShape">
                    <a:avLst/>
                  </a:prstTxWarp>
                </a:bodyPr>
                <a:lstStyle/>
                <a:p>
                  <a:pPr defTabSz="878390">
                    <a:defRPr/>
                  </a:pPr>
                  <a:endParaRPr lang="en-US" sz="1728" kern="0">
                    <a:solidFill>
                      <a:sysClr val="windowText" lastClr="000000"/>
                    </a:solidFill>
                    <a:latin typeface="Segoe UI Semilight"/>
                  </a:endParaRPr>
                </a:p>
              </p:txBody>
            </p:sp>
          </p:grpSp>
          <p:sp>
            <p:nvSpPr>
              <p:cNvPr id="44" name="Rectangle 43">
                <a:extLst>
                  <a:ext uri="{FF2B5EF4-FFF2-40B4-BE49-F238E27FC236}">
                    <a16:creationId xmlns:a16="http://schemas.microsoft.com/office/drawing/2014/main" id="{B09D3A03-1654-47D0-BA92-E7A7D4AA45B4}"/>
                  </a:ext>
                </a:extLst>
              </p:cNvPr>
              <p:cNvSpPr/>
              <p:nvPr/>
            </p:nvSpPr>
            <p:spPr>
              <a:xfrm>
                <a:off x="1012950" y="3218405"/>
                <a:ext cx="902801" cy="408075"/>
              </a:xfrm>
              <a:prstGeom prst="rect">
                <a:avLst/>
              </a:prstGeom>
            </p:spPr>
            <p:txBody>
              <a:bodyPr wrap="none">
                <a:spAutoFit/>
              </a:bodyPr>
              <a:lstStyle/>
              <a:p>
                <a:pPr algn="ctr" defTabSz="913963"/>
                <a:r>
                  <a:rPr lang="en-US" sz="1961" spc="-147">
                    <a:ln w="3175">
                      <a:noFill/>
                    </a:ln>
                    <a:latin typeface="Segoe UI Semibold"/>
                    <a:cs typeface="Segoe UI" pitchFamily="34" charset="0"/>
                  </a:rPr>
                  <a:t>Mobile</a:t>
                </a:r>
                <a:endParaRPr lang="en-US" sz="1370">
                  <a:latin typeface="Segoe UI"/>
                </a:endParaRPr>
              </a:p>
            </p:txBody>
          </p:sp>
        </p:grpSp>
        <p:grpSp>
          <p:nvGrpSpPr>
            <p:cNvPr id="6" name="Group 5">
              <a:extLst>
                <a:ext uri="{FF2B5EF4-FFF2-40B4-BE49-F238E27FC236}">
                  <a16:creationId xmlns:a16="http://schemas.microsoft.com/office/drawing/2014/main" id="{CD110F36-A4BB-492B-AA14-681EC8E0C349}"/>
                </a:ext>
              </a:extLst>
            </p:cNvPr>
            <p:cNvGrpSpPr/>
            <p:nvPr/>
          </p:nvGrpSpPr>
          <p:grpSpPr>
            <a:xfrm>
              <a:off x="5548448" y="2063676"/>
              <a:ext cx="796727" cy="1342722"/>
              <a:chOff x="8186449" y="2256833"/>
              <a:chExt cx="812703" cy="1369646"/>
            </a:xfrm>
          </p:grpSpPr>
          <p:sp>
            <p:nvSpPr>
              <p:cNvPr id="59" name="Intelligence" title="Icon of circles connected by crossing lines">
                <a:extLst>
                  <a:ext uri="{FF2B5EF4-FFF2-40B4-BE49-F238E27FC236}">
                    <a16:creationId xmlns:a16="http://schemas.microsoft.com/office/drawing/2014/main" id="{0BAE044C-C6C2-4076-AB76-DC93C1B27A3A}"/>
                  </a:ext>
                </a:extLst>
              </p:cNvPr>
              <p:cNvSpPr>
                <a:spLocks noChangeAspect="1" noEditPoints="1"/>
              </p:cNvSpPr>
              <p:nvPr/>
            </p:nvSpPr>
            <p:spPr bwMode="auto">
              <a:xfrm>
                <a:off x="8186449" y="2256833"/>
                <a:ext cx="812703" cy="780939"/>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defTabSz="913963"/>
                <a:endParaRPr lang="en-US" sz="882">
                  <a:gradFill>
                    <a:gsLst>
                      <a:gs pos="0">
                        <a:srgbClr val="505050"/>
                      </a:gs>
                      <a:gs pos="100000">
                        <a:srgbClr val="505050"/>
                      </a:gs>
                    </a:gsLst>
                    <a:lin ang="5400000" scaled="1"/>
                  </a:gradFill>
                  <a:latin typeface="Segoe UI"/>
                </a:endParaRPr>
              </a:p>
            </p:txBody>
          </p:sp>
          <p:sp>
            <p:nvSpPr>
              <p:cNvPr id="45" name="Rectangle 44">
                <a:extLst>
                  <a:ext uri="{FF2B5EF4-FFF2-40B4-BE49-F238E27FC236}">
                    <a16:creationId xmlns:a16="http://schemas.microsoft.com/office/drawing/2014/main" id="{803D5791-086F-4EE4-9872-F6C05EC08F8F}"/>
                  </a:ext>
                </a:extLst>
              </p:cNvPr>
              <p:cNvSpPr/>
              <p:nvPr/>
            </p:nvSpPr>
            <p:spPr>
              <a:xfrm>
                <a:off x="8339226" y="3218404"/>
                <a:ext cx="507151" cy="408075"/>
              </a:xfrm>
              <a:prstGeom prst="rect">
                <a:avLst/>
              </a:prstGeom>
            </p:spPr>
            <p:txBody>
              <a:bodyPr wrap="none">
                <a:spAutoFit/>
              </a:bodyPr>
              <a:lstStyle/>
              <a:p>
                <a:pPr algn="ctr" defTabSz="913963"/>
                <a:r>
                  <a:rPr lang="en-US" sz="1961" spc="-147">
                    <a:ln w="3175">
                      <a:noFill/>
                    </a:ln>
                    <a:latin typeface="Segoe UI Semibold"/>
                    <a:cs typeface="Segoe UI" pitchFamily="34" charset="0"/>
                  </a:rPr>
                  <a:t>IoT</a:t>
                </a:r>
                <a:endParaRPr lang="en-US" sz="1370">
                  <a:latin typeface="Segoe UI"/>
                </a:endParaRPr>
              </a:p>
            </p:txBody>
          </p:sp>
        </p:grpSp>
      </p:grpSp>
      <p:sp>
        <p:nvSpPr>
          <p:cNvPr id="49" name="Rectangle 48">
            <a:extLst>
              <a:ext uri="{FF2B5EF4-FFF2-40B4-BE49-F238E27FC236}">
                <a16:creationId xmlns:a16="http://schemas.microsoft.com/office/drawing/2014/main" id="{C4D5A44C-2B87-418C-B9BD-3A682846F4D2}"/>
              </a:ext>
            </a:extLst>
          </p:cNvPr>
          <p:cNvSpPr/>
          <p:nvPr/>
        </p:nvSpPr>
        <p:spPr>
          <a:xfrm>
            <a:off x="340652" y="1089607"/>
            <a:ext cx="3661508" cy="584564"/>
          </a:xfrm>
          <a:prstGeom prst="rect">
            <a:avLst/>
          </a:prstGeom>
        </p:spPr>
        <p:txBody>
          <a:bodyPr wrap="none">
            <a:spAutoFit/>
          </a:bodyPr>
          <a:lstStyle/>
          <a:p>
            <a:r>
              <a:rPr lang="en-US" sz="3136" spc="-147">
                <a:ln w="3175">
                  <a:noFill/>
                </a:ln>
                <a:solidFill>
                  <a:srgbClr val="0078D4"/>
                </a:solidFill>
                <a:latin typeface="Segoe UI Semilight" panose="020B0402040204020203" pitchFamily="34" charset="0"/>
                <a:cs typeface="Segoe UI Semilight" panose="020B0402040204020203" pitchFamily="34" charset="0"/>
              </a:rPr>
              <a:t>Key computing trends</a:t>
            </a:r>
            <a:endParaRPr lang="en-US" sz="1729"/>
          </a:p>
        </p:txBody>
      </p:sp>
      <p:sp>
        <p:nvSpPr>
          <p:cNvPr id="2" name="Title 1">
            <a:extLst>
              <a:ext uri="{FF2B5EF4-FFF2-40B4-BE49-F238E27FC236}">
                <a16:creationId xmlns:a16="http://schemas.microsoft.com/office/drawing/2014/main" id="{C777AE51-5384-4F41-A400-A001E5F88642}"/>
              </a:ext>
            </a:extLst>
          </p:cNvPr>
          <p:cNvSpPr>
            <a:spLocks noGrp="1"/>
          </p:cNvSpPr>
          <p:nvPr>
            <p:ph type="title"/>
          </p:nvPr>
        </p:nvSpPr>
        <p:spPr>
          <a:xfrm>
            <a:off x="427230" y="441343"/>
            <a:ext cx="11334431" cy="757806"/>
          </a:xfrm>
        </p:spPr>
        <p:txBody>
          <a:bodyPr/>
          <a:lstStyle/>
          <a:p>
            <a:r>
              <a:rPr lang="en-US"/>
              <a:t>Digital Transformation</a:t>
            </a:r>
            <a:endParaRPr lang="en-US">
              <a:solidFill>
                <a:schemeClr val="accent1"/>
              </a:solidFill>
              <a:latin typeface="Segoe UI Semilight" panose="020B0402040204020203" pitchFamily="34" charset="0"/>
              <a:cs typeface="Segoe UI Semilight" panose="020B0402040204020203" pitchFamily="34" charset="0"/>
            </a:endParaRPr>
          </a:p>
        </p:txBody>
      </p:sp>
      <p:cxnSp>
        <p:nvCxnSpPr>
          <p:cNvPr id="50" name="Straight Connector 49">
            <a:extLst>
              <a:ext uri="{FF2B5EF4-FFF2-40B4-BE49-F238E27FC236}">
                <a16:creationId xmlns:a16="http://schemas.microsoft.com/office/drawing/2014/main" id="{64212A4C-EC43-47AB-86E1-9C691419C4C8}"/>
              </a:ext>
            </a:extLst>
          </p:cNvPr>
          <p:cNvCxnSpPr/>
          <p:nvPr/>
        </p:nvCxnSpPr>
        <p:spPr>
          <a:xfrm>
            <a:off x="12192001" y="2341277"/>
            <a:ext cx="1070744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9FB88A-32CE-457A-A489-52378B76CFAA}"/>
              </a:ext>
            </a:extLst>
          </p:cNvPr>
          <p:cNvCxnSpPr/>
          <p:nvPr/>
        </p:nvCxnSpPr>
        <p:spPr>
          <a:xfrm>
            <a:off x="-10846572" y="4234864"/>
            <a:ext cx="1070744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13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1" y="609601"/>
            <a:ext cx="14691360" cy="2929263"/>
          </a:xfrm>
        </p:spPr>
        <p:txBody>
          <a:bodyPr/>
          <a:lstStyle/>
          <a:p>
            <a:r>
              <a:rPr lang="en-US"/>
              <a:t>Azure</a:t>
            </a:r>
            <a:br>
              <a:rPr lang="en-US"/>
            </a:br>
            <a:r>
              <a:rPr lang="en-US"/>
              <a:t>Active</a:t>
            </a:r>
            <a:br>
              <a:rPr lang="en-US"/>
            </a:br>
            <a:r>
              <a:rPr lang="en-US"/>
              <a:t>Directory</a:t>
            </a:r>
            <a:br>
              <a:rPr lang="en-US"/>
            </a:br>
            <a:r>
              <a:rPr lang="en-US" sz="2745">
                <a:solidFill>
                  <a:schemeClr val="tx2"/>
                </a:solidFill>
              </a:rPr>
              <a:t>Identity </a:t>
            </a:r>
            <a:br>
              <a:rPr lang="en-US" sz="2745">
                <a:solidFill>
                  <a:schemeClr val="tx2"/>
                </a:solidFill>
              </a:rPr>
            </a:br>
            <a:r>
              <a:rPr lang="en-US" sz="2745">
                <a:solidFill>
                  <a:schemeClr val="tx2"/>
                </a:solidFill>
              </a:rPr>
              <a:t>Protection </a:t>
            </a:r>
            <a:br>
              <a:rPr lang="en-US" sz="2745">
                <a:solidFill>
                  <a:schemeClr val="tx2"/>
                </a:solidFill>
              </a:rPr>
            </a:br>
            <a:r>
              <a:rPr lang="en-US" sz="2745">
                <a:solidFill>
                  <a:schemeClr val="tx2"/>
                </a:solidFill>
              </a:rPr>
              <a:t>Service</a:t>
            </a:r>
          </a:p>
        </p:txBody>
      </p:sp>
      <p:sp>
        <p:nvSpPr>
          <p:cNvPr id="110" name="Rectangle 109"/>
          <p:cNvSpPr/>
          <p:nvPr/>
        </p:nvSpPr>
        <p:spPr bwMode="auto">
          <a:xfrm>
            <a:off x="3440743" y="2813101"/>
            <a:ext cx="2205109" cy="2622345"/>
          </a:xfrm>
          <a:prstGeom prst="rect">
            <a:avLst/>
          </a:prstGeom>
          <a:solidFill>
            <a:schemeClr val="bg1">
              <a:lumMod val="95000"/>
            </a:schemeClr>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t" anchorCtr="0" forceAA="0" compatLnSpc="1">
            <a:prstTxWarp prst="textNoShape">
              <a:avLst/>
            </a:prstTxWarp>
            <a:noAutofit/>
          </a:bodyPr>
          <a:lstStyle/>
          <a:p>
            <a:pPr algn="ctr" defTabSz="913833" fontAlgn="base">
              <a:lnSpc>
                <a:spcPct val="90000"/>
              </a:lnSpc>
              <a:spcBef>
                <a:spcPct val="0"/>
              </a:spcBef>
              <a:spcAft>
                <a:spcPct val="0"/>
              </a:spcAft>
              <a:defRPr/>
            </a:pPr>
            <a:endParaRPr lang="en-US" sz="1372" kern="0" spc="-49">
              <a:solidFill>
                <a:srgbClr val="505050"/>
              </a:solidFill>
              <a:latin typeface="Segoe UI Semilight"/>
              <a:ea typeface="Segoe UI" pitchFamily="34" charset="0"/>
              <a:cs typeface="Segoe UI" pitchFamily="34" charset="0"/>
            </a:endParaRPr>
          </a:p>
        </p:txBody>
      </p:sp>
      <p:sp useBgFill="1">
        <p:nvSpPr>
          <p:cNvPr id="145" name="Rectangle 144"/>
          <p:cNvSpPr/>
          <p:nvPr/>
        </p:nvSpPr>
        <p:spPr>
          <a:xfrm>
            <a:off x="5600747" y="5198459"/>
            <a:ext cx="89959" cy="85828"/>
          </a:xfrm>
          <a:prstGeom prst="rect">
            <a:avLst/>
          </a:prstGeom>
        </p:spPr>
        <p:txBody>
          <a:bodyPr wrap="none" lIns="44808" rIns="44808" anchor="ctr">
            <a:noAutofit/>
          </a:bodyPr>
          <a:lstStyle/>
          <a:p>
            <a:pPr algn="ctr" defTabSz="913833" fontAlgn="base">
              <a:lnSpc>
                <a:spcPct val="90000"/>
              </a:lnSpc>
              <a:spcBef>
                <a:spcPct val="0"/>
              </a:spcBef>
              <a:spcAft>
                <a:spcPct val="0"/>
              </a:spcAft>
              <a:defRPr/>
            </a:pPr>
            <a:endParaRPr lang="en-US" sz="1176" kern="0" spc="-49">
              <a:solidFill>
                <a:srgbClr val="9D9D9D"/>
              </a:solidFill>
              <a:latin typeface="Segoe UI Semibold" panose="020B0702040204020203" pitchFamily="34" charset="0"/>
              <a:ea typeface="Segoe UI" pitchFamily="34" charset="0"/>
              <a:cs typeface="Segoe UI Semibold" panose="020B0702040204020203" pitchFamily="34" charset="0"/>
            </a:endParaRPr>
          </a:p>
        </p:txBody>
      </p:sp>
      <p:sp useBgFill="1">
        <p:nvSpPr>
          <p:cNvPr id="111" name="Rectangle 110"/>
          <p:cNvSpPr/>
          <p:nvPr/>
        </p:nvSpPr>
        <p:spPr>
          <a:xfrm>
            <a:off x="3345836" y="2410457"/>
            <a:ext cx="1113835" cy="369332"/>
          </a:xfrm>
          <a:prstGeom prst="rect">
            <a:avLst/>
          </a:prstGeom>
          <a:noFill/>
        </p:spPr>
        <p:txBody>
          <a:bodyPr wrap="square" rtlCol="0">
            <a:spAutoFit/>
          </a:bodyPr>
          <a:lstStyle/>
          <a:p>
            <a:pPr defTabSz="914437"/>
            <a:r>
              <a:rPr lang="en-US" sz="1800" b="1">
                <a:solidFill>
                  <a:srgbClr val="353535"/>
                </a:solidFill>
                <a:latin typeface="Segoe UI Semilight"/>
              </a:rPr>
              <a:t>Learner</a:t>
            </a:r>
          </a:p>
        </p:txBody>
      </p:sp>
      <p:cxnSp>
        <p:nvCxnSpPr>
          <p:cNvPr id="147" name="Straight Connector 146"/>
          <p:cNvCxnSpPr/>
          <p:nvPr/>
        </p:nvCxnSpPr>
        <p:spPr>
          <a:xfrm>
            <a:off x="6263428" y="4938729"/>
            <a:ext cx="0" cy="314833"/>
          </a:xfrm>
          <a:prstGeom prst="line">
            <a:avLst/>
          </a:prstGeom>
          <a:ln w="19050">
            <a:solidFill>
              <a:srgbClr val="9D9D9D"/>
            </a:solidFill>
            <a:prstDash val="sysDash"/>
            <a:miter lim="800000"/>
            <a:headEnd type="none"/>
            <a:tailEnd type="none" w="lg" len="lg"/>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7866970" y="1526489"/>
            <a:ext cx="868429" cy="1375113"/>
            <a:chOff x="6600780" y="1570319"/>
            <a:chExt cx="976458" cy="1792851"/>
          </a:xfrm>
        </p:grpSpPr>
        <p:cxnSp>
          <p:nvCxnSpPr>
            <p:cNvPr id="149" name="Straight Arrow Connector 148"/>
            <p:cNvCxnSpPr/>
            <p:nvPr/>
          </p:nvCxnSpPr>
          <p:spPr>
            <a:xfrm rot="1980000">
              <a:off x="6600780" y="1570320"/>
              <a:ext cx="0" cy="1792850"/>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9620000">
              <a:off x="7577238" y="1570319"/>
              <a:ext cx="0" cy="1792850"/>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7274457" y="435048"/>
            <a:ext cx="3395940" cy="1400112"/>
            <a:chOff x="5934559" y="146463"/>
            <a:chExt cx="3818383" cy="1574280"/>
          </a:xfrm>
        </p:grpSpPr>
        <p:sp>
          <p:nvSpPr>
            <p:cNvPr id="161" name="Rectangle 160"/>
            <p:cNvSpPr/>
            <p:nvPr/>
          </p:nvSpPr>
          <p:spPr bwMode="auto">
            <a:xfrm>
              <a:off x="6015415" y="620272"/>
              <a:ext cx="3112912" cy="1100471"/>
            </a:xfrm>
            <a:prstGeom prst="rect">
              <a:avLst/>
            </a:prstGeom>
            <a:solidFill>
              <a:schemeClr val="bg1">
                <a:lumMod val="95000"/>
              </a:schemeClr>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t" anchorCtr="0" forceAA="0" compatLnSpc="1">
              <a:prstTxWarp prst="textNoShape">
                <a:avLst/>
              </a:prstTxWarp>
              <a:noAutofit/>
            </a:bodyPr>
            <a:lstStyle/>
            <a:p>
              <a:pPr algn="ctr" defTabSz="913833" fontAlgn="base">
                <a:lnSpc>
                  <a:spcPct val="90000"/>
                </a:lnSpc>
                <a:spcBef>
                  <a:spcPct val="0"/>
                </a:spcBef>
                <a:spcAft>
                  <a:spcPct val="0"/>
                </a:spcAft>
                <a:defRPr/>
              </a:pPr>
              <a:endParaRPr lang="en-US" sz="1372" kern="0" spc="-49">
                <a:solidFill>
                  <a:srgbClr val="505050"/>
                </a:solidFill>
                <a:latin typeface="Segoe UI"/>
                <a:ea typeface="Segoe UI" pitchFamily="34" charset="0"/>
                <a:cs typeface="Segoe UI" pitchFamily="34" charset="0"/>
              </a:endParaRPr>
            </a:p>
          </p:txBody>
        </p:sp>
        <p:sp useBgFill="1">
          <p:nvSpPr>
            <p:cNvPr id="162" name="Rectangle 161"/>
            <p:cNvSpPr/>
            <p:nvPr/>
          </p:nvSpPr>
          <p:spPr>
            <a:xfrm>
              <a:off x="5934559" y="146463"/>
              <a:ext cx="3818383" cy="415275"/>
            </a:xfrm>
            <a:prstGeom prst="rect">
              <a:avLst/>
            </a:prstGeom>
            <a:noFill/>
          </p:spPr>
          <p:txBody>
            <a:bodyPr wrap="square" rtlCol="0">
              <a:spAutoFit/>
            </a:bodyPr>
            <a:lstStyle/>
            <a:p>
              <a:pPr defTabSz="914437"/>
              <a:r>
                <a:rPr lang="en-US" sz="1800" b="1">
                  <a:solidFill>
                    <a:srgbClr val="353535"/>
                  </a:solidFill>
                  <a:latin typeface="Segoe UI Semilight"/>
                </a:rPr>
                <a:t>Azure AD &amp; Microsoft Account</a:t>
              </a:r>
            </a:p>
          </p:txBody>
        </p:sp>
      </p:grpSp>
      <p:sp>
        <p:nvSpPr>
          <p:cNvPr id="164" name="Rectangle 163"/>
          <p:cNvSpPr/>
          <p:nvPr/>
        </p:nvSpPr>
        <p:spPr bwMode="auto">
          <a:xfrm>
            <a:off x="6308060" y="2814821"/>
            <a:ext cx="5417816" cy="865024"/>
          </a:xfrm>
          <a:prstGeom prst="rect">
            <a:avLst/>
          </a:prstGeom>
          <a:solidFill>
            <a:schemeClr val="bg1">
              <a:lumMod val="95000"/>
            </a:schemeClr>
          </a:solid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t" anchorCtr="0" forceAA="0" compatLnSpc="1">
            <a:prstTxWarp prst="textNoShape">
              <a:avLst/>
            </a:prstTxWarp>
            <a:noAutofit/>
          </a:bodyPr>
          <a:lstStyle/>
          <a:p>
            <a:pPr algn="ctr" defTabSz="913833" fontAlgn="base">
              <a:lnSpc>
                <a:spcPct val="90000"/>
              </a:lnSpc>
              <a:spcBef>
                <a:spcPct val="0"/>
              </a:spcBef>
              <a:spcAft>
                <a:spcPct val="0"/>
              </a:spcAft>
              <a:defRPr/>
            </a:pPr>
            <a:endParaRPr lang="en-US" sz="1372" kern="0" spc="-49">
              <a:solidFill>
                <a:srgbClr val="505050"/>
              </a:solidFill>
              <a:latin typeface="Segoe UI"/>
              <a:ea typeface="Segoe UI" pitchFamily="34" charset="0"/>
              <a:cs typeface="Segoe UI" pitchFamily="34" charset="0"/>
            </a:endParaRPr>
          </a:p>
        </p:txBody>
      </p:sp>
      <p:sp useBgFill="1">
        <p:nvSpPr>
          <p:cNvPr id="165" name="Rectangle 164"/>
          <p:cNvSpPr/>
          <p:nvPr/>
        </p:nvSpPr>
        <p:spPr>
          <a:xfrm>
            <a:off x="6238692" y="2410457"/>
            <a:ext cx="1033805" cy="369332"/>
          </a:xfrm>
          <a:prstGeom prst="rect">
            <a:avLst/>
          </a:prstGeom>
          <a:noFill/>
        </p:spPr>
        <p:txBody>
          <a:bodyPr wrap="square" rtlCol="0">
            <a:spAutoFit/>
          </a:bodyPr>
          <a:lstStyle/>
          <a:p>
            <a:pPr defTabSz="914437"/>
            <a:r>
              <a:rPr lang="en-US" sz="1800" b="1">
                <a:solidFill>
                  <a:srgbClr val="353535"/>
                </a:solidFill>
                <a:latin typeface="Segoe UI Semilight"/>
              </a:rPr>
              <a:t>Analysis</a:t>
            </a:r>
          </a:p>
        </p:txBody>
      </p:sp>
      <p:cxnSp>
        <p:nvCxnSpPr>
          <p:cNvPr id="168" name="Straight Arrow Connector 167"/>
          <p:cNvCxnSpPr>
            <a:endCxn id="172" idx="7"/>
          </p:cNvCxnSpPr>
          <p:nvPr/>
        </p:nvCxnSpPr>
        <p:spPr>
          <a:xfrm flipH="1">
            <a:off x="6479073" y="3698840"/>
            <a:ext cx="564217" cy="883115"/>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a:xfrm>
            <a:off x="8953878" y="2080598"/>
            <a:ext cx="477456" cy="418063"/>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176" kern="0" spc="-49">
                <a:solidFill>
                  <a:sysClr val="windowText" lastClr="000000"/>
                </a:solidFill>
                <a:latin typeface="Segoe UI Semilight"/>
                <a:ea typeface="Segoe UI" pitchFamily="34" charset="0"/>
                <a:cs typeface="Segoe UI" pitchFamily="34" charset="0"/>
              </a:rPr>
              <a:t>Seems</a:t>
            </a:r>
          </a:p>
          <a:p>
            <a:pPr algn="ctr" defTabSz="913833" fontAlgn="base">
              <a:lnSpc>
                <a:spcPct val="90000"/>
              </a:lnSpc>
              <a:spcBef>
                <a:spcPct val="0"/>
              </a:spcBef>
              <a:spcAft>
                <a:spcPct val="0"/>
              </a:spcAft>
              <a:defRPr/>
            </a:pPr>
            <a:r>
              <a:rPr lang="en-US" sz="1176" kern="0" spc="-49">
                <a:solidFill>
                  <a:sysClr val="windowText" lastClr="000000"/>
                </a:solidFill>
                <a:latin typeface="Segoe UI Semilight"/>
                <a:ea typeface="Segoe UI" pitchFamily="34" charset="0"/>
                <a:cs typeface="Segoe UI" pitchFamily="34" charset="0"/>
              </a:rPr>
              <a:t>Bad</a:t>
            </a:r>
          </a:p>
        </p:txBody>
      </p:sp>
      <p:cxnSp>
        <p:nvCxnSpPr>
          <p:cNvPr id="169" name="Straight Arrow Connector 168"/>
          <p:cNvCxnSpPr>
            <a:endCxn id="260" idx="0"/>
          </p:cNvCxnSpPr>
          <p:nvPr/>
        </p:nvCxnSpPr>
        <p:spPr>
          <a:xfrm>
            <a:off x="7054753" y="3679844"/>
            <a:ext cx="499408" cy="1796545"/>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endCxn id="142" idx="7"/>
          </p:cNvCxnSpPr>
          <p:nvPr/>
        </p:nvCxnSpPr>
        <p:spPr>
          <a:xfrm flipH="1">
            <a:off x="8909507" y="3696229"/>
            <a:ext cx="587551" cy="885727"/>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9497059" y="3679844"/>
            <a:ext cx="638571" cy="1796545"/>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useBgFill="1">
        <p:nvSpPr>
          <p:cNvPr id="172" name="Oval 171"/>
          <p:cNvSpPr/>
          <p:nvPr/>
        </p:nvSpPr>
        <p:spPr bwMode="auto">
          <a:xfrm>
            <a:off x="5958465" y="4492632"/>
            <a:ext cx="609928" cy="609928"/>
          </a:xfrm>
          <a:prstGeom prst="ellipse">
            <a:avLst/>
          </a:prstGeom>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913833" fontAlgn="base">
              <a:lnSpc>
                <a:spcPct val="90000"/>
              </a:lnSpc>
              <a:spcBef>
                <a:spcPct val="0"/>
              </a:spcBef>
              <a:spcAft>
                <a:spcPct val="0"/>
              </a:spcAft>
              <a:defRPr/>
            </a:pPr>
            <a:r>
              <a:rPr lang="en-US" sz="883" kern="0">
                <a:solidFill>
                  <a:srgbClr val="0078D7"/>
                </a:solidFill>
                <a:latin typeface="Segoe UI Semilight"/>
                <a:ea typeface="Segoe UI" pitchFamily="34" charset="0"/>
                <a:cs typeface="Segoe UI" pitchFamily="34" charset="0"/>
              </a:rPr>
              <a:t>True </a:t>
            </a:r>
            <a:br>
              <a:rPr lang="en-US" sz="883" kern="0">
                <a:solidFill>
                  <a:srgbClr val="0078D7"/>
                </a:solidFill>
                <a:latin typeface="Segoe UI Semilight"/>
                <a:ea typeface="Segoe UI" pitchFamily="34" charset="0"/>
                <a:cs typeface="Segoe UI" pitchFamily="34" charset="0"/>
              </a:rPr>
            </a:br>
            <a:r>
              <a:rPr lang="en-US" sz="883" kern="0">
                <a:solidFill>
                  <a:srgbClr val="0078D7"/>
                </a:solidFill>
                <a:latin typeface="Segoe UI Semilight"/>
                <a:ea typeface="Segoe UI" pitchFamily="34" charset="0"/>
                <a:cs typeface="Segoe UI" pitchFamily="34" charset="0"/>
              </a:rPr>
              <a:t>Negative</a:t>
            </a:r>
          </a:p>
        </p:txBody>
      </p:sp>
      <p:sp>
        <p:nvSpPr>
          <p:cNvPr id="182" name="Rectangle 181"/>
          <p:cNvSpPr/>
          <p:nvPr/>
        </p:nvSpPr>
        <p:spPr bwMode="auto">
          <a:xfrm>
            <a:off x="7274456" y="1276431"/>
            <a:ext cx="1025427" cy="322749"/>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r>
              <a:rPr lang="en-US" sz="1176" kern="0" spc="-49">
                <a:solidFill>
                  <a:srgbClr val="505050"/>
                </a:solidFill>
                <a:latin typeface="Segoe UI Semilight"/>
                <a:ea typeface="Segoe UI" pitchFamily="34" charset="0"/>
                <a:cs typeface="Segoe UI Semibold" panose="020B0702040204020203" pitchFamily="34" charset="0"/>
              </a:rPr>
              <a:t>Classifier</a:t>
            </a:r>
          </a:p>
        </p:txBody>
      </p:sp>
      <p:sp>
        <p:nvSpPr>
          <p:cNvPr id="184" name="Rectangle 183"/>
          <p:cNvSpPr/>
          <p:nvPr/>
        </p:nvSpPr>
        <p:spPr>
          <a:xfrm>
            <a:off x="8563170" y="3401368"/>
            <a:ext cx="783180" cy="234872"/>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029" kern="0" spc="-49">
                <a:solidFill>
                  <a:sysClr val="windowText" lastClr="000000"/>
                </a:solidFill>
                <a:latin typeface="Segoe UI Semilight"/>
                <a:ea typeface="Segoe UI" pitchFamily="34" charset="0"/>
                <a:cs typeface="Segoe UI Semibold" panose="020B0702040204020203" pitchFamily="34" charset="0"/>
              </a:rPr>
              <a:t>Self-reporting</a:t>
            </a:r>
          </a:p>
        </p:txBody>
      </p:sp>
      <p:sp>
        <p:nvSpPr>
          <p:cNvPr id="189" name="Rectangle 188"/>
          <p:cNvSpPr/>
          <p:nvPr/>
        </p:nvSpPr>
        <p:spPr>
          <a:xfrm>
            <a:off x="9711627" y="3401368"/>
            <a:ext cx="667380" cy="234872"/>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029" kern="0" spc="-49">
                <a:solidFill>
                  <a:sysClr val="windowText" lastClr="000000"/>
                </a:solidFill>
                <a:latin typeface="Segoe UI Semilight"/>
                <a:ea typeface="Segoe UI" pitchFamily="34" charset="0"/>
                <a:cs typeface="Segoe UI Semibold" panose="020B0702040204020203" pitchFamily="34" charset="0"/>
              </a:rPr>
              <a:t>Threat data</a:t>
            </a:r>
          </a:p>
        </p:txBody>
      </p:sp>
      <p:sp>
        <p:nvSpPr>
          <p:cNvPr id="196" name="Rectangle 195"/>
          <p:cNvSpPr/>
          <p:nvPr/>
        </p:nvSpPr>
        <p:spPr>
          <a:xfrm>
            <a:off x="7366316" y="3401368"/>
            <a:ext cx="820178" cy="234872"/>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029" kern="0" spc="-49">
                <a:solidFill>
                  <a:sysClr val="windowText" lastClr="000000"/>
                </a:solidFill>
                <a:latin typeface="Segoe UI Semilight"/>
                <a:ea typeface="Segoe UI" pitchFamily="34" charset="0"/>
                <a:cs typeface="Segoe UI Semibold" panose="020B0702040204020203" pitchFamily="34" charset="0"/>
              </a:rPr>
              <a:t>Relying parties</a:t>
            </a:r>
          </a:p>
        </p:txBody>
      </p:sp>
      <p:sp>
        <p:nvSpPr>
          <p:cNvPr id="201" name="Rectangle 200"/>
          <p:cNvSpPr/>
          <p:nvPr/>
        </p:nvSpPr>
        <p:spPr>
          <a:xfrm>
            <a:off x="10893438" y="3401368"/>
            <a:ext cx="529136" cy="234872"/>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029" kern="0" spc="-49">
                <a:solidFill>
                  <a:sysClr val="windowText" lastClr="000000"/>
                </a:solidFill>
                <a:latin typeface="Segoe UI Semilight"/>
                <a:ea typeface="Segoe UI" pitchFamily="34" charset="0"/>
                <a:cs typeface="Segoe UI Semibold" panose="020B0702040204020203" pitchFamily="34" charset="0"/>
              </a:rPr>
              <a:t>Behavior</a:t>
            </a:r>
          </a:p>
        </p:txBody>
      </p:sp>
      <p:grpSp>
        <p:nvGrpSpPr>
          <p:cNvPr id="229" name="Group 228"/>
          <p:cNvGrpSpPr/>
          <p:nvPr/>
        </p:nvGrpSpPr>
        <p:grpSpPr>
          <a:xfrm>
            <a:off x="8492870" y="1961012"/>
            <a:ext cx="487941" cy="487941"/>
            <a:chOff x="7366647" y="2219607"/>
            <a:chExt cx="548640" cy="548640"/>
          </a:xfrm>
        </p:grpSpPr>
        <p:sp useBgFill="1">
          <p:nvSpPr>
            <p:cNvPr id="230" name="Oval 229"/>
            <p:cNvSpPr/>
            <p:nvPr/>
          </p:nvSpPr>
          <p:spPr bwMode="auto">
            <a:xfrm>
              <a:off x="7366647" y="2219607"/>
              <a:ext cx="548640" cy="548640"/>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endParaRPr lang="en-US" sz="2745" kern="0">
                <a:solidFill>
                  <a:srgbClr val="C00000"/>
                </a:solidFill>
                <a:latin typeface="Segoe UI"/>
                <a:ea typeface="Segoe UI" pitchFamily="34" charset="0"/>
                <a:cs typeface="Segoe UI" pitchFamily="34" charset="0"/>
              </a:endParaRPr>
            </a:p>
          </p:txBody>
        </p:sp>
        <p:sp>
          <p:nvSpPr>
            <p:cNvPr id="231"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defTabSz="914120">
                <a:defRPr/>
              </a:pPr>
              <a:endParaRPr lang="en-US" sz="1568" kern="0">
                <a:solidFill>
                  <a:sysClr val="windowText" lastClr="000000"/>
                </a:solidFill>
                <a:latin typeface="Segoe UI"/>
              </a:endParaRPr>
            </a:p>
          </p:txBody>
        </p:sp>
      </p:grpSp>
      <p:grpSp>
        <p:nvGrpSpPr>
          <p:cNvPr id="9" name="Group 8"/>
          <p:cNvGrpSpPr/>
          <p:nvPr/>
        </p:nvGrpSpPr>
        <p:grpSpPr>
          <a:xfrm>
            <a:off x="7648230" y="1961012"/>
            <a:ext cx="487941" cy="487941"/>
            <a:chOff x="8185052" y="2347446"/>
            <a:chExt cx="476155" cy="476155"/>
          </a:xfrm>
        </p:grpSpPr>
        <p:sp useBgFill="1">
          <p:nvSpPr>
            <p:cNvPr id="277" name="Oval 276"/>
            <p:cNvSpPr/>
            <p:nvPr/>
          </p:nvSpPr>
          <p:spPr bwMode="auto">
            <a:xfrm>
              <a:off x="8185052" y="2347446"/>
              <a:ext cx="476155" cy="476155"/>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endParaRPr lang="en-US" sz="2745" kern="0">
                <a:solidFill>
                  <a:srgbClr val="C00000"/>
                </a:solidFill>
                <a:latin typeface="Segoe UI"/>
                <a:ea typeface="Segoe UI" pitchFamily="34" charset="0"/>
                <a:cs typeface="Segoe UI" pitchFamily="34" charset="0"/>
              </a:endParaRPr>
            </a:p>
          </p:txBody>
        </p:sp>
        <p:grpSp>
          <p:nvGrpSpPr>
            <p:cNvPr id="8" name="Group 7"/>
            <p:cNvGrpSpPr/>
            <p:nvPr/>
          </p:nvGrpSpPr>
          <p:grpSpPr>
            <a:xfrm>
              <a:off x="8248885" y="2411279"/>
              <a:ext cx="348488" cy="348488"/>
              <a:chOff x="8218852" y="2417203"/>
              <a:chExt cx="348488" cy="348488"/>
            </a:xfrm>
          </p:grpSpPr>
          <p:sp>
            <p:nvSpPr>
              <p:cNvPr id="234" name="Freeform 40"/>
              <p:cNvSpPr>
                <a:spLocks noEditPoints="1"/>
              </p:cNvSpPr>
              <p:nvPr/>
            </p:nvSpPr>
            <p:spPr bwMode="black">
              <a:xfrm rot="2700000">
                <a:off x="8218852" y="2417203"/>
                <a:ext cx="348488" cy="34848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defTabSz="914120">
                  <a:defRPr/>
                </a:pPr>
                <a:endParaRPr lang="en-US" sz="1568" kern="0">
                  <a:solidFill>
                    <a:sysClr val="windowText" lastClr="000000"/>
                  </a:solidFill>
                  <a:latin typeface="Segoe UI"/>
                </a:endParaRPr>
              </a:p>
            </p:txBody>
          </p:sp>
          <p:sp useBgFill="1">
            <p:nvSpPr>
              <p:cNvPr id="235" name="Oval 234"/>
              <p:cNvSpPr/>
              <p:nvPr/>
            </p:nvSpPr>
            <p:spPr bwMode="auto">
              <a:xfrm>
                <a:off x="8238825" y="2437176"/>
                <a:ext cx="308542" cy="3085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86"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36" name="Picture 23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32045" t="28937" r="28761" b="43443"/>
              <a:stretch/>
            </p:blipFill>
            <p:spPr>
              <a:xfrm>
                <a:off x="8280621" y="2511792"/>
                <a:ext cx="269493" cy="202949"/>
              </a:xfrm>
              <a:prstGeom prst="rect">
                <a:avLst/>
              </a:prstGeom>
            </p:spPr>
          </p:pic>
        </p:grpSp>
      </p:grpSp>
      <p:cxnSp>
        <p:nvCxnSpPr>
          <p:cNvPr id="238" name="Elbow Connector 237"/>
          <p:cNvCxnSpPr/>
          <p:nvPr/>
        </p:nvCxnSpPr>
        <p:spPr>
          <a:xfrm rot="5400000" flipH="1">
            <a:off x="7296184" y="3246875"/>
            <a:ext cx="427323" cy="5251563"/>
          </a:xfrm>
          <a:prstGeom prst="bentConnector5">
            <a:avLst>
              <a:gd name="adj1" fmla="val -47578"/>
              <a:gd name="adj2" fmla="val 49561"/>
              <a:gd name="adj3" fmla="val -48275"/>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45" name="Rectangle 244"/>
          <p:cNvSpPr>
            <a:spLocks noChangeAspect="1"/>
          </p:cNvSpPr>
          <p:nvPr/>
        </p:nvSpPr>
        <p:spPr bwMode="auto">
          <a:xfrm>
            <a:off x="4420492" y="5383356"/>
            <a:ext cx="1199211" cy="267995"/>
          </a:xfrm>
          <a:prstGeom prst="rect">
            <a:avLst/>
          </a:prstGeom>
          <a:noFill/>
          <a:ln w="412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17" rIns="0" bIns="0" numCol="1" spcCol="0" rtlCol="0" fromWordArt="0" anchor="t" anchorCtr="0" forceAA="0" compatLnSpc="1">
            <a:prstTxWarp prst="textNoShape">
              <a:avLst/>
            </a:prstTxWarp>
            <a:noAutofit/>
          </a:bodyPr>
          <a:lstStyle/>
          <a:p>
            <a:pPr algn="ctr" defTabSz="913833" fontAlgn="base">
              <a:lnSpc>
                <a:spcPct val="90000"/>
              </a:lnSpc>
              <a:spcBef>
                <a:spcPct val="0"/>
              </a:spcBef>
              <a:spcAft>
                <a:spcPct val="0"/>
              </a:spcAft>
              <a:defRPr/>
            </a:pPr>
            <a:r>
              <a:rPr lang="en-US" sz="1079" kern="0" spc="-49">
                <a:solidFill>
                  <a:srgbClr val="0078D7"/>
                </a:solidFill>
                <a:latin typeface="Segoe UI Semilight"/>
                <a:ea typeface="Segoe UI" pitchFamily="34" charset="0"/>
                <a:cs typeface="Segoe UI Semibold" panose="020B0702040204020203" pitchFamily="34" charset="0"/>
              </a:rPr>
              <a:t>Inputs &amp; Outcomes</a:t>
            </a:r>
          </a:p>
        </p:txBody>
      </p:sp>
      <p:cxnSp>
        <p:nvCxnSpPr>
          <p:cNvPr id="255" name="Straight Connector 254"/>
          <p:cNvCxnSpPr>
            <a:stCxn id="260" idx="4"/>
          </p:cNvCxnSpPr>
          <p:nvPr/>
        </p:nvCxnSpPr>
        <p:spPr>
          <a:xfrm flipH="1">
            <a:off x="7554162" y="6086318"/>
            <a:ext cx="1" cy="223548"/>
          </a:xfrm>
          <a:prstGeom prst="line">
            <a:avLst/>
          </a:prstGeom>
          <a:ln w="19050">
            <a:solidFill>
              <a:srgbClr val="9D9D9D"/>
            </a:solidFill>
            <a:prstDash val="sysDash"/>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59" name="Elbow Connector 258"/>
          <p:cNvCxnSpPr/>
          <p:nvPr/>
        </p:nvCxnSpPr>
        <p:spPr>
          <a:xfrm rot="5400000">
            <a:off x="6895081" y="3442591"/>
            <a:ext cx="138815" cy="3458751"/>
          </a:xfrm>
          <a:prstGeom prst="bentConnector2">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0" name="Oval 259"/>
          <p:cNvSpPr/>
          <p:nvPr/>
        </p:nvSpPr>
        <p:spPr bwMode="auto">
          <a:xfrm>
            <a:off x="7249197" y="5476388"/>
            <a:ext cx="609928" cy="609928"/>
          </a:xfrm>
          <a:prstGeom prst="ellipse">
            <a:avLst/>
          </a:prstGeom>
          <a:solidFill>
            <a:schemeClr val="bg2">
              <a:lumMod val="25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913833" fontAlgn="base">
              <a:lnSpc>
                <a:spcPct val="90000"/>
              </a:lnSpc>
              <a:spcBef>
                <a:spcPct val="0"/>
              </a:spcBef>
              <a:spcAft>
                <a:spcPct val="0"/>
              </a:spcAft>
              <a:defRPr/>
            </a:pPr>
            <a:r>
              <a:rPr lang="en-US" sz="883" kern="0">
                <a:solidFill>
                  <a:srgbClr val="FFFFFF"/>
                </a:solidFill>
                <a:latin typeface="Segoe UI Semilight"/>
                <a:ea typeface="Segoe UI" pitchFamily="34" charset="0"/>
                <a:cs typeface="Segoe UI" pitchFamily="34" charset="0"/>
              </a:rPr>
              <a:t>False </a:t>
            </a:r>
            <a:br>
              <a:rPr lang="en-US" sz="883" kern="0">
                <a:solidFill>
                  <a:srgbClr val="FFFFFF"/>
                </a:solidFill>
                <a:latin typeface="Segoe UI Semilight"/>
                <a:ea typeface="Segoe UI" pitchFamily="34" charset="0"/>
                <a:cs typeface="Segoe UI" pitchFamily="34" charset="0"/>
              </a:rPr>
            </a:br>
            <a:r>
              <a:rPr lang="en-US" sz="883" kern="0">
                <a:solidFill>
                  <a:srgbClr val="FFFFFF"/>
                </a:solidFill>
                <a:latin typeface="Segoe UI Semilight"/>
                <a:ea typeface="Segoe UI" pitchFamily="34" charset="0"/>
                <a:cs typeface="Segoe UI" pitchFamily="34" charset="0"/>
              </a:rPr>
              <a:t>Negative</a:t>
            </a:r>
          </a:p>
        </p:txBody>
      </p:sp>
      <p:sp>
        <p:nvSpPr>
          <p:cNvPr id="265" name="Rectangle 264"/>
          <p:cNvSpPr/>
          <p:nvPr/>
        </p:nvSpPr>
        <p:spPr>
          <a:xfrm>
            <a:off x="5700305" y="5260371"/>
            <a:ext cx="1140056" cy="273280"/>
          </a:xfrm>
          <a:prstGeom prst="rect">
            <a:avLst/>
          </a:prstGeom>
        </p:spPr>
        <p:txBody>
          <a:bodyPr wrap="none">
            <a:spAutoFit/>
          </a:bodyPr>
          <a:lstStyle/>
          <a:p>
            <a:pPr algn="ctr" defTabSz="896122">
              <a:defRPr/>
            </a:pPr>
            <a:r>
              <a:rPr lang="en-US" sz="1176" kern="0">
                <a:solidFill>
                  <a:sysClr val="windowText" lastClr="000000"/>
                </a:solidFill>
                <a:latin typeface="Segoe UI Semilight"/>
                <a:ea typeface="Segoe UI" pitchFamily="34" charset="0"/>
                <a:cs typeface="Segoe UI Semibold" panose="020B0702040204020203" pitchFamily="34" charset="0"/>
              </a:rPr>
              <a:t>We were right!</a:t>
            </a:r>
            <a:endParaRPr lang="en-US" sz="1176" kern="0">
              <a:solidFill>
                <a:sysClr val="windowText" lastClr="000000"/>
              </a:solidFill>
              <a:latin typeface="Segoe UI Semilight"/>
            </a:endParaRPr>
          </a:p>
        </p:txBody>
      </p:sp>
      <p:sp>
        <p:nvSpPr>
          <p:cNvPr id="266" name="Rectangle 265"/>
          <p:cNvSpPr/>
          <p:nvPr/>
        </p:nvSpPr>
        <p:spPr>
          <a:xfrm>
            <a:off x="5482877" y="5997511"/>
            <a:ext cx="1250662" cy="273280"/>
          </a:xfrm>
          <a:prstGeom prst="rect">
            <a:avLst/>
          </a:prstGeom>
        </p:spPr>
        <p:txBody>
          <a:bodyPr wrap="none">
            <a:spAutoFit/>
          </a:bodyPr>
          <a:lstStyle/>
          <a:p>
            <a:pPr algn="ctr" defTabSz="896122">
              <a:defRPr/>
            </a:pPr>
            <a:r>
              <a:rPr lang="en-US" sz="1176" kern="0">
                <a:solidFill>
                  <a:sysClr val="windowText" lastClr="000000"/>
                </a:solidFill>
                <a:latin typeface="Segoe UI Semilight"/>
                <a:ea typeface="Segoe UI" pitchFamily="34" charset="0"/>
                <a:cs typeface="Segoe UI Semibold" panose="020B0702040204020203" pitchFamily="34" charset="0"/>
              </a:rPr>
              <a:t>We were wrong!</a:t>
            </a:r>
            <a:endParaRPr lang="en-US" sz="1176" kern="0">
              <a:solidFill>
                <a:sysClr val="windowText" lastClr="000000"/>
              </a:solidFill>
              <a:latin typeface="Segoe UI Semilight"/>
            </a:endParaRPr>
          </a:p>
        </p:txBody>
      </p:sp>
      <p:sp>
        <p:nvSpPr>
          <p:cNvPr id="120" name="Rectangle 119"/>
          <p:cNvSpPr/>
          <p:nvPr/>
        </p:nvSpPr>
        <p:spPr>
          <a:xfrm>
            <a:off x="3550540" y="4828183"/>
            <a:ext cx="719766" cy="309508"/>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568" kern="0" spc="-49">
                <a:solidFill>
                  <a:sysClr val="windowText" lastClr="000000"/>
                </a:solidFill>
                <a:latin typeface="Segoe UI Semilight"/>
                <a:ea typeface="Segoe UI" pitchFamily="34" charset="0"/>
                <a:cs typeface="Segoe UI" pitchFamily="34" charset="0"/>
              </a:rPr>
              <a:t>Analyze</a:t>
            </a:r>
          </a:p>
        </p:txBody>
      </p:sp>
      <p:sp>
        <p:nvSpPr>
          <p:cNvPr id="126" name="Rectangle 125"/>
          <p:cNvSpPr/>
          <p:nvPr/>
        </p:nvSpPr>
        <p:spPr>
          <a:xfrm>
            <a:off x="4610404" y="3902046"/>
            <a:ext cx="685975" cy="309508"/>
          </a:xfrm>
          <a:prstGeom prst="rect">
            <a:avLst/>
          </a:prstGeom>
          <a:noFill/>
        </p:spPr>
        <p:txBody>
          <a:bodyPr wrap="none" lIns="44808" rIns="44808" anchor="ctr">
            <a:spAutoFit/>
          </a:bodyPr>
          <a:lstStyle/>
          <a:p>
            <a:pPr defTabSz="913833" fontAlgn="base">
              <a:lnSpc>
                <a:spcPct val="90000"/>
              </a:lnSpc>
              <a:spcBef>
                <a:spcPct val="0"/>
              </a:spcBef>
              <a:spcAft>
                <a:spcPct val="0"/>
              </a:spcAft>
              <a:defRPr/>
            </a:pPr>
            <a:r>
              <a:rPr lang="en-US" sz="1568" kern="0" spc="-49">
                <a:solidFill>
                  <a:sysClr val="windowText" lastClr="000000"/>
                </a:solidFill>
                <a:latin typeface="Segoe UI Semilight"/>
                <a:ea typeface="Segoe UI" pitchFamily="34" charset="0"/>
                <a:cs typeface="Segoe UI" pitchFamily="34" charset="0"/>
              </a:rPr>
              <a:t>Update</a:t>
            </a:r>
          </a:p>
        </p:txBody>
      </p:sp>
      <p:sp>
        <p:nvSpPr>
          <p:cNvPr id="128" name="Rectangle 127"/>
          <p:cNvSpPr/>
          <p:nvPr/>
        </p:nvSpPr>
        <p:spPr>
          <a:xfrm>
            <a:off x="3662893" y="2975908"/>
            <a:ext cx="663533" cy="309508"/>
          </a:xfrm>
          <a:prstGeom prst="rect">
            <a:avLst/>
          </a:prstGeom>
          <a:noFill/>
        </p:spPr>
        <p:txBody>
          <a:bodyPr wrap="none" lIns="44808" rIns="44808" anchor="ctr">
            <a:spAutoFit/>
          </a:bodyPr>
          <a:lstStyle/>
          <a:p>
            <a:pPr defTabSz="913833" fontAlgn="base">
              <a:lnSpc>
                <a:spcPct val="90000"/>
              </a:lnSpc>
              <a:spcBef>
                <a:spcPct val="0"/>
              </a:spcBef>
              <a:spcAft>
                <a:spcPct val="0"/>
              </a:spcAft>
              <a:defRPr/>
            </a:pPr>
            <a:r>
              <a:rPr lang="en-US" sz="1568" kern="0" spc="-49">
                <a:solidFill>
                  <a:sysClr val="windowText" lastClr="000000"/>
                </a:solidFill>
                <a:latin typeface="Segoe UI Semilight"/>
                <a:ea typeface="Segoe UI" pitchFamily="34" charset="0"/>
                <a:cs typeface="Segoe UI" pitchFamily="34" charset="0"/>
              </a:rPr>
              <a:t>Deploy</a:t>
            </a:r>
          </a:p>
        </p:txBody>
      </p:sp>
      <p:cxnSp>
        <p:nvCxnSpPr>
          <p:cNvPr id="112" name="Straight Arrow Connector 111"/>
          <p:cNvCxnSpPr/>
          <p:nvPr/>
        </p:nvCxnSpPr>
        <p:spPr>
          <a:xfrm flipH="1" flipV="1">
            <a:off x="4475017" y="4415208"/>
            <a:ext cx="318332" cy="406877"/>
          </a:xfrm>
          <a:prstGeom prst="straightConnector1">
            <a:avLst/>
          </a:prstGeom>
          <a:ln w="19050" cap="rnd">
            <a:solidFill>
              <a:schemeClr val="tx1"/>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4388924" y="3301701"/>
            <a:ext cx="155205" cy="475759"/>
          </a:xfrm>
          <a:prstGeom prst="straightConnector1">
            <a:avLst/>
          </a:prstGeom>
          <a:ln w="19050" cap="rnd">
            <a:solidFill>
              <a:schemeClr val="tx1"/>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6494526" y="3401369"/>
            <a:ext cx="709058" cy="234872"/>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029" kern="0" spc="-49">
                <a:solidFill>
                  <a:sysClr val="windowText" lastClr="000000"/>
                </a:solidFill>
                <a:latin typeface="Segoe UI Semilight"/>
                <a:ea typeface="Segoe UI" pitchFamily="34" charset="0"/>
                <a:cs typeface="Segoe UI Semibold" panose="020B0702040204020203" pitchFamily="34" charset="0"/>
              </a:rPr>
              <a:t>10+ TB Logs</a:t>
            </a:r>
          </a:p>
        </p:txBody>
      </p:sp>
      <p:sp useBgFill="1">
        <p:nvSpPr>
          <p:cNvPr id="142" name="Oval 141"/>
          <p:cNvSpPr/>
          <p:nvPr/>
        </p:nvSpPr>
        <p:spPr bwMode="auto">
          <a:xfrm>
            <a:off x="8388901" y="4492632"/>
            <a:ext cx="609928" cy="609928"/>
          </a:xfrm>
          <a:prstGeom prst="ellipse">
            <a:avLst/>
          </a:prstGeom>
          <a:ln w="1905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913833" fontAlgn="base">
              <a:lnSpc>
                <a:spcPct val="90000"/>
              </a:lnSpc>
              <a:spcBef>
                <a:spcPct val="0"/>
              </a:spcBef>
              <a:spcAft>
                <a:spcPct val="0"/>
              </a:spcAft>
              <a:defRPr/>
            </a:pPr>
            <a:r>
              <a:rPr lang="en-US" sz="883" kern="0">
                <a:solidFill>
                  <a:srgbClr val="C00000"/>
                </a:solidFill>
                <a:latin typeface="Segoe UI Semilight"/>
                <a:ea typeface="Segoe UI" pitchFamily="34" charset="0"/>
                <a:cs typeface="Segoe UI" pitchFamily="34" charset="0"/>
              </a:rPr>
              <a:t>True </a:t>
            </a:r>
            <a:br>
              <a:rPr lang="en-US" sz="883" kern="0">
                <a:solidFill>
                  <a:srgbClr val="C00000"/>
                </a:solidFill>
                <a:latin typeface="Segoe UI Semilight"/>
                <a:ea typeface="Segoe UI" pitchFamily="34" charset="0"/>
                <a:cs typeface="Segoe UI" pitchFamily="34" charset="0"/>
              </a:rPr>
            </a:br>
            <a:r>
              <a:rPr lang="en-US" sz="883" kern="0">
                <a:solidFill>
                  <a:srgbClr val="C00000"/>
                </a:solidFill>
                <a:latin typeface="Segoe UI Semilight"/>
                <a:ea typeface="Segoe UI" pitchFamily="34" charset="0"/>
                <a:cs typeface="Segoe UI" pitchFamily="34" charset="0"/>
              </a:rPr>
              <a:t>Positive</a:t>
            </a:r>
          </a:p>
        </p:txBody>
      </p:sp>
      <p:sp>
        <p:nvSpPr>
          <p:cNvPr id="143" name="Oval 142"/>
          <p:cNvSpPr/>
          <p:nvPr/>
        </p:nvSpPr>
        <p:spPr bwMode="auto">
          <a:xfrm>
            <a:off x="9830665" y="5476388"/>
            <a:ext cx="609928" cy="609928"/>
          </a:xfrm>
          <a:prstGeom prst="ellipse">
            <a:avLst/>
          </a:prstGeom>
          <a:solidFill>
            <a:schemeClr val="bg2">
              <a:lumMod val="25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913833" fontAlgn="base">
              <a:lnSpc>
                <a:spcPct val="90000"/>
              </a:lnSpc>
              <a:spcBef>
                <a:spcPct val="0"/>
              </a:spcBef>
              <a:spcAft>
                <a:spcPct val="0"/>
              </a:spcAft>
              <a:defRPr/>
            </a:pPr>
            <a:r>
              <a:rPr lang="en-US" sz="883" kern="0">
                <a:solidFill>
                  <a:srgbClr val="FFFFFF"/>
                </a:solidFill>
                <a:latin typeface="Segoe UI Semilight"/>
                <a:ea typeface="Segoe UI" pitchFamily="34" charset="0"/>
                <a:cs typeface="Segoe UI" pitchFamily="34" charset="0"/>
              </a:rPr>
              <a:t>False </a:t>
            </a:r>
            <a:br>
              <a:rPr lang="en-US" sz="883" kern="0">
                <a:solidFill>
                  <a:srgbClr val="FFFFFF"/>
                </a:solidFill>
                <a:latin typeface="Segoe UI Semilight"/>
                <a:ea typeface="Segoe UI" pitchFamily="34" charset="0"/>
                <a:cs typeface="Segoe UI" pitchFamily="34" charset="0"/>
              </a:rPr>
            </a:br>
            <a:r>
              <a:rPr lang="en-US" sz="883" kern="0">
                <a:solidFill>
                  <a:srgbClr val="FFFFFF"/>
                </a:solidFill>
                <a:latin typeface="Segoe UI Semilight"/>
                <a:ea typeface="Segoe UI" pitchFamily="34" charset="0"/>
                <a:cs typeface="Segoe UI" pitchFamily="34" charset="0"/>
              </a:rPr>
              <a:t>Positive</a:t>
            </a:r>
          </a:p>
        </p:txBody>
      </p:sp>
      <p:sp useBgFill="1">
        <p:nvSpPr>
          <p:cNvPr id="173" name="Rectangle 172"/>
          <p:cNvSpPr/>
          <p:nvPr/>
        </p:nvSpPr>
        <p:spPr>
          <a:xfrm rot="20294725">
            <a:off x="5523832" y="2605371"/>
            <a:ext cx="214832" cy="55109"/>
          </a:xfrm>
          <a:prstGeom prst="rect">
            <a:avLst/>
          </a:prstGeom>
        </p:spPr>
        <p:txBody>
          <a:bodyPr wrap="none" lIns="44808" rIns="44808" anchor="ctr">
            <a:noAutofit/>
          </a:bodyPr>
          <a:lstStyle/>
          <a:p>
            <a:pPr algn="ctr" defTabSz="913833" fontAlgn="base">
              <a:lnSpc>
                <a:spcPct val="90000"/>
              </a:lnSpc>
              <a:spcBef>
                <a:spcPct val="0"/>
              </a:spcBef>
              <a:spcAft>
                <a:spcPct val="0"/>
              </a:spcAft>
              <a:defRPr/>
            </a:pPr>
            <a:endParaRPr lang="en-US" sz="1176" kern="0" spc="-49">
              <a:solidFill>
                <a:srgbClr val="9D9D9D"/>
              </a:solidFill>
              <a:latin typeface="Segoe UI Semibold" panose="020B0702040204020203" pitchFamily="34" charset="0"/>
              <a:ea typeface="Segoe UI" pitchFamily="34" charset="0"/>
              <a:cs typeface="Segoe UI Semibold" panose="020B0702040204020203" pitchFamily="34" charset="0"/>
            </a:endParaRPr>
          </a:p>
        </p:txBody>
      </p:sp>
      <p:cxnSp>
        <p:nvCxnSpPr>
          <p:cNvPr id="119" name="Straight Arrow Connector 118"/>
          <p:cNvCxnSpPr/>
          <p:nvPr/>
        </p:nvCxnSpPr>
        <p:spPr>
          <a:xfrm flipV="1">
            <a:off x="4732368" y="1663335"/>
            <a:ext cx="3284341" cy="1402453"/>
          </a:xfrm>
          <a:prstGeom prst="straightConnector1">
            <a:avLst/>
          </a:prstGeom>
          <a:ln w="19050">
            <a:solidFill>
              <a:schemeClr val="tx2"/>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7" name="Freeform 73"/>
          <p:cNvSpPr>
            <a:spLocks noChangeAspect="1" noEditPoints="1"/>
          </p:cNvSpPr>
          <p:nvPr/>
        </p:nvSpPr>
        <p:spPr bwMode="auto">
          <a:xfrm>
            <a:off x="9802133" y="2962464"/>
            <a:ext cx="510055" cy="421665"/>
          </a:xfrm>
          <a:custGeom>
            <a:avLst/>
            <a:gdLst>
              <a:gd name="T0" fmla="*/ 352 w 352"/>
              <a:gd name="T1" fmla="*/ 291 h 291"/>
              <a:gd name="T2" fmla="*/ 0 w 352"/>
              <a:gd name="T3" fmla="*/ 291 h 291"/>
              <a:gd name="T4" fmla="*/ 177 w 352"/>
              <a:gd name="T5" fmla="*/ 0 h 291"/>
              <a:gd name="T6" fmla="*/ 352 w 352"/>
              <a:gd name="T7" fmla="*/ 291 h 291"/>
              <a:gd name="T8" fmla="*/ 35 w 352"/>
              <a:gd name="T9" fmla="*/ 272 h 291"/>
              <a:gd name="T10" fmla="*/ 319 w 352"/>
              <a:gd name="T11" fmla="*/ 272 h 291"/>
              <a:gd name="T12" fmla="*/ 177 w 352"/>
              <a:gd name="T13" fmla="*/ 38 h 291"/>
              <a:gd name="T14" fmla="*/ 35 w 352"/>
              <a:gd name="T15" fmla="*/ 272 h 291"/>
              <a:gd name="T16" fmla="*/ 187 w 352"/>
              <a:gd name="T17" fmla="*/ 95 h 291"/>
              <a:gd name="T18" fmla="*/ 168 w 352"/>
              <a:gd name="T19" fmla="*/ 95 h 291"/>
              <a:gd name="T20" fmla="*/ 168 w 352"/>
              <a:gd name="T21" fmla="*/ 211 h 291"/>
              <a:gd name="T22" fmla="*/ 187 w 352"/>
              <a:gd name="T23" fmla="*/ 211 h 291"/>
              <a:gd name="T24" fmla="*/ 187 w 352"/>
              <a:gd name="T25" fmla="*/ 95 h 291"/>
              <a:gd name="T26" fmla="*/ 187 w 352"/>
              <a:gd name="T27" fmla="*/ 234 h 291"/>
              <a:gd name="T28" fmla="*/ 168 w 352"/>
              <a:gd name="T29" fmla="*/ 234 h 291"/>
              <a:gd name="T30" fmla="*/ 168 w 352"/>
              <a:gd name="T31" fmla="*/ 251 h 291"/>
              <a:gd name="T32" fmla="*/ 187 w 352"/>
              <a:gd name="T33" fmla="*/ 251 h 291"/>
              <a:gd name="T34" fmla="*/ 187 w 352"/>
              <a:gd name="T35" fmla="*/ 23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2" h="291">
                <a:moveTo>
                  <a:pt x="352" y="291"/>
                </a:moveTo>
                <a:lnTo>
                  <a:pt x="0" y="291"/>
                </a:lnTo>
                <a:lnTo>
                  <a:pt x="177" y="0"/>
                </a:lnTo>
                <a:lnTo>
                  <a:pt x="352" y="291"/>
                </a:lnTo>
                <a:close/>
                <a:moveTo>
                  <a:pt x="35" y="272"/>
                </a:moveTo>
                <a:lnTo>
                  <a:pt x="319" y="272"/>
                </a:lnTo>
                <a:lnTo>
                  <a:pt x="177" y="38"/>
                </a:lnTo>
                <a:lnTo>
                  <a:pt x="35" y="272"/>
                </a:lnTo>
                <a:close/>
                <a:moveTo>
                  <a:pt x="187" y="95"/>
                </a:moveTo>
                <a:lnTo>
                  <a:pt x="168" y="95"/>
                </a:lnTo>
                <a:lnTo>
                  <a:pt x="168" y="211"/>
                </a:lnTo>
                <a:lnTo>
                  <a:pt x="187" y="211"/>
                </a:lnTo>
                <a:lnTo>
                  <a:pt x="187" y="95"/>
                </a:lnTo>
                <a:close/>
                <a:moveTo>
                  <a:pt x="187" y="234"/>
                </a:moveTo>
                <a:lnTo>
                  <a:pt x="168" y="234"/>
                </a:lnTo>
                <a:lnTo>
                  <a:pt x="168" y="251"/>
                </a:lnTo>
                <a:lnTo>
                  <a:pt x="187" y="251"/>
                </a:lnTo>
                <a:lnTo>
                  <a:pt x="187" y="234"/>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178" name="Freeform 270"/>
          <p:cNvSpPr>
            <a:spLocks noEditPoints="1"/>
          </p:cNvSpPr>
          <p:nvPr/>
        </p:nvSpPr>
        <p:spPr bwMode="auto">
          <a:xfrm>
            <a:off x="10918056" y="2994349"/>
            <a:ext cx="479905" cy="357895"/>
          </a:xfrm>
          <a:custGeom>
            <a:avLst/>
            <a:gdLst>
              <a:gd name="T0" fmla="*/ 0 w 125"/>
              <a:gd name="T1" fmla="*/ 71 h 93"/>
              <a:gd name="T2" fmla="*/ 53 w 125"/>
              <a:gd name="T3" fmla="*/ 44 h 93"/>
              <a:gd name="T4" fmla="*/ 110 w 125"/>
              <a:gd name="T5" fmla="*/ 15 h 93"/>
              <a:gd name="T6" fmla="*/ 101 w 125"/>
              <a:gd name="T7" fmla="*/ 5 h 93"/>
              <a:gd name="T8" fmla="*/ 106 w 125"/>
              <a:gd name="T9" fmla="*/ 0 h 93"/>
              <a:gd name="T10" fmla="*/ 125 w 125"/>
              <a:gd name="T11" fmla="*/ 19 h 93"/>
              <a:gd name="T12" fmla="*/ 106 w 125"/>
              <a:gd name="T13" fmla="*/ 37 h 93"/>
              <a:gd name="T14" fmla="*/ 101 w 125"/>
              <a:gd name="T15" fmla="*/ 32 h 93"/>
              <a:gd name="T16" fmla="*/ 110 w 125"/>
              <a:gd name="T17" fmla="*/ 23 h 93"/>
              <a:gd name="T18" fmla="*/ 59 w 125"/>
              <a:gd name="T19" fmla="*/ 49 h 93"/>
              <a:gd name="T20" fmla="*/ 0 w 125"/>
              <a:gd name="T21" fmla="*/ 79 h 93"/>
              <a:gd name="T22" fmla="*/ 0 w 125"/>
              <a:gd name="T23" fmla="*/ 71 h 93"/>
              <a:gd name="T24" fmla="*/ 50 w 125"/>
              <a:gd name="T25" fmla="*/ 35 h 93"/>
              <a:gd name="T26" fmla="*/ 0 w 125"/>
              <a:gd name="T27" fmla="*/ 15 h 93"/>
              <a:gd name="T28" fmla="*/ 0 w 125"/>
              <a:gd name="T29" fmla="*/ 23 h 93"/>
              <a:gd name="T30" fmla="*/ 45 w 125"/>
              <a:gd name="T31" fmla="*/ 41 h 93"/>
              <a:gd name="T32" fmla="*/ 46 w 125"/>
              <a:gd name="T33" fmla="*/ 39 h 93"/>
              <a:gd name="T34" fmla="*/ 50 w 125"/>
              <a:gd name="T35" fmla="*/ 35 h 93"/>
              <a:gd name="T36" fmla="*/ 106 w 125"/>
              <a:gd name="T37" fmla="*/ 93 h 93"/>
              <a:gd name="T38" fmla="*/ 125 w 125"/>
              <a:gd name="T39" fmla="*/ 75 h 93"/>
              <a:gd name="T40" fmla="*/ 106 w 125"/>
              <a:gd name="T41" fmla="*/ 56 h 93"/>
              <a:gd name="T42" fmla="*/ 101 w 125"/>
              <a:gd name="T43" fmla="*/ 61 h 93"/>
              <a:gd name="T44" fmla="*/ 110 w 125"/>
              <a:gd name="T45" fmla="*/ 71 h 93"/>
              <a:gd name="T46" fmla="*/ 67 w 125"/>
              <a:gd name="T47" fmla="*/ 52 h 93"/>
              <a:gd name="T48" fmla="*/ 65 w 125"/>
              <a:gd name="T49" fmla="*/ 54 h 93"/>
              <a:gd name="T50" fmla="*/ 61 w 125"/>
              <a:gd name="T51" fmla="*/ 58 h 93"/>
              <a:gd name="T52" fmla="*/ 110 w 125"/>
              <a:gd name="T53" fmla="*/ 79 h 93"/>
              <a:gd name="T54" fmla="*/ 101 w 125"/>
              <a:gd name="T55" fmla="*/ 88 h 93"/>
              <a:gd name="T56" fmla="*/ 106 w 125"/>
              <a:gd name="T5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93">
                <a:moveTo>
                  <a:pt x="0" y="71"/>
                </a:moveTo>
                <a:cubicBezTo>
                  <a:pt x="20" y="71"/>
                  <a:pt x="38" y="61"/>
                  <a:pt x="53" y="44"/>
                </a:cubicBezTo>
                <a:cubicBezTo>
                  <a:pt x="68" y="26"/>
                  <a:pt x="88" y="15"/>
                  <a:pt x="110" y="15"/>
                </a:cubicBezTo>
                <a:cubicBezTo>
                  <a:pt x="101" y="5"/>
                  <a:pt x="101" y="5"/>
                  <a:pt x="101" y="5"/>
                </a:cubicBezTo>
                <a:cubicBezTo>
                  <a:pt x="106" y="0"/>
                  <a:pt x="106" y="0"/>
                  <a:pt x="106" y="0"/>
                </a:cubicBezTo>
                <a:cubicBezTo>
                  <a:pt x="125" y="19"/>
                  <a:pt x="125" y="19"/>
                  <a:pt x="125" y="19"/>
                </a:cubicBezTo>
                <a:cubicBezTo>
                  <a:pt x="106" y="37"/>
                  <a:pt x="106" y="37"/>
                  <a:pt x="106" y="37"/>
                </a:cubicBezTo>
                <a:cubicBezTo>
                  <a:pt x="101" y="32"/>
                  <a:pt x="101" y="32"/>
                  <a:pt x="101" y="32"/>
                </a:cubicBezTo>
                <a:cubicBezTo>
                  <a:pt x="110" y="23"/>
                  <a:pt x="110" y="23"/>
                  <a:pt x="110" y="23"/>
                </a:cubicBezTo>
                <a:cubicBezTo>
                  <a:pt x="91" y="23"/>
                  <a:pt x="72" y="33"/>
                  <a:pt x="59" y="49"/>
                </a:cubicBezTo>
                <a:cubicBezTo>
                  <a:pt x="43" y="68"/>
                  <a:pt x="22" y="79"/>
                  <a:pt x="0" y="79"/>
                </a:cubicBezTo>
                <a:lnTo>
                  <a:pt x="0" y="71"/>
                </a:lnTo>
                <a:close/>
                <a:moveTo>
                  <a:pt x="50" y="35"/>
                </a:moveTo>
                <a:cubicBezTo>
                  <a:pt x="36" y="22"/>
                  <a:pt x="18" y="15"/>
                  <a:pt x="0" y="15"/>
                </a:cubicBezTo>
                <a:cubicBezTo>
                  <a:pt x="0" y="23"/>
                  <a:pt x="0" y="23"/>
                  <a:pt x="0" y="23"/>
                </a:cubicBezTo>
                <a:cubicBezTo>
                  <a:pt x="16" y="23"/>
                  <a:pt x="32" y="29"/>
                  <a:pt x="45" y="41"/>
                </a:cubicBezTo>
                <a:cubicBezTo>
                  <a:pt x="45" y="40"/>
                  <a:pt x="46" y="40"/>
                  <a:pt x="46" y="39"/>
                </a:cubicBezTo>
                <a:cubicBezTo>
                  <a:pt x="48" y="38"/>
                  <a:pt x="49" y="36"/>
                  <a:pt x="50" y="35"/>
                </a:cubicBezTo>
                <a:close/>
                <a:moveTo>
                  <a:pt x="106" y="93"/>
                </a:moveTo>
                <a:cubicBezTo>
                  <a:pt x="125" y="75"/>
                  <a:pt x="125" y="75"/>
                  <a:pt x="125" y="75"/>
                </a:cubicBezTo>
                <a:cubicBezTo>
                  <a:pt x="106" y="56"/>
                  <a:pt x="106" y="56"/>
                  <a:pt x="106" y="56"/>
                </a:cubicBezTo>
                <a:cubicBezTo>
                  <a:pt x="101" y="61"/>
                  <a:pt x="101" y="61"/>
                  <a:pt x="101" y="61"/>
                </a:cubicBezTo>
                <a:cubicBezTo>
                  <a:pt x="110" y="71"/>
                  <a:pt x="110" y="71"/>
                  <a:pt x="110" y="71"/>
                </a:cubicBezTo>
                <a:cubicBezTo>
                  <a:pt x="94" y="70"/>
                  <a:pt x="79" y="64"/>
                  <a:pt x="67" y="52"/>
                </a:cubicBezTo>
                <a:cubicBezTo>
                  <a:pt x="66" y="53"/>
                  <a:pt x="65" y="54"/>
                  <a:pt x="65" y="54"/>
                </a:cubicBezTo>
                <a:cubicBezTo>
                  <a:pt x="64" y="56"/>
                  <a:pt x="63" y="57"/>
                  <a:pt x="61" y="58"/>
                </a:cubicBezTo>
                <a:cubicBezTo>
                  <a:pt x="75" y="71"/>
                  <a:pt x="92" y="78"/>
                  <a:pt x="110" y="79"/>
                </a:cubicBezTo>
                <a:cubicBezTo>
                  <a:pt x="101" y="88"/>
                  <a:pt x="101" y="88"/>
                  <a:pt x="101" y="88"/>
                </a:cubicBezTo>
                <a:lnTo>
                  <a:pt x="106" y="93"/>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179" name="Freeform 54"/>
          <p:cNvSpPr>
            <a:spLocks noChangeAspect="1" noEditPoints="1"/>
          </p:cNvSpPr>
          <p:nvPr/>
        </p:nvSpPr>
        <p:spPr bwMode="auto">
          <a:xfrm>
            <a:off x="8704973" y="3019564"/>
            <a:ext cx="491292" cy="307465"/>
          </a:xfrm>
          <a:custGeom>
            <a:avLst/>
            <a:gdLst>
              <a:gd name="T0" fmla="*/ 0 w 128"/>
              <a:gd name="T1" fmla="*/ 44 h 80"/>
              <a:gd name="T2" fmla="*/ 8 w 128"/>
              <a:gd name="T3" fmla="*/ 44 h 80"/>
              <a:gd name="T4" fmla="*/ 20 w 128"/>
              <a:gd name="T5" fmla="*/ 32 h 80"/>
              <a:gd name="T6" fmla="*/ 32 w 128"/>
              <a:gd name="T7" fmla="*/ 44 h 80"/>
              <a:gd name="T8" fmla="*/ 40 w 128"/>
              <a:gd name="T9" fmla="*/ 44 h 80"/>
              <a:gd name="T10" fmla="*/ 31 w 128"/>
              <a:gd name="T11" fmla="*/ 27 h 80"/>
              <a:gd name="T12" fmla="*/ 36 w 128"/>
              <a:gd name="T13" fmla="*/ 16 h 80"/>
              <a:gd name="T14" fmla="*/ 20 w 128"/>
              <a:gd name="T15" fmla="*/ 0 h 80"/>
              <a:gd name="T16" fmla="*/ 4 w 128"/>
              <a:gd name="T17" fmla="*/ 16 h 80"/>
              <a:gd name="T18" fmla="*/ 9 w 128"/>
              <a:gd name="T19" fmla="*/ 27 h 80"/>
              <a:gd name="T20" fmla="*/ 0 w 128"/>
              <a:gd name="T21" fmla="*/ 44 h 80"/>
              <a:gd name="T22" fmla="*/ 12 w 128"/>
              <a:gd name="T23" fmla="*/ 16 h 80"/>
              <a:gd name="T24" fmla="*/ 20 w 128"/>
              <a:gd name="T25" fmla="*/ 8 h 80"/>
              <a:gd name="T26" fmla="*/ 28 w 128"/>
              <a:gd name="T27" fmla="*/ 16 h 80"/>
              <a:gd name="T28" fmla="*/ 20 w 128"/>
              <a:gd name="T29" fmla="*/ 24 h 80"/>
              <a:gd name="T30" fmla="*/ 12 w 128"/>
              <a:gd name="T31" fmla="*/ 16 h 80"/>
              <a:gd name="T32" fmla="*/ 119 w 128"/>
              <a:gd name="T33" fmla="*/ 63 h 80"/>
              <a:gd name="T34" fmla="*/ 124 w 128"/>
              <a:gd name="T35" fmla="*/ 52 h 80"/>
              <a:gd name="T36" fmla="*/ 108 w 128"/>
              <a:gd name="T37" fmla="*/ 36 h 80"/>
              <a:gd name="T38" fmla="*/ 92 w 128"/>
              <a:gd name="T39" fmla="*/ 52 h 80"/>
              <a:gd name="T40" fmla="*/ 97 w 128"/>
              <a:gd name="T41" fmla="*/ 63 h 80"/>
              <a:gd name="T42" fmla="*/ 88 w 128"/>
              <a:gd name="T43" fmla="*/ 80 h 80"/>
              <a:gd name="T44" fmla="*/ 96 w 128"/>
              <a:gd name="T45" fmla="*/ 80 h 80"/>
              <a:gd name="T46" fmla="*/ 108 w 128"/>
              <a:gd name="T47" fmla="*/ 68 h 80"/>
              <a:gd name="T48" fmla="*/ 120 w 128"/>
              <a:gd name="T49" fmla="*/ 80 h 80"/>
              <a:gd name="T50" fmla="*/ 128 w 128"/>
              <a:gd name="T51" fmla="*/ 80 h 80"/>
              <a:gd name="T52" fmla="*/ 119 w 128"/>
              <a:gd name="T53" fmla="*/ 63 h 80"/>
              <a:gd name="T54" fmla="*/ 100 w 128"/>
              <a:gd name="T55" fmla="*/ 52 h 80"/>
              <a:gd name="T56" fmla="*/ 108 w 128"/>
              <a:gd name="T57" fmla="*/ 44 h 80"/>
              <a:gd name="T58" fmla="*/ 116 w 128"/>
              <a:gd name="T59" fmla="*/ 52 h 80"/>
              <a:gd name="T60" fmla="*/ 108 w 128"/>
              <a:gd name="T61" fmla="*/ 60 h 80"/>
              <a:gd name="T62" fmla="*/ 100 w 128"/>
              <a:gd name="T63" fmla="*/ 52 h 80"/>
              <a:gd name="T64" fmla="*/ 56 w 128"/>
              <a:gd name="T65" fmla="*/ 0 h 80"/>
              <a:gd name="T66" fmla="*/ 56 w 128"/>
              <a:gd name="T67" fmla="*/ 12 h 80"/>
              <a:gd name="T68" fmla="*/ 44 w 128"/>
              <a:gd name="T69" fmla="*/ 24 h 80"/>
              <a:gd name="T70" fmla="*/ 56 w 128"/>
              <a:gd name="T71" fmla="*/ 24 h 80"/>
              <a:gd name="T72" fmla="*/ 128 w 128"/>
              <a:gd name="T73" fmla="*/ 24 h 80"/>
              <a:gd name="T74" fmla="*/ 128 w 128"/>
              <a:gd name="T75" fmla="*/ 0 h 80"/>
              <a:gd name="T76" fmla="*/ 56 w 128"/>
              <a:gd name="T77" fmla="*/ 0 h 80"/>
              <a:gd name="T78" fmla="*/ 120 w 128"/>
              <a:gd name="T79" fmla="*/ 16 h 80"/>
              <a:gd name="T80" fmla="*/ 64 w 128"/>
              <a:gd name="T81" fmla="*/ 16 h 80"/>
              <a:gd name="T82" fmla="*/ 64 w 128"/>
              <a:gd name="T83" fmla="*/ 15 h 80"/>
              <a:gd name="T84" fmla="*/ 64 w 128"/>
              <a:gd name="T85" fmla="*/ 12 h 80"/>
              <a:gd name="T86" fmla="*/ 64 w 128"/>
              <a:gd name="T87" fmla="*/ 8 h 80"/>
              <a:gd name="T88" fmla="*/ 120 w 128"/>
              <a:gd name="T89" fmla="*/ 8 h 80"/>
              <a:gd name="T90" fmla="*/ 120 w 128"/>
              <a:gd name="T91" fmla="*/ 16 h 80"/>
              <a:gd name="T92" fmla="*/ 72 w 128"/>
              <a:gd name="T93" fmla="*/ 64 h 80"/>
              <a:gd name="T94" fmla="*/ 84 w 128"/>
              <a:gd name="T95" fmla="*/ 52 h 80"/>
              <a:gd name="T96" fmla="*/ 72 w 128"/>
              <a:gd name="T97" fmla="*/ 52 h 80"/>
              <a:gd name="T98" fmla="*/ 0 w 128"/>
              <a:gd name="T99" fmla="*/ 52 h 80"/>
              <a:gd name="T100" fmla="*/ 0 w 128"/>
              <a:gd name="T101" fmla="*/ 76 h 80"/>
              <a:gd name="T102" fmla="*/ 72 w 128"/>
              <a:gd name="T103" fmla="*/ 76 h 80"/>
              <a:gd name="T104" fmla="*/ 72 w 128"/>
              <a:gd name="T105" fmla="*/ 64 h 80"/>
              <a:gd name="T106" fmla="*/ 64 w 128"/>
              <a:gd name="T107" fmla="*/ 68 h 80"/>
              <a:gd name="T108" fmla="*/ 8 w 128"/>
              <a:gd name="T109" fmla="*/ 68 h 80"/>
              <a:gd name="T110" fmla="*/ 8 w 128"/>
              <a:gd name="T111" fmla="*/ 60 h 80"/>
              <a:gd name="T112" fmla="*/ 64 w 128"/>
              <a:gd name="T113" fmla="*/ 60 h 80"/>
              <a:gd name="T114" fmla="*/ 64 w 128"/>
              <a:gd name="T115" fmla="*/ 60 h 80"/>
              <a:gd name="T116" fmla="*/ 64 w 128"/>
              <a:gd name="T117" fmla="*/ 64 h 80"/>
              <a:gd name="T118" fmla="*/ 64 w 128"/>
              <a:gd name="T119"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80">
                <a:moveTo>
                  <a:pt x="0" y="44"/>
                </a:moveTo>
                <a:cubicBezTo>
                  <a:pt x="8" y="44"/>
                  <a:pt x="8" y="44"/>
                  <a:pt x="8" y="44"/>
                </a:cubicBezTo>
                <a:cubicBezTo>
                  <a:pt x="8" y="37"/>
                  <a:pt x="13" y="32"/>
                  <a:pt x="20" y="32"/>
                </a:cubicBezTo>
                <a:cubicBezTo>
                  <a:pt x="26" y="32"/>
                  <a:pt x="32" y="37"/>
                  <a:pt x="32" y="44"/>
                </a:cubicBezTo>
                <a:cubicBezTo>
                  <a:pt x="40" y="44"/>
                  <a:pt x="40" y="44"/>
                  <a:pt x="40" y="44"/>
                </a:cubicBezTo>
                <a:cubicBezTo>
                  <a:pt x="40" y="37"/>
                  <a:pt x="36" y="31"/>
                  <a:pt x="31" y="27"/>
                </a:cubicBezTo>
                <a:cubicBezTo>
                  <a:pt x="34" y="24"/>
                  <a:pt x="36" y="20"/>
                  <a:pt x="36" y="16"/>
                </a:cubicBezTo>
                <a:cubicBezTo>
                  <a:pt x="36" y="7"/>
                  <a:pt x="29" y="0"/>
                  <a:pt x="20" y="0"/>
                </a:cubicBezTo>
                <a:cubicBezTo>
                  <a:pt x="11" y="0"/>
                  <a:pt x="4" y="7"/>
                  <a:pt x="4" y="16"/>
                </a:cubicBezTo>
                <a:cubicBezTo>
                  <a:pt x="4" y="20"/>
                  <a:pt x="6" y="24"/>
                  <a:pt x="9" y="27"/>
                </a:cubicBezTo>
                <a:cubicBezTo>
                  <a:pt x="3" y="31"/>
                  <a:pt x="0" y="37"/>
                  <a:pt x="0" y="44"/>
                </a:cubicBezTo>
                <a:close/>
                <a:moveTo>
                  <a:pt x="12" y="16"/>
                </a:moveTo>
                <a:cubicBezTo>
                  <a:pt x="12" y="11"/>
                  <a:pt x="15" y="8"/>
                  <a:pt x="20" y="8"/>
                </a:cubicBezTo>
                <a:cubicBezTo>
                  <a:pt x="24" y="8"/>
                  <a:pt x="28" y="11"/>
                  <a:pt x="28" y="16"/>
                </a:cubicBezTo>
                <a:cubicBezTo>
                  <a:pt x="28" y="20"/>
                  <a:pt x="24" y="24"/>
                  <a:pt x="20" y="24"/>
                </a:cubicBezTo>
                <a:cubicBezTo>
                  <a:pt x="15" y="24"/>
                  <a:pt x="12" y="20"/>
                  <a:pt x="12" y="16"/>
                </a:cubicBezTo>
                <a:close/>
                <a:moveTo>
                  <a:pt x="119" y="63"/>
                </a:moveTo>
                <a:cubicBezTo>
                  <a:pt x="122" y="60"/>
                  <a:pt x="124" y="56"/>
                  <a:pt x="124" y="52"/>
                </a:cubicBezTo>
                <a:cubicBezTo>
                  <a:pt x="124" y="43"/>
                  <a:pt x="117" y="36"/>
                  <a:pt x="108" y="36"/>
                </a:cubicBezTo>
                <a:cubicBezTo>
                  <a:pt x="99" y="36"/>
                  <a:pt x="92" y="43"/>
                  <a:pt x="92" y="52"/>
                </a:cubicBezTo>
                <a:cubicBezTo>
                  <a:pt x="92" y="56"/>
                  <a:pt x="94" y="60"/>
                  <a:pt x="97" y="63"/>
                </a:cubicBezTo>
                <a:cubicBezTo>
                  <a:pt x="91" y="67"/>
                  <a:pt x="88" y="73"/>
                  <a:pt x="88" y="80"/>
                </a:cubicBezTo>
                <a:cubicBezTo>
                  <a:pt x="96" y="80"/>
                  <a:pt x="96" y="80"/>
                  <a:pt x="96" y="80"/>
                </a:cubicBezTo>
                <a:cubicBezTo>
                  <a:pt x="96" y="73"/>
                  <a:pt x="101" y="68"/>
                  <a:pt x="108" y="68"/>
                </a:cubicBezTo>
                <a:cubicBezTo>
                  <a:pt x="114" y="68"/>
                  <a:pt x="120" y="73"/>
                  <a:pt x="120" y="80"/>
                </a:cubicBezTo>
                <a:cubicBezTo>
                  <a:pt x="128" y="80"/>
                  <a:pt x="128" y="80"/>
                  <a:pt x="128" y="80"/>
                </a:cubicBezTo>
                <a:cubicBezTo>
                  <a:pt x="128" y="73"/>
                  <a:pt x="124" y="67"/>
                  <a:pt x="119" y="63"/>
                </a:cubicBezTo>
                <a:close/>
                <a:moveTo>
                  <a:pt x="100" y="52"/>
                </a:moveTo>
                <a:cubicBezTo>
                  <a:pt x="100" y="47"/>
                  <a:pt x="103" y="44"/>
                  <a:pt x="108" y="44"/>
                </a:cubicBezTo>
                <a:cubicBezTo>
                  <a:pt x="112" y="44"/>
                  <a:pt x="116" y="47"/>
                  <a:pt x="116" y="52"/>
                </a:cubicBezTo>
                <a:cubicBezTo>
                  <a:pt x="116" y="56"/>
                  <a:pt x="112" y="60"/>
                  <a:pt x="108" y="60"/>
                </a:cubicBezTo>
                <a:cubicBezTo>
                  <a:pt x="103" y="60"/>
                  <a:pt x="100" y="56"/>
                  <a:pt x="100" y="52"/>
                </a:cubicBezTo>
                <a:close/>
                <a:moveTo>
                  <a:pt x="56" y="0"/>
                </a:moveTo>
                <a:cubicBezTo>
                  <a:pt x="56" y="12"/>
                  <a:pt x="56" y="12"/>
                  <a:pt x="56" y="12"/>
                </a:cubicBezTo>
                <a:cubicBezTo>
                  <a:pt x="44" y="24"/>
                  <a:pt x="44" y="24"/>
                  <a:pt x="44" y="24"/>
                </a:cubicBezTo>
                <a:cubicBezTo>
                  <a:pt x="56" y="24"/>
                  <a:pt x="56" y="24"/>
                  <a:pt x="56" y="24"/>
                </a:cubicBezTo>
                <a:cubicBezTo>
                  <a:pt x="128" y="24"/>
                  <a:pt x="128" y="24"/>
                  <a:pt x="128" y="24"/>
                </a:cubicBezTo>
                <a:cubicBezTo>
                  <a:pt x="128" y="0"/>
                  <a:pt x="128" y="0"/>
                  <a:pt x="128" y="0"/>
                </a:cubicBezTo>
                <a:lnTo>
                  <a:pt x="56" y="0"/>
                </a:lnTo>
                <a:close/>
                <a:moveTo>
                  <a:pt x="120" y="16"/>
                </a:moveTo>
                <a:cubicBezTo>
                  <a:pt x="64" y="16"/>
                  <a:pt x="64" y="16"/>
                  <a:pt x="64" y="16"/>
                </a:cubicBezTo>
                <a:cubicBezTo>
                  <a:pt x="64" y="15"/>
                  <a:pt x="64" y="15"/>
                  <a:pt x="64" y="15"/>
                </a:cubicBezTo>
                <a:cubicBezTo>
                  <a:pt x="64" y="12"/>
                  <a:pt x="64" y="12"/>
                  <a:pt x="64" y="12"/>
                </a:cubicBezTo>
                <a:cubicBezTo>
                  <a:pt x="64" y="8"/>
                  <a:pt x="64" y="8"/>
                  <a:pt x="64" y="8"/>
                </a:cubicBezTo>
                <a:cubicBezTo>
                  <a:pt x="120" y="8"/>
                  <a:pt x="120" y="8"/>
                  <a:pt x="120" y="8"/>
                </a:cubicBezTo>
                <a:lnTo>
                  <a:pt x="120" y="16"/>
                </a:lnTo>
                <a:close/>
                <a:moveTo>
                  <a:pt x="72" y="64"/>
                </a:moveTo>
                <a:cubicBezTo>
                  <a:pt x="84" y="52"/>
                  <a:pt x="84" y="52"/>
                  <a:pt x="84" y="52"/>
                </a:cubicBezTo>
                <a:cubicBezTo>
                  <a:pt x="72" y="52"/>
                  <a:pt x="72" y="52"/>
                  <a:pt x="72" y="52"/>
                </a:cubicBezTo>
                <a:cubicBezTo>
                  <a:pt x="0" y="52"/>
                  <a:pt x="0" y="52"/>
                  <a:pt x="0" y="52"/>
                </a:cubicBezTo>
                <a:cubicBezTo>
                  <a:pt x="0" y="76"/>
                  <a:pt x="0" y="76"/>
                  <a:pt x="0" y="76"/>
                </a:cubicBezTo>
                <a:cubicBezTo>
                  <a:pt x="72" y="76"/>
                  <a:pt x="72" y="76"/>
                  <a:pt x="72" y="76"/>
                </a:cubicBezTo>
                <a:lnTo>
                  <a:pt x="72" y="64"/>
                </a:lnTo>
                <a:close/>
                <a:moveTo>
                  <a:pt x="64" y="68"/>
                </a:moveTo>
                <a:cubicBezTo>
                  <a:pt x="8" y="68"/>
                  <a:pt x="8" y="68"/>
                  <a:pt x="8" y="68"/>
                </a:cubicBezTo>
                <a:cubicBezTo>
                  <a:pt x="8" y="60"/>
                  <a:pt x="8" y="60"/>
                  <a:pt x="8" y="60"/>
                </a:cubicBezTo>
                <a:cubicBezTo>
                  <a:pt x="64" y="60"/>
                  <a:pt x="64" y="60"/>
                  <a:pt x="64" y="60"/>
                </a:cubicBezTo>
                <a:cubicBezTo>
                  <a:pt x="64" y="60"/>
                  <a:pt x="64" y="60"/>
                  <a:pt x="64" y="60"/>
                </a:cubicBezTo>
                <a:cubicBezTo>
                  <a:pt x="64" y="64"/>
                  <a:pt x="64" y="64"/>
                  <a:pt x="64" y="64"/>
                </a:cubicBezTo>
                <a:lnTo>
                  <a:pt x="64" y="68"/>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209" name="Freeform 124"/>
          <p:cNvSpPr>
            <a:spLocks noChangeAspect="1" noChangeArrowheads="1"/>
          </p:cNvSpPr>
          <p:nvPr/>
        </p:nvSpPr>
        <p:spPr bwMode="auto">
          <a:xfrm>
            <a:off x="7607813" y="3019564"/>
            <a:ext cx="491292" cy="307465"/>
          </a:xfrm>
          <a:custGeom>
            <a:avLst/>
            <a:gdLst>
              <a:gd name="connsiteX0" fmla="*/ 0 w 479425"/>
              <a:gd name="connsiteY0" fmla="*/ 0 h 300038"/>
              <a:gd name="connsiteX1" fmla="*/ 179388 w 479425"/>
              <a:gd name="connsiteY1" fmla="*/ 0 h 300038"/>
              <a:gd name="connsiteX2" fmla="*/ 179388 w 479425"/>
              <a:gd name="connsiteY2" fmla="*/ 44450 h 300038"/>
              <a:gd name="connsiteX3" fmla="*/ 330200 w 479425"/>
              <a:gd name="connsiteY3" fmla="*/ 44450 h 300038"/>
              <a:gd name="connsiteX4" fmla="*/ 330200 w 479425"/>
              <a:gd name="connsiteY4" fmla="*/ 134937 h 300038"/>
              <a:gd name="connsiteX5" fmla="*/ 479425 w 479425"/>
              <a:gd name="connsiteY5" fmla="*/ 134937 h 300038"/>
              <a:gd name="connsiteX6" fmla="*/ 479425 w 479425"/>
              <a:gd name="connsiteY6" fmla="*/ 165100 h 300038"/>
              <a:gd name="connsiteX7" fmla="*/ 330200 w 479425"/>
              <a:gd name="connsiteY7" fmla="*/ 165100 h 300038"/>
              <a:gd name="connsiteX8" fmla="*/ 330200 w 479425"/>
              <a:gd name="connsiteY8" fmla="*/ 255588 h 300038"/>
              <a:gd name="connsiteX9" fmla="*/ 179388 w 479425"/>
              <a:gd name="connsiteY9" fmla="*/ 255588 h 300038"/>
              <a:gd name="connsiteX10" fmla="*/ 179388 w 479425"/>
              <a:gd name="connsiteY10" fmla="*/ 300038 h 300038"/>
              <a:gd name="connsiteX11" fmla="*/ 0 w 479425"/>
              <a:gd name="connsiteY11" fmla="*/ 300038 h 300038"/>
              <a:gd name="connsiteX12" fmla="*/ 0 w 479425"/>
              <a:gd name="connsiteY12" fmla="*/ 269875 h 300038"/>
              <a:gd name="connsiteX13" fmla="*/ 149225 w 479425"/>
              <a:gd name="connsiteY13" fmla="*/ 269875 h 300038"/>
              <a:gd name="connsiteX14" fmla="*/ 149225 w 479425"/>
              <a:gd name="connsiteY14" fmla="*/ 209550 h 300038"/>
              <a:gd name="connsiteX15" fmla="*/ 0 w 479425"/>
              <a:gd name="connsiteY15" fmla="*/ 209550 h 300038"/>
              <a:gd name="connsiteX16" fmla="*/ 0 w 479425"/>
              <a:gd name="connsiteY16" fmla="*/ 180975 h 300038"/>
              <a:gd name="connsiteX17" fmla="*/ 179388 w 479425"/>
              <a:gd name="connsiteY17" fmla="*/ 180975 h 300038"/>
              <a:gd name="connsiteX18" fmla="*/ 179388 w 479425"/>
              <a:gd name="connsiteY18" fmla="*/ 225425 h 300038"/>
              <a:gd name="connsiteX19" fmla="*/ 300037 w 479425"/>
              <a:gd name="connsiteY19" fmla="*/ 225425 h 300038"/>
              <a:gd name="connsiteX20" fmla="*/ 300037 w 479425"/>
              <a:gd name="connsiteY20" fmla="*/ 74613 h 300038"/>
              <a:gd name="connsiteX21" fmla="*/ 179388 w 479425"/>
              <a:gd name="connsiteY21" fmla="*/ 74613 h 300038"/>
              <a:gd name="connsiteX22" fmla="*/ 179388 w 479425"/>
              <a:gd name="connsiteY22" fmla="*/ 120650 h 300038"/>
              <a:gd name="connsiteX23" fmla="*/ 0 w 479425"/>
              <a:gd name="connsiteY23" fmla="*/ 120650 h 300038"/>
              <a:gd name="connsiteX24" fmla="*/ 0 w 479425"/>
              <a:gd name="connsiteY24" fmla="*/ 90487 h 300038"/>
              <a:gd name="connsiteX25" fmla="*/ 149225 w 479425"/>
              <a:gd name="connsiteY25" fmla="*/ 90487 h 300038"/>
              <a:gd name="connsiteX26" fmla="*/ 149225 w 479425"/>
              <a:gd name="connsiteY26" fmla="*/ 30162 h 300038"/>
              <a:gd name="connsiteX27" fmla="*/ 0 w 479425"/>
              <a:gd name="connsiteY27" fmla="*/ 30162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9425" h="300038">
                <a:moveTo>
                  <a:pt x="0" y="0"/>
                </a:moveTo>
                <a:lnTo>
                  <a:pt x="179388" y="0"/>
                </a:lnTo>
                <a:lnTo>
                  <a:pt x="179388" y="44450"/>
                </a:lnTo>
                <a:lnTo>
                  <a:pt x="330200" y="44450"/>
                </a:lnTo>
                <a:lnTo>
                  <a:pt x="330200" y="134937"/>
                </a:lnTo>
                <a:lnTo>
                  <a:pt x="479425" y="134937"/>
                </a:lnTo>
                <a:lnTo>
                  <a:pt x="479425" y="165100"/>
                </a:lnTo>
                <a:lnTo>
                  <a:pt x="330200" y="165100"/>
                </a:lnTo>
                <a:lnTo>
                  <a:pt x="330200" y="255588"/>
                </a:lnTo>
                <a:lnTo>
                  <a:pt x="179388" y="255588"/>
                </a:lnTo>
                <a:lnTo>
                  <a:pt x="179388" y="300038"/>
                </a:lnTo>
                <a:lnTo>
                  <a:pt x="0" y="300038"/>
                </a:lnTo>
                <a:lnTo>
                  <a:pt x="0" y="269875"/>
                </a:lnTo>
                <a:lnTo>
                  <a:pt x="149225" y="269875"/>
                </a:lnTo>
                <a:lnTo>
                  <a:pt x="149225" y="209550"/>
                </a:lnTo>
                <a:lnTo>
                  <a:pt x="0" y="209550"/>
                </a:lnTo>
                <a:lnTo>
                  <a:pt x="0" y="180975"/>
                </a:lnTo>
                <a:lnTo>
                  <a:pt x="179388" y="180975"/>
                </a:lnTo>
                <a:lnTo>
                  <a:pt x="179388" y="225425"/>
                </a:lnTo>
                <a:lnTo>
                  <a:pt x="300037" y="225425"/>
                </a:lnTo>
                <a:lnTo>
                  <a:pt x="300037" y="74613"/>
                </a:lnTo>
                <a:lnTo>
                  <a:pt x="179388" y="74613"/>
                </a:lnTo>
                <a:lnTo>
                  <a:pt x="179388" y="120650"/>
                </a:lnTo>
                <a:lnTo>
                  <a:pt x="0" y="120650"/>
                </a:lnTo>
                <a:lnTo>
                  <a:pt x="0" y="90487"/>
                </a:lnTo>
                <a:lnTo>
                  <a:pt x="149225" y="90487"/>
                </a:lnTo>
                <a:lnTo>
                  <a:pt x="149225" y="30162"/>
                </a:lnTo>
                <a:lnTo>
                  <a:pt x="0" y="30162"/>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grpSp>
        <p:nvGrpSpPr>
          <p:cNvPr id="210" name="Group 4"/>
          <p:cNvGrpSpPr>
            <a:grpSpLocks noChangeAspect="1"/>
          </p:cNvGrpSpPr>
          <p:nvPr/>
        </p:nvGrpSpPr>
        <p:grpSpPr bwMode="auto">
          <a:xfrm>
            <a:off x="6696164" y="2960016"/>
            <a:ext cx="305781" cy="426560"/>
            <a:chOff x="6073" y="1685"/>
            <a:chExt cx="319" cy="445"/>
          </a:xfrm>
          <a:solidFill>
            <a:schemeClr val="tx1"/>
          </a:solidFill>
        </p:grpSpPr>
        <p:sp>
          <p:nvSpPr>
            <p:cNvPr id="211" name="Freeform 5"/>
            <p:cNvSpPr>
              <a:spLocks noEditPoints="1"/>
            </p:cNvSpPr>
            <p:nvPr userDrawn="1"/>
          </p:nvSpPr>
          <p:spPr bwMode="auto">
            <a:xfrm>
              <a:off x="6073" y="1685"/>
              <a:ext cx="319" cy="445"/>
            </a:xfrm>
            <a:custGeom>
              <a:avLst/>
              <a:gdLst>
                <a:gd name="T0" fmla="*/ 66 w 132"/>
                <a:gd name="T1" fmla="*/ 0 h 185"/>
                <a:gd name="T2" fmla="*/ 0 w 132"/>
                <a:gd name="T3" fmla="*/ 36 h 185"/>
                <a:gd name="T4" fmla="*/ 0 w 132"/>
                <a:gd name="T5" fmla="*/ 150 h 185"/>
                <a:gd name="T6" fmla="*/ 66 w 132"/>
                <a:gd name="T7" fmla="*/ 185 h 185"/>
                <a:gd name="T8" fmla="*/ 132 w 132"/>
                <a:gd name="T9" fmla="*/ 149 h 185"/>
                <a:gd name="T10" fmla="*/ 132 w 132"/>
                <a:gd name="T11" fmla="*/ 35 h 185"/>
                <a:gd name="T12" fmla="*/ 66 w 132"/>
                <a:gd name="T13" fmla="*/ 0 h 185"/>
                <a:gd name="T14" fmla="*/ 120 w 132"/>
                <a:gd name="T15" fmla="*/ 149 h 185"/>
                <a:gd name="T16" fmla="*/ 66 w 132"/>
                <a:gd name="T17" fmla="*/ 173 h 185"/>
                <a:gd name="T18" fmla="*/ 12 w 132"/>
                <a:gd name="T19" fmla="*/ 150 h 185"/>
                <a:gd name="T20" fmla="*/ 12 w 132"/>
                <a:gd name="T21" fmla="*/ 36 h 185"/>
                <a:gd name="T22" fmla="*/ 66 w 132"/>
                <a:gd name="T23" fmla="*/ 12 h 185"/>
                <a:gd name="T24" fmla="*/ 120 w 132"/>
                <a:gd name="T25" fmla="*/ 35 h 185"/>
                <a:gd name="T26" fmla="*/ 120 w 132"/>
                <a:gd name="T27" fmla="*/ 1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5">
                  <a:moveTo>
                    <a:pt x="66" y="0"/>
                  </a:moveTo>
                  <a:cubicBezTo>
                    <a:pt x="39" y="0"/>
                    <a:pt x="0" y="14"/>
                    <a:pt x="0" y="36"/>
                  </a:cubicBezTo>
                  <a:cubicBezTo>
                    <a:pt x="0" y="150"/>
                    <a:pt x="0" y="150"/>
                    <a:pt x="0" y="150"/>
                  </a:cubicBezTo>
                  <a:cubicBezTo>
                    <a:pt x="0" y="172"/>
                    <a:pt x="38" y="185"/>
                    <a:pt x="66" y="185"/>
                  </a:cubicBezTo>
                  <a:cubicBezTo>
                    <a:pt x="93" y="185"/>
                    <a:pt x="132" y="171"/>
                    <a:pt x="132" y="149"/>
                  </a:cubicBezTo>
                  <a:cubicBezTo>
                    <a:pt x="132" y="35"/>
                    <a:pt x="132" y="35"/>
                    <a:pt x="132" y="35"/>
                  </a:cubicBezTo>
                  <a:cubicBezTo>
                    <a:pt x="132" y="13"/>
                    <a:pt x="94" y="0"/>
                    <a:pt x="66" y="0"/>
                  </a:cubicBezTo>
                  <a:close/>
                  <a:moveTo>
                    <a:pt x="120" y="149"/>
                  </a:moveTo>
                  <a:cubicBezTo>
                    <a:pt x="120" y="160"/>
                    <a:pt x="91" y="173"/>
                    <a:pt x="66" y="173"/>
                  </a:cubicBezTo>
                  <a:cubicBezTo>
                    <a:pt x="41" y="173"/>
                    <a:pt x="12" y="161"/>
                    <a:pt x="12" y="150"/>
                  </a:cubicBezTo>
                  <a:cubicBezTo>
                    <a:pt x="12" y="36"/>
                    <a:pt x="12" y="36"/>
                    <a:pt x="12" y="36"/>
                  </a:cubicBezTo>
                  <a:cubicBezTo>
                    <a:pt x="12" y="25"/>
                    <a:pt x="41" y="12"/>
                    <a:pt x="66" y="12"/>
                  </a:cubicBezTo>
                  <a:cubicBezTo>
                    <a:pt x="91" y="12"/>
                    <a:pt x="120" y="24"/>
                    <a:pt x="120" y="35"/>
                  </a:cubicBezTo>
                  <a:lnTo>
                    <a:pt x="120" y="14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212" name="Oval 6"/>
            <p:cNvSpPr>
              <a:spLocks noChangeArrowheads="1"/>
            </p:cNvSpPr>
            <p:nvPr userDrawn="1"/>
          </p:nvSpPr>
          <p:spPr bwMode="auto">
            <a:xfrm>
              <a:off x="6135" y="1743"/>
              <a:ext cx="203" cy="72"/>
            </a:xfrm>
            <a:prstGeom prst="ellipse">
              <a:avLst/>
            </a:prstGeom>
            <a:noFill/>
            <a:ln w="38100">
              <a:solidFill>
                <a:schemeClr val="tx1"/>
              </a:solidFill>
              <a:round/>
              <a:headEnd/>
              <a:tailEnd/>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grpSp>
      <p:grpSp>
        <p:nvGrpSpPr>
          <p:cNvPr id="218" name="Group 4"/>
          <p:cNvGrpSpPr>
            <a:grpSpLocks noChangeAspect="1"/>
          </p:cNvGrpSpPr>
          <p:nvPr/>
        </p:nvGrpSpPr>
        <p:grpSpPr bwMode="auto">
          <a:xfrm>
            <a:off x="4706553" y="4891153"/>
            <a:ext cx="362971" cy="506339"/>
            <a:chOff x="6073" y="1685"/>
            <a:chExt cx="319" cy="445"/>
          </a:xfrm>
          <a:solidFill>
            <a:schemeClr val="tx2"/>
          </a:solidFill>
        </p:grpSpPr>
        <p:sp>
          <p:nvSpPr>
            <p:cNvPr id="224" name="Freeform 5"/>
            <p:cNvSpPr>
              <a:spLocks noEditPoints="1"/>
            </p:cNvSpPr>
            <p:nvPr userDrawn="1"/>
          </p:nvSpPr>
          <p:spPr bwMode="auto">
            <a:xfrm>
              <a:off x="6073" y="1685"/>
              <a:ext cx="319" cy="445"/>
            </a:xfrm>
            <a:custGeom>
              <a:avLst/>
              <a:gdLst>
                <a:gd name="T0" fmla="*/ 66 w 132"/>
                <a:gd name="T1" fmla="*/ 0 h 185"/>
                <a:gd name="T2" fmla="*/ 0 w 132"/>
                <a:gd name="T3" fmla="*/ 36 h 185"/>
                <a:gd name="T4" fmla="*/ 0 w 132"/>
                <a:gd name="T5" fmla="*/ 150 h 185"/>
                <a:gd name="T6" fmla="*/ 66 w 132"/>
                <a:gd name="T7" fmla="*/ 185 h 185"/>
                <a:gd name="T8" fmla="*/ 132 w 132"/>
                <a:gd name="T9" fmla="*/ 149 h 185"/>
                <a:gd name="T10" fmla="*/ 132 w 132"/>
                <a:gd name="T11" fmla="*/ 35 h 185"/>
                <a:gd name="T12" fmla="*/ 66 w 132"/>
                <a:gd name="T13" fmla="*/ 0 h 185"/>
                <a:gd name="T14" fmla="*/ 120 w 132"/>
                <a:gd name="T15" fmla="*/ 149 h 185"/>
                <a:gd name="T16" fmla="*/ 66 w 132"/>
                <a:gd name="T17" fmla="*/ 173 h 185"/>
                <a:gd name="T18" fmla="*/ 12 w 132"/>
                <a:gd name="T19" fmla="*/ 150 h 185"/>
                <a:gd name="T20" fmla="*/ 12 w 132"/>
                <a:gd name="T21" fmla="*/ 36 h 185"/>
                <a:gd name="T22" fmla="*/ 66 w 132"/>
                <a:gd name="T23" fmla="*/ 12 h 185"/>
                <a:gd name="T24" fmla="*/ 120 w 132"/>
                <a:gd name="T25" fmla="*/ 35 h 185"/>
                <a:gd name="T26" fmla="*/ 120 w 132"/>
                <a:gd name="T27" fmla="*/ 1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5">
                  <a:moveTo>
                    <a:pt x="66" y="0"/>
                  </a:moveTo>
                  <a:cubicBezTo>
                    <a:pt x="39" y="0"/>
                    <a:pt x="0" y="14"/>
                    <a:pt x="0" y="36"/>
                  </a:cubicBezTo>
                  <a:cubicBezTo>
                    <a:pt x="0" y="150"/>
                    <a:pt x="0" y="150"/>
                    <a:pt x="0" y="150"/>
                  </a:cubicBezTo>
                  <a:cubicBezTo>
                    <a:pt x="0" y="172"/>
                    <a:pt x="38" y="185"/>
                    <a:pt x="66" y="185"/>
                  </a:cubicBezTo>
                  <a:cubicBezTo>
                    <a:pt x="93" y="185"/>
                    <a:pt x="132" y="171"/>
                    <a:pt x="132" y="149"/>
                  </a:cubicBezTo>
                  <a:cubicBezTo>
                    <a:pt x="132" y="35"/>
                    <a:pt x="132" y="35"/>
                    <a:pt x="132" y="35"/>
                  </a:cubicBezTo>
                  <a:cubicBezTo>
                    <a:pt x="132" y="13"/>
                    <a:pt x="94" y="0"/>
                    <a:pt x="66" y="0"/>
                  </a:cubicBezTo>
                  <a:close/>
                  <a:moveTo>
                    <a:pt x="120" y="149"/>
                  </a:moveTo>
                  <a:cubicBezTo>
                    <a:pt x="120" y="160"/>
                    <a:pt x="91" y="173"/>
                    <a:pt x="66" y="173"/>
                  </a:cubicBezTo>
                  <a:cubicBezTo>
                    <a:pt x="41" y="173"/>
                    <a:pt x="12" y="161"/>
                    <a:pt x="12" y="150"/>
                  </a:cubicBezTo>
                  <a:cubicBezTo>
                    <a:pt x="12" y="36"/>
                    <a:pt x="12" y="36"/>
                    <a:pt x="12" y="36"/>
                  </a:cubicBezTo>
                  <a:cubicBezTo>
                    <a:pt x="12" y="25"/>
                    <a:pt x="41" y="12"/>
                    <a:pt x="66" y="12"/>
                  </a:cubicBezTo>
                  <a:cubicBezTo>
                    <a:pt x="91" y="12"/>
                    <a:pt x="120" y="24"/>
                    <a:pt x="120" y="35"/>
                  </a:cubicBezTo>
                  <a:lnTo>
                    <a:pt x="12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225" name="Oval 6"/>
            <p:cNvSpPr>
              <a:spLocks noChangeArrowheads="1"/>
            </p:cNvSpPr>
            <p:nvPr userDrawn="1"/>
          </p:nvSpPr>
          <p:spPr bwMode="auto">
            <a:xfrm>
              <a:off x="6135" y="1743"/>
              <a:ext cx="203" cy="72"/>
            </a:xfrm>
            <a:prstGeom prst="ellipse">
              <a:avLst/>
            </a:prstGeom>
            <a:noFill/>
            <a:ln w="38100">
              <a:solidFill>
                <a:schemeClr val="tx2"/>
              </a:solidFill>
              <a:round/>
              <a:headEnd/>
              <a:tailEnd/>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grpSp>
      <p:sp>
        <p:nvSpPr>
          <p:cNvPr id="237" name="Freeform 84"/>
          <p:cNvSpPr>
            <a:spLocks noChangeAspect="1" noEditPoints="1"/>
          </p:cNvSpPr>
          <p:nvPr/>
        </p:nvSpPr>
        <p:spPr bwMode="auto">
          <a:xfrm>
            <a:off x="4476912" y="2964474"/>
            <a:ext cx="369283" cy="364401"/>
          </a:xfrm>
          <a:custGeom>
            <a:avLst/>
            <a:gdLst>
              <a:gd name="T0" fmla="*/ 87 w 96"/>
              <a:gd name="T1" fmla="*/ 53 h 95"/>
              <a:gd name="T2" fmla="*/ 85 w 96"/>
              <a:gd name="T3" fmla="*/ 45 h 95"/>
              <a:gd name="T4" fmla="*/ 72 w 96"/>
              <a:gd name="T5" fmla="*/ 44 h 95"/>
              <a:gd name="T6" fmla="*/ 64 w 96"/>
              <a:gd name="T7" fmla="*/ 39 h 95"/>
              <a:gd name="T8" fmla="*/ 54 w 96"/>
              <a:gd name="T9" fmla="*/ 48 h 95"/>
              <a:gd name="T10" fmla="*/ 45 w 96"/>
              <a:gd name="T11" fmla="*/ 50 h 95"/>
              <a:gd name="T12" fmla="*/ 44 w 96"/>
              <a:gd name="T13" fmla="*/ 63 h 95"/>
              <a:gd name="T14" fmla="*/ 40 w 96"/>
              <a:gd name="T15" fmla="*/ 71 h 95"/>
              <a:gd name="T16" fmla="*/ 48 w 96"/>
              <a:gd name="T17" fmla="*/ 81 h 95"/>
              <a:gd name="T18" fmla="*/ 51 w 96"/>
              <a:gd name="T19" fmla="*/ 90 h 95"/>
              <a:gd name="T20" fmla="*/ 64 w 96"/>
              <a:gd name="T21" fmla="*/ 91 h 95"/>
              <a:gd name="T22" fmla="*/ 72 w 96"/>
              <a:gd name="T23" fmla="*/ 95 h 95"/>
              <a:gd name="T24" fmla="*/ 81 w 96"/>
              <a:gd name="T25" fmla="*/ 87 h 95"/>
              <a:gd name="T26" fmla="*/ 90 w 96"/>
              <a:gd name="T27" fmla="*/ 84 h 95"/>
              <a:gd name="T28" fmla="*/ 91 w 96"/>
              <a:gd name="T29" fmla="*/ 71 h 95"/>
              <a:gd name="T30" fmla="*/ 96 w 96"/>
              <a:gd name="T31" fmla="*/ 63 h 95"/>
              <a:gd name="T32" fmla="*/ 68 w 96"/>
              <a:gd name="T33" fmla="*/ 83 h 95"/>
              <a:gd name="T34" fmla="*/ 68 w 96"/>
              <a:gd name="T35" fmla="*/ 51 h 95"/>
              <a:gd name="T36" fmla="*/ 68 w 96"/>
              <a:gd name="T37" fmla="*/ 83 h 95"/>
              <a:gd name="T38" fmla="*/ 40 w 96"/>
              <a:gd name="T39" fmla="*/ 7 h 95"/>
              <a:gd name="T40" fmla="*/ 35 w 96"/>
              <a:gd name="T41" fmla="*/ 0 h 95"/>
              <a:gd name="T42" fmla="*/ 22 w 96"/>
              <a:gd name="T43" fmla="*/ 4 h 95"/>
              <a:gd name="T44" fmla="*/ 13 w 96"/>
              <a:gd name="T45" fmla="*/ 3 h 95"/>
              <a:gd name="T46" fmla="*/ 7 w 96"/>
              <a:gd name="T47" fmla="*/ 14 h 95"/>
              <a:gd name="T48" fmla="*/ 0 w 96"/>
              <a:gd name="T49" fmla="*/ 20 h 95"/>
              <a:gd name="T50" fmla="*/ 4 w 96"/>
              <a:gd name="T51" fmla="*/ 33 h 95"/>
              <a:gd name="T52" fmla="*/ 3 w 96"/>
              <a:gd name="T53" fmla="*/ 42 h 95"/>
              <a:gd name="T54" fmla="*/ 15 w 96"/>
              <a:gd name="T55" fmla="*/ 47 h 95"/>
              <a:gd name="T56" fmla="*/ 21 w 96"/>
              <a:gd name="T57" fmla="*/ 55 h 95"/>
              <a:gd name="T58" fmla="*/ 33 w 96"/>
              <a:gd name="T59" fmla="*/ 51 h 95"/>
              <a:gd name="T60" fmla="*/ 42 w 96"/>
              <a:gd name="T61" fmla="*/ 52 h 95"/>
              <a:gd name="T62" fmla="*/ 48 w 96"/>
              <a:gd name="T63" fmla="*/ 40 h 95"/>
              <a:gd name="T64" fmla="*/ 55 w 96"/>
              <a:gd name="T65" fmla="*/ 34 h 95"/>
              <a:gd name="T66" fmla="*/ 51 w 96"/>
              <a:gd name="T67" fmla="*/ 22 h 95"/>
              <a:gd name="T68" fmla="*/ 52 w 96"/>
              <a:gd name="T69" fmla="*/ 13 h 95"/>
              <a:gd name="T70" fmla="*/ 34 w 96"/>
              <a:gd name="T71" fmla="*/ 42 h 95"/>
              <a:gd name="T72" fmla="*/ 21 w 96"/>
              <a:gd name="T73" fmla="*/ 12 h 95"/>
              <a:gd name="T74" fmla="*/ 34 w 96"/>
              <a:gd name="T75" fmla="*/ 4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5">
                <a:moveTo>
                  <a:pt x="91" y="63"/>
                </a:moveTo>
                <a:cubicBezTo>
                  <a:pt x="91" y="60"/>
                  <a:pt x="89" y="56"/>
                  <a:pt x="87" y="53"/>
                </a:cubicBezTo>
                <a:cubicBezTo>
                  <a:pt x="90" y="50"/>
                  <a:pt x="90" y="50"/>
                  <a:pt x="90" y="50"/>
                </a:cubicBezTo>
                <a:cubicBezTo>
                  <a:pt x="85" y="45"/>
                  <a:pt x="85" y="45"/>
                  <a:pt x="85" y="45"/>
                </a:cubicBezTo>
                <a:cubicBezTo>
                  <a:pt x="81" y="48"/>
                  <a:pt x="81" y="48"/>
                  <a:pt x="81" y="48"/>
                </a:cubicBezTo>
                <a:cubicBezTo>
                  <a:pt x="79" y="46"/>
                  <a:pt x="75" y="44"/>
                  <a:pt x="72" y="44"/>
                </a:cubicBezTo>
                <a:cubicBezTo>
                  <a:pt x="72" y="39"/>
                  <a:pt x="72" y="39"/>
                  <a:pt x="72" y="39"/>
                </a:cubicBezTo>
                <a:cubicBezTo>
                  <a:pt x="64" y="39"/>
                  <a:pt x="64" y="39"/>
                  <a:pt x="64" y="39"/>
                </a:cubicBezTo>
                <a:cubicBezTo>
                  <a:pt x="64" y="44"/>
                  <a:pt x="64" y="44"/>
                  <a:pt x="64" y="44"/>
                </a:cubicBezTo>
                <a:cubicBezTo>
                  <a:pt x="60" y="44"/>
                  <a:pt x="57" y="46"/>
                  <a:pt x="54" y="48"/>
                </a:cubicBezTo>
                <a:cubicBezTo>
                  <a:pt x="51" y="45"/>
                  <a:pt x="51" y="45"/>
                  <a:pt x="51" y="45"/>
                </a:cubicBezTo>
                <a:cubicBezTo>
                  <a:pt x="45" y="50"/>
                  <a:pt x="45" y="50"/>
                  <a:pt x="45" y="50"/>
                </a:cubicBezTo>
                <a:cubicBezTo>
                  <a:pt x="48" y="53"/>
                  <a:pt x="48" y="53"/>
                  <a:pt x="48" y="53"/>
                </a:cubicBezTo>
                <a:cubicBezTo>
                  <a:pt x="46" y="56"/>
                  <a:pt x="45" y="60"/>
                  <a:pt x="44" y="63"/>
                </a:cubicBezTo>
                <a:cubicBezTo>
                  <a:pt x="40" y="63"/>
                  <a:pt x="40" y="63"/>
                  <a:pt x="40" y="63"/>
                </a:cubicBezTo>
                <a:cubicBezTo>
                  <a:pt x="40" y="71"/>
                  <a:pt x="40" y="71"/>
                  <a:pt x="40" y="71"/>
                </a:cubicBezTo>
                <a:cubicBezTo>
                  <a:pt x="44" y="71"/>
                  <a:pt x="44" y="71"/>
                  <a:pt x="44" y="71"/>
                </a:cubicBezTo>
                <a:cubicBezTo>
                  <a:pt x="45" y="75"/>
                  <a:pt x="46" y="78"/>
                  <a:pt x="48" y="81"/>
                </a:cubicBezTo>
                <a:cubicBezTo>
                  <a:pt x="45" y="84"/>
                  <a:pt x="45" y="84"/>
                  <a:pt x="45" y="84"/>
                </a:cubicBezTo>
                <a:cubicBezTo>
                  <a:pt x="51" y="90"/>
                  <a:pt x="51" y="90"/>
                  <a:pt x="51" y="90"/>
                </a:cubicBezTo>
                <a:cubicBezTo>
                  <a:pt x="54" y="87"/>
                  <a:pt x="54" y="87"/>
                  <a:pt x="54" y="87"/>
                </a:cubicBezTo>
                <a:cubicBezTo>
                  <a:pt x="57" y="89"/>
                  <a:pt x="60" y="90"/>
                  <a:pt x="64" y="91"/>
                </a:cubicBezTo>
                <a:cubicBezTo>
                  <a:pt x="64" y="95"/>
                  <a:pt x="64" y="95"/>
                  <a:pt x="64" y="95"/>
                </a:cubicBezTo>
                <a:cubicBezTo>
                  <a:pt x="72" y="95"/>
                  <a:pt x="72" y="95"/>
                  <a:pt x="72" y="95"/>
                </a:cubicBezTo>
                <a:cubicBezTo>
                  <a:pt x="72" y="91"/>
                  <a:pt x="72" y="91"/>
                  <a:pt x="72" y="91"/>
                </a:cubicBezTo>
                <a:cubicBezTo>
                  <a:pt x="75" y="90"/>
                  <a:pt x="79" y="89"/>
                  <a:pt x="81" y="87"/>
                </a:cubicBezTo>
                <a:cubicBezTo>
                  <a:pt x="85" y="90"/>
                  <a:pt x="85" y="90"/>
                  <a:pt x="85" y="90"/>
                </a:cubicBezTo>
                <a:cubicBezTo>
                  <a:pt x="90" y="84"/>
                  <a:pt x="90" y="84"/>
                  <a:pt x="90" y="84"/>
                </a:cubicBezTo>
                <a:cubicBezTo>
                  <a:pt x="87" y="81"/>
                  <a:pt x="87" y="81"/>
                  <a:pt x="87" y="81"/>
                </a:cubicBezTo>
                <a:cubicBezTo>
                  <a:pt x="89" y="78"/>
                  <a:pt x="91" y="75"/>
                  <a:pt x="91" y="71"/>
                </a:cubicBezTo>
                <a:cubicBezTo>
                  <a:pt x="96" y="71"/>
                  <a:pt x="96" y="71"/>
                  <a:pt x="96" y="71"/>
                </a:cubicBezTo>
                <a:cubicBezTo>
                  <a:pt x="96" y="63"/>
                  <a:pt x="96" y="63"/>
                  <a:pt x="96" y="63"/>
                </a:cubicBezTo>
                <a:lnTo>
                  <a:pt x="91" y="63"/>
                </a:lnTo>
                <a:close/>
                <a:moveTo>
                  <a:pt x="68" y="83"/>
                </a:moveTo>
                <a:cubicBezTo>
                  <a:pt x="59" y="83"/>
                  <a:pt x="52" y="76"/>
                  <a:pt x="52" y="67"/>
                </a:cubicBezTo>
                <a:cubicBezTo>
                  <a:pt x="52" y="58"/>
                  <a:pt x="59" y="51"/>
                  <a:pt x="68" y="51"/>
                </a:cubicBezTo>
                <a:cubicBezTo>
                  <a:pt x="76" y="51"/>
                  <a:pt x="84" y="58"/>
                  <a:pt x="84" y="67"/>
                </a:cubicBezTo>
                <a:cubicBezTo>
                  <a:pt x="84" y="76"/>
                  <a:pt x="76" y="83"/>
                  <a:pt x="68" y="83"/>
                </a:cubicBezTo>
                <a:close/>
                <a:moveTo>
                  <a:pt x="48" y="14"/>
                </a:moveTo>
                <a:cubicBezTo>
                  <a:pt x="46" y="11"/>
                  <a:pt x="43" y="9"/>
                  <a:pt x="40" y="7"/>
                </a:cubicBezTo>
                <a:cubicBezTo>
                  <a:pt x="42" y="3"/>
                  <a:pt x="42" y="3"/>
                  <a:pt x="42" y="3"/>
                </a:cubicBezTo>
                <a:cubicBezTo>
                  <a:pt x="35" y="0"/>
                  <a:pt x="35" y="0"/>
                  <a:pt x="35" y="0"/>
                </a:cubicBezTo>
                <a:cubicBezTo>
                  <a:pt x="33" y="4"/>
                  <a:pt x="33" y="4"/>
                  <a:pt x="33" y="4"/>
                </a:cubicBezTo>
                <a:cubicBezTo>
                  <a:pt x="30" y="3"/>
                  <a:pt x="26" y="3"/>
                  <a:pt x="22" y="4"/>
                </a:cubicBezTo>
                <a:cubicBezTo>
                  <a:pt x="21" y="0"/>
                  <a:pt x="21" y="0"/>
                  <a:pt x="21" y="0"/>
                </a:cubicBezTo>
                <a:cubicBezTo>
                  <a:pt x="13" y="3"/>
                  <a:pt x="13" y="3"/>
                  <a:pt x="13" y="3"/>
                </a:cubicBezTo>
                <a:cubicBezTo>
                  <a:pt x="15" y="7"/>
                  <a:pt x="15" y="7"/>
                  <a:pt x="15" y="7"/>
                </a:cubicBezTo>
                <a:cubicBezTo>
                  <a:pt x="12" y="9"/>
                  <a:pt x="9" y="11"/>
                  <a:pt x="7" y="14"/>
                </a:cubicBezTo>
                <a:cubicBezTo>
                  <a:pt x="3" y="13"/>
                  <a:pt x="3" y="13"/>
                  <a:pt x="3" y="13"/>
                </a:cubicBezTo>
                <a:cubicBezTo>
                  <a:pt x="0" y="20"/>
                  <a:pt x="0" y="20"/>
                  <a:pt x="0" y="20"/>
                </a:cubicBezTo>
                <a:cubicBezTo>
                  <a:pt x="4" y="22"/>
                  <a:pt x="4" y="22"/>
                  <a:pt x="4" y="22"/>
                </a:cubicBezTo>
                <a:cubicBezTo>
                  <a:pt x="3" y="25"/>
                  <a:pt x="3" y="29"/>
                  <a:pt x="4" y="33"/>
                </a:cubicBezTo>
                <a:cubicBezTo>
                  <a:pt x="0" y="34"/>
                  <a:pt x="0" y="34"/>
                  <a:pt x="0" y="34"/>
                </a:cubicBezTo>
                <a:cubicBezTo>
                  <a:pt x="3" y="42"/>
                  <a:pt x="3" y="42"/>
                  <a:pt x="3" y="42"/>
                </a:cubicBezTo>
                <a:cubicBezTo>
                  <a:pt x="7" y="40"/>
                  <a:pt x="7" y="40"/>
                  <a:pt x="7" y="40"/>
                </a:cubicBezTo>
                <a:cubicBezTo>
                  <a:pt x="9" y="43"/>
                  <a:pt x="12" y="46"/>
                  <a:pt x="15" y="47"/>
                </a:cubicBezTo>
                <a:cubicBezTo>
                  <a:pt x="13" y="52"/>
                  <a:pt x="13" y="52"/>
                  <a:pt x="13" y="52"/>
                </a:cubicBezTo>
                <a:cubicBezTo>
                  <a:pt x="21" y="55"/>
                  <a:pt x="21" y="55"/>
                  <a:pt x="21" y="55"/>
                </a:cubicBezTo>
                <a:cubicBezTo>
                  <a:pt x="22" y="51"/>
                  <a:pt x="22" y="51"/>
                  <a:pt x="22" y="51"/>
                </a:cubicBezTo>
                <a:cubicBezTo>
                  <a:pt x="26" y="51"/>
                  <a:pt x="29" y="51"/>
                  <a:pt x="33" y="51"/>
                </a:cubicBezTo>
                <a:cubicBezTo>
                  <a:pt x="35" y="55"/>
                  <a:pt x="35" y="55"/>
                  <a:pt x="35" y="55"/>
                </a:cubicBezTo>
                <a:cubicBezTo>
                  <a:pt x="42" y="52"/>
                  <a:pt x="42" y="52"/>
                  <a:pt x="42" y="52"/>
                </a:cubicBezTo>
                <a:cubicBezTo>
                  <a:pt x="40" y="47"/>
                  <a:pt x="40" y="47"/>
                  <a:pt x="40" y="47"/>
                </a:cubicBezTo>
                <a:cubicBezTo>
                  <a:pt x="43" y="46"/>
                  <a:pt x="46" y="43"/>
                  <a:pt x="48" y="40"/>
                </a:cubicBezTo>
                <a:cubicBezTo>
                  <a:pt x="52" y="42"/>
                  <a:pt x="52" y="42"/>
                  <a:pt x="52" y="42"/>
                </a:cubicBezTo>
                <a:cubicBezTo>
                  <a:pt x="55" y="34"/>
                  <a:pt x="55" y="34"/>
                  <a:pt x="55" y="34"/>
                </a:cubicBezTo>
                <a:cubicBezTo>
                  <a:pt x="51" y="33"/>
                  <a:pt x="51" y="33"/>
                  <a:pt x="51" y="33"/>
                </a:cubicBezTo>
                <a:cubicBezTo>
                  <a:pt x="52" y="29"/>
                  <a:pt x="52" y="25"/>
                  <a:pt x="51" y="22"/>
                </a:cubicBezTo>
                <a:cubicBezTo>
                  <a:pt x="55" y="20"/>
                  <a:pt x="55" y="20"/>
                  <a:pt x="55" y="20"/>
                </a:cubicBezTo>
                <a:cubicBezTo>
                  <a:pt x="52" y="13"/>
                  <a:pt x="52" y="13"/>
                  <a:pt x="52" y="13"/>
                </a:cubicBezTo>
                <a:lnTo>
                  <a:pt x="48" y="14"/>
                </a:lnTo>
                <a:close/>
                <a:moveTo>
                  <a:pt x="34" y="42"/>
                </a:moveTo>
                <a:cubicBezTo>
                  <a:pt x="26" y="45"/>
                  <a:pt x="16" y="41"/>
                  <a:pt x="13" y="33"/>
                </a:cubicBezTo>
                <a:cubicBezTo>
                  <a:pt x="9" y="25"/>
                  <a:pt x="13" y="16"/>
                  <a:pt x="21" y="12"/>
                </a:cubicBezTo>
                <a:cubicBezTo>
                  <a:pt x="30" y="9"/>
                  <a:pt x="39" y="13"/>
                  <a:pt x="42" y="21"/>
                </a:cubicBezTo>
                <a:cubicBezTo>
                  <a:pt x="46" y="29"/>
                  <a:pt x="42" y="39"/>
                  <a:pt x="34" y="42"/>
                </a:cubicBez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240" name="Freeform 119"/>
          <p:cNvSpPr>
            <a:spLocks noChangeAspect="1" noEditPoints="1"/>
          </p:cNvSpPr>
          <p:nvPr/>
        </p:nvSpPr>
        <p:spPr bwMode="auto">
          <a:xfrm>
            <a:off x="4167031" y="4862654"/>
            <a:ext cx="489667" cy="488039"/>
          </a:xfrm>
          <a:custGeom>
            <a:avLst/>
            <a:gdLst>
              <a:gd name="T0" fmla="*/ 87 w 127"/>
              <a:gd name="T1" fmla="*/ 0 h 127"/>
              <a:gd name="T2" fmla="*/ 47 w 127"/>
              <a:gd name="T3" fmla="*/ 40 h 127"/>
              <a:gd name="T4" fmla="*/ 56 w 127"/>
              <a:gd name="T5" fmla="*/ 65 h 127"/>
              <a:gd name="T6" fmla="*/ 0 w 127"/>
              <a:gd name="T7" fmla="*/ 121 h 127"/>
              <a:gd name="T8" fmla="*/ 6 w 127"/>
              <a:gd name="T9" fmla="*/ 127 h 127"/>
              <a:gd name="T10" fmla="*/ 62 w 127"/>
              <a:gd name="T11" fmla="*/ 71 h 127"/>
              <a:gd name="T12" fmla="*/ 87 w 127"/>
              <a:gd name="T13" fmla="*/ 80 h 127"/>
              <a:gd name="T14" fmla="*/ 127 w 127"/>
              <a:gd name="T15" fmla="*/ 40 h 127"/>
              <a:gd name="T16" fmla="*/ 87 w 127"/>
              <a:gd name="T17" fmla="*/ 0 h 127"/>
              <a:gd name="T18" fmla="*/ 87 w 127"/>
              <a:gd name="T19" fmla="*/ 72 h 127"/>
              <a:gd name="T20" fmla="*/ 55 w 127"/>
              <a:gd name="T21" fmla="*/ 40 h 127"/>
              <a:gd name="T22" fmla="*/ 87 w 127"/>
              <a:gd name="T23" fmla="*/ 8 h 127"/>
              <a:gd name="T24" fmla="*/ 119 w 127"/>
              <a:gd name="T25" fmla="*/ 40 h 127"/>
              <a:gd name="T26" fmla="*/ 87 w 127"/>
              <a:gd name="T27" fmla="*/ 7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27">
                <a:moveTo>
                  <a:pt x="87" y="0"/>
                </a:moveTo>
                <a:cubicBezTo>
                  <a:pt x="65" y="0"/>
                  <a:pt x="47" y="18"/>
                  <a:pt x="47" y="40"/>
                </a:cubicBezTo>
                <a:cubicBezTo>
                  <a:pt x="47" y="50"/>
                  <a:pt x="50" y="58"/>
                  <a:pt x="56" y="65"/>
                </a:cubicBezTo>
                <a:cubicBezTo>
                  <a:pt x="0" y="121"/>
                  <a:pt x="0" y="121"/>
                  <a:pt x="0" y="121"/>
                </a:cubicBezTo>
                <a:cubicBezTo>
                  <a:pt x="6" y="127"/>
                  <a:pt x="6" y="127"/>
                  <a:pt x="6" y="127"/>
                </a:cubicBezTo>
                <a:cubicBezTo>
                  <a:pt x="62" y="71"/>
                  <a:pt x="62" y="71"/>
                  <a:pt x="62" y="71"/>
                </a:cubicBezTo>
                <a:cubicBezTo>
                  <a:pt x="69" y="77"/>
                  <a:pt x="77" y="80"/>
                  <a:pt x="87" y="80"/>
                </a:cubicBezTo>
                <a:cubicBezTo>
                  <a:pt x="109" y="80"/>
                  <a:pt x="127" y="62"/>
                  <a:pt x="127" y="40"/>
                </a:cubicBezTo>
                <a:cubicBezTo>
                  <a:pt x="127" y="18"/>
                  <a:pt x="109" y="0"/>
                  <a:pt x="87" y="0"/>
                </a:cubicBezTo>
                <a:moveTo>
                  <a:pt x="87" y="72"/>
                </a:moveTo>
                <a:cubicBezTo>
                  <a:pt x="69" y="72"/>
                  <a:pt x="55" y="58"/>
                  <a:pt x="55" y="40"/>
                </a:cubicBezTo>
                <a:cubicBezTo>
                  <a:pt x="55" y="22"/>
                  <a:pt x="69" y="8"/>
                  <a:pt x="87" y="8"/>
                </a:cubicBezTo>
                <a:cubicBezTo>
                  <a:pt x="105" y="8"/>
                  <a:pt x="119" y="22"/>
                  <a:pt x="119" y="40"/>
                </a:cubicBezTo>
                <a:cubicBezTo>
                  <a:pt x="119" y="58"/>
                  <a:pt x="105" y="72"/>
                  <a:pt x="87" y="72"/>
                </a:cubicBezTo>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241" name="Freeform 14"/>
          <p:cNvSpPr>
            <a:spLocks noEditPoints="1"/>
          </p:cNvSpPr>
          <p:nvPr/>
        </p:nvSpPr>
        <p:spPr bwMode="black">
          <a:xfrm>
            <a:off x="8112584" y="1111789"/>
            <a:ext cx="581280" cy="581128"/>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chemeClr val="tx1"/>
          </a:solidFill>
          <a:ln>
            <a:solidFill>
              <a:schemeClr val="tx1"/>
            </a:solidFill>
          </a:ln>
        </p:spPr>
        <p:txBody>
          <a:bodyPr vert="horz" wrap="square" lIns="109725" tIns="54863" rIns="109725" bIns="54863" numCol="1" anchor="t" anchorCtr="0" compatLnSpc="1">
            <a:prstTxWarp prst="textNoShape">
              <a:avLst/>
            </a:prstTxWarp>
          </a:bodyPr>
          <a:lstStyle/>
          <a:p>
            <a:pPr defTabSz="609545"/>
            <a:endParaRPr lang="en-US" sz="2133">
              <a:solidFill>
                <a:srgbClr val="FFFFFF"/>
              </a:solidFill>
              <a:latin typeface="Segoe UI Semilight"/>
            </a:endParaRPr>
          </a:p>
        </p:txBody>
      </p:sp>
      <p:grpSp>
        <p:nvGrpSpPr>
          <p:cNvPr id="13" name="Group 12"/>
          <p:cNvGrpSpPr/>
          <p:nvPr/>
        </p:nvGrpSpPr>
        <p:grpSpPr>
          <a:xfrm>
            <a:off x="3299343" y="744753"/>
            <a:ext cx="4047024" cy="893348"/>
            <a:chOff x="3941211" y="1359308"/>
            <a:chExt cx="3949269" cy="871770"/>
          </a:xfrm>
        </p:grpSpPr>
        <p:cxnSp>
          <p:nvCxnSpPr>
            <p:cNvPr id="154" name="Straight Arrow Connector 153"/>
            <p:cNvCxnSpPr/>
            <p:nvPr/>
          </p:nvCxnSpPr>
          <p:spPr>
            <a:xfrm>
              <a:off x="4687379" y="2051053"/>
              <a:ext cx="3203101" cy="0"/>
            </a:xfrm>
            <a:prstGeom prst="straightConnector1">
              <a:avLst/>
            </a:prstGeom>
            <a:ln w="19050">
              <a:solidFill>
                <a:srgbClr val="9D9D9D"/>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useBgFill="1">
          <p:nvSpPr>
            <p:cNvPr id="10" name="Rectangle 9"/>
            <p:cNvSpPr/>
            <p:nvPr/>
          </p:nvSpPr>
          <p:spPr bwMode="auto">
            <a:xfrm>
              <a:off x="5884346" y="1885489"/>
              <a:ext cx="594464" cy="345589"/>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57" name="Rectangle 156"/>
            <p:cNvSpPr/>
            <p:nvPr/>
          </p:nvSpPr>
          <p:spPr>
            <a:xfrm>
              <a:off x="5791965" y="1654634"/>
              <a:ext cx="882568" cy="266679"/>
            </a:xfrm>
            <a:prstGeom prst="rect">
              <a:avLst/>
            </a:prstGeom>
          </p:spPr>
          <p:txBody>
            <a:bodyPr wrap="none">
              <a:spAutoFit/>
            </a:bodyPr>
            <a:lstStyle/>
            <a:p>
              <a:pPr algn="ctr" defTabSz="896122">
                <a:defRPr/>
              </a:pPr>
              <a:r>
                <a:rPr lang="en-US" sz="1176" kern="0">
                  <a:solidFill>
                    <a:sysClr val="windowText" lastClr="000000"/>
                  </a:solidFill>
                  <a:latin typeface="Segoe UI Semilight"/>
                  <a:ea typeface="Segoe UI" pitchFamily="34" charset="0"/>
                  <a:cs typeface="Segoe UI Semibold" panose="020B0702040204020203" pitchFamily="34" charset="0"/>
                </a:rPr>
                <a:t>Credentials</a:t>
              </a:r>
              <a:endParaRPr lang="en-US" sz="1176" kern="0">
                <a:solidFill>
                  <a:sysClr val="windowText" lastClr="000000"/>
                </a:solidFill>
                <a:latin typeface="Segoe UI Semilight"/>
              </a:endParaRPr>
            </a:p>
          </p:txBody>
        </p:sp>
        <p:sp>
          <p:nvSpPr>
            <p:cNvPr id="214" name="Rectangle 213"/>
            <p:cNvSpPr/>
            <p:nvPr/>
          </p:nvSpPr>
          <p:spPr>
            <a:xfrm>
              <a:off x="3941211" y="1359308"/>
              <a:ext cx="1569881" cy="266679"/>
            </a:xfrm>
            <a:prstGeom prst="rect">
              <a:avLst/>
            </a:prstGeom>
          </p:spPr>
          <p:txBody>
            <a:bodyPr wrap="square">
              <a:spAutoFit/>
            </a:bodyPr>
            <a:lstStyle/>
            <a:p>
              <a:pPr algn="ctr" defTabSz="896122">
                <a:defRPr/>
              </a:pPr>
              <a:r>
                <a:rPr lang="en-US" sz="1176" kern="0" err="1">
                  <a:solidFill>
                    <a:sysClr val="windowText" lastClr="000000"/>
                  </a:solidFill>
                  <a:latin typeface="Segoe UI Semilight"/>
                  <a:ea typeface="Segoe UI" pitchFamily="34" charset="0"/>
                  <a:cs typeface="Segoe UI Semibold" panose="020B0702040204020203" pitchFamily="34" charset="0"/>
                </a:rPr>
                <a:t>Schroedinger's</a:t>
              </a:r>
              <a:r>
                <a:rPr lang="en-US" sz="1176" kern="0">
                  <a:solidFill>
                    <a:sysClr val="windowText" lastClr="000000"/>
                  </a:solidFill>
                  <a:latin typeface="Segoe UI Semilight"/>
                  <a:ea typeface="Segoe UI" pitchFamily="34" charset="0"/>
                  <a:cs typeface="Segoe UI Semibold" panose="020B0702040204020203" pitchFamily="34" charset="0"/>
                </a:rPr>
                <a:t> User</a:t>
              </a:r>
              <a:endParaRPr lang="en-US" sz="1176" kern="0">
                <a:solidFill>
                  <a:sysClr val="windowText" lastClr="000000"/>
                </a:solidFill>
                <a:latin typeface="Segoe UI Semilight"/>
              </a:endParaRPr>
            </a:p>
          </p:txBody>
        </p:sp>
        <p:sp>
          <p:nvSpPr>
            <p:cNvPr id="213" name="Freeform 41"/>
            <p:cNvSpPr>
              <a:spLocks noEditPoints="1"/>
            </p:cNvSpPr>
            <p:nvPr/>
          </p:nvSpPr>
          <p:spPr bwMode="auto">
            <a:xfrm>
              <a:off x="4079197" y="1687268"/>
              <a:ext cx="450850" cy="450850"/>
            </a:xfrm>
            <a:custGeom>
              <a:avLst/>
              <a:gdLst>
                <a:gd name="T0" fmla="*/ 120 w 120"/>
                <a:gd name="T1" fmla="*/ 0 h 120"/>
                <a:gd name="T2" fmla="*/ 0 w 120"/>
                <a:gd name="T3" fmla="*/ 0 h 120"/>
                <a:gd name="T4" fmla="*/ 0 w 120"/>
                <a:gd name="T5" fmla="*/ 120 h 120"/>
                <a:gd name="T6" fmla="*/ 24 w 120"/>
                <a:gd name="T7" fmla="*/ 120 h 120"/>
                <a:gd name="T8" fmla="*/ 24 w 120"/>
                <a:gd name="T9" fmla="*/ 116 h 120"/>
                <a:gd name="T10" fmla="*/ 60 w 120"/>
                <a:gd name="T11" fmla="*/ 80 h 120"/>
                <a:gd name="T12" fmla="*/ 96 w 120"/>
                <a:gd name="T13" fmla="*/ 116 h 120"/>
                <a:gd name="T14" fmla="*/ 96 w 120"/>
                <a:gd name="T15" fmla="*/ 120 h 120"/>
                <a:gd name="T16" fmla="*/ 120 w 120"/>
                <a:gd name="T17" fmla="*/ 120 h 120"/>
                <a:gd name="T18" fmla="*/ 120 w 120"/>
                <a:gd name="T19" fmla="*/ 0 h 120"/>
                <a:gd name="T20" fmla="*/ 36 w 120"/>
                <a:gd name="T21" fmla="*/ 48 h 120"/>
                <a:gd name="T22" fmla="*/ 60 w 120"/>
                <a:gd name="T23" fmla="*/ 24 h 120"/>
                <a:gd name="T24" fmla="*/ 84 w 120"/>
                <a:gd name="T25" fmla="*/ 48 h 120"/>
                <a:gd name="T26" fmla="*/ 60 w 120"/>
                <a:gd name="T27" fmla="*/ 72 h 120"/>
                <a:gd name="T28" fmla="*/ 36 w 120"/>
                <a:gd name="T29" fmla="*/ 48 h 120"/>
                <a:gd name="T30" fmla="*/ 112 w 120"/>
                <a:gd name="T31" fmla="*/ 112 h 120"/>
                <a:gd name="T32" fmla="*/ 104 w 120"/>
                <a:gd name="T33" fmla="*/ 112 h 120"/>
                <a:gd name="T34" fmla="*/ 77 w 120"/>
                <a:gd name="T35" fmla="*/ 75 h 120"/>
                <a:gd name="T36" fmla="*/ 92 w 120"/>
                <a:gd name="T37" fmla="*/ 48 h 120"/>
                <a:gd name="T38" fmla="*/ 60 w 120"/>
                <a:gd name="T39" fmla="*/ 16 h 120"/>
                <a:gd name="T40" fmla="*/ 28 w 120"/>
                <a:gd name="T41" fmla="*/ 48 h 120"/>
                <a:gd name="T42" fmla="*/ 43 w 120"/>
                <a:gd name="T43" fmla="*/ 75 h 120"/>
                <a:gd name="T44" fmla="*/ 16 w 120"/>
                <a:gd name="T45" fmla="*/ 112 h 120"/>
                <a:gd name="T46" fmla="*/ 8 w 120"/>
                <a:gd name="T47" fmla="*/ 112 h 120"/>
                <a:gd name="T48" fmla="*/ 8 w 120"/>
                <a:gd name="T49" fmla="*/ 8 h 120"/>
                <a:gd name="T50" fmla="*/ 112 w 120"/>
                <a:gd name="T51" fmla="*/ 8 h 120"/>
                <a:gd name="T52" fmla="*/ 112 w 120"/>
                <a:gd name="T5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0"/>
                  </a:move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cubicBezTo>
                    <a:pt x="120" y="120"/>
                    <a:pt x="120" y="120"/>
                    <a:pt x="120" y="120"/>
                  </a:cubicBezTo>
                  <a:lnTo>
                    <a:pt x="120" y="0"/>
                  </a:lnTo>
                  <a:close/>
                  <a:moveTo>
                    <a:pt x="36" y="48"/>
                  </a:moveTo>
                  <a:cubicBezTo>
                    <a:pt x="36" y="35"/>
                    <a:pt x="47" y="24"/>
                    <a:pt x="60" y="24"/>
                  </a:cubicBezTo>
                  <a:cubicBezTo>
                    <a:pt x="73" y="24"/>
                    <a:pt x="84" y="35"/>
                    <a:pt x="84" y="48"/>
                  </a:cubicBezTo>
                  <a:cubicBezTo>
                    <a:pt x="84" y="61"/>
                    <a:pt x="73" y="72"/>
                    <a:pt x="60" y="72"/>
                  </a:cubicBezTo>
                  <a:cubicBezTo>
                    <a:pt x="47" y="72"/>
                    <a:pt x="36" y="61"/>
                    <a:pt x="36" y="48"/>
                  </a:cubicBezTo>
                  <a:close/>
                  <a:moveTo>
                    <a:pt x="112" y="112"/>
                  </a:moveTo>
                  <a:cubicBezTo>
                    <a:pt x="104" y="112"/>
                    <a:pt x="104" y="112"/>
                    <a:pt x="104" y="112"/>
                  </a:cubicBezTo>
                  <a:cubicBezTo>
                    <a:pt x="102" y="95"/>
                    <a:pt x="91" y="81"/>
                    <a:pt x="77" y="75"/>
                  </a:cubicBezTo>
                  <a:cubicBezTo>
                    <a:pt x="86" y="70"/>
                    <a:pt x="92" y="60"/>
                    <a:pt x="92" y="48"/>
                  </a:cubicBezTo>
                  <a:cubicBezTo>
                    <a:pt x="92" y="30"/>
                    <a:pt x="78" y="16"/>
                    <a:pt x="60" y="16"/>
                  </a:cubicBezTo>
                  <a:cubicBezTo>
                    <a:pt x="42" y="16"/>
                    <a:pt x="28" y="30"/>
                    <a:pt x="28" y="48"/>
                  </a:cubicBezTo>
                  <a:cubicBezTo>
                    <a:pt x="28" y="60"/>
                    <a:pt x="34" y="70"/>
                    <a:pt x="43" y="75"/>
                  </a:cubicBezTo>
                  <a:cubicBezTo>
                    <a:pt x="28" y="81"/>
                    <a:pt x="18" y="95"/>
                    <a:pt x="16" y="112"/>
                  </a:cubicBezTo>
                  <a:cubicBezTo>
                    <a:pt x="8" y="112"/>
                    <a:pt x="8" y="112"/>
                    <a:pt x="8" y="112"/>
                  </a:cubicBezTo>
                  <a:cubicBezTo>
                    <a:pt x="8" y="8"/>
                    <a:pt x="8" y="8"/>
                    <a:pt x="8" y="8"/>
                  </a:cubicBezTo>
                  <a:cubicBezTo>
                    <a:pt x="112" y="8"/>
                    <a:pt x="112" y="8"/>
                    <a:pt x="112" y="8"/>
                  </a:cubicBezTo>
                  <a:lnTo>
                    <a:pt x="112" y="112"/>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grpSp>
          <p:nvGrpSpPr>
            <p:cNvPr id="242" name="Group 273"/>
            <p:cNvGrpSpPr>
              <a:grpSpLocks noChangeAspect="1"/>
            </p:cNvGrpSpPr>
            <p:nvPr/>
          </p:nvGrpSpPr>
          <p:grpSpPr bwMode="auto">
            <a:xfrm>
              <a:off x="5908467" y="1921064"/>
              <a:ext cx="304176" cy="247801"/>
              <a:chOff x="3276" y="1230"/>
              <a:chExt cx="955" cy="778"/>
            </a:xfrm>
            <a:solidFill>
              <a:srgbClr val="9D9D9D"/>
            </a:solidFill>
          </p:grpSpPr>
          <p:sp>
            <p:nvSpPr>
              <p:cNvPr id="243" name="Freeform 274"/>
              <p:cNvSpPr>
                <a:spLocks/>
              </p:cNvSpPr>
              <p:nvPr/>
            </p:nvSpPr>
            <p:spPr bwMode="auto">
              <a:xfrm>
                <a:off x="3276" y="1230"/>
                <a:ext cx="252" cy="190"/>
              </a:xfrm>
              <a:custGeom>
                <a:avLst/>
                <a:gdLst>
                  <a:gd name="T0" fmla="*/ 106 w 106"/>
                  <a:gd name="T1" fmla="*/ 64 h 80"/>
                  <a:gd name="T2" fmla="*/ 90 w 106"/>
                  <a:gd name="T3" fmla="*/ 80 h 80"/>
                  <a:gd name="T4" fmla="*/ 16 w 106"/>
                  <a:gd name="T5" fmla="*/ 80 h 80"/>
                  <a:gd name="T6" fmla="*/ 0 w 106"/>
                  <a:gd name="T7" fmla="*/ 64 h 80"/>
                  <a:gd name="T8" fmla="*/ 0 w 106"/>
                  <a:gd name="T9" fmla="*/ 16 h 80"/>
                  <a:gd name="T10" fmla="*/ 16 w 106"/>
                  <a:gd name="T11" fmla="*/ 0 h 80"/>
                  <a:gd name="T12" fmla="*/ 90 w 106"/>
                  <a:gd name="T13" fmla="*/ 0 h 80"/>
                  <a:gd name="T14" fmla="*/ 106 w 106"/>
                  <a:gd name="T15" fmla="*/ 16 h 80"/>
                  <a:gd name="T16" fmla="*/ 106 w 106"/>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0">
                    <a:moveTo>
                      <a:pt x="106" y="64"/>
                    </a:moveTo>
                    <a:cubicBezTo>
                      <a:pt x="106" y="72"/>
                      <a:pt x="99" y="80"/>
                      <a:pt x="90" y="80"/>
                    </a:cubicBezTo>
                    <a:cubicBezTo>
                      <a:pt x="16" y="80"/>
                      <a:pt x="16" y="80"/>
                      <a:pt x="16" y="80"/>
                    </a:cubicBezTo>
                    <a:cubicBezTo>
                      <a:pt x="8" y="80"/>
                      <a:pt x="0" y="72"/>
                      <a:pt x="0" y="64"/>
                    </a:cubicBezTo>
                    <a:cubicBezTo>
                      <a:pt x="0" y="16"/>
                      <a:pt x="0" y="16"/>
                      <a:pt x="0" y="16"/>
                    </a:cubicBezTo>
                    <a:cubicBezTo>
                      <a:pt x="0" y="7"/>
                      <a:pt x="8" y="0"/>
                      <a:pt x="16" y="0"/>
                    </a:cubicBezTo>
                    <a:cubicBezTo>
                      <a:pt x="90" y="0"/>
                      <a:pt x="90" y="0"/>
                      <a:pt x="90" y="0"/>
                    </a:cubicBezTo>
                    <a:cubicBezTo>
                      <a:pt x="99" y="0"/>
                      <a:pt x="106" y="7"/>
                      <a:pt x="106" y="16"/>
                    </a:cubicBezTo>
                    <a:lnTo>
                      <a:pt x="10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46" name="Freeform 275"/>
              <p:cNvSpPr>
                <a:spLocks/>
              </p:cNvSpPr>
              <p:nvPr/>
            </p:nvSpPr>
            <p:spPr bwMode="auto">
              <a:xfrm>
                <a:off x="3627" y="1230"/>
                <a:ext cx="252" cy="190"/>
              </a:xfrm>
              <a:custGeom>
                <a:avLst/>
                <a:gdLst>
                  <a:gd name="T0" fmla="*/ 106 w 106"/>
                  <a:gd name="T1" fmla="*/ 64 h 80"/>
                  <a:gd name="T2" fmla="*/ 90 w 106"/>
                  <a:gd name="T3" fmla="*/ 80 h 80"/>
                  <a:gd name="T4" fmla="*/ 16 w 106"/>
                  <a:gd name="T5" fmla="*/ 80 h 80"/>
                  <a:gd name="T6" fmla="*/ 0 w 106"/>
                  <a:gd name="T7" fmla="*/ 64 h 80"/>
                  <a:gd name="T8" fmla="*/ 0 w 106"/>
                  <a:gd name="T9" fmla="*/ 16 h 80"/>
                  <a:gd name="T10" fmla="*/ 16 w 106"/>
                  <a:gd name="T11" fmla="*/ 0 h 80"/>
                  <a:gd name="T12" fmla="*/ 90 w 106"/>
                  <a:gd name="T13" fmla="*/ 0 h 80"/>
                  <a:gd name="T14" fmla="*/ 106 w 106"/>
                  <a:gd name="T15" fmla="*/ 16 h 80"/>
                  <a:gd name="T16" fmla="*/ 106 w 106"/>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0">
                    <a:moveTo>
                      <a:pt x="106" y="64"/>
                    </a:moveTo>
                    <a:cubicBezTo>
                      <a:pt x="106" y="72"/>
                      <a:pt x="99" y="80"/>
                      <a:pt x="90" y="80"/>
                    </a:cubicBezTo>
                    <a:cubicBezTo>
                      <a:pt x="16" y="80"/>
                      <a:pt x="16" y="80"/>
                      <a:pt x="16" y="80"/>
                    </a:cubicBezTo>
                    <a:cubicBezTo>
                      <a:pt x="7" y="80"/>
                      <a:pt x="0" y="72"/>
                      <a:pt x="0" y="64"/>
                    </a:cubicBezTo>
                    <a:cubicBezTo>
                      <a:pt x="0" y="16"/>
                      <a:pt x="0" y="16"/>
                      <a:pt x="0" y="16"/>
                    </a:cubicBezTo>
                    <a:cubicBezTo>
                      <a:pt x="0" y="7"/>
                      <a:pt x="7" y="0"/>
                      <a:pt x="16" y="0"/>
                    </a:cubicBezTo>
                    <a:cubicBezTo>
                      <a:pt x="90" y="0"/>
                      <a:pt x="90" y="0"/>
                      <a:pt x="90" y="0"/>
                    </a:cubicBezTo>
                    <a:cubicBezTo>
                      <a:pt x="99" y="0"/>
                      <a:pt x="106" y="7"/>
                      <a:pt x="106" y="16"/>
                    </a:cubicBezTo>
                    <a:lnTo>
                      <a:pt x="10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47" name="Freeform 276"/>
              <p:cNvSpPr>
                <a:spLocks/>
              </p:cNvSpPr>
              <p:nvPr/>
            </p:nvSpPr>
            <p:spPr bwMode="auto">
              <a:xfrm>
                <a:off x="3979" y="1230"/>
                <a:ext cx="252" cy="190"/>
              </a:xfrm>
              <a:custGeom>
                <a:avLst/>
                <a:gdLst>
                  <a:gd name="T0" fmla="*/ 106 w 106"/>
                  <a:gd name="T1" fmla="*/ 64 h 80"/>
                  <a:gd name="T2" fmla="*/ 90 w 106"/>
                  <a:gd name="T3" fmla="*/ 80 h 80"/>
                  <a:gd name="T4" fmla="*/ 16 w 106"/>
                  <a:gd name="T5" fmla="*/ 80 h 80"/>
                  <a:gd name="T6" fmla="*/ 0 w 106"/>
                  <a:gd name="T7" fmla="*/ 64 h 80"/>
                  <a:gd name="T8" fmla="*/ 0 w 106"/>
                  <a:gd name="T9" fmla="*/ 16 h 80"/>
                  <a:gd name="T10" fmla="*/ 16 w 106"/>
                  <a:gd name="T11" fmla="*/ 0 h 80"/>
                  <a:gd name="T12" fmla="*/ 90 w 106"/>
                  <a:gd name="T13" fmla="*/ 0 h 80"/>
                  <a:gd name="T14" fmla="*/ 106 w 106"/>
                  <a:gd name="T15" fmla="*/ 16 h 80"/>
                  <a:gd name="T16" fmla="*/ 106 w 106"/>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80">
                    <a:moveTo>
                      <a:pt x="106" y="64"/>
                    </a:moveTo>
                    <a:cubicBezTo>
                      <a:pt x="106" y="72"/>
                      <a:pt x="99" y="80"/>
                      <a:pt x="90" y="80"/>
                    </a:cubicBezTo>
                    <a:cubicBezTo>
                      <a:pt x="16" y="80"/>
                      <a:pt x="16" y="80"/>
                      <a:pt x="16" y="80"/>
                    </a:cubicBezTo>
                    <a:cubicBezTo>
                      <a:pt x="7" y="80"/>
                      <a:pt x="0" y="72"/>
                      <a:pt x="0" y="64"/>
                    </a:cubicBezTo>
                    <a:cubicBezTo>
                      <a:pt x="0" y="16"/>
                      <a:pt x="0" y="16"/>
                      <a:pt x="0" y="16"/>
                    </a:cubicBezTo>
                    <a:cubicBezTo>
                      <a:pt x="0" y="7"/>
                      <a:pt x="7" y="0"/>
                      <a:pt x="16" y="0"/>
                    </a:cubicBezTo>
                    <a:cubicBezTo>
                      <a:pt x="90" y="0"/>
                      <a:pt x="90" y="0"/>
                      <a:pt x="90" y="0"/>
                    </a:cubicBezTo>
                    <a:cubicBezTo>
                      <a:pt x="99" y="0"/>
                      <a:pt x="106" y="7"/>
                      <a:pt x="106" y="16"/>
                    </a:cubicBezTo>
                    <a:lnTo>
                      <a:pt x="10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48" name="Freeform 277"/>
              <p:cNvSpPr>
                <a:spLocks/>
              </p:cNvSpPr>
              <p:nvPr/>
            </p:nvSpPr>
            <p:spPr bwMode="auto">
              <a:xfrm>
                <a:off x="3276" y="1532"/>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6 h 79"/>
                  <a:gd name="T10" fmla="*/ 16 w 106"/>
                  <a:gd name="T11" fmla="*/ 0 h 79"/>
                  <a:gd name="T12" fmla="*/ 90 w 106"/>
                  <a:gd name="T13" fmla="*/ 0 h 79"/>
                  <a:gd name="T14" fmla="*/ 106 w 106"/>
                  <a:gd name="T15" fmla="*/ 16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8" y="79"/>
                      <a:pt x="0" y="72"/>
                      <a:pt x="0" y="63"/>
                    </a:cubicBezTo>
                    <a:cubicBezTo>
                      <a:pt x="0" y="16"/>
                      <a:pt x="0" y="16"/>
                      <a:pt x="0" y="16"/>
                    </a:cubicBezTo>
                    <a:cubicBezTo>
                      <a:pt x="0" y="7"/>
                      <a:pt x="8" y="0"/>
                      <a:pt x="16" y="0"/>
                    </a:cubicBezTo>
                    <a:cubicBezTo>
                      <a:pt x="90" y="0"/>
                      <a:pt x="90" y="0"/>
                      <a:pt x="90" y="0"/>
                    </a:cubicBezTo>
                    <a:cubicBezTo>
                      <a:pt x="99" y="0"/>
                      <a:pt x="106" y="7"/>
                      <a:pt x="106" y="16"/>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49" name="Freeform 278"/>
              <p:cNvSpPr>
                <a:spLocks/>
              </p:cNvSpPr>
              <p:nvPr/>
            </p:nvSpPr>
            <p:spPr bwMode="auto">
              <a:xfrm>
                <a:off x="3627" y="1532"/>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6 h 79"/>
                  <a:gd name="T10" fmla="*/ 16 w 106"/>
                  <a:gd name="T11" fmla="*/ 0 h 79"/>
                  <a:gd name="T12" fmla="*/ 90 w 106"/>
                  <a:gd name="T13" fmla="*/ 0 h 79"/>
                  <a:gd name="T14" fmla="*/ 106 w 106"/>
                  <a:gd name="T15" fmla="*/ 16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6"/>
                      <a:pt x="0" y="16"/>
                      <a:pt x="0" y="16"/>
                    </a:cubicBezTo>
                    <a:cubicBezTo>
                      <a:pt x="0" y="7"/>
                      <a:pt x="7" y="0"/>
                      <a:pt x="16" y="0"/>
                    </a:cubicBezTo>
                    <a:cubicBezTo>
                      <a:pt x="90" y="0"/>
                      <a:pt x="90" y="0"/>
                      <a:pt x="90" y="0"/>
                    </a:cubicBezTo>
                    <a:cubicBezTo>
                      <a:pt x="99" y="0"/>
                      <a:pt x="106" y="7"/>
                      <a:pt x="106" y="16"/>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50" name="Freeform 279"/>
              <p:cNvSpPr>
                <a:spLocks/>
              </p:cNvSpPr>
              <p:nvPr/>
            </p:nvSpPr>
            <p:spPr bwMode="auto">
              <a:xfrm>
                <a:off x="3979" y="1532"/>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6 h 79"/>
                  <a:gd name="T10" fmla="*/ 16 w 106"/>
                  <a:gd name="T11" fmla="*/ 0 h 79"/>
                  <a:gd name="T12" fmla="*/ 90 w 106"/>
                  <a:gd name="T13" fmla="*/ 0 h 79"/>
                  <a:gd name="T14" fmla="*/ 106 w 106"/>
                  <a:gd name="T15" fmla="*/ 16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6"/>
                      <a:pt x="0" y="16"/>
                      <a:pt x="0" y="16"/>
                    </a:cubicBezTo>
                    <a:cubicBezTo>
                      <a:pt x="0" y="7"/>
                      <a:pt x="7" y="0"/>
                      <a:pt x="16" y="0"/>
                    </a:cubicBezTo>
                    <a:cubicBezTo>
                      <a:pt x="90" y="0"/>
                      <a:pt x="90" y="0"/>
                      <a:pt x="90" y="0"/>
                    </a:cubicBezTo>
                    <a:cubicBezTo>
                      <a:pt x="99" y="0"/>
                      <a:pt x="106" y="7"/>
                      <a:pt x="106" y="16"/>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51" name="Freeform 280"/>
              <p:cNvSpPr>
                <a:spLocks/>
              </p:cNvSpPr>
              <p:nvPr/>
            </p:nvSpPr>
            <p:spPr bwMode="auto">
              <a:xfrm>
                <a:off x="3276" y="1821"/>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5 h 79"/>
                  <a:gd name="T10" fmla="*/ 16 w 106"/>
                  <a:gd name="T11" fmla="*/ 0 h 79"/>
                  <a:gd name="T12" fmla="*/ 90 w 106"/>
                  <a:gd name="T13" fmla="*/ 0 h 79"/>
                  <a:gd name="T14" fmla="*/ 106 w 106"/>
                  <a:gd name="T15" fmla="*/ 15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8" y="79"/>
                      <a:pt x="0" y="72"/>
                      <a:pt x="0" y="63"/>
                    </a:cubicBezTo>
                    <a:cubicBezTo>
                      <a:pt x="0" y="15"/>
                      <a:pt x="0" y="15"/>
                      <a:pt x="0" y="15"/>
                    </a:cubicBezTo>
                    <a:cubicBezTo>
                      <a:pt x="0" y="7"/>
                      <a:pt x="8" y="0"/>
                      <a:pt x="16" y="0"/>
                    </a:cubicBezTo>
                    <a:cubicBezTo>
                      <a:pt x="90" y="0"/>
                      <a:pt x="90" y="0"/>
                      <a:pt x="90" y="0"/>
                    </a:cubicBezTo>
                    <a:cubicBezTo>
                      <a:pt x="99" y="0"/>
                      <a:pt x="106" y="7"/>
                      <a:pt x="106" y="15"/>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52" name="Freeform 281"/>
              <p:cNvSpPr>
                <a:spLocks/>
              </p:cNvSpPr>
              <p:nvPr/>
            </p:nvSpPr>
            <p:spPr bwMode="auto">
              <a:xfrm>
                <a:off x="3627" y="1821"/>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5 h 79"/>
                  <a:gd name="T10" fmla="*/ 16 w 106"/>
                  <a:gd name="T11" fmla="*/ 0 h 79"/>
                  <a:gd name="T12" fmla="*/ 90 w 106"/>
                  <a:gd name="T13" fmla="*/ 0 h 79"/>
                  <a:gd name="T14" fmla="*/ 106 w 106"/>
                  <a:gd name="T15" fmla="*/ 15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5"/>
                      <a:pt x="0" y="15"/>
                      <a:pt x="0" y="15"/>
                    </a:cubicBezTo>
                    <a:cubicBezTo>
                      <a:pt x="0" y="7"/>
                      <a:pt x="7" y="0"/>
                      <a:pt x="16" y="0"/>
                    </a:cubicBezTo>
                    <a:cubicBezTo>
                      <a:pt x="90" y="0"/>
                      <a:pt x="90" y="0"/>
                      <a:pt x="90" y="0"/>
                    </a:cubicBezTo>
                    <a:cubicBezTo>
                      <a:pt x="99" y="0"/>
                      <a:pt x="106" y="7"/>
                      <a:pt x="106" y="15"/>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sp>
            <p:nvSpPr>
              <p:cNvPr id="253" name="Freeform 282"/>
              <p:cNvSpPr>
                <a:spLocks/>
              </p:cNvSpPr>
              <p:nvPr/>
            </p:nvSpPr>
            <p:spPr bwMode="auto">
              <a:xfrm>
                <a:off x="3979" y="1821"/>
                <a:ext cx="252" cy="187"/>
              </a:xfrm>
              <a:custGeom>
                <a:avLst/>
                <a:gdLst>
                  <a:gd name="T0" fmla="*/ 106 w 106"/>
                  <a:gd name="T1" fmla="*/ 63 h 79"/>
                  <a:gd name="T2" fmla="*/ 90 w 106"/>
                  <a:gd name="T3" fmla="*/ 79 h 79"/>
                  <a:gd name="T4" fmla="*/ 16 w 106"/>
                  <a:gd name="T5" fmla="*/ 79 h 79"/>
                  <a:gd name="T6" fmla="*/ 0 w 106"/>
                  <a:gd name="T7" fmla="*/ 63 h 79"/>
                  <a:gd name="T8" fmla="*/ 0 w 106"/>
                  <a:gd name="T9" fmla="*/ 15 h 79"/>
                  <a:gd name="T10" fmla="*/ 16 w 106"/>
                  <a:gd name="T11" fmla="*/ 0 h 79"/>
                  <a:gd name="T12" fmla="*/ 90 w 106"/>
                  <a:gd name="T13" fmla="*/ 0 h 79"/>
                  <a:gd name="T14" fmla="*/ 106 w 106"/>
                  <a:gd name="T15" fmla="*/ 15 h 79"/>
                  <a:gd name="T16" fmla="*/ 106 w 106"/>
                  <a:gd name="T17"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79">
                    <a:moveTo>
                      <a:pt x="106" y="63"/>
                    </a:moveTo>
                    <a:cubicBezTo>
                      <a:pt x="106" y="72"/>
                      <a:pt x="99" y="79"/>
                      <a:pt x="90" y="79"/>
                    </a:cubicBezTo>
                    <a:cubicBezTo>
                      <a:pt x="16" y="79"/>
                      <a:pt x="16" y="79"/>
                      <a:pt x="16" y="79"/>
                    </a:cubicBezTo>
                    <a:cubicBezTo>
                      <a:pt x="7" y="79"/>
                      <a:pt x="0" y="72"/>
                      <a:pt x="0" y="63"/>
                    </a:cubicBezTo>
                    <a:cubicBezTo>
                      <a:pt x="0" y="15"/>
                      <a:pt x="0" y="15"/>
                      <a:pt x="0" y="15"/>
                    </a:cubicBezTo>
                    <a:cubicBezTo>
                      <a:pt x="0" y="7"/>
                      <a:pt x="7" y="0"/>
                      <a:pt x="16" y="0"/>
                    </a:cubicBezTo>
                    <a:cubicBezTo>
                      <a:pt x="90" y="0"/>
                      <a:pt x="90" y="0"/>
                      <a:pt x="90" y="0"/>
                    </a:cubicBezTo>
                    <a:cubicBezTo>
                      <a:pt x="99" y="0"/>
                      <a:pt x="106" y="7"/>
                      <a:pt x="106" y="15"/>
                    </a:cubicBezTo>
                    <a:lnTo>
                      <a:pt x="106" y="6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437"/>
                <a:endParaRPr lang="en-US" sz="1800">
                  <a:solidFill>
                    <a:srgbClr val="353535"/>
                  </a:solidFill>
                  <a:latin typeface="Segoe UI Semilight"/>
                </a:endParaRPr>
              </a:p>
            </p:txBody>
          </p:sp>
        </p:grpSp>
      </p:grpSp>
      <p:grpSp>
        <p:nvGrpSpPr>
          <p:cNvPr id="272" name="Group 271"/>
          <p:cNvGrpSpPr/>
          <p:nvPr/>
        </p:nvGrpSpPr>
        <p:grpSpPr>
          <a:xfrm>
            <a:off x="8825806" y="795992"/>
            <a:ext cx="2086673" cy="1270087"/>
            <a:chOff x="6882926" y="1192433"/>
            <a:chExt cx="2501906" cy="1522824"/>
          </a:xfrm>
        </p:grpSpPr>
        <p:sp>
          <p:nvSpPr>
            <p:cNvPr id="273" name="Freeform 38"/>
            <p:cNvSpPr>
              <a:spLocks/>
            </p:cNvSpPr>
            <p:nvPr/>
          </p:nvSpPr>
          <p:spPr bwMode="auto">
            <a:xfrm>
              <a:off x="6975768" y="1192433"/>
              <a:ext cx="2315888" cy="152282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lumMod val="95000"/>
              </a:schemeClr>
            </a:solidFill>
            <a:ln w="38100">
              <a:solidFill>
                <a:schemeClr val="accent1"/>
              </a:solidFill>
            </a:ln>
          </p:spPr>
          <p:txBody>
            <a:bodyPr vert="horz" wrap="square" lIns="91413" tIns="45707" rIns="91413" bIns="45707" numCol="1" anchor="t" anchorCtr="0" compatLnSpc="1">
              <a:prstTxWarp prst="textNoShape">
                <a:avLst/>
              </a:prstTxWarp>
            </a:bodyPr>
            <a:lstStyle/>
            <a:p>
              <a:pPr defTabSz="914120">
                <a:defRPr/>
              </a:pPr>
              <a:endParaRPr lang="en-US" sz="1800" kern="0">
                <a:solidFill>
                  <a:srgbClr val="505050"/>
                </a:solidFill>
                <a:latin typeface="Segoe UI"/>
              </a:endParaRPr>
            </a:p>
          </p:txBody>
        </p:sp>
        <p:grpSp>
          <p:nvGrpSpPr>
            <p:cNvPr id="274" name="Group 273"/>
            <p:cNvGrpSpPr/>
            <p:nvPr/>
          </p:nvGrpSpPr>
          <p:grpSpPr>
            <a:xfrm>
              <a:off x="6882926" y="1388427"/>
              <a:ext cx="2501906" cy="1187817"/>
              <a:chOff x="5181138" y="5521526"/>
              <a:chExt cx="2552074" cy="1211635"/>
            </a:xfrm>
          </p:grpSpPr>
          <p:sp>
            <p:nvSpPr>
              <p:cNvPr id="275" name="TextBox 274"/>
              <p:cNvSpPr txBox="1"/>
              <p:nvPr/>
            </p:nvSpPr>
            <p:spPr>
              <a:xfrm>
                <a:off x="5181138" y="6258871"/>
                <a:ext cx="2552074" cy="474290"/>
              </a:xfrm>
              <a:prstGeom prst="rect">
                <a:avLst/>
              </a:prstGeom>
            </p:spPr>
            <p:txBody>
              <a:bodyPr wrap="square" lIns="0" tIns="0" rIns="0" bIns="0" rtlCol="0">
                <a:spAutoFit/>
              </a:bodyPr>
              <a:lstStyle/>
              <a:p>
                <a:pPr algn="ctr" defTabSz="895643" fontAlgn="base">
                  <a:lnSpc>
                    <a:spcPct val="90000"/>
                  </a:lnSpc>
                  <a:spcBef>
                    <a:spcPct val="0"/>
                  </a:spcBef>
                  <a:spcAft>
                    <a:spcPct val="0"/>
                  </a:spcAft>
                  <a:buSzPct val="80000"/>
                  <a:defRPr/>
                </a:pPr>
                <a:r>
                  <a:rPr lang="en-US" sz="1400" kern="0">
                    <a:solidFill>
                      <a:srgbClr val="0078D7"/>
                    </a:solidFill>
                    <a:latin typeface="Segoe UI"/>
                    <a:ea typeface="ＭＳ Ｐゴシック" charset="0"/>
                    <a:cs typeface="Segoe UI Semibold" panose="020B0702040204020203" pitchFamily="34" charset="0"/>
                  </a:rPr>
                  <a:t>Microsoft Azure </a:t>
                </a:r>
                <a:br>
                  <a:rPr lang="en-US" sz="1400" kern="0">
                    <a:solidFill>
                      <a:srgbClr val="0078D7"/>
                    </a:solidFill>
                    <a:latin typeface="Segoe UI"/>
                    <a:ea typeface="ＭＳ Ｐゴシック" charset="0"/>
                    <a:cs typeface="Segoe UI Semibold" panose="020B0702040204020203" pitchFamily="34" charset="0"/>
                  </a:rPr>
                </a:br>
                <a:r>
                  <a:rPr lang="en-US" sz="1400" kern="0">
                    <a:solidFill>
                      <a:srgbClr val="0078D7"/>
                    </a:solidFill>
                    <a:latin typeface="Segoe UI"/>
                    <a:ea typeface="ＭＳ Ｐゴシック" charset="0"/>
                    <a:cs typeface="Segoe UI Semibold" panose="020B0702040204020203" pitchFamily="34" charset="0"/>
                  </a:rPr>
                  <a:t>Active Directory</a:t>
                </a:r>
              </a:p>
            </p:txBody>
          </p:sp>
          <p:pic>
            <p:nvPicPr>
              <p:cNvPr id="276" name="Picture 2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8072" y="5521526"/>
                <a:ext cx="638203" cy="632929"/>
              </a:xfrm>
              <a:prstGeom prst="rect">
                <a:avLst/>
              </a:prstGeom>
            </p:spPr>
          </p:pic>
        </p:grpSp>
      </p:grpSp>
      <p:grpSp>
        <p:nvGrpSpPr>
          <p:cNvPr id="278" name="Group 277"/>
          <p:cNvGrpSpPr/>
          <p:nvPr/>
        </p:nvGrpSpPr>
        <p:grpSpPr>
          <a:xfrm>
            <a:off x="9569218" y="4335139"/>
            <a:ext cx="487941" cy="487941"/>
            <a:chOff x="8185052" y="2347446"/>
            <a:chExt cx="476155" cy="476155"/>
          </a:xfrm>
        </p:grpSpPr>
        <p:sp useBgFill="1">
          <p:nvSpPr>
            <p:cNvPr id="279" name="Oval 278"/>
            <p:cNvSpPr/>
            <p:nvPr/>
          </p:nvSpPr>
          <p:spPr bwMode="auto">
            <a:xfrm>
              <a:off x="8185052" y="2347446"/>
              <a:ext cx="476155" cy="476155"/>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endParaRPr lang="en-US" sz="2745" kern="0">
                <a:solidFill>
                  <a:srgbClr val="C00000"/>
                </a:solidFill>
                <a:latin typeface="Segoe UI"/>
                <a:ea typeface="Segoe UI" pitchFamily="34" charset="0"/>
                <a:cs typeface="Segoe UI" pitchFamily="34" charset="0"/>
              </a:endParaRPr>
            </a:p>
          </p:txBody>
        </p:sp>
        <p:grpSp>
          <p:nvGrpSpPr>
            <p:cNvPr id="280" name="Group 279"/>
            <p:cNvGrpSpPr/>
            <p:nvPr/>
          </p:nvGrpSpPr>
          <p:grpSpPr>
            <a:xfrm>
              <a:off x="8248885" y="2411279"/>
              <a:ext cx="348488" cy="348488"/>
              <a:chOff x="8218852" y="2417203"/>
              <a:chExt cx="348488" cy="348488"/>
            </a:xfrm>
          </p:grpSpPr>
          <p:sp>
            <p:nvSpPr>
              <p:cNvPr id="281" name="Freeform 40"/>
              <p:cNvSpPr>
                <a:spLocks noEditPoints="1"/>
              </p:cNvSpPr>
              <p:nvPr/>
            </p:nvSpPr>
            <p:spPr bwMode="black">
              <a:xfrm rot="2700000">
                <a:off x="8218852" y="2417203"/>
                <a:ext cx="348488" cy="34848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defTabSz="914120">
                  <a:defRPr/>
                </a:pPr>
                <a:endParaRPr lang="en-US" sz="1568" kern="0">
                  <a:solidFill>
                    <a:sysClr val="windowText" lastClr="000000"/>
                  </a:solidFill>
                  <a:latin typeface="Segoe UI"/>
                </a:endParaRPr>
              </a:p>
            </p:txBody>
          </p:sp>
          <p:sp useBgFill="1">
            <p:nvSpPr>
              <p:cNvPr id="282" name="Oval 281"/>
              <p:cNvSpPr/>
              <p:nvPr/>
            </p:nvSpPr>
            <p:spPr bwMode="auto">
              <a:xfrm>
                <a:off x="8238825" y="2437176"/>
                <a:ext cx="308542" cy="3085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86"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83" name="Picture 282"/>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32045" t="28937" r="28761" b="43443"/>
              <a:stretch/>
            </p:blipFill>
            <p:spPr>
              <a:xfrm>
                <a:off x="8280621" y="2511792"/>
                <a:ext cx="269493" cy="202949"/>
              </a:xfrm>
              <a:prstGeom prst="rect">
                <a:avLst/>
              </a:prstGeom>
            </p:spPr>
          </p:pic>
        </p:grpSp>
      </p:grpSp>
      <p:grpSp>
        <p:nvGrpSpPr>
          <p:cNvPr id="284" name="Group 283"/>
          <p:cNvGrpSpPr/>
          <p:nvPr/>
        </p:nvGrpSpPr>
        <p:grpSpPr>
          <a:xfrm>
            <a:off x="6568394" y="3794614"/>
            <a:ext cx="487940" cy="487941"/>
            <a:chOff x="8185052" y="2347446"/>
            <a:chExt cx="476154" cy="476155"/>
          </a:xfrm>
        </p:grpSpPr>
        <p:sp useBgFill="1">
          <p:nvSpPr>
            <p:cNvPr id="285" name="Oval 284"/>
            <p:cNvSpPr/>
            <p:nvPr/>
          </p:nvSpPr>
          <p:spPr bwMode="auto">
            <a:xfrm>
              <a:off x="8185052" y="2347446"/>
              <a:ext cx="476154" cy="476155"/>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endParaRPr lang="en-US" sz="2745" kern="0">
                <a:solidFill>
                  <a:srgbClr val="C00000"/>
                </a:solidFill>
                <a:latin typeface="Segoe UI"/>
                <a:ea typeface="Segoe UI" pitchFamily="34" charset="0"/>
                <a:cs typeface="Segoe UI" pitchFamily="34" charset="0"/>
              </a:endParaRPr>
            </a:p>
          </p:txBody>
        </p:sp>
        <p:grpSp>
          <p:nvGrpSpPr>
            <p:cNvPr id="286" name="Group 285"/>
            <p:cNvGrpSpPr/>
            <p:nvPr/>
          </p:nvGrpSpPr>
          <p:grpSpPr>
            <a:xfrm>
              <a:off x="8248886" y="2411279"/>
              <a:ext cx="348488" cy="348488"/>
              <a:chOff x="8218853" y="2417203"/>
              <a:chExt cx="348488" cy="348488"/>
            </a:xfrm>
          </p:grpSpPr>
          <p:sp>
            <p:nvSpPr>
              <p:cNvPr id="287" name="Freeform 40"/>
              <p:cNvSpPr>
                <a:spLocks noEditPoints="1"/>
              </p:cNvSpPr>
              <p:nvPr/>
            </p:nvSpPr>
            <p:spPr bwMode="black">
              <a:xfrm rot="2700000">
                <a:off x="8218853" y="2417203"/>
                <a:ext cx="348488" cy="34848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defTabSz="914120">
                  <a:defRPr/>
                </a:pPr>
                <a:endParaRPr lang="en-US" sz="1568" kern="0">
                  <a:solidFill>
                    <a:sysClr val="windowText" lastClr="000000"/>
                  </a:solidFill>
                  <a:latin typeface="Segoe UI"/>
                </a:endParaRPr>
              </a:p>
            </p:txBody>
          </p:sp>
          <p:sp useBgFill="1">
            <p:nvSpPr>
              <p:cNvPr id="288" name="Oval 287"/>
              <p:cNvSpPr/>
              <p:nvPr/>
            </p:nvSpPr>
            <p:spPr bwMode="auto">
              <a:xfrm>
                <a:off x="8238825" y="2437176"/>
                <a:ext cx="308542" cy="3085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86" fontAlgn="base">
                  <a:lnSpc>
                    <a:spcPct val="90000"/>
                  </a:lnSpc>
                  <a:spcBef>
                    <a:spcPct val="0"/>
                  </a:spcBef>
                  <a:spcAft>
                    <a:spcPct val="0"/>
                  </a:spcAft>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89" name="Picture 28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32045" t="28937" r="28761" b="43443"/>
              <a:stretch/>
            </p:blipFill>
            <p:spPr>
              <a:xfrm>
                <a:off x="8280621" y="2511792"/>
                <a:ext cx="269493" cy="202949"/>
              </a:xfrm>
              <a:prstGeom prst="rect">
                <a:avLst/>
              </a:prstGeom>
            </p:spPr>
          </p:pic>
        </p:grpSp>
      </p:grpSp>
      <p:grpSp>
        <p:nvGrpSpPr>
          <p:cNvPr id="290" name="Group 289"/>
          <p:cNvGrpSpPr/>
          <p:nvPr/>
        </p:nvGrpSpPr>
        <p:grpSpPr>
          <a:xfrm>
            <a:off x="7060262" y="4335139"/>
            <a:ext cx="487941" cy="487941"/>
            <a:chOff x="7366647" y="2219607"/>
            <a:chExt cx="548640" cy="548640"/>
          </a:xfrm>
        </p:grpSpPr>
        <p:sp useBgFill="1">
          <p:nvSpPr>
            <p:cNvPr id="291" name="Oval 290"/>
            <p:cNvSpPr/>
            <p:nvPr/>
          </p:nvSpPr>
          <p:spPr bwMode="auto">
            <a:xfrm>
              <a:off x="7366647" y="2219607"/>
              <a:ext cx="548640" cy="548640"/>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endParaRPr lang="en-US" sz="2745" kern="0">
                <a:solidFill>
                  <a:srgbClr val="C00000"/>
                </a:solidFill>
                <a:latin typeface="Segoe UI"/>
                <a:ea typeface="Segoe UI" pitchFamily="34" charset="0"/>
                <a:cs typeface="Segoe UI" pitchFamily="34" charset="0"/>
              </a:endParaRPr>
            </a:p>
          </p:txBody>
        </p:sp>
        <p:sp>
          <p:nvSpPr>
            <p:cNvPr id="292" name="Freeform 40"/>
            <p:cNvSpPr>
              <a:spLocks noEditPoints="1"/>
            </p:cNvSpPr>
            <p:nvPr/>
          </p:nvSpPr>
          <p:spPr bwMode="black">
            <a:xfrm>
              <a:off x="7440198"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defTabSz="914120">
                <a:defRPr/>
              </a:pPr>
              <a:endParaRPr lang="en-US" sz="1568" kern="0">
                <a:solidFill>
                  <a:sysClr val="windowText" lastClr="000000"/>
                </a:solidFill>
                <a:latin typeface="Segoe UI"/>
              </a:endParaRPr>
            </a:p>
          </p:txBody>
        </p:sp>
      </p:grpSp>
      <p:grpSp>
        <p:nvGrpSpPr>
          <p:cNvPr id="293" name="Group 292"/>
          <p:cNvGrpSpPr/>
          <p:nvPr/>
        </p:nvGrpSpPr>
        <p:grpSpPr>
          <a:xfrm>
            <a:off x="9020090" y="3794614"/>
            <a:ext cx="487940" cy="487941"/>
            <a:chOff x="7484364" y="2219607"/>
            <a:chExt cx="548639" cy="548640"/>
          </a:xfrm>
        </p:grpSpPr>
        <p:sp useBgFill="1">
          <p:nvSpPr>
            <p:cNvPr id="294" name="Oval 293"/>
            <p:cNvSpPr/>
            <p:nvPr/>
          </p:nvSpPr>
          <p:spPr bwMode="auto">
            <a:xfrm>
              <a:off x="7484364" y="2219607"/>
              <a:ext cx="548639" cy="548640"/>
            </a:xfrm>
            <a:prstGeom prst="ellipse">
              <a:avLst/>
            </a:pr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3" tIns="143387" rIns="179233" bIns="143387" numCol="1" spcCol="0" rtlCol="0" fromWordArt="0" anchor="ctr" anchorCtr="0" forceAA="0" compatLnSpc="1">
              <a:prstTxWarp prst="textNoShape">
                <a:avLst/>
              </a:prstTxWarp>
              <a:noAutofit/>
            </a:bodyPr>
            <a:lstStyle/>
            <a:p>
              <a:pPr algn="ctr" defTabSz="913833" fontAlgn="base">
                <a:lnSpc>
                  <a:spcPct val="90000"/>
                </a:lnSpc>
                <a:spcBef>
                  <a:spcPct val="0"/>
                </a:spcBef>
                <a:spcAft>
                  <a:spcPct val="0"/>
                </a:spcAft>
                <a:defRPr/>
              </a:pPr>
              <a:endParaRPr lang="en-US" sz="2745" kern="0">
                <a:solidFill>
                  <a:srgbClr val="C00000"/>
                </a:solidFill>
                <a:latin typeface="Segoe UI"/>
                <a:ea typeface="Segoe UI" pitchFamily="34" charset="0"/>
                <a:cs typeface="Segoe UI" pitchFamily="34" charset="0"/>
              </a:endParaRPr>
            </a:p>
          </p:txBody>
        </p:sp>
        <p:sp>
          <p:nvSpPr>
            <p:cNvPr id="295" name="Freeform 40"/>
            <p:cNvSpPr>
              <a:spLocks noEditPoints="1"/>
            </p:cNvSpPr>
            <p:nvPr/>
          </p:nvSpPr>
          <p:spPr bwMode="black">
            <a:xfrm>
              <a:off x="7557915" y="2293158"/>
              <a:ext cx="401538" cy="401538"/>
            </a:xfrm>
            <a:custGeom>
              <a:avLst/>
              <a:gdLst>
                <a:gd name="T0" fmla="*/ 99 w 150"/>
                <a:gd name="T1" fmla="*/ 106 h 150"/>
                <a:gd name="T2" fmla="*/ 75 w 150"/>
                <a:gd name="T3" fmla="*/ 83 h 150"/>
                <a:gd name="T4" fmla="*/ 52 w 150"/>
                <a:gd name="T5" fmla="*/ 106 h 150"/>
                <a:gd name="T6" fmla="*/ 44 w 150"/>
                <a:gd name="T7" fmla="*/ 98 h 150"/>
                <a:gd name="T8" fmla="*/ 67 w 150"/>
                <a:gd name="T9" fmla="*/ 75 h 150"/>
                <a:gd name="T10" fmla="*/ 44 w 150"/>
                <a:gd name="T11" fmla="*/ 51 h 150"/>
                <a:gd name="T12" fmla="*/ 52 w 150"/>
                <a:gd name="T13" fmla="*/ 43 h 150"/>
                <a:gd name="T14" fmla="*/ 75 w 150"/>
                <a:gd name="T15" fmla="*/ 66 h 150"/>
                <a:gd name="T16" fmla="*/ 98 w 150"/>
                <a:gd name="T17" fmla="*/ 43 h 150"/>
                <a:gd name="T18" fmla="*/ 107 w 150"/>
                <a:gd name="T19" fmla="*/ 52 h 150"/>
                <a:gd name="T20" fmla="*/ 84 w 150"/>
                <a:gd name="T21" fmla="*/ 75 h 150"/>
                <a:gd name="T22" fmla="*/ 107 w 150"/>
                <a:gd name="T23" fmla="*/ 98 h 150"/>
                <a:gd name="T24" fmla="*/ 99 w 150"/>
                <a:gd name="T25" fmla="*/ 106 h 150"/>
                <a:gd name="T26" fmla="*/ 150 w 150"/>
                <a:gd name="T27" fmla="*/ 75 h 150"/>
                <a:gd name="T28" fmla="*/ 75 w 150"/>
                <a:gd name="T29" fmla="*/ 0 h 150"/>
                <a:gd name="T30" fmla="*/ 0 w 150"/>
                <a:gd name="T31" fmla="*/ 75 h 150"/>
                <a:gd name="T32" fmla="*/ 75 w 150"/>
                <a:gd name="T33" fmla="*/ 150 h 150"/>
                <a:gd name="T34" fmla="*/ 150 w 150"/>
                <a:gd name="T35" fmla="*/ 75 h 150"/>
                <a:gd name="T36" fmla="*/ 141 w 150"/>
                <a:gd name="T37" fmla="*/ 75 h 150"/>
                <a:gd name="T38" fmla="*/ 75 w 150"/>
                <a:gd name="T39" fmla="*/ 140 h 150"/>
                <a:gd name="T40" fmla="*/ 10 w 150"/>
                <a:gd name="T41" fmla="*/ 75 h 150"/>
                <a:gd name="T42" fmla="*/ 75 w 150"/>
                <a:gd name="T43" fmla="*/ 9 h 150"/>
                <a:gd name="T44" fmla="*/ 141 w 150"/>
                <a:gd name="T4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50">
                  <a:moveTo>
                    <a:pt x="99" y="106"/>
                  </a:moveTo>
                  <a:cubicBezTo>
                    <a:pt x="75" y="83"/>
                    <a:pt x="75" y="83"/>
                    <a:pt x="75" y="83"/>
                  </a:cubicBezTo>
                  <a:cubicBezTo>
                    <a:pt x="52" y="106"/>
                    <a:pt x="52" y="106"/>
                    <a:pt x="52" y="106"/>
                  </a:cubicBezTo>
                  <a:cubicBezTo>
                    <a:pt x="44" y="98"/>
                    <a:pt x="44" y="98"/>
                    <a:pt x="44" y="98"/>
                  </a:cubicBezTo>
                  <a:cubicBezTo>
                    <a:pt x="67" y="75"/>
                    <a:pt x="67" y="75"/>
                    <a:pt x="67" y="75"/>
                  </a:cubicBezTo>
                  <a:cubicBezTo>
                    <a:pt x="44" y="51"/>
                    <a:pt x="44" y="51"/>
                    <a:pt x="44" y="51"/>
                  </a:cubicBezTo>
                  <a:cubicBezTo>
                    <a:pt x="52" y="43"/>
                    <a:pt x="52" y="43"/>
                    <a:pt x="52" y="43"/>
                  </a:cubicBezTo>
                  <a:cubicBezTo>
                    <a:pt x="75" y="66"/>
                    <a:pt x="75" y="66"/>
                    <a:pt x="75" y="66"/>
                  </a:cubicBezTo>
                  <a:cubicBezTo>
                    <a:pt x="98" y="43"/>
                    <a:pt x="98" y="43"/>
                    <a:pt x="98" y="43"/>
                  </a:cubicBezTo>
                  <a:cubicBezTo>
                    <a:pt x="107" y="52"/>
                    <a:pt x="107" y="52"/>
                    <a:pt x="107" y="52"/>
                  </a:cubicBezTo>
                  <a:cubicBezTo>
                    <a:pt x="84" y="75"/>
                    <a:pt x="84" y="75"/>
                    <a:pt x="84" y="75"/>
                  </a:cubicBezTo>
                  <a:cubicBezTo>
                    <a:pt x="107" y="98"/>
                    <a:pt x="107" y="98"/>
                    <a:pt x="107" y="98"/>
                  </a:cubicBezTo>
                  <a:lnTo>
                    <a:pt x="99" y="106"/>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6" rIns="93233" bIns="46616" numCol="1" anchor="t" anchorCtr="0" compatLnSpc="1">
              <a:prstTxWarp prst="textNoShape">
                <a:avLst/>
              </a:prstTxWarp>
            </a:bodyPr>
            <a:lstStyle/>
            <a:p>
              <a:pPr defTabSz="914120">
                <a:defRPr/>
              </a:pPr>
              <a:endParaRPr lang="en-US" sz="1568" kern="0">
                <a:solidFill>
                  <a:sysClr val="windowText" lastClr="000000"/>
                </a:solidFill>
                <a:latin typeface="Segoe UI"/>
              </a:endParaRPr>
            </a:p>
          </p:txBody>
        </p:sp>
      </p:grpSp>
      <p:sp>
        <p:nvSpPr>
          <p:cNvPr id="20" name="Freeform 5"/>
          <p:cNvSpPr>
            <a:spLocks noEditPoints="1"/>
          </p:cNvSpPr>
          <p:nvPr/>
        </p:nvSpPr>
        <p:spPr bwMode="auto">
          <a:xfrm>
            <a:off x="5618451" y="1361267"/>
            <a:ext cx="368487" cy="479864"/>
          </a:xfrm>
          <a:custGeom>
            <a:avLst/>
            <a:gdLst>
              <a:gd name="T0" fmla="*/ 122 w 147"/>
              <a:gd name="T1" fmla="*/ 73 h 192"/>
              <a:gd name="T2" fmla="*/ 93 w 147"/>
              <a:gd name="T3" fmla="*/ 65 h 192"/>
              <a:gd name="T4" fmla="*/ 99 w 147"/>
              <a:gd name="T5" fmla="*/ 42 h 192"/>
              <a:gd name="T6" fmla="*/ 57 w 147"/>
              <a:gd name="T7" fmla="*/ 0 h 192"/>
              <a:gd name="T8" fmla="*/ 15 w 147"/>
              <a:gd name="T9" fmla="*/ 42 h 192"/>
              <a:gd name="T10" fmla="*/ 39 w 147"/>
              <a:gd name="T11" fmla="*/ 80 h 192"/>
              <a:gd name="T12" fmla="*/ 18 w 147"/>
              <a:gd name="T13" fmla="*/ 108 h 192"/>
              <a:gd name="T14" fmla="*/ 5 w 147"/>
              <a:gd name="T15" fmla="*/ 133 h 192"/>
              <a:gd name="T16" fmla="*/ 29 w 147"/>
              <a:gd name="T17" fmla="*/ 157 h 192"/>
              <a:gd name="T18" fmla="*/ 54 w 147"/>
              <a:gd name="T19" fmla="*/ 182 h 192"/>
              <a:gd name="T20" fmla="*/ 91 w 147"/>
              <a:gd name="T21" fmla="*/ 192 h 192"/>
              <a:gd name="T22" fmla="*/ 134 w 147"/>
              <a:gd name="T23" fmla="*/ 176 h 192"/>
              <a:gd name="T24" fmla="*/ 147 w 147"/>
              <a:gd name="T25" fmla="*/ 90 h 192"/>
              <a:gd name="T26" fmla="*/ 27 w 147"/>
              <a:gd name="T27" fmla="*/ 42 h 192"/>
              <a:gd name="T28" fmla="*/ 87 w 147"/>
              <a:gd name="T29" fmla="*/ 42 h 192"/>
              <a:gd name="T30" fmla="*/ 81 w 147"/>
              <a:gd name="T31" fmla="*/ 60 h 192"/>
              <a:gd name="T32" fmla="*/ 75 w 147"/>
              <a:gd name="T33" fmla="*/ 42 h 192"/>
              <a:gd name="T34" fmla="*/ 39 w 147"/>
              <a:gd name="T35" fmla="*/ 42 h 192"/>
              <a:gd name="T36" fmla="*/ 27 w 147"/>
              <a:gd name="T37" fmla="*/ 42 h 192"/>
              <a:gd name="T38" fmla="*/ 125 w 147"/>
              <a:gd name="T39" fmla="*/ 168 h 192"/>
              <a:gd name="T40" fmla="*/ 91 w 147"/>
              <a:gd name="T41" fmla="*/ 180 h 192"/>
              <a:gd name="T42" fmla="*/ 46 w 147"/>
              <a:gd name="T43" fmla="*/ 158 h 192"/>
              <a:gd name="T44" fmla="*/ 28 w 147"/>
              <a:gd name="T45" fmla="*/ 140 h 192"/>
              <a:gd name="T46" fmla="*/ 14 w 147"/>
              <a:gd name="T47" fmla="*/ 122 h 192"/>
              <a:gd name="T48" fmla="*/ 43 w 147"/>
              <a:gd name="T49" fmla="*/ 128 h 192"/>
              <a:gd name="T50" fmla="*/ 51 w 147"/>
              <a:gd name="T51" fmla="*/ 42 h 192"/>
              <a:gd name="T52" fmla="*/ 63 w 147"/>
              <a:gd name="T53" fmla="*/ 42 h 192"/>
              <a:gd name="T54" fmla="*/ 75 w 147"/>
              <a:gd name="T55" fmla="*/ 108 h 192"/>
              <a:gd name="T56" fmla="*/ 81 w 147"/>
              <a:gd name="T57" fmla="*/ 72 h 192"/>
              <a:gd name="T58" fmla="*/ 87 w 147"/>
              <a:gd name="T59" fmla="*/ 76 h 192"/>
              <a:gd name="T60" fmla="*/ 87 w 147"/>
              <a:gd name="T61" fmla="*/ 76 h 192"/>
              <a:gd name="T62" fmla="*/ 87 w 147"/>
              <a:gd name="T63" fmla="*/ 76 h 192"/>
              <a:gd name="T64" fmla="*/ 87 w 147"/>
              <a:gd name="T65" fmla="*/ 77 h 192"/>
              <a:gd name="T66" fmla="*/ 87 w 147"/>
              <a:gd name="T67" fmla="*/ 77 h 192"/>
              <a:gd name="T68" fmla="*/ 87 w 147"/>
              <a:gd name="T69" fmla="*/ 77 h 192"/>
              <a:gd name="T70" fmla="*/ 87 w 147"/>
              <a:gd name="T71" fmla="*/ 78 h 192"/>
              <a:gd name="T72" fmla="*/ 87 w 147"/>
              <a:gd name="T73" fmla="*/ 108 h 192"/>
              <a:gd name="T74" fmla="*/ 99 w 147"/>
              <a:gd name="T75" fmla="*/ 78 h 192"/>
              <a:gd name="T76" fmla="*/ 111 w 147"/>
              <a:gd name="T77" fmla="*/ 78 h 192"/>
              <a:gd name="T78" fmla="*/ 123 w 147"/>
              <a:gd name="T79" fmla="*/ 108 h 192"/>
              <a:gd name="T80" fmla="*/ 129 w 147"/>
              <a:gd name="T81" fmla="*/ 84 h 192"/>
              <a:gd name="T82" fmla="*/ 135 w 147"/>
              <a:gd name="T83" fmla="*/ 14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7" h="192">
                <a:moveTo>
                  <a:pt x="129" y="72"/>
                </a:moveTo>
                <a:cubicBezTo>
                  <a:pt x="127" y="72"/>
                  <a:pt x="124" y="72"/>
                  <a:pt x="122" y="73"/>
                </a:cubicBezTo>
                <a:cubicBezTo>
                  <a:pt x="120" y="66"/>
                  <a:pt x="113" y="60"/>
                  <a:pt x="105" y="60"/>
                </a:cubicBezTo>
                <a:cubicBezTo>
                  <a:pt x="100" y="60"/>
                  <a:pt x="96" y="62"/>
                  <a:pt x="93" y="65"/>
                </a:cubicBezTo>
                <a:cubicBezTo>
                  <a:pt x="93" y="65"/>
                  <a:pt x="93" y="64"/>
                  <a:pt x="93" y="64"/>
                </a:cubicBezTo>
                <a:cubicBezTo>
                  <a:pt x="97" y="58"/>
                  <a:pt x="99" y="50"/>
                  <a:pt x="99" y="42"/>
                </a:cubicBezTo>
                <a:cubicBezTo>
                  <a:pt x="99" y="31"/>
                  <a:pt x="95" y="20"/>
                  <a:pt x="87" y="12"/>
                </a:cubicBezTo>
                <a:cubicBezTo>
                  <a:pt x="79" y="4"/>
                  <a:pt x="68" y="0"/>
                  <a:pt x="57" y="0"/>
                </a:cubicBezTo>
                <a:cubicBezTo>
                  <a:pt x="46" y="0"/>
                  <a:pt x="35" y="4"/>
                  <a:pt x="27" y="12"/>
                </a:cubicBezTo>
                <a:cubicBezTo>
                  <a:pt x="19" y="20"/>
                  <a:pt x="15" y="31"/>
                  <a:pt x="15" y="42"/>
                </a:cubicBezTo>
                <a:cubicBezTo>
                  <a:pt x="15" y="53"/>
                  <a:pt x="19" y="64"/>
                  <a:pt x="27" y="72"/>
                </a:cubicBezTo>
                <a:cubicBezTo>
                  <a:pt x="31" y="75"/>
                  <a:pt x="35" y="78"/>
                  <a:pt x="39" y="80"/>
                </a:cubicBezTo>
                <a:cubicBezTo>
                  <a:pt x="39" y="114"/>
                  <a:pt x="39" y="114"/>
                  <a:pt x="39" y="114"/>
                </a:cubicBezTo>
                <a:cubicBezTo>
                  <a:pt x="31" y="111"/>
                  <a:pt x="25" y="108"/>
                  <a:pt x="18" y="108"/>
                </a:cubicBezTo>
                <a:cubicBezTo>
                  <a:pt x="12" y="108"/>
                  <a:pt x="6" y="111"/>
                  <a:pt x="3" y="117"/>
                </a:cubicBezTo>
                <a:cubicBezTo>
                  <a:pt x="0" y="123"/>
                  <a:pt x="1" y="129"/>
                  <a:pt x="5" y="133"/>
                </a:cubicBezTo>
                <a:cubicBezTo>
                  <a:pt x="9" y="138"/>
                  <a:pt x="14" y="142"/>
                  <a:pt x="20" y="148"/>
                </a:cubicBezTo>
                <a:cubicBezTo>
                  <a:pt x="22" y="151"/>
                  <a:pt x="25" y="154"/>
                  <a:pt x="29" y="157"/>
                </a:cubicBezTo>
                <a:cubicBezTo>
                  <a:pt x="31" y="160"/>
                  <a:pt x="34" y="163"/>
                  <a:pt x="37" y="166"/>
                </a:cubicBezTo>
                <a:cubicBezTo>
                  <a:pt x="43" y="172"/>
                  <a:pt x="49" y="179"/>
                  <a:pt x="54" y="182"/>
                </a:cubicBezTo>
                <a:cubicBezTo>
                  <a:pt x="69" y="192"/>
                  <a:pt x="77" y="192"/>
                  <a:pt x="90" y="192"/>
                </a:cubicBezTo>
                <a:cubicBezTo>
                  <a:pt x="90" y="192"/>
                  <a:pt x="91" y="192"/>
                  <a:pt x="91" y="192"/>
                </a:cubicBezTo>
                <a:cubicBezTo>
                  <a:pt x="92" y="192"/>
                  <a:pt x="92" y="192"/>
                  <a:pt x="93" y="192"/>
                </a:cubicBezTo>
                <a:cubicBezTo>
                  <a:pt x="114" y="192"/>
                  <a:pt x="127" y="183"/>
                  <a:pt x="134" y="176"/>
                </a:cubicBezTo>
                <a:cubicBezTo>
                  <a:pt x="142" y="168"/>
                  <a:pt x="147" y="156"/>
                  <a:pt x="147" y="145"/>
                </a:cubicBezTo>
                <a:cubicBezTo>
                  <a:pt x="147" y="90"/>
                  <a:pt x="147" y="90"/>
                  <a:pt x="147" y="90"/>
                </a:cubicBezTo>
                <a:cubicBezTo>
                  <a:pt x="147" y="80"/>
                  <a:pt x="139" y="72"/>
                  <a:pt x="129" y="72"/>
                </a:cubicBezTo>
                <a:close/>
                <a:moveTo>
                  <a:pt x="27" y="42"/>
                </a:moveTo>
                <a:cubicBezTo>
                  <a:pt x="27" y="26"/>
                  <a:pt x="41" y="12"/>
                  <a:pt x="57" y="12"/>
                </a:cubicBezTo>
                <a:cubicBezTo>
                  <a:pt x="74" y="12"/>
                  <a:pt x="87" y="26"/>
                  <a:pt x="87" y="42"/>
                </a:cubicBezTo>
                <a:cubicBezTo>
                  <a:pt x="87" y="49"/>
                  <a:pt x="85" y="55"/>
                  <a:pt x="81" y="60"/>
                </a:cubicBezTo>
                <a:cubicBezTo>
                  <a:pt x="81" y="60"/>
                  <a:pt x="81" y="60"/>
                  <a:pt x="81" y="60"/>
                </a:cubicBezTo>
                <a:cubicBezTo>
                  <a:pt x="79" y="60"/>
                  <a:pt x="77" y="60"/>
                  <a:pt x="75" y="61"/>
                </a:cubicBezTo>
                <a:cubicBezTo>
                  <a:pt x="75" y="42"/>
                  <a:pt x="75" y="42"/>
                  <a:pt x="75" y="42"/>
                </a:cubicBezTo>
                <a:cubicBezTo>
                  <a:pt x="75" y="32"/>
                  <a:pt x="67" y="24"/>
                  <a:pt x="57" y="24"/>
                </a:cubicBezTo>
                <a:cubicBezTo>
                  <a:pt x="47" y="24"/>
                  <a:pt x="39" y="32"/>
                  <a:pt x="39" y="42"/>
                </a:cubicBezTo>
                <a:cubicBezTo>
                  <a:pt x="39" y="66"/>
                  <a:pt x="39" y="66"/>
                  <a:pt x="39" y="66"/>
                </a:cubicBezTo>
                <a:cubicBezTo>
                  <a:pt x="32" y="61"/>
                  <a:pt x="27" y="52"/>
                  <a:pt x="27" y="42"/>
                </a:cubicBezTo>
                <a:close/>
                <a:moveTo>
                  <a:pt x="135" y="145"/>
                </a:moveTo>
                <a:cubicBezTo>
                  <a:pt x="135" y="153"/>
                  <a:pt x="131" y="162"/>
                  <a:pt x="125" y="168"/>
                </a:cubicBezTo>
                <a:cubicBezTo>
                  <a:pt x="117" y="176"/>
                  <a:pt x="106" y="180"/>
                  <a:pt x="93" y="180"/>
                </a:cubicBezTo>
                <a:cubicBezTo>
                  <a:pt x="92" y="180"/>
                  <a:pt x="92" y="180"/>
                  <a:pt x="91" y="180"/>
                </a:cubicBezTo>
                <a:cubicBezTo>
                  <a:pt x="79" y="180"/>
                  <a:pt x="73" y="180"/>
                  <a:pt x="60" y="172"/>
                </a:cubicBezTo>
                <a:cubicBezTo>
                  <a:pt x="56" y="170"/>
                  <a:pt x="51" y="164"/>
                  <a:pt x="46" y="158"/>
                </a:cubicBezTo>
                <a:cubicBezTo>
                  <a:pt x="43" y="155"/>
                  <a:pt x="40" y="151"/>
                  <a:pt x="37" y="149"/>
                </a:cubicBezTo>
                <a:cubicBezTo>
                  <a:pt x="34" y="145"/>
                  <a:pt x="31" y="142"/>
                  <a:pt x="28" y="140"/>
                </a:cubicBezTo>
                <a:cubicBezTo>
                  <a:pt x="22" y="134"/>
                  <a:pt x="18" y="130"/>
                  <a:pt x="13" y="125"/>
                </a:cubicBezTo>
                <a:cubicBezTo>
                  <a:pt x="13" y="124"/>
                  <a:pt x="13" y="123"/>
                  <a:pt x="14" y="122"/>
                </a:cubicBezTo>
                <a:cubicBezTo>
                  <a:pt x="15" y="120"/>
                  <a:pt x="16" y="120"/>
                  <a:pt x="18" y="120"/>
                </a:cubicBezTo>
                <a:cubicBezTo>
                  <a:pt x="24" y="120"/>
                  <a:pt x="33" y="124"/>
                  <a:pt x="43" y="128"/>
                </a:cubicBezTo>
                <a:cubicBezTo>
                  <a:pt x="51" y="132"/>
                  <a:pt x="51" y="132"/>
                  <a:pt x="51" y="132"/>
                </a:cubicBezTo>
                <a:cubicBezTo>
                  <a:pt x="51" y="42"/>
                  <a:pt x="51" y="42"/>
                  <a:pt x="51" y="42"/>
                </a:cubicBezTo>
                <a:cubicBezTo>
                  <a:pt x="51" y="39"/>
                  <a:pt x="54" y="36"/>
                  <a:pt x="57" y="36"/>
                </a:cubicBezTo>
                <a:cubicBezTo>
                  <a:pt x="60" y="36"/>
                  <a:pt x="63" y="39"/>
                  <a:pt x="63" y="42"/>
                </a:cubicBezTo>
                <a:cubicBezTo>
                  <a:pt x="63" y="108"/>
                  <a:pt x="63" y="108"/>
                  <a:pt x="63" y="108"/>
                </a:cubicBezTo>
                <a:cubicBezTo>
                  <a:pt x="75" y="108"/>
                  <a:pt x="75" y="108"/>
                  <a:pt x="75" y="108"/>
                </a:cubicBezTo>
                <a:cubicBezTo>
                  <a:pt x="75" y="78"/>
                  <a:pt x="75" y="78"/>
                  <a:pt x="75" y="78"/>
                </a:cubicBezTo>
                <a:cubicBezTo>
                  <a:pt x="75" y="75"/>
                  <a:pt x="78" y="72"/>
                  <a:pt x="81" y="72"/>
                </a:cubicBezTo>
                <a:cubicBezTo>
                  <a:pt x="84" y="72"/>
                  <a:pt x="86" y="74"/>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6"/>
                  <a:pt x="87" y="76"/>
                  <a:pt x="87" y="76"/>
                </a:cubicBezTo>
                <a:cubicBezTo>
                  <a:pt x="87" y="77"/>
                  <a:pt x="87" y="77"/>
                  <a:pt x="87" y="77"/>
                </a:cubicBezTo>
                <a:cubicBezTo>
                  <a:pt x="87" y="77"/>
                  <a:pt x="87" y="77"/>
                  <a:pt x="87" y="77"/>
                </a:cubicBezTo>
                <a:cubicBezTo>
                  <a:pt x="87" y="77"/>
                  <a:pt x="87" y="77"/>
                  <a:pt x="87" y="77"/>
                </a:cubicBezTo>
                <a:cubicBezTo>
                  <a:pt x="87" y="77"/>
                  <a:pt x="87" y="77"/>
                  <a:pt x="87" y="77"/>
                </a:cubicBezTo>
                <a:cubicBezTo>
                  <a:pt x="87" y="77"/>
                  <a:pt x="87" y="77"/>
                  <a:pt x="87" y="77"/>
                </a:cubicBezTo>
                <a:cubicBezTo>
                  <a:pt x="87" y="77"/>
                  <a:pt x="87" y="77"/>
                  <a:pt x="87" y="77"/>
                </a:cubicBezTo>
                <a:cubicBezTo>
                  <a:pt x="87" y="77"/>
                  <a:pt x="87" y="78"/>
                  <a:pt x="87" y="78"/>
                </a:cubicBezTo>
                <a:cubicBezTo>
                  <a:pt x="87" y="78"/>
                  <a:pt x="87" y="78"/>
                  <a:pt x="87" y="78"/>
                </a:cubicBezTo>
                <a:cubicBezTo>
                  <a:pt x="87" y="78"/>
                  <a:pt x="87" y="78"/>
                  <a:pt x="87" y="78"/>
                </a:cubicBezTo>
                <a:cubicBezTo>
                  <a:pt x="87" y="108"/>
                  <a:pt x="87" y="108"/>
                  <a:pt x="87" y="108"/>
                </a:cubicBezTo>
                <a:cubicBezTo>
                  <a:pt x="99" y="108"/>
                  <a:pt x="99" y="108"/>
                  <a:pt x="99" y="108"/>
                </a:cubicBezTo>
                <a:cubicBezTo>
                  <a:pt x="99" y="78"/>
                  <a:pt x="99" y="78"/>
                  <a:pt x="99" y="78"/>
                </a:cubicBezTo>
                <a:cubicBezTo>
                  <a:pt x="99" y="75"/>
                  <a:pt x="102" y="72"/>
                  <a:pt x="105" y="72"/>
                </a:cubicBezTo>
                <a:cubicBezTo>
                  <a:pt x="108" y="72"/>
                  <a:pt x="111" y="75"/>
                  <a:pt x="111" y="78"/>
                </a:cubicBezTo>
                <a:cubicBezTo>
                  <a:pt x="111" y="108"/>
                  <a:pt x="111" y="108"/>
                  <a:pt x="111" y="108"/>
                </a:cubicBezTo>
                <a:cubicBezTo>
                  <a:pt x="123" y="108"/>
                  <a:pt x="123" y="108"/>
                  <a:pt x="123" y="108"/>
                </a:cubicBezTo>
                <a:cubicBezTo>
                  <a:pt x="123" y="90"/>
                  <a:pt x="123" y="90"/>
                  <a:pt x="123" y="90"/>
                </a:cubicBezTo>
                <a:cubicBezTo>
                  <a:pt x="123" y="87"/>
                  <a:pt x="126" y="84"/>
                  <a:pt x="129" y="84"/>
                </a:cubicBezTo>
                <a:cubicBezTo>
                  <a:pt x="132" y="84"/>
                  <a:pt x="135" y="87"/>
                  <a:pt x="135" y="90"/>
                </a:cubicBezTo>
                <a:lnTo>
                  <a:pt x="135" y="145"/>
                </a:lnTo>
                <a:close/>
              </a:path>
            </a:pathLst>
          </a:custGeom>
          <a:solidFill>
            <a:schemeClr val="tx1"/>
          </a:solidFill>
          <a:ln>
            <a:noFill/>
          </a:ln>
        </p:spPr>
        <p:txBody>
          <a:bodyPr vert="horz" wrap="square" lIns="89643" tIns="44821" rIns="89643" bIns="44821" numCol="1" anchor="t" anchorCtr="0" compatLnSpc="1">
            <a:prstTxWarp prst="textNoShape">
              <a:avLst/>
            </a:prstTxWarp>
          </a:bodyPr>
          <a:lstStyle/>
          <a:p>
            <a:pPr defTabSz="914437"/>
            <a:endParaRPr lang="en-US">
              <a:solidFill>
                <a:srgbClr val="353535"/>
              </a:solidFill>
              <a:latin typeface="Segoe UI Semilight"/>
            </a:endParaRPr>
          </a:p>
        </p:txBody>
      </p:sp>
      <p:sp>
        <p:nvSpPr>
          <p:cNvPr id="166" name="Rectangle 165"/>
          <p:cNvSpPr/>
          <p:nvPr/>
        </p:nvSpPr>
        <p:spPr>
          <a:xfrm>
            <a:off x="7229241" y="2080598"/>
            <a:ext cx="477456" cy="418063"/>
          </a:xfrm>
          <a:prstGeom prst="rect">
            <a:avLst/>
          </a:prstGeom>
          <a:noFill/>
        </p:spPr>
        <p:txBody>
          <a:bodyPr wrap="none" lIns="44808" rIns="44808" anchor="ctr">
            <a:spAutoFit/>
          </a:bodyPr>
          <a:lstStyle/>
          <a:p>
            <a:pPr algn="ctr" defTabSz="913833" fontAlgn="base">
              <a:lnSpc>
                <a:spcPct val="90000"/>
              </a:lnSpc>
              <a:spcBef>
                <a:spcPct val="0"/>
              </a:spcBef>
              <a:spcAft>
                <a:spcPct val="0"/>
              </a:spcAft>
              <a:defRPr/>
            </a:pPr>
            <a:r>
              <a:rPr lang="en-US" sz="1176" kern="0" spc="-49">
                <a:solidFill>
                  <a:sysClr val="windowText" lastClr="000000"/>
                </a:solidFill>
                <a:latin typeface="Segoe UI Semilight"/>
                <a:ea typeface="Segoe UI" pitchFamily="34" charset="0"/>
                <a:cs typeface="Segoe UI" pitchFamily="34" charset="0"/>
              </a:rPr>
              <a:t>Seems</a:t>
            </a:r>
          </a:p>
          <a:p>
            <a:pPr algn="ctr" defTabSz="913833" fontAlgn="base">
              <a:lnSpc>
                <a:spcPct val="90000"/>
              </a:lnSpc>
              <a:spcBef>
                <a:spcPct val="0"/>
              </a:spcBef>
              <a:spcAft>
                <a:spcPct val="0"/>
              </a:spcAft>
              <a:defRPr/>
            </a:pPr>
            <a:r>
              <a:rPr lang="en-US" sz="1176" kern="0" spc="-49">
                <a:solidFill>
                  <a:sysClr val="windowText" lastClr="000000"/>
                </a:solidFill>
                <a:latin typeface="Segoe UI Semilight"/>
                <a:ea typeface="Segoe UI" pitchFamily="34" charset="0"/>
                <a:cs typeface="Segoe UI" pitchFamily="34" charset="0"/>
              </a:rPr>
              <a:t>Good</a:t>
            </a:r>
          </a:p>
        </p:txBody>
      </p:sp>
      <p:grpSp>
        <p:nvGrpSpPr>
          <p:cNvPr id="4" name="Group 3"/>
          <p:cNvGrpSpPr/>
          <p:nvPr/>
        </p:nvGrpSpPr>
        <p:grpSpPr>
          <a:xfrm>
            <a:off x="3867160" y="3909501"/>
            <a:ext cx="716427" cy="364787"/>
            <a:chOff x="3901839" y="3977870"/>
            <a:chExt cx="730792" cy="372101"/>
          </a:xfrm>
          <a:solidFill>
            <a:schemeClr val="tx1">
              <a:lumMod val="75000"/>
            </a:schemeClr>
          </a:solidFill>
        </p:grpSpPr>
        <p:sp>
          <p:nvSpPr>
            <p:cNvPr id="109" name="Freeform 140"/>
            <p:cNvSpPr>
              <a:spLocks noEditPoints="1"/>
            </p:cNvSpPr>
            <p:nvPr/>
          </p:nvSpPr>
          <p:spPr bwMode="auto">
            <a:xfrm>
              <a:off x="3901839" y="4257783"/>
              <a:ext cx="730792" cy="92188"/>
            </a:xfrm>
            <a:custGeom>
              <a:avLst/>
              <a:gdLst>
                <a:gd name="T0" fmla="*/ 596 w 606"/>
                <a:gd name="T1" fmla="*/ 66 h 76"/>
                <a:gd name="T2" fmla="*/ 568 w 606"/>
                <a:gd name="T3" fmla="*/ 0 h 76"/>
                <a:gd name="T4" fmla="*/ 568 w 606"/>
                <a:gd name="T5" fmla="*/ 76 h 76"/>
                <a:gd name="T6" fmla="*/ 606 w 606"/>
                <a:gd name="T7" fmla="*/ 10 h 76"/>
                <a:gd name="T8" fmla="*/ 498 w 606"/>
                <a:gd name="T9" fmla="*/ 10 h 76"/>
                <a:gd name="T10" fmla="*/ 498 w 606"/>
                <a:gd name="T11" fmla="*/ 66 h 76"/>
                <a:gd name="T12" fmla="*/ 488 w 606"/>
                <a:gd name="T13" fmla="*/ 10 h 76"/>
                <a:gd name="T14" fmla="*/ 527 w 606"/>
                <a:gd name="T15" fmla="*/ 76 h 76"/>
                <a:gd name="T16" fmla="*/ 527 w 606"/>
                <a:gd name="T17" fmla="*/ 0 h 76"/>
                <a:gd name="T18" fmla="*/ 447 w 606"/>
                <a:gd name="T19" fmla="*/ 0 h 76"/>
                <a:gd name="T20" fmla="*/ 423 w 606"/>
                <a:gd name="T21" fmla="*/ 10 h 76"/>
                <a:gd name="T22" fmla="*/ 423 w 606"/>
                <a:gd name="T23" fmla="*/ 66 h 76"/>
                <a:gd name="T24" fmla="*/ 462 w 606"/>
                <a:gd name="T25" fmla="*/ 76 h 76"/>
                <a:gd name="T26" fmla="*/ 462 w 606"/>
                <a:gd name="T27" fmla="*/ 42 h 76"/>
                <a:gd name="T28" fmla="*/ 447 w 606"/>
                <a:gd name="T29" fmla="*/ 66 h 76"/>
                <a:gd name="T30" fmla="*/ 387 w 606"/>
                <a:gd name="T31" fmla="*/ 66 h 76"/>
                <a:gd name="T32" fmla="*/ 358 w 606"/>
                <a:gd name="T33" fmla="*/ 0 h 76"/>
                <a:gd name="T34" fmla="*/ 358 w 606"/>
                <a:gd name="T35" fmla="*/ 76 h 76"/>
                <a:gd name="T36" fmla="*/ 397 w 606"/>
                <a:gd name="T37" fmla="*/ 10 h 76"/>
                <a:gd name="T38" fmla="*/ 308 w 606"/>
                <a:gd name="T39" fmla="*/ 66 h 76"/>
                <a:gd name="T40" fmla="*/ 279 w 606"/>
                <a:gd name="T41" fmla="*/ 5 h 76"/>
                <a:gd name="T42" fmla="*/ 298 w 606"/>
                <a:gd name="T43" fmla="*/ 66 h 76"/>
                <a:gd name="T44" fmla="*/ 284 w 606"/>
                <a:gd name="T45" fmla="*/ 76 h 76"/>
                <a:gd name="T46" fmla="*/ 327 w 606"/>
                <a:gd name="T47" fmla="*/ 46 h 76"/>
                <a:gd name="T48" fmla="*/ 317 w 606"/>
                <a:gd name="T49" fmla="*/ 66 h 76"/>
                <a:gd name="T50" fmla="*/ 247 w 606"/>
                <a:gd name="T51" fmla="*/ 10 h 76"/>
                <a:gd name="T52" fmla="*/ 219 w 606"/>
                <a:gd name="T53" fmla="*/ 10 h 76"/>
                <a:gd name="T54" fmla="*/ 209 w 606"/>
                <a:gd name="T55" fmla="*/ 66 h 76"/>
                <a:gd name="T56" fmla="*/ 257 w 606"/>
                <a:gd name="T57" fmla="*/ 66 h 76"/>
                <a:gd name="T58" fmla="*/ 219 w 606"/>
                <a:gd name="T59" fmla="*/ 0 h 76"/>
                <a:gd name="T60" fmla="*/ 144 w 606"/>
                <a:gd name="T61" fmla="*/ 0 h 76"/>
                <a:gd name="T62" fmla="*/ 158 w 606"/>
                <a:gd name="T63" fmla="*/ 10 h 76"/>
                <a:gd name="T64" fmla="*/ 139 w 606"/>
                <a:gd name="T65" fmla="*/ 71 h 76"/>
                <a:gd name="T66" fmla="*/ 187 w 606"/>
                <a:gd name="T67" fmla="*/ 71 h 76"/>
                <a:gd name="T68" fmla="*/ 178 w 606"/>
                <a:gd name="T69" fmla="*/ 46 h 76"/>
                <a:gd name="T70" fmla="*/ 79 w 606"/>
                <a:gd name="T71" fmla="*/ 10 h 76"/>
                <a:gd name="T72" fmla="*/ 79 w 606"/>
                <a:gd name="T73" fmla="*/ 66 h 76"/>
                <a:gd name="T74" fmla="*/ 70 w 606"/>
                <a:gd name="T75" fmla="*/ 10 h 76"/>
                <a:gd name="T76" fmla="*/ 108 w 606"/>
                <a:gd name="T77" fmla="*/ 76 h 76"/>
                <a:gd name="T78" fmla="*/ 108 w 606"/>
                <a:gd name="T79" fmla="*/ 0 h 76"/>
                <a:gd name="T80" fmla="*/ 29 w 606"/>
                <a:gd name="T81" fmla="*/ 0 h 76"/>
                <a:gd name="T82" fmla="*/ 5 w 606"/>
                <a:gd name="T83" fmla="*/ 10 h 76"/>
                <a:gd name="T84" fmla="*/ 5 w 606"/>
                <a:gd name="T85" fmla="*/ 66 h 76"/>
                <a:gd name="T86" fmla="*/ 43 w 606"/>
                <a:gd name="T87" fmla="*/ 76 h 76"/>
                <a:gd name="T88" fmla="*/ 43 w 606"/>
                <a:gd name="T89" fmla="*/ 42 h 76"/>
                <a:gd name="T90" fmla="*/ 29 w 606"/>
                <a:gd name="T91"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6">
                  <a:moveTo>
                    <a:pt x="568" y="10"/>
                  </a:moveTo>
                  <a:cubicBezTo>
                    <a:pt x="596" y="10"/>
                    <a:pt x="596" y="10"/>
                    <a:pt x="596" y="10"/>
                  </a:cubicBezTo>
                  <a:cubicBezTo>
                    <a:pt x="596" y="66"/>
                    <a:pt x="596" y="66"/>
                    <a:pt x="596" y="66"/>
                  </a:cubicBezTo>
                  <a:cubicBezTo>
                    <a:pt x="568" y="66"/>
                    <a:pt x="568" y="66"/>
                    <a:pt x="568" y="66"/>
                  </a:cubicBezTo>
                  <a:lnTo>
                    <a:pt x="568" y="10"/>
                  </a:lnTo>
                  <a:close/>
                  <a:moveTo>
                    <a:pt x="568" y="0"/>
                  </a:moveTo>
                  <a:cubicBezTo>
                    <a:pt x="562" y="0"/>
                    <a:pt x="558" y="5"/>
                    <a:pt x="558" y="10"/>
                  </a:cubicBezTo>
                  <a:cubicBezTo>
                    <a:pt x="558" y="66"/>
                    <a:pt x="558" y="66"/>
                    <a:pt x="558" y="66"/>
                  </a:cubicBezTo>
                  <a:cubicBezTo>
                    <a:pt x="558" y="71"/>
                    <a:pt x="562" y="76"/>
                    <a:pt x="568" y="76"/>
                  </a:cubicBezTo>
                  <a:cubicBezTo>
                    <a:pt x="596" y="76"/>
                    <a:pt x="596" y="76"/>
                    <a:pt x="596" y="76"/>
                  </a:cubicBezTo>
                  <a:cubicBezTo>
                    <a:pt x="602" y="76"/>
                    <a:pt x="606" y="71"/>
                    <a:pt x="606" y="66"/>
                  </a:cubicBezTo>
                  <a:cubicBezTo>
                    <a:pt x="606" y="10"/>
                    <a:pt x="606" y="10"/>
                    <a:pt x="606" y="10"/>
                  </a:cubicBezTo>
                  <a:cubicBezTo>
                    <a:pt x="606" y="5"/>
                    <a:pt x="602" y="0"/>
                    <a:pt x="596" y="0"/>
                  </a:cubicBezTo>
                  <a:lnTo>
                    <a:pt x="568" y="0"/>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5"/>
                    <a:pt x="488" y="10"/>
                  </a:cubicBezTo>
                  <a:cubicBezTo>
                    <a:pt x="488" y="66"/>
                    <a:pt x="488" y="66"/>
                    <a:pt x="488" y="66"/>
                  </a:cubicBezTo>
                  <a:cubicBezTo>
                    <a:pt x="488" y="71"/>
                    <a:pt x="492" y="76"/>
                    <a:pt x="498" y="76"/>
                  </a:cubicBezTo>
                  <a:cubicBezTo>
                    <a:pt x="527" y="76"/>
                    <a:pt x="527" y="76"/>
                    <a:pt x="527" y="76"/>
                  </a:cubicBezTo>
                  <a:cubicBezTo>
                    <a:pt x="532" y="76"/>
                    <a:pt x="536" y="71"/>
                    <a:pt x="536" y="66"/>
                  </a:cubicBezTo>
                  <a:cubicBezTo>
                    <a:pt x="536" y="10"/>
                    <a:pt x="536" y="10"/>
                    <a:pt x="536" y="10"/>
                  </a:cubicBezTo>
                  <a:cubicBezTo>
                    <a:pt x="536" y="5"/>
                    <a:pt x="532" y="0"/>
                    <a:pt x="527" y="0"/>
                  </a:cubicBezTo>
                  <a:lnTo>
                    <a:pt x="498" y="0"/>
                  </a:lnTo>
                  <a:close/>
                  <a:moveTo>
                    <a:pt x="447" y="66"/>
                  </a:moveTo>
                  <a:cubicBezTo>
                    <a:pt x="447" y="0"/>
                    <a:pt x="447" y="0"/>
                    <a:pt x="447" y="0"/>
                  </a:cubicBezTo>
                  <a:cubicBezTo>
                    <a:pt x="423" y="0"/>
                    <a:pt x="423" y="0"/>
                    <a:pt x="423" y="0"/>
                  </a:cubicBezTo>
                  <a:cubicBezTo>
                    <a:pt x="421" y="0"/>
                    <a:pt x="419" y="2"/>
                    <a:pt x="419" y="5"/>
                  </a:cubicBezTo>
                  <a:cubicBezTo>
                    <a:pt x="419" y="9"/>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6"/>
                    <a:pt x="423" y="76"/>
                  </a:cubicBezTo>
                  <a:cubicBezTo>
                    <a:pt x="462" y="76"/>
                    <a:pt x="462" y="76"/>
                    <a:pt x="462" y="76"/>
                  </a:cubicBezTo>
                  <a:cubicBezTo>
                    <a:pt x="464" y="76"/>
                    <a:pt x="466" y="74"/>
                    <a:pt x="466" y="71"/>
                  </a:cubicBezTo>
                  <a:cubicBezTo>
                    <a:pt x="466" y="46"/>
                    <a:pt x="466" y="46"/>
                    <a:pt x="466" y="46"/>
                  </a:cubicBezTo>
                  <a:cubicBezTo>
                    <a:pt x="466" y="44"/>
                    <a:pt x="465" y="42"/>
                    <a:pt x="462" y="42"/>
                  </a:cubicBezTo>
                  <a:cubicBezTo>
                    <a:pt x="458" y="42"/>
                    <a:pt x="457" y="44"/>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5"/>
                    <a:pt x="349" y="10"/>
                  </a:cubicBezTo>
                  <a:cubicBezTo>
                    <a:pt x="349" y="66"/>
                    <a:pt x="349" y="66"/>
                    <a:pt x="349" y="66"/>
                  </a:cubicBezTo>
                  <a:cubicBezTo>
                    <a:pt x="349" y="71"/>
                    <a:pt x="353" y="76"/>
                    <a:pt x="358" y="76"/>
                  </a:cubicBezTo>
                  <a:cubicBezTo>
                    <a:pt x="387" y="76"/>
                    <a:pt x="387" y="76"/>
                    <a:pt x="387" y="76"/>
                  </a:cubicBezTo>
                  <a:cubicBezTo>
                    <a:pt x="392" y="76"/>
                    <a:pt x="397" y="71"/>
                    <a:pt x="397" y="66"/>
                  </a:cubicBezTo>
                  <a:cubicBezTo>
                    <a:pt x="397" y="10"/>
                    <a:pt x="397" y="10"/>
                    <a:pt x="397" y="10"/>
                  </a:cubicBezTo>
                  <a:cubicBezTo>
                    <a:pt x="397" y="5"/>
                    <a:pt x="392" y="0"/>
                    <a:pt x="387" y="0"/>
                  </a:cubicBezTo>
                  <a:lnTo>
                    <a:pt x="358" y="0"/>
                  </a:lnTo>
                  <a:close/>
                  <a:moveTo>
                    <a:pt x="308" y="66"/>
                  </a:moveTo>
                  <a:cubicBezTo>
                    <a:pt x="308" y="0"/>
                    <a:pt x="308" y="0"/>
                    <a:pt x="308" y="0"/>
                  </a:cubicBezTo>
                  <a:cubicBezTo>
                    <a:pt x="284" y="0"/>
                    <a:pt x="284" y="0"/>
                    <a:pt x="284" y="0"/>
                  </a:cubicBezTo>
                  <a:cubicBezTo>
                    <a:pt x="281" y="0"/>
                    <a:pt x="279" y="2"/>
                    <a:pt x="279" y="5"/>
                  </a:cubicBezTo>
                  <a:cubicBezTo>
                    <a:pt x="279" y="9"/>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6"/>
                    <a:pt x="284" y="76"/>
                  </a:cubicBezTo>
                  <a:cubicBezTo>
                    <a:pt x="322" y="76"/>
                    <a:pt x="322" y="76"/>
                    <a:pt x="322" y="76"/>
                  </a:cubicBezTo>
                  <a:cubicBezTo>
                    <a:pt x="324" y="76"/>
                    <a:pt x="327" y="74"/>
                    <a:pt x="327" y="71"/>
                  </a:cubicBezTo>
                  <a:cubicBezTo>
                    <a:pt x="327" y="46"/>
                    <a:pt x="327" y="46"/>
                    <a:pt x="327" y="46"/>
                  </a:cubicBezTo>
                  <a:cubicBezTo>
                    <a:pt x="327" y="44"/>
                    <a:pt x="326" y="42"/>
                    <a:pt x="322" y="42"/>
                  </a:cubicBezTo>
                  <a:cubicBezTo>
                    <a:pt x="318" y="42"/>
                    <a:pt x="317" y="44"/>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5"/>
                    <a:pt x="209" y="10"/>
                  </a:cubicBezTo>
                  <a:cubicBezTo>
                    <a:pt x="209" y="66"/>
                    <a:pt x="209" y="66"/>
                    <a:pt x="209" y="66"/>
                  </a:cubicBezTo>
                  <a:cubicBezTo>
                    <a:pt x="209" y="71"/>
                    <a:pt x="213" y="76"/>
                    <a:pt x="219" y="76"/>
                  </a:cubicBezTo>
                  <a:cubicBezTo>
                    <a:pt x="247" y="76"/>
                    <a:pt x="247" y="76"/>
                    <a:pt x="247" y="76"/>
                  </a:cubicBezTo>
                  <a:cubicBezTo>
                    <a:pt x="253" y="76"/>
                    <a:pt x="257" y="71"/>
                    <a:pt x="257" y="66"/>
                  </a:cubicBezTo>
                  <a:cubicBezTo>
                    <a:pt x="257" y="10"/>
                    <a:pt x="257" y="10"/>
                    <a:pt x="257" y="10"/>
                  </a:cubicBezTo>
                  <a:cubicBezTo>
                    <a:pt x="257" y="5"/>
                    <a:pt x="253" y="0"/>
                    <a:pt x="247" y="0"/>
                  </a:cubicBezTo>
                  <a:lnTo>
                    <a:pt x="219" y="0"/>
                  </a:lnTo>
                  <a:close/>
                  <a:moveTo>
                    <a:pt x="168" y="66"/>
                  </a:moveTo>
                  <a:cubicBezTo>
                    <a:pt x="168" y="0"/>
                    <a:pt x="168" y="0"/>
                    <a:pt x="168" y="0"/>
                  </a:cubicBezTo>
                  <a:cubicBezTo>
                    <a:pt x="144" y="0"/>
                    <a:pt x="144" y="0"/>
                    <a:pt x="144" y="0"/>
                  </a:cubicBezTo>
                  <a:cubicBezTo>
                    <a:pt x="142" y="0"/>
                    <a:pt x="139" y="2"/>
                    <a:pt x="139" y="5"/>
                  </a:cubicBezTo>
                  <a:cubicBezTo>
                    <a:pt x="139" y="9"/>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6"/>
                    <a:pt x="144" y="76"/>
                  </a:cubicBezTo>
                  <a:cubicBezTo>
                    <a:pt x="182" y="76"/>
                    <a:pt x="182" y="76"/>
                    <a:pt x="182" y="76"/>
                  </a:cubicBezTo>
                  <a:cubicBezTo>
                    <a:pt x="185" y="76"/>
                    <a:pt x="187" y="74"/>
                    <a:pt x="187" y="71"/>
                  </a:cubicBezTo>
                  <a:cubicBezTo>
                    <a:pt x="187" y="46"/>
                    <a:pt x="187" y="46"/>
                    <a:pt x="187" y="46"/>
                  </a:cubicBezTo>
                  <a:cubicBezTo>
                    <a:pt x="187" y="44"/>
                    <a:pt x="186" y="42"/>
                    <a:pt x="182" y="42"/>
                  </a:cubicBezTo>
                  <a:cubicBezTo>
                    <a:pt x="179" y="42"/>
                    <a:pt x="178" y="44"/>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5"/>
                    <a:pt x="70" y="10"/>
                  </a:cubicBezTo>
                  <a:cubicBezTo>
                    <a:pt x="70" y="66"/>
                    <a:pt x="70" y="66"/>
                    <a:pt x="70" y="66"/>
                  </a:cubicBezTo>
                  <a:cubicBezTo>
                    <a:pt x="70" y="71"/>
                    <a:pt x="74" y="76"/>
                    <a:pt x="79" y="76"/>
                  </a:cubicBezTo>
                  <a:cubicBezTo>
                    <a:pt x="108" y="76"/>
                    <a:pt x="108" y="76"/>
                    <a:pt x="108" y="76"/>
                  </a:cubicBezTo>
                  <a:cubicBezTo>
                    <a:pt x="113" y="76"/>
                    <a:pt x="117" y="71"/>
                    <a:pt x="117" y="66"/>
                  </a:cubicBezTo>
                  <a:cubicBezTo>
                    <a:pt x="117" y="10"/>
                    <a:pt x="117" y="10"/>
                    <a:pt x="117" y="10"/>
                  </a:cubicBezTo>
                  <a:cubicBezTo>
                    <a:pt x="117" y="5"/>
                    <a:pt x="113" y="0"/>
                    <a:pt x="108" y="0"/>
                  </a:cubicBezTo>
                  <a:lnTo>
                    <a:pt x="79" y="0"/>
                  </a:lnTo>
                  <a:close/>
                  <a:moveTo>
                    <a:pt x="29" y="66"/>
                  </a:moveTo>
                  <a:cubicBezTo>
                    <a:pt x="29" y="0"/>
                    <a:pt x="29" y="0"/>
                    <a:pt x="29" y="0"/>
                  </a:cubicBezTo>
                  <a:cubicBezTo>
                    <a:pt x="5" y="0"/>
                    <a:pt x="5" y="0"/>
                    <a:pt x="5" y="0"/>
                  </a:cubicBezTo>
                  <a:cubicBezTo>
                    <a:pt x="2" y="0"/>
                    <a:pt x="0" y="2"/>
                    <a:pt x="0" y="5"/>
                  </a:cubicBezTo>
                  <a:cubicBezTo>
                    <a:pt x="0" y="9"/>
                    <a:pt x="2" y="10"/>
                    <a:pt x="5" y="10"/>
                  </a:cubicBezTo>
                  <a:cubicBezTo>
                    <a:pt x="19" y="10"/>
                    <a:pt x="19" y="10"/>
                    <a:pt x="19" y="10"/>
                  </a:cubicBezTo>
                  <a:cubicBezTo>
                    <a:pt x="19" y="66"/>
                    <a:pt x="19" y="66"/>
                    <a:pt x="19" y="66"/>
                  </a:cubicBezTo>
                  <a:cubicBezTo>
                    <a:pt x="5" y="66"/>
                    <a:pt x="5" y="66"/>
                    <a:pt x="5" y="66"/>
                  </a:cubicBezTo>
                  <a:cubicBezTo>
                    <a:pt x="2" y="66"/>
                    <a:pt x="0" y="67"/>
                    <a:pt x="0" y="71"/>
                  </a:cubicBezTo>
                  <a:cubicBezTo>
                    <a:pt x="0" y="74"/>
                    <a:pt x="2" y="76"/>
                    <a:pt x="5" y="76"/>
                  </a:cubicBezTo>
                  <a:cubicBezTo>
                    <a:pt x="43" y="76"/>
                    <a:pt x="43" y="76"/>
                    <a:pt x="43" y="76"/>
                  </a:cubicBezTo>
                  <a:cubicBezTo>
                    <a:pt x="45" y="76"/>
                    <a:pt x="48" y="74"/>
                    <a:pt x="48" y="71"/>
                  </a:cubicBezTo>
                  <a:cubicBezTo>
                    <a:pt x="48" y="46"/>
                    <a:pt x="48" y="46"/>
                    <a:pt x="48" y="46"/>
                  </a:cubicBezTo>
                  <a:cubicBezTo>
                    <a:pt x="48" y="44"/>
                    <a:pt x="46" y="42"/>
                    <a:pt x="43" y="42"/>
                  </a:cubicBezTo>
                  <a:cubicBezTo>
                    <a:pt x="39" y="42"/>
                    <a:pt x="38" y="44"/>
                    <a:pt x="38" y="46"/>
                  </a:cubicBezTo>
                  <a:cubicBezTo>
                    <a:pt x="38" y="66"/>
                    <a:pt x="38" y="66"/>
                    <a:pt x="38" y="66"/>
                  </a:cubicBezTo>
                  <a:lnTo>
                    <a:pt x="29"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4120">
                <a:defRPr/>
              </a:pPr>
              <a:endParaRPr lang="en-US" sz="1800" kern="0">
                <a:solidFill>
                  <a:sysClr val="windowText" lastClr="000000"/>
                </a:solidFill>
                <a:latin typeface="Segoe UI"/>
              </a:endParaRPr>
            </a:p>
          </p:txBody>
        </p:sp>
        <p:sp>
          <p:nvSpPr>
            <p:cNvPr id="114" name="Freeform 141"/>
            <p:cNvSpPr>
              <a:spLocks noEditPoints="1"/>
            </p:cNvSpPr>
            <p:nvPr/>
          </p:nvSpPr>
          <p:spPr bwMode="auto">
            <a:xfrm>
              <a:off x="3901839" y="4118665"/>
              <a:ext cx="730792" cy="90511"/>
            </a:xfrm>
            <a:custGeom>
              <a:avLst/>
              <a:gdLst>
                <a:gd name="T0" fmla="*/ 563 w 606"/>
                <a:gd name="T1" fmla="*/ 0 h 75"/>
                <a:gd name="T2" fmla="*/ 577 w 606"/>
                <a:gd name="T3" fmla="*/ 10 h 75"/>
                <a:gd name="T4" fmla="*/ 558 w 606"/>
                <a:gd name="T5" fmla="*/ 71 h 75"/>
                <a:gd name="T6" fmla="*/ 606 w 606"/>
                <a:gd name="T7" fmla="*/ 71 h 75"/>
                <a:gd name="T8" fmla="*/ 596 w 606"/>
                <a:gd name="T9" fmla="*/ 46 h 75"/>
                <a:gd name="T10" fmla="*/ 498 w 606"/>
                <a:gd name="T11" fmla="*/ 10 h 75"/>
                <a:gd name="T12" fmla="*/ 498 w 606"/>
                <a:gd name="T13" fmla="*/ 66 h 75"/>
                <a:gd name="T14" fmla="*/ 488 w 606"/>
                <a:gd name="T15" fmla="*/ 10 h 75"/>
                <a:gd name="T16" fmla="*/ 527 w 606"/>
                <a:gd name="T17" fmla="*/ 75 h 75"/>
                <a:gd name="T18" fmla="*/ 527 w 606"/>
                <a:gd name="T19" fmla="*/ 0 h 75"/>
                <a:gd name="T20" fmla="*/ 447 w 606"/>
                <a:gd name="T21" fmla="*/ 0 h 75"/>
                <a:gd name="T22" fmla="*/ 423 w 606"/>
                <a:gd name="T23" fmla="*/ 10 h 75"/>
                <a:gd name="T24" fmla="*/ 423 w 606"/>
                <a:gd name="T25" fmla="*/ 66 h 75"/>
                <a:gd name="T26" fmla="*/ 462 w 606"/>
                <a:gd name="T27" fmla="*/ 75 h 75"/>
                <a:gd name="T28" fmla="*/ 462 w 606"/>
                <a:gd name="T29" fmla="*/ 41 h 75"/>
                <a:gd name="T30" fmla="*/ 447 w 606"/>
                <a:gd name="T31" fmla="*/ 66 h 75"/>
                <a:gd name="T32" fmla="*/ 387 w 606"/>
                <a:gd name="T33" fmla="*/ 66 h 75"/>
                <a:gd name="T34" fmla="*/ 358 w 606"/>
                <a:gd name="T35" fmla="*/ 0 h 75"/>
                <a:gd name="T36" fmla="*/ 358 w 606"/>
                <a:gd name="T37" fmla="*/ 75 h 75"/>
                <a:gd name="T38" fmla="*/ 397 w 606"/>
                <a:gd name="T39" fmla="*/ 10 h 75"/>
                <a:gd name="T40" fmla="*/ 308 w 606"/>
                <a:gd name="T41" fmla="*/ 66 h 75"/>
                <a:gd name="T42" fmla="*/ 279 w 606"/>
                <a:gd name="T43" fmla="*/ 5 h 75"/>
                <a:gd name="T44" fmla="*/ 298 w 606"/>
                <a:gd name="T45" fmla="*/ 66 h 75"/>
                <a:gd name="T46" fmla="*/ 284 w 606"/>
                <a:gd name="T47" fmla="*/ 75 h 75"/>
                <a:gd name="T48" fmla="*/ 327 w 606"/>
                <a:gd name="T49" fmla="*/ 46 h 75"/>
                <a:gd name="T50" fmla="*/ 317 w 606"/>
                <a:gd name="T51" fmla="*/ 66 h 75"/>
                <a:gd name="T52" fmla="*/ 247 w 606"/>
                <a:gd name="T53" fmla="*/ 10 h 75"/>
                <a:gd name="T54" fmla="*/ 219 w 606"/>
                <a:gd name="T55" fmla="*/ 10 h 75"/>
                <a:gd name="T56" fmla="*/ 209 w 606"/>
                <a:gd name="T57" fmla="*/ 66 h 75"/>
                <a:gd name="T58" fmla="*/ 257 w 606"/>
                <a:gd name="T59" fmla="*/ 66 h 75"/>
                <a:gd name="T60" fmla="*/ 219 w 606"/>
                <a:gd name="T61" fmla="*/ 0 h 75"/>
                <a:gd name="T62" fmla="*/ 144 w 606"/>
                <a:gd name="T63" fmla="*/ 0 h 75"/>
                <a:gd name="T64" fmla="*/ 158 w 606"/>
                <a:gd name="T65" fmla="*/ 10 h 75"/>
                <a:gd name="T66" fmla="*/ 139 w 606"/>
                <a:gd name="T67" fmla="*/ 71 h 75"/>
                <a:gd name="T68" fmla="*/ 187 w 606"/>
                <a:gd name="T69" fmla="*/ 71 h 75"/>
                <a:gd name="T70" fmla="*/ 178 w 606"/>
                <a:gd name="T71" fmla="*/ 46 h 75"/>
                <a:gd name="T72" fmla="*/ 79 w 606"/>
                <a:gd name="T73" fmla="*/ 10 h 75"/>
                <a:gd name="T74" fmla="*/ 79 w 606"/>
                <a:gd name="T75" fmla="*/ 66 h 75"/>
                <a:gd name="T76" fmla="*/ 70 w 606"/>
                <a:gd name="T77" fmla="*/ 10 h 75"/>
                <a:gd name="T78" fmla="*/ 108 w 606"/>
                <a:gd name="T79" fmla="*/ 75 h 75"/>
                <a:gd name="T80" fmla="*/ 108 w 606"/>
                <a:gd name="T81" fmla="*/ 0 h 75"/>
                <a:gd name="T82" fmla="*/ 38 w 606"/>
                <a:gd name="T83" fmla="*/ 10 h 75"/>
                <a:gd name="T84" fmla="*/ 9 w 606"/>
                <a:gd name="T85" fmla="*/ 10 h 75"/>
                <a:gd name="T86" fmla="*/ 0 w 606"/>
                <a:gd name="T87" fmla="*/ 66 h 75"/>
                <a:gd name="T88" fmla="*/ 48 w 606"/>
                <a:gd name="T89" fmla="*/ 66 h 75"/>
                <a:gd name="T90" fmla="*/ 9 w 606"/>
                <a:gd name="T9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75">
                  <a:moveTo>
                    <a:pt x="587" y="66"/>
                  </a:moveTo>
                  <a:cubicBezTo>
                    <a:pt x="587" y="0"/>
                    <a:pt x="587" y="0"/>
                    <a:pt x="587" y="0"/>
                  </a:cubicBezTo>
                  <a:cubicBezTo>
                    <a:pt x="563" y="0"/>
                    <a:pt x="563" y="0"/>
                    <a:pt x="563" y="0"/>
                  </a:cubicBezTo>
                  <a:cubicBezTo>
                    <a:pt x="560" y="0"/>
                    <a:pt x="558" y="1"/>
                    <a:pt x="558" y="5"/>
                  </a:cubicBezTo>
                  <a:cubicBezTo>
                    <a:pt x="558" y="8"/>
                    <a:pt x="560" y="10"/>
                    <a:pt x="563" y="10"/>
                  </a:cubicBezTo>
                  <a:cubicBezTo>
                    <a:pt x="577" y="10"/>
                    <a:pt x="577" y="10"/>
                    <a:pt x="577" y="10"/>
                  </a:cubicBezTo>
                  <a:cubicBezTo>
                    <a:pt x="577" y="66"/>
                    <a:pt x="577" y="66"/>
                    <a:pt x="577" y="66"/>
                  </a:cubicBezTo>
                  <a:cubicBezTo>
                    <a:pt x="563" y="66"/>
                    <a:pt x="563" y="66"/>
                    <a:pt x="563" y="66"/>
                  </a:cubicBezTo>
                  <a:cubicBezTo>
                    <a:pt x="560" y="66"/>
                    <a:pt x="558" y="67"/>
                    <a:pt x="558" y="71"/>
                  </a:cubicBezTo>
                  <a:cubicBezTo>
                    <a:pt x="558" y="74"/>
                    <a:pt x="560" y="75"/>
                    <a:pt x="563" y="75"/>
                  </a:cubicBezTo>
                  <a:cubicBezTo>
                    <a:pt x="601" y="75"/>
                    <a:pt x="601" y="75"/>
                    <a:pt x="601" y="75"/>
                  </a:cubicBezTo>
                  <a:cubicBezTo>
                    <a:pt x="604" y="75"/>
                    <a:pt x="606" y="74"/>
                    <a:pt x="606" y="71"/>
                  </a:cubicBezTo>
                  <a:cubicBezTo>
                    <a:pt x="606" y="46"/>
                    <a:pt x="606" y="46"/>
                    <a:pt x="606" y="46"/>
                  </a:cubicBezTo>
                  <a:cubicBezTo>
                    <a:pt x="606" y="43"/>
                    <a:pt x="605" y="41"/>
                    <a:pt x="601" y="41"/>
                  </a:cubicBezTo>
                  <a:cubicBezTo>
                    <a:pt x="598" y="41"/>
                    <a:pt x="596" y="43"/>
                    <a:pt x="596" y="46"/>
                  </a:cubicBezTo>
                  <a:cubicBezTo>
                    <a:pt x="596" y="66"/>
                    <a:pt x="596" y="66"/>
                    <a:pt x="596" y="66"/>
                  </a:cubicBezTo>
                  <a:lnTo>
                    <a:pt x="587" y="66"/>
                  </a:lnTo>
                  <a:close/>
                  <a:moveTo>
                    <a:pt x="498" y="10"/>
                  </a:moveTo>
                  <a:cubicBezTo>
                    <a:pt x="527" y="10"/>
                    <a:pt x="527" y="10"/>
                    <a:pt x="527" y="10"/>
                  </a:cubicBezTo>
                  <a:cubicBezTo>
                    <a:pt x="527" y="66"/>
                    <a:pt x="527" y="66"/>
                    <a:pt x="527" y="66"/>
                  </a:cubicBezTo>
                  <a:cubicBezTo>
                    <a:pt x="498" y="66"/>
                    <a:pt x="498" y="66"/>
                    <a:pt x="498" y="66"/>
                  </a:cubicBezTo>
                  <a:lnTo>
                    <a:pt x="498" y="10"/>
                  </a:lnTo>
                  <a:close/>
                  <a:moveTo>
                    <a:pt x="498" y="0"/>
                  </a:moveTo>
                  <a:cubicBezTo>
                    <a:pt x="493" y="0"/>
                    <a:pt x="488" y="4"/>
                    <a:pt x="488" y="10"/>
                  </a:cubicBezTo>
                  <a:cubicBezTo>
                    <a:pt x="488" y="66"/>
                    <a:pt x="488" y="66"/>
                    <a:pt x="488" y="66"/>
                  </a:cubicBezTo>
                  <a:cubicBezTo>
                    <a:pt x="488" y="71"/>
                    <a:pt x="492" y="75"/>
                    <a:pt x="498" y="75"/>
                  </a:cubicBezTo>
                  <a:cubicBezTo>
                    <a:pt x="527" y="75"/>
                    <a:pt x="527" y="75"/>
                    <a:pt x="527" y="75"/>
                  </a:cubicBezTo>
                  <a:cubicBezTo>
                    <a:pt x="532" y="75"/>
                    <a:pt x="536" y="71"/>
                    <a:pt x="536" y="66"/>
                  </a:cubicBezTo>
                  <a:cubicBezTo>
                    <a:pt x="536" y="10"/>
                    <a:pt x="536" y="10"/>
                    <a:pt x="536" y="10"/>
                  </a:cubicBezTo>
                  <a:cubicBezTo>
                    <a:pt x="536" y="4"/>
                    <a:pt x="532" y="0"/>
                    <a:pt x="527" y="0"/>
                  </a:cubicBezTo>
                  <a:lnTo>
                    <a:pt x="498" y="0"/>
                  </a:lnTo>
                  <a:close/>
                  <a:moveTo>
                    <a:pt x="447" y="66"/>
                  </a:moveTo>
                  <a:cubicBezTo>
                    <a:pt x="447" y="0"/>
                    <a:pt x="447" y="0"/>
                    <a:pt x="447" y="0"/>
                  </a:cubicBezTo>
                  <a:cubicBezTo>
                    <a:pt x="423" y="0"/>
                    <a:pt x="423" y="0"/>
                    <a:pt x="423" y="0"/>
                  </a:cubicBezTo>
                  <a:cubicBezTo>
                    <a:pt x="421" y="0"/>
                    <a:pt x="419" y="1"/>
                    <a:pt x="419" y="5"/>
                  </a:cubicBezTo>
                  <a:cubicBezTo>
                    <a:pt x="419" y="8"/>
                    <a:pt x="421" y="10"/>
                    <a:pt x="423" y="10"/>
                  </a:cubicBezTo>
                  <a:cubicBezTo>
                    <a:pt x="438" y="10"/>
                    <a:pt x="438" y="10"/>
                    <a:pt x="438" y="10"/>
                  </a:cubicBezTo>
                  <a:cubicBezTo>
                    <a:pt x="438" y="66"/>
                    <a:pt x="438" y="66"/>
                    <a:pt x="438" y="66"/>
                  </a:cubicBezTo>
                  <a:cubicBezTo>
                    <a:pt x="423" y="66"/>
                    <a:pt x="423" y="66"/>
                    <a:pt x="423" y="66"/>
                  </a:cubicBezTo>
                  <a:cubicBezTo>
                    <a:pt x="421" y="66"/>
                    <a:pt x="419" y="67"/>
                    <a:pt x="419" y="71"/>
                  </a:cubicBezTo>
                  <a:cubicBezTo>
                    <a:pt x="419" y="74"/>
                    <a:pt x="421" y="75"/>
                    <a:pt x="423" y="75"/>
                  </a:cubicBezTo>
                  <a:cubicBezTo>
                    <a:pt x="462" y="75"/>
                    <a:pt x="462" y="75"/>
                    <a:pt x="462" y="75"/>
                  </a:cubicBezTo>
                  <a:cubicBezTo>
                    <a:pt x="464" y="75"/>
                    <a:pt x="466" y="74"/>
                    <a:pt x="466" y="71"/>
                  </a:cubicBezTo>
                  <a:cubicBezTo>
                    <a:pt x="466" y="46"/>
                    <a:pt x="466" y="46"/>
                    <a:pt x="466" y="46"/>
                  </a:cubicBezTo>
                  <a:cubicBezTo>
                    <a:pt x="466" y="43"/>
                    <a:pt x="465" y="41"/>
                    <a:pt x="462" y="41"/>
                  </a:cubicBezTo>
                  <a:cubicBezTo>
                    <a:pt x="458" y="41"/>
                    <a:pt x="457" y="43"/>
                    <a:pt x="457" y="46"/>
                  </a:cubicBezTo>
                  <a:cubicBezTo>
                    <a:pt x="457" y="66"/>
                    <a:pt x="457" y="66"/>
                    <a:pt x="457" y="66"/>
                  </a:cubicBezTo>
                  <a:lnTo>
                    <a:pt x="447" y="66"/>
                  </a:lnTo>
                  <a:close/>
                  <a:moveTo>
                    <a:pt x="358" y="10"/>
                  </a:moveTo>
                  <a:cubicBezTo>
                    <a:pt x="387" y="10"/>
                    <a:pt x="387" y="10"/>
                    <a:pt x="387" y="10"/>
                  </a:cubicBezTo>
                  <a:cubicBezTo>
                    <a:pt x="387" y="66"/>
                    <a:pt x="387" y="66"/>
                    <a:pt x="387" y="66"/>
                  </a:cubicBezTo>
                  <a:cubicBezTo>
                    <a:pt x="358" y="66"/>
                    <a:pt x="358" y="66"/>
                    <a:pt x="358" y="66"/>
                  </a:cubicBezTo>
                  <a:lnTo>
                    <a:pt x="358" y="10"/>
                  </a:lnTo>
                  <a:close/>
                  <a:moveTo>
                    <a:pt x="358" y="0"/>
                  </a:moveTo>
                  <a:cubicBezTo>
                    <a:pt x="353" y="0"/>
                    <a:pt x="349" y="4"/>
                    <a:pt x="349" y="10"/>
                  </a:cubicBezTo>
                  <a:cubicBezTo>
                    <a:pt x="349" y="66"/>
                    <a:pt x="349" y="66"/>
                    <a:pt x="349" y="66"/>
                  </a:cubicBezTo>
                  <a:cubicBezTo>
                    <a:pt x="349" y="71"/>
                    <a:pt x="353" y="75"/>
                    <a:pt x="358" y="75"/>
                  </a:cubicBezTo>
                  <a:cubicBezTo>
                    <a:pt x="387" y="75"/>
                    <a:pt x="387" y="75"/>
                    <a:pt x="387" y="75"/>
                  </a:cubicBezTo>
                  <a:cubicBezTo>
                    <a:pt x="392" y="75"/>
                    <a:pt x="397" y="71"/>
                    <a:pt x="397" y="66"/>
                  </a:cubicBezTo>
                  <a:cubicBezTo>
                    <a:pt x="397" y="10"/>
                    <a:pt x="397" y="10"/>
                    <a:pt x="397" y="10"/>
                  </a:cubicBezTo>
                  <a:cubicBezTo>
                    <a:pt x="397" y="4"/>
                    <a:pt x="392" y="0"/>
                    <a:pt x="387" y="0"/>
                  </a:cubicBezTo>
                  <a:lnTo>
                    <a:pt x="358" y="0"/>
                  </a:lnTo>
                  <a:close/>
                  <a:moveTo>
                    <a:pt x="308" y="66"/>
                  </a:moveTo>
                  <a:cubicBezTo>
                    <a:pt x="308" y="0"/>
                    <a:pt x="308" y="0"/>
                    <a:pt x="308" y="0"/>
                  </a:cubicBezTo>
                  <a:cubicBezTo>
                    <a:pt x="284" y="0"/>
                    <a:pt x="284" y="0"/>
                    <a:pt x="284" y="0"/>
                  </a:cubicBezTo>
                  <a:cubicBezTo>
                    <a:pt x="281" y="0"/>
                    <a:pt x="279" y="1"/>
                    <a:pt x="279" y="5"/>
                  </a:cubicBezTo>
                  <a:cubicBezTo>
                    <a:pt x="279" y="8"/>
                    <a:pt x="281" y="10"/>
                    <a:pt x="284" y="10"/>
                  </a:cubicBezTo>
                  <a:cubicBezTo>
                    <a:pt x="298" y="10"/>
                    <a:pt x="298" y="10"/>
                    <a:pt x="298" y="10"/>
                  </a:cubicBezTo>
                  <a:cubicBezTo>
                    <a:pt x="298" y="66"/>
                    <a:pt x="298" y="66"/>
                    <a:pt x="298" y="66"/>
                  </a:cubicBezTo>
                  <a:cubicBezTo>
                    <a:pt x="284" y="66"/>
                    <a:pt x="284" y="66"/>
                    <a:pt x="284" y="66"/>
                  </a:cubicBezTo>
                  <a:cubicBezTo>
                    <a:pt x="281" y="66"/>
                    <a:pt x="279" y="67"/>
                    <a:pt x="279" y="71"/>
                  </a:cubicBezTo>
                  <a:cubicBezTo>
                    <a:pt x="279" y="74"/>
                    <a:pt x="281" y="75"/>
                    <a:pt x="284" y="75"/>
                  </a:cubicBezTo>
                  <a:cubicBezTo>
                    <a:pt x="322" y="75"/>
                    <a:pt x="322" y="75"/>
                    <a:pt x="322" y="75"/>
                  </a:cubicBezTo>
                  <a:cubicBezTo>
                    <a:pt x="324" y="75"/>
                    <a:pt x="327" y="74"/>
                    <a:pt x="327" y="71"/>
                  </a:cubicBezTo>
                  <a:cubicBezTo>
                    <a:pt x="327" y="46"/>
                    <a:pt x="327" y="46"/>
                    <a:pt x="327" y="46"/>
                  </a:cubicBezTo>
                  <a:cubicBezTo>
                    <a:pt x="327" y="43"/>
                    <a:pt x="326" y="41"/>
                    <a:pt x="322" y="41"/>
                  </a:cubicBezTo>
                  <a:cubicBezTo>
                    <a:pt x="318" y="41"/>
                    <a:pt x="317" y="43"/>
                    <a:pt x="317" y="46"/>
                  </a:cubicBezTo>
                  <a:cubicBezTo>
                    <a:pt x="317" y="66"/>
                    <a:pt x="317" y="66"/>
                    <a:pt x="317" y="66"/>
                  </a:cubicBezTo>
                  <a:lnTo>
                    <a:pt x="308" y="66"/>
                  </a:lnTo>
                  <a:close/>
                  <a:moveTo>
                    <a:pt x="219" y="10"/>
                  </a:moveTo>
                  <a:cubicBezTo>
                    <a:pt x="247" y="10"/>
                    <a:pt x="247" y="10"/>
                    <a:pt x="247" y="10"/>
                  </a:cubicBezTo>
                  <a:cubicBezTo>
                    <a:pt x="247" y="66"/>
                    <a:pt x="247" y="66"/>
                    <a:pt x="247" y="66"/>
                  </a:cubicBezTo>
                  <a:cubicBezTo>
                    <a:pt x="219" y="66"/>
                    <a:pt x="219" y="66"/>
                    <a:pt x="219" y="66"/>
                  </a:cubicBezTo>
                  <a:lnTo>
                    <a:pt x="219" y="10"/>
                  </a:lnTo>
                  <a:close/>
                  <a:moveTo>
                    <a:pt x="219" y="0"/>
                  </a:moveTo>
                  <a:cubicBezTo>
                    <a:pt x="213" y="0"/>
                    <a:pt x="209" y="4"/>
                    <a:pt x="209" y="10"/>
                  </a:cubicBezTo>
                  <a:cubicBezTo>
                    <a:pt x="209" y="66"/>
                    <a:pt x="209" y="66"/>
                    <a:pt x="209" y="66"/>
                  </a:cubicBezTo>
                  <a:cubicBezTo>
                    <a:pt x="209" y="71"/>
                    <a:pt x="213" y="75"/>
                    <a:pt x="219" y="75"/>
                  </a:cubicBezTo>
                  <a:cubicBezTo>
                    <a:pt x="247" y="75"/>
                    <a:pt x="247" y="75"/>
                    <a:pt x="247" y="75"/>
                  </a:cubicBezTo>
                  <a:cubicBezTo>
                    <a:pt x="253" y="75"/>
                    <a:pt x="257" y="71"/>
                    <a:pt x="257" y="66"/>
                  </a:cubicBezTo>
                  <a:cubicBezTo>
                    <a:pt x="257" y="10"/>
                    <a:pt x="257" y="10"/>
                    <a:pt x="257" y="10"/>
                  </a:cubicBezTo>
                  <a:cubicBezTo>
                    <a:pt x="257" y="4"/>
                    <a:pt x="253" y="0"/>
                    <a:pt x="247" y="0"/>
                  </a:cubicBezTo>
                  <a:lnTo>
                    <a:pt x="219" y="0"/>
                  </a:lnTo>
                  <a:close/>
                  <a:moveTo>
                    <a:pt x="168" y="66"/>
                  </a:moveTo>
                  <a:cubicBezTo>
                    <a:pt x="168" y="0"/>
                    <a:pt x="168" y="0"/>
                    <a:pt x="168" y="0"/>
                  </a:cubicBezTo>
                  <a:cubicBezTo>
                    <a:pt x="144" y="0"/>
                    <a:pt x="144" y="0"/>
                    <a:pt x="144" y="0"/>
                  </a:cubicBezTo>
                  <a:cubicBezTo>
                    <a:pt x="142" y="0"/>
                    <a:pt x="139" y="1"/>
                    <a:pt x="139" y="5"/>
                  </a:cubicBezTo>
                  <a:cubicBezTo>
                    <a:pt x="139" y="8"/>
                    <a:pt x="142" y="10"/>
                    <a:pt x="144" y="10"/>
                  </a:cubicBezTo>
                  <a:cubicBezTo>
                    <a:pt x="158" y="10"/>
                    <a:pt x="158" y="10"/>
                    <a:pt x="158" y="10"/>
                  </a:cubicBezTo>
                  <a:cubicBezTo>
                    <a:pt x="158" y="66"/>
                    <a:pt x="158" y="66"/>
                    <a:pt x="158" y="66"/>
                  </a:cubicBezTo>
                  <a:cubicBezTo>
                    <a:pt x="144" y="66"/>
                    <a:pt x="144" y="66"/>
                    <a:pt x="144" y="66"/>
                  </a:cubicBezTo>
                  <a:cubicBezTo>
                    <a:pt x="142" y="66"/>
                    <a:pt x="139" y="67"/>
                    <a:pt x="139" y="71"/>
                  </a:cubicBezTo>
                  <a:cubicBezTo>
                    <a:pt x="139" y="74"/>
                    <a:pt x="142" y="75"/>
                    <a:pt x="144" y="75"/>
                  </a:cubicBezTo>
                  <a:cubicBezTo>
                    <a:pt x="182" y="75"/>
                    <a:pt x="182" y="75"/>
                    <a:pt x="182" y="75"/>
                  </a:cubicBezTo>
                  <a:cubicBezTo>
                    <a:pt x="185" y="75"/>
                    <a:pt x="187" y="74"/>
                    <a:pt x="187" y="71"/>
                  </a:cubicBezTo>
                  <a:cubicBezTo>
                    <a:pt x="187" y="46"/>
                    <a:pt x="187" y="46"/>
                    <a:pt x="187" y="46"/>
                  </a:cubicBezTo>
                  <a:cubicBezTo>
                    <a:pt x="187" y="43"/>
                    <a:pt x="186" y="41"/>
                    <a:pt x="182" y="41"/>
                  </a:cubicBezTo>
                  <a:cubicBezTo>
                    <a:pt x="179" y="41"/>
                    <a:pt x="178" y="43"/>
                    <a:pt x="178" y="46"/>
                  </a:cubicBezTo>
                  <a:cubicBezTo>
                    <a:pt x="178" y="66"/>
                    <a:pt x="178" y="66"/>
                    <a:pt x="178" y="66"/>
                  </a:cubicBezTo>
                  <a:lnTo>
                    <a:pt x="168" y="66"/>
                  </a:lnTo>
                  <a:close/>
                  <a:moveTo>
                    <a:pt x="79" y="10"/>
                  </a:moveTo>
                  <a:cubicBezTo>
                    <a:pt x="108" y="10"/>
                    <a:pt x="108" y="10"/>
                    <a:pt x="108" y="10"/>
                  </a:cubicBezTo>
                  <a:cubicBezTo>
                    <a:pt x="108" y="66"/>
                    <a:pt x="108" y="66"/>
                    <a:pt x="108" y="66"/>
                  </a:cubicBezTo>
                  <a:cubicBezTo>
                    <a:pt x="79" y="66"/>
                    <a:pt x="79" y="66"/>
                    <a:pt x="79" y="66"/>
                  </a:cubicBezTo>
                  <a:lnTo>
                    <a:pt x="79" y="10"/>
                  </a:lnTo>
                  <a:close/>
                  <a:moveTo>
                    <a:pt x="79" y="0"/>
                  </a:moveTo>
                  <a:cubicBezTo>
                    <a:pt x="74" y="0"/>
                    <a:pt x="70" y="4"/>
                    <a:pt x="70" y="10"/>
                  </a:cubicBezTo>
                  <a:cubicBezTo>
                    <a:pt x="70" y="66"/>
                    <a:pt x="70" y="66"/>
                    <a:pt x="70" y="66"/>
                  </a:cubicBezTo>
                  <a:cubicBezTo>
                    <a:pt x="70" y="71"/>
                    <a:pt x="74" y="75"/>
                    <a:pt x="79" y="75"/>
                  </a:cubicBezTo>
                  <a:cubicBezTo>
                    <a:pt x="108" y="75"/>
                    <a:pt x="108" y="75"/>
                    <a:pt x="108" y="75"/>
                  </a:cubicBezTo>
                  <a:cubicBezTo>
                    <a:pt x="113" y="75"/>
                    <a:pt x="117" y="71"/>
                    <a:pt x="117" y="66"/>
                  </a:cubicBezTo>
                  <a:cubicBezTo>
                    <a:pt x="117" y="10"/>
                    <a:pt x="117" y="10"/>
                    <a:pt x="117" y="10"/>
                  </a:cubicBezTo>
                  <a:cubicBezTo>
                    <a:pt x="117" y="4"/>
                    <a:pt x="113" y="0"/>
                    <a:pt x="108" y="0"/>
                  </a:cubicBezTo>
                  <a:lnTo>
                    <a:pt x="79" y="0"/>
                  </a:lnTo>
                  <a:close/>
                  <a:moveTo>
                    <a:pt x="9" y="10"/>
                  </a:moveTo>
                  <a:cubicBezTo>
                    <a:pt x="38" y="10"/>
                    <a:pt x="38" y="10"/>
                    <a:pt x="38" y="10"/>
                  </a:cubicBezTo>
                  <a:cubicBezTo>
                    <a:pt x="38" y="66"/>
                    <a:pt x="38" y="66"/>
                    <a:pt x="38" y="66"/>
                  </a:cubicBezTo>
                  <a:cubicBezTo>
                    <a:pt x="9" y="66"/>
                    <a:pt x="9" y="66"/>
                    <a:pt x="9" y="66"/>
                  </a:cubicBezTo>
                  <a:lnTo>
                    <a:pt x="9" y="10"/>
                  </a:lnTo>
                  <a:close/>
                  <a:moveTo>
                    <a:pt x="9" y="0"/>
                  </a:moveTo>
                  <a:cubicBezTo>
                    <a:pt x="4" y="0"/>
                    <a:pt x="0" y="4"/>
                    <a:pt x="0" y="10"/>
                  </a:cubicBezTo>
                  <a:cubicBezTo>
                    <a:pt x="0" y="66"/>
                    <a:pt x="0" y="66"/>
                    <a:pt x="0" y="66"/>
                  </a:cubicBezTo>
                  <a:cubicBezTo>
                    <a:pt x="0" y="71"/>
                    <a:pt x="4" y="75"/>
                    <a:pt x="9" y="75"/>
                  </a:cubicBezTo>
                  <a:cubicBezTo>
                    <a:pt x="38" y="75"/>
                    <a:pt x="38" y="75"/>
                    <a:pt x="38" y="75"/>
                  </a:cubicBezTo>
                  <a:cubicBezTo>
                    <a:pt x="43" y="75"/>
                    <a:pt x="48" y="71"/>
                    <a:pt x="48" y="66"/>
                  </a:cubicBezTo>
                  <a:cubicBezTo>
                    <a:pt x="48" y="10"/>
                    <a:pt x="48" y="10"/>
                    <a:pt x="48" y="10"/>
                  </a:cubicBezTo>
                  <a:cubicBezTo>
                    <a:pt x="48" y="4"/>
                    <a:pt x="43" y="0"/>
                    <a:pt x="38"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4120">
                <a:defRPr/>
              </a:pPr>
              <a:endParaRPr lang="en-US" sz="1800" kern="0">
                <a:solidFill>
                  <a:sysClr val="windowText" lastClr="000000"/>
                </a:solidFill>
                <a:latin typeface="Segoe UI"/>
              </a:endParaRPr>
            </a:p>
          </p:txBody>
        </p:sp>
        <p:sp>
          <p:nvSpPr>
            <p:cNvPr id="115" name="Freeform 142"/>
            <p:cNvSpPr>
              <a:spLocks noEditPoints="1"/>
            </p:cNvSpPr>
            <p:nvPr/>
          </p:nvSpPr>
          <p:spPr bwMode="auto">
            <a:xfrm>
              <a:off x="3901839" y="3977870"/>
              <a:ext cx="730792" cy="90511"/>
            </a:xfrm>
            <a:custGeom>
              <a:avLst/>
              <a:gdLst>
                <a:gd name="T0" fmla="*/ 563 w 606"/>
                <a:gd name="T1" fmla="*/ 0 h 75"/>
                <a:gd name="T2" fmla="*/ 577 w 606"/>
                <a:gd name="T3" fmla="*/ 9 h 75"/>
                <a:gd name="T4" fmla="*/ 558 w 606"/>
                <a:gd name="T5" fmla="*/ 70 h 75"/>
                <a:gd name="T6" fmla="*/ 606 w 606"/>
                <a:gd name="T7" fmla="*/ 70 h 75"/>
                <a:gd name="T8" fmla="*/ 596 w 606"/>
                <a:gd name="T9" fmla="*/ 46 h 75"/>
                <a:gd name="T10" fmla="*/ 498 w 606"/>
                <a:gd name="T11" fmla="*/ 9 h 75"/>
                <a:gd name="T12" fmla="*/ 498 w 606"/>
                <a:gd name="T13" fmla="*/ 65 h 75"/>
                <a:gd name="T14" fmla="*/ 488 w 606"/>
                <a:gd name="T15" fmla="*/ 9 h 75"/>
                <a:gd name="T16" fmla="*/ 527 w 606"/>
                <a:gd name="T17" fmla="*/ 75 h 75"/>
                <a:gd name="T18" fmla="*/ 527 w 606"/>
                <a:gd name="T19" fmla="*/ 0 h 75"/>
                <a:gd name="T20" fmla="*/ 447 w 606"/>
                <a:gd name="T21" fmla="*/ 0 h 75"/>
                <a:gd name="T22" fmla="*/ 423 w 606"/>
                <a:gd name="T23" fmla="*/ 9 h 75"/>
                <a:gd name="T24" fmla="*/ 423 w 606"/>
                <a:gd name="T25" fmla="*/ 65 h 75"/>
                <a:gd name="T26" fmla="*/ 462 w 606"/>
                <a:gd name="T27" fmla="*/ 75 h 75"/>
                <a:gd name="T28" fmla="*/ 462 w 606"/>
                <a:gd name="T29" fmla="*/ 41 h 75"/>
                <a:gd name="T30" fmla="*/ 447 w 606"/>
                <a:gd name="T31" fmla="*/ 65 h 75"/>
                <a:gd name="T32" fmla="*/ 387 w 606"/>
                <a:gd name="T33" fmla="*/ 65 h 75"/>
                <a:gd name="T34" fmla="*/ 358 w 606"/>
                <a:gd name="T35" fmla="*/ 0 h 75"/>
                <a:gd name="T36" fmla="*/ 358 w 606"/>
                <a:gd name="T37" fmla="*/ 75 h 75"/>
                <a:gd name="T38" fmla="*/ 397 w 606"/>
                <a:gd name="T39" fmla="*/ 9 h 75"/>
                <a:gd name="T40" fmla="*/ 308 w 606"/>
                <a:gd name="T41" fmla="*/ 65 h 75"/>
                <a:gd name="T42" fmla="*/ 279 w 606"/>
                <a:gd name="T43" fmla="*/ 4 h 75"/>
                <a:gd name="T44" fmla="*/ 298 w 606"/>
                <a:gd name="T45" fmla="*/ 65 h 75"/>
                <a:gd name="T46" fmla="*/ 284 w 606"/>
                <a:gd name="T47" fmla="*/ 75 h 75"/>
                <a:gd name="T48" fmla="*/ 327 w 606"/>
                <a:gd name="T49" fmla="*/ 46 h 75"/>
                <a:gd name="T50" fmla="*/ 317 w 606"/>
                <a:gd name="T51" fmla="*/ 65 h 75"/>
                <a:gd name="T52" fmla="*/ 247 w 606"/>
                <a:gd name="T53" fmla="*/ 9 h 75"/>
                <a:gd name="T54" fmla="*/ 219 w 606"/>
                <a:gd name="T55" fmla="*/ 9 h 75"/>
                <a:gd name="T56" fmla="*/ 209 w 606"/>
                <a:gd name="T57" fmla="*/ 65 h 75"/>
                <a:gd name="T58" fmla="*/ 257 w 606"/>
                <a:gd name="T59" fmla="*/ 65 h 75"/>
                <a:gd name="T60" fmla="*/ 219 w 606"/>
                <a:gd name="T61" fmla="*/ 0 h 75"/>
                <a:gd name="T62" fmla="*/ 144 w 606"/>
                <a:gd name="T63" fmla="*/ 0 h 75"/>
                <a:gd name="T64" fmla="*/ 158 w 606"/>
                <a:gd name="T65" fmla="*/ 9 h 75"/>
                <a:gd name="T66" fmla="*/ 139 w 606"/>
                <a:gd name="T67" fmla="*/ 70 h 75"/>
                <a:gd name="T68" fmla="*/ 187 w 606"/>
                <a:gd name="T69" fmla="*/ 70 h 75"/>
                <a:gd name="T70" fmla="*/ 178 w 606"/>
                <a:gd name="T71" fmla="*/ 46 h 75"/>
                <a:gd name="T72" fmla="*/ 79 w 606"/>
                <a:gd name="T73" fmla="*/ 9 h 75"/>
                <a:gd name="T74" fmla="*/ 79 w 606"/>
                <a:gd name="T75" fmla="*/ 65 h 75"/>
                <a:gd name="T76" fmla="*/ 70 w 606"/>
                <a:gd name="T77" fmla="*/ 9 h 75"/>
                <a:gd name="T78" fmla="*/ 108 w 606"/>
                <a:gd name="T79" fmla="*/ 75 h 75"/>
                <a:gd name="T80" fmla="*/ 108 w 606"/>
                <a:gd name="T81" fmla="*/ 0 h 75"/>
                <a:gd name="T82" fmla="*/ 29 w 606"/>
                <a:gd name="T83" fmla="*/ 0 h 75"/>
                <a:gd name="T84" fmla="*/ 5 w 606"/>
                <a:gd name="T85" fmla="*/ 9 h 75"/>
                <a:gd name="T86" fmla="*/ 5 w 606"/>
                <a:gd name="T87" fmla="*/ 65 h 75"/>
                <a:gd name="T88" fmla="*/ 43 w 606"/>
                <a:gd name="T89" fmla="*/ 75 h 75"/>
                <a:gd name="T90" fmla="*/ 43 w 606"/>
                <a:gd name="T91" fmla="*/ 41 h 75"/>
                <a:gd name="T92" fmla="*/ 29 w 606"/>
                <a:gd name="T93"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75">
                  <a:moveTo>
                    <a:pt x="587" y="65"/>
                  </a:move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cubicBezTo>
                    <a:pt x="606" y="46"/>
                    <a:pt x="606" y="46"/>
                    <a:pt x="606" y="46"/>
                  </a:cubicBezTo>
                  <a:cubicBezTo>
                    <a:pt x="606" y="43"/>
                    <a:pt x="605" y="41"/>
                    <a:pt x="601" y="41"/>
                  </a:cubicBezTo>
                  <a:cubicBezTo>
                    <a:pt x="598" y="41"/>
                    <a:pt x="596" y="43"/>
                    <a:pt x="596" y="46"/>
                  </a:cubicBezTo>
                  <a:cubicBezTo>
                    <a:pt x="596" y="65"/>
                    <a:pt x="596" y="65"/>
                    <a:pt x="596" y="65"/>
                  </a:cubicBezTo>
                  <a:lnTo>
                    <a:pt x="587" y="65"/>
                  </a:lnTo>
                  <a:close/>
                  <a:moveTo>
                    <a:pt x="498" y="9"/>
                  </a:moveTo>
                  <a:cubicBezTo>
                    <a:pt x="527" y="9"/>
                    <a:pt x="527" y="9"/>
                    <a:pt x="527" y="9"/>
                  </a:cubicBezTo>
                  <a:cubicBezTo>
                    <a:pt x="527" y="65"/>
                    <a:pt x="527" y="65"/>
                    <a:pt x="527" y="65"/>
                  </a:cubicBezTo>
                  <a:cubicBezTo>
                    <a:pt x="498" y="65"/>
                    <a:pt x="498" y="65"/>
                    <a:pt x="498" y="65"/>
                  </a:cubicBezTo>
                  <a:lnTo>
                    <a:pt x="498" y="9"/>
                  </a:lnTo>
                  <a:close/>
                  <a:moveTo>
                    <a:pt x="498" y="0"/>
                  </a:move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cubicBezTo>
                    <a:pt x="536" y="9"/>
                    <a:pt x="536" y="9"/>
                    <a:pt x="536" y="9"/>
                  </a:cubicBezTo>
                  <a:cubicBezTo>
                    <a:pt x="536" y="4"/>
                    <a:pt x="532" y="0"/>
                    <a:pt x="527" y="0"/>
                  </a:cubicBezTo>
                  <a:lnTo>
                    <a:pt x="498" y="0"/>
                  </a:lnTo>
                  <a:close/>
                  <a:moveTo>
                    <a:pt x="447" y="65"/>
                  </a:move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cubicBezTo>
                    <a:pt x="466" y="46"/>
                    <a:pt x="466" y="46"/>
                    <a:pt x="466" y="46"/>
                  </a:cubicBezTo>
                  <a:cubicBezTo>
                    <a:pt x="466" y="43"/>
                    <a:pt x="465" y="41"/>
                    <a:pt x="462" y="41"/>
                  </a:cubicBezTo>
                  <a:cubicBezTo>
                    <a:pt x="458" y="41"/>
                    <a:pt x="457" y="43"/>
                    <a:pt x="457" y="46"/>
                  </a:cubicBezTo>
                  <a:cubicBezTo>
                    <a:pt x="457" y="65"/>
                    <a:pt x="457" y="65"/>
                    <a:pt x="457" y="65"/>
                  </a:cubicBezTo>
                  <a:lnTo>
                    <a:pt x="447" y="65"/>
                  </a:lnTo>
                  <a:close/>
                  <a:moveTo>
                    <a:pt x="358" y="9"/>
                  </a:moveTo>
                  <a:cubicBezTo>
                    <a:pt x="387" y="9"/>
                    <a:pt x="387" y="9"/>
                    <a:pt x="387" y="9"/>
                  </a:cubicBezTo>
                  <a:cubicBezTo>
                    <a:pt x="387" y="65"/>
                    <a:pt x="387" y="65"/>
                    <a:pt x="387" y="65"/>
                  </a:cubicBezTo>
                  <a:cubicBezTo>
                    <a:pt x="358" y="65"/>
                    <a:pt x="358" y="65"/>
                    <a:pt x="358" y="65"/>
                  </a:cubicBezTo>
                  <a:lnTo>
                    <a:pt x="358" y="9"/>
                  </a:lnTo>
                  <a:close/>
                  <a:moveTo>
                    <a:pt x="358" y="0"/>
                  </a:move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cubicBezTo>
                    <a:pt x="397" y="9"/>
                    <a:pt x="397" y="9"/>
                    <a:pt x="397" y="9"/>
                  </a:cubicBezTo>
                  <a:cubicBezTo>
                    <a:pt x="397" y="4"/>
                    <a:pt x="392" y="0"/>
                    <a:pt x="387" y="0"/>
                  </a:cubicBezTo>
                  <a:lnTo>
                    <a:pt x="358" y="0"/>
                  </a:lnTo>
                  <a:close/>
                  <a:moveTo>
                    <a:pt x="308" y="65"/>
                  </a:move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cubicBezTo>
                    <a:pt x="327" y="46"/>
                    <a:pt x="327" y="46"/>
                    <a:pt x="327" y="46"/>
                  </a:cubicBezTo>
                  <a:cubicBezTo>
                    <a:pt x="327" y="43"/>
                    <a:pt x="326" y="41"/>
                    <a:pt x="322" y="41"/>
                  </a:cubicBezTo>
                  <a:cubicBezTo>
                    <a:pt x="318" y="41"/>
                    <a:pt x="317" y="43"/>
                    <a:pt x="317" y="46"/>
                  </a:cubicBezTo>
                  <a:cubicBezTo>
                    <a:pt x="317" y="65"/>
                    <a:pt x="317" y="65"/>
                    <a:pt x="317" y="65"/>
                  </a:cubicBezTo>
                  <a:lnTo>
                    <a:pt x="308" y="65"/>
                  </a:lnTo>
                  <a:close/>
                  <a:moveTo>
                    <a:pt x="219" y="9"/>
                  </a:moveTo>
                  <a:cubicBezTo>
                    <a:pt x="247" y="9"/>
                    <a:pt x="247" y="9"/>
                    <a:pt x="247" y="9"/>
                  </a:cubicBezTo>
                  <a:cubicBezTo>
                    <a:pt x="247" y="65"/>
                    <a:pt x="247" y="65"/>
                    <a:pt x="247" y="65"/>
                  </a:cubicBezTo>
                  <a:cubicBezTo>
                    <a:pt x="219" y="65"/>
                    <a:pt x="219" y="65"/>
                    <a:pt x="219" y="65"/>
                  </a:cubicBezTo>
                  <a:lnTo>
                    <a:pt x="219" y="9"/>
                  </a:lnTo>
                  <a:close/>
                  <a:moveTo>
                    <a:pt x="219" y="0"/>
                  </a:move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cubicBezTo>
                    <a:pt x="257" y="9"/>
                    <a:pt x="257" y="9"/>
                    <a:pt x="257" y="9"/>
                  </a:cubicBezTo>
                  <a:cubicBezTo>
                    <a:pt x="257" y="4"/>
                    <a:pt x="253" y="0"/>
                    <a:pt x="247" y="0"/>
                  </a:cubicBezTo>
                  <a:lnTo>
                    <a:pt x="219" y="0"/>
                  </a:lnTo>
                  <a:close/>
                  <a:moveTo>
                    <a:pt x="168" y="65"/>
                  </a:move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cubicBezTo>
                    <a:pt x="187" y="46"/>
                    <a:pt x="187" y="46"/>
                    <a:pt x="187" y="46"/>
                  </a:cubicBezTo>
                  <a:cubicBezTo>
                    <a:pt x="187" y="43"/>
                    <a:pt x="186" y="41"/>
                    <a:pt x="182" y="41"/>
                  </a:cubicBezTo>
                  <a:cubicBezTo>
                    <a:pt x="179" y="41"/>
                    <a:pt x="178" y="43"/>
                    <a:pt x="178" y="46"/>
                  </a:cubicBezTo>
                  <a:cubicBezTo>
                    <a:pt x="178" y="65"/>
                    <a:pt x="178" y="65"/>
                    <a:pt x="178" y="65"/>
                  </a:cubicBezTo>
                  <a:lnTo>
                    <a:pt x="168" y="65"/>
                  </a:lnTo>
                  <a:close/>
                  <a:moveTo>
                    <a:pt x="79" y="9"/>
                  </a:moveTo>
                  <a:cubicBezTo>
                    <a:pt x="108" y="9"/>
                    <a:pt x="108" y="9"/>
                    <a:pt x="108" y="9"/>
                  </a:cubicBezTo>
                  <a:cubicBezTo>
                    <a:pt x="108" y="65"/>
                    <a:pt x="108" y="65"/>
                    <a:pt x="108" y="65"/>
                  </a:cubicBezTo>
                  <a:cubicBezTo>
                    <a:pt x="79" y="65"/>
                    <a:pt x="79" y="65"/>
                    <a:pt x="79" y="65"/>
                  </a:cubicBezTo>
                  <a:lnTo>
                    <a:pt x="79" y="9"/>
                  </a:lnTo>
                  <a:close/>
                  <a:moveTo>
                    <a:pt x="79" y="0"/>
                  </a:move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cubicBezTo>
                    <a:pt x="117" y="9"/>
                    <a:pt x="117" y="9"/>
                    <a:pt x="117" y="9"/>
                  </a:cubicBezTo>
                  <a:cubicBezTo>
                    <a:pt x="117" y="4"/>
                    <a:pt x="113" y="0"/>
                    <a:pt x="108" y="0"/>
                  </a:cubicBezTo>
                  <a:lnTo>
                    <a:pt x="79" y="0"/>
                  </a:lnTo>
                  <a:close/>
                  <a:moveTo>
                    <a:pt x="29" y="65"/>
                  </a:move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cubicBezTo>
                    <a:pt x="48" y="46"/>
                    <a:pt x="48" y="46"/>
                    <a:pt x="48" y="46"/>
                  </a:cubicBezTo>
                  <a:cubicBezTo>
                    <a:pt x="48" y="43"/>
                    <a:pt x="46" y="41"/>
                    <a:pt x="43" y="41"/>
                  </a:cubicBezTo>
                  <a:cubicBezTo>
                    <a:pt x="39" y="41"/>
                    <a:pt x="38" y="43"/>
                    <a:pt x="38" y="46"/>
                  </a:cubicBezTo>
                  <a:cubicBezTo>
                    <a:pt x="38" y="65"/>
                    <a:pt x="38" y="65"/>
                    <a:pt x="38" y="65"/>
                  </a:cubicBezTo>
                  <a:lnTo>
                    <a:pt x="2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4120">
                <a:defRPr/>
              </a:pPr>
              <a:endParaRPr lang="en-US" sz="1800" kern="0">
                <a:solidFill>
                  <a:sysClr val="windowText" lastClr="000000"/>
                </a:solidFill>
                <a:latin typeface="Segoe UI"/>
              </a:endParaRPr>
            </a:p>
          </p:txBody>
        </p:sp>
        <p:sp>
          <p:nvSpPr>
            <p:cNvPr id="116" name="Freeform 143"/>
            <p:cNvSpPr>
              <a:spLocks noEditPoints="1"/>
            </p:cNvSpPr>
            <p:nvPr/>
          </p:nvSpPr>
          <p:spPr bwMode="auto">
            <a:xfrm>
              <a:off x="3901839" y="3977870"/>
              <a:ext cx="730792" cy="372101"/>
            </a:xfrm>
            <a:custGeom>
              <a:avLst/>
              <a:gdLst>
                <a:gd name="T0" fmla="*/ 29 w 606"/>
                <a:gd name="T1" fmla="*/ 0 h 308"/>
                <a:gd name="T2" fmla="*/ 0 w 606"/>
                <a:gd name="T3" fmla="*/ 70 h 308"/>
                <a:gd name="T4" fmla="*/ 38 w 606"/>
                <a:gd name="T5" fmla="*/ 126 h 308"/>
                <a:gd name="T6" fmla="*/ 0 w 606"/>
                <a:gd name="T7" fmla="*/ 182 h 308"/>
                <a:gd name="T8" fmla="*/ 38 w 606"/>
                <a:gd name="T9" fmla="*/ 278 h 308"/>
                <a:gd name="T10" fmla="*/ 19 w 606"/>
                <a:gd name="T11" fmla="*/ 242 h 308"/>
                <a:gd name="T12" fmla="*/ 108 w 606"/>
                <a:gd name="T13" fmla="*/ 65 h 308"/>
                <a:gd name="T14" fmla="*/ 108 w 606"/>
                <a:gd name="T15" fmla="*/ 0 h 308"/>
                <a:gd name="T16" fmla="*/ 108 w 606"/>
                <a:gd name="T17" fmla="*/ 182 h 308"/>
                <a:gd name="T18" fmla="*/ 108 w 606"/>
                <a:gd name="T19" fmla="*/ 116 h 308"/>
                <a:gd name="T20" fmla="*/ 108 w 606"/>
                <a:gd name="T21" fmla="*/ 298 h 308"/>
                <a:gd name="T22" fmla="*/ 108 w 606"/>
                <a:gd name="T23" fmla="*/ 232 h 308"/>
                <a:gd name="T24" fmla="*/ 187 w 606"/>
                <a:gd name="T25" fmla="*/ 70 h 308"/>
                <a:gd name="T26" fmla="*/ 144 w 606"/>
                <a:gd name="T27" fmla="*/ 0 h 308"/>
                <a:gd name="T28" fmla="*/ 144 w 606"/>
                <a:gd name="T29" fmla="*/ 75 h 308"/>
                <a:gd name="T30" fmla="*/ 178 w 606"/>
                <a:gd name="T31" fmla="*/ 182 h 308"/>
                <a:gd name="T32" fmla="*/ 158 w 606"/>
                <a:gd name="T33" fmla="*/ 182 h 308"/>
                <a:gd name="T34" fmla="*/ 187 w 606"/>
                <a:gd name="T35" fmla="*/ 278 h 308"/>
                <a:gd name="T36" fmla="*/ 139 w 606"/>
                <a:gd name="T37" fmla="*/ 237 h 308"/>
                <a:gd name="T38" fmla="*/ 182 w 606"/>
                <a:gd name="T39" fmla="*/ 308 h 308"/>
                <a:gd name="T40" fmla="*/ 257 w 606"/>
                <a:gd name="T41" fmla="*/ 65 h 308"/>
                <a:gd name="T42" fmla="*/ 247 w 606"/>
                <a:gd name="T43" fmla="*/ 75 h 308"/>
                <a:gd name="T44" fmla="*/ 257 w 606"/>
                <a:gd name="T45" fmla="*/ 182 h 308"/>
                <a:gd name="T46" fmla="*/ 247 w 606"/>
                <a:gd name="T47" fmla="*/ 191 h 308"/>
                <a:gd name="T48" fmla="*/ 257 w 606"/>
                <a:gd name="T49" fmla="*/ 298 h 308"/>
                <a:gd name="T50" fmla="*/ 247 w 606"/>
                <a:gd name="T51" fmla="*/ 308 h 308"/>
                <a:gd name="T52" fmla="*/ 308 w 606"/>
                <a:gd name="T53" fmla="*/ 65 h 308"/>
                <a:gd name="T54" fmla="*/ 284 w 606"/>
                <a:gd name="T55" fmla="*/ 65 h 308"/>
                <a:gd name="T56" fmla="*/ 322 w 606"/>
                <a:gd name="T57" fmla="*/ 157 h 308"/>
                <a:gd name="T58" fmla="*/ 284 w 606"/>
                <a:gd name="T59" fmla="*/ 126 h 308"/>
                <a:gd name="T60" fmla="*/ 327 w 606"/>
                <a:gd name="T61" fmla="*/ 187 h 308"/>
                <a:gd name="T62" fmla="*/ 308 w 606"/>
                <a:gd name="T63" fmla="*/ 232 h 308"/>
                <a:gd name="T64" fmla="*/ 279 w 606"/>
                <a:gd name="T65" fmla="*/ 303 h 308"/>
                <a:gd name="T66" fmla="*/ 387 w 606"/>
                <a:gd name="T67" fmla="*/ 9 h 308"/>
                <a:gd name="T68" fmla="*/ 349 w 606"/>
                <a:gd name="T69" fmla="*/ 65 h 308"/>
                <a:gd name="T70" fmla="*/ 387 w 606"/>
                <a:gd name="T71" fmla="*/ 126 h 308"/>
                <a:gd name="T72" fmla="*/ 349 w 606"/>
                <a:gd name="T73" fmla="*/ 182 h 308"/>
                <a:gd name="T74" fmla="*/ 387 w 606"/>
                <a:gd name="T75" fmla="*/ 242 h 308"/>
                <a:gd name="T76" fmla="*/ 349 w 606"/>
                <a:gd name="T77" fmla="*/ 298 h 308"/>
                <a:gd name="T78" fmla="*/ 457 w 606"/>
                <a:gd name="T79" fmla="*/ 46 h 308"/>
                <a:gd name="T80" fmla="*/ 438 w 606"/>
                <a:gd name="T81" fmla="*/ 9 h 308"/>
                <a:gd name="T82" fmla="*/ 466 w 606"/>
                <a:gd name="T83" fmla="*/ 187 h 308"/>
                <a:gd name="T84" fmla="*/ 423 w 606"/>
                <a:gd name="T85" fmla="*/ 116 h 308"/>
                <a:gd name="T86" fmla="*/ 423 w 606"/>
                <a:gd name="T87" fmla="*/ 191 h 308"/>
                <a:gd name="T88" fmla="*/ 457 w 606"/>
                <a:gd name="T89" fmla="*/ 298 h 308"/>
                <a:gd name="T90" fmla="*/ 438 w 606"/>
                <a:gd name="T91" fmla="*/ 298 h 308"/>
                <a:gd name="T92" fmla="*/ 498 w 606"/>
                <a:gd name="T93" fmla="*/ 65 h 308"/>
                <a:gd name="T94" fmla="*/ 498 w 606"/>
                <a:gd name="T95" fmla="*/ 0 h 308"/>
                <a:gd name="T96" fmla="*/ 498 w 606"/>
                <a:gd name="T97" fmla="*/ 182 h 308"/>
                <a:gd name="T98" fmla="*/ 498 w 606"/>
                <a:gd name="T99" fmla="*/ 116 h 308"/>
                <a:gd name="T100" fmla="*/ 498 w 606"/>
                <a:gd name="T101" fmla="*/ 298 h 308"/>
                <a:gd name="T102" fmla="*/ 498 w 606"/>
                <a:gd name="T103" fmla="*/ 232 h 308"/>
                <a:gd name="T104" fmla="*/ 606 w 606"/>
                <a:gd name="T105" fmla="*/ 46 h 308"/>
                <a:gd name="T106" fmla="*/ 558 w 606"/>
                <a:gd name="T107" fmla="*/ 4 h 308"/>
                <a:gd name="T108" fmla="*/ 601 w 606"/>
                <a:gd name="T109" fmla="*/ 75 h 308"/>
                <a:gd name="T110" fmla="*/ 587 w 606"/>
                <a:gd name="T111" fmla="*/ 182 h 308"/>
                <a:gd name="T112" fmla="*/ 563 w 606"/>
                <a:gd name="T113" fmla="*/ 182 h 308"/>
                <a:gd name="T114" fmla="*/ 568 w 606"/>
                <a:gd name="T115" fmla="*/ 242 h 308"/>
                <a:gd name="T116" fmla="*/ 558 w 606"/>
                <a:gd name="T117"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6" h="308">
                  <a:moveTo>
                    <a:pt x="48" y="70"/>
                  </a:moveTo>
                  <a:cubicBezTo>
                    <a:pt x="48" y="46"/>
                    <a:pt x="48" y="46"/>
                    <a:pt x="48" y="46"/>
                  </a:cubicBezTo>
                  <a:cubicBezTo>
                    <a:pt x="48" y="43"/>
                    <a:pt x="46" y="41"/>
                    <a:pt x="43" y="41"/>
                  </a:cubicBezTo>
                  <a:cubicBezTo>
                    <a:pt x="39" y="41"/>
                    <a:pt x="38" y="43"/>
                    <a:pt x="38" y="46"/>
                  </a:cubicBezTo>
                  <a:cubicBezTo>
                    <a:pt x="38" y="65"/>
                    <a:pt x="38" y="65"/>
                    <a:pt x="38" y="65"/>
                  </a:cubicBezTo>
                  <a:cubicBezTo>
                    <a:pt x="29" y="65"/>
                    <a:pt x="29" y="65"/>
                    <a:pt x="29" y="65"/>
                  </a:cubicBezTo>
                  <a:cubicBezTo>
                    <a:pt x="29" y="0"/>
                    <a:pt x="29" y="0"/>
                    <a:pt x="29" y="0"/>
                  </a:cubicBezTo>
                  <a:cubicBezTo>
                    <a:pt x="5" y="0"/>
                    <a:pt x="5" y="0"/>
                    <a:pt x="5" y="0"/>
                  </a:cubicBezTo>
                  <a:cubicBezTo>
                    <a:pt x="2" y="0"/>
                    <a:pt x="0" y="1"/>
                    <a:pt x="0" y="4"/>
                  </a:cubicBezTo>
                  <a:cubicBezTo>
                    <a:pt x="0" y="8"/>
                    <a:pt x="2" y="9"/>
                    <a:pt x="5" y="9"/>
                  </a:cubicBezTo>
                  <a:cubicBezTo>
                    <a:pt x="19" y="9"/>
                    <a:pt x="19" y="9"/>
                    <a:pt x="19" y="9"/>
                  </a:cubicBezTo>
                  <a:cubicBezTo>
                    <a:pt x="19" y="65"/>
                    <a:pt x="19" y="65"/>
                    <a:pt x="19" y="65"/>
                  </a:cubicBezTo>
                  <a:cubicBezTo>
                    <a:pt x="5" y="65"/>
                    <a:pt x="5" y="65"/>
                    <a:pt x="5" y="65"/>
                  </a:cubicBezTo>
                  <a:cubicBezTo>
                    <a:pt x="2" y="65"/>
                    <a:pt x="0" y="67"/>
                    <a:pt x="0" y="70"/>
                  </a:cubicBezTo>
                  <a:cubicBezTo>
                    <a:pt x="0" y="74"/>
                    <a:pt x="2" y="75"/>
                    <a:pt x="5" y="75"/>
                  </a:cubicBezTo>
                  <a:cubicBezTo>
                    <a:pt x="43" y="75"/>
                    <a:pt x="43" y="75"/>
                    <a:pt x="43" y="75"/>
                  </a:cubicBezTo>
                  <a:cubicBezTo>
                    <a:pt x="45" y="75"/>
                    <a:pt x="48" y="74"/>
                    <a:pt x="48" y="70"/>
                  </a:cubicBezTo>
                  <a:moveTo>
                    <a:pt x="38" y="182"/>
                  </a:moveTo>
                  <a:cubicBezTo>
                    <a:pt x="9" y="182"/>
                    <a:pt x="9" y="182"/>
                    <a:pt x="9" y="182"/>
                  </a:cubicBezTo>
                  <a:cubicBezTo>
                    <a:pt x="9" y="126"/>
                    <a:pt x="9" y="126"/>
                    <a:pt x="9" y="126"/>
                  </a:cubicBezTo>
                  <a:cubicBezTo>
                    <a:pt x="38" y="126"/>
                    <a:pt x="38" y="126"/>
                    <a:pt x="38" y="126"/>
                  </a:cubicBezTo>
                  <a:lnTo>
                    <a:pt x="38" y="182"/>
                  </a:lnTo>
                  <a:close/>
                  <a:moveTo>
                    <a:pt x="48" y="182"/>
                  </a:moveTo>
                  <a:cubicBezTo>
                    <a:pt x="48" y="126"/>
                    <a:pt x="48" y="126"/>
                    <a:pt x="48" y="126"/>
                  </a:cubicBezTo>
                  <a:cubicBezTo>
                    <a:pt x="48" y="120"/>
                    <a:pt x="43" y="116"/>
                    <a:pt x="38" y="116"/>
                  </a:cubicBezTo>
                  <a:cubicBezTo>
                    <a:pt x="9" y="116"/>
                    <a:pt x="9" y="116"/>
                    <a:pt x="9" y="116"/>
                  </a:cubicBezTo>
                  <a:cubicBezTo>
                    <a:pt x="4" y="116"/>
                    <a:pt x="0" y="120"/>
                    <a:pt x="0" y="126"/>
                  </a:cubicBezTo>
                  <a:cubicBezTo>
                    <a:pt x="0" y="182"/>
                    <a:pt x="0" y="182"/>
                    <a:pt x="0" y="182"/>
                  </a:cubicBezTo>
                  <a:cubicBezTo>
                    <a:pt x="0" y="187"/>
                    <a:pt x="4" y="191"/>
                    <a:pt x="9" y="191"/>
                  </a:cubicBezTo>
                  <a:cubicBezTo>
                    <a:pt x="38" y="191"/>
                    <a:pt x="38" y="191"/>
                    <a:pt x="38" y="191"/>
                  </a:cubicBezTo>
                  <a:cubicBezTo>
                    <a:pt x="43" y="191"/>
                    <a:pt x="48" y="187"/>
                    <a:pt x="48" y="182"/>
                  </a:cubicBezTo>
                  <a:moveTo>
                    <a:pt x="48" y="303"/>
                  </a:moveTo>
                  <a:cubicBezTo>
                    <a:pt x="48" y="278"/>
                    <a:pt x="48" y="278"/>
                    <a:pt x="48" y="278"/>
                  </a:cubicBezTo>
                  <a:cubicBezTo>
                    <a:pt x="48" y="276"/>
                    <a:pt x="46" y="274"/>
                    <a:pt x="43" y="274"/>
                  </a:cubicBezTo>
                  <a:cubicBezTo>
                    <a:pt x="39" y="274"/>
                    <a:pt x="38" y="276"/>
                    <a:pt x="38" y="278"/>
                  </a:cubicBezTo>
                  <a:cubicBezTo>
                    <a:pt x="38" y="298"/>
                    <a:pt x="38" y="298"/>
                    <a:pt x="38" y="298"/>
                  </a:cubicBezTo>
                  <a:cubicBezTo>
                    <a:pt x="29" y="298"/>
                    <a:pt x="29" y="298"/>
                    <a:pt x="29" y="298"/>
                  </a:cubicBezTo>
                  <a:cubicBezTo>
                    <a:pt x="29" y="232"/>
                    <a:pt x="29" y="232"/>
                    <a:pt x="29" y="232"/>
                  </a:cubicBezTo>
                  <a:cubicBezTo>
                    <a:pt x="5" y="232"/>
                    <a:pt x="5" y="232"/>
                    <a:pt x="5" y="232"/>
                  </a:cubicBezTo>
                  <a:cubicBezTo>
                    <a:pt x="2" y="232"/>
                    <a:pt x="0" y="234"/>
                    <a:pt x="0" y="237"/>
                  </a:cubicBezTo>
                  <a:cubicBezTo>
                    <a:pt x="0" y="241"/>
                    <a:pt x="2" y="242"/>
                    <a:pt x="5" y="242"/>
                  </a:cubicBezTo>
                  <a:cubicBezTo>
                    <a:pt x="19" y="242"/>
                    <a:pt x="19" y="242"/>
                    <a:pt x="19" y="242"/>
                  </a:cubicBezTo>
                  <a:cubicBezTo>
                    <a:pt x="19" y="298"/>
                    <a:pt x="19" y="298"/>
                    <a:pt x="19" y="298"/>
                  </a:cubicBezTo>
                  <a:cubicBezTo>
                    <a:pt x="5" y="298"/>
                    <a:pt x="5" y="298"/>
                    <a:pt x="5" y="298"/>
                  </a:cubicBezTo>
                  <a:cubicBezTo>
                    <a:pt x="2" y="298"/>
                    <a:pt x="0" y="299"/>
                    <a:pt x="0" y="303"/>
                  </a:cubicBezTo>
                  <a:cubicBezTo>
                    <a:pt x="0" y="306"/>
                    <a:pt x="2" y="308"/>
                    <a:pt x="5" y="308"/>
                  </a:cubicBezTo>
                  <a:cubicBezTo>
                    <a:pt x="43" y="308"/>
                    <a:pt x="43" y="308"/>
                    <a:pt x="43" y="308"/>
                  </a:cubicBezTo>
                  <a:cubicBezTo>
                    <a:pt x="45" y="308"/>
                    <a:pt x="48" y="306"/>
                    <a:pt x="48" y="303"/>
                  </a:cubicBezTo>
                  <a:moveTo>
                    <a:pt x="108" y="65"/>
                  </a:moveTo>
                  <a:cubicBezTo>
                    <a:pt x="79" y="65"/>
                    <a:pt x="79" y="65"/>
                    <a:pt x="79" y="65"/>
                  </a:cubicBezTo>
                  <a:cubicBezTo>
                    <a:pt x="79" y="9"/>
                    <a:pt x="79" y="9"/>
                    <a:pt x="79" y="9"/>
                  </a:cubicBezTo>
                  <a:cubicBezTo>
                    <a:pt x="108" y="9"/>
                    <a:pt x="108" y="9"/>
                    <a:pt x="108" y="9"/>
                  </a:cubicBezTo>
                  <a:lnTo>
                    <a:pt x="108" y="65"/>
                  </a:lnTo>
                  <a:close/>
                  <a:moveTo>
                    <a:pt x="117" y="65"/>
                  </a:moveTo>
                  <a:cubicBezTo>
                    <a:pt x="117" y="9"/>
                    <a:pt x="117" y="9"/>
                    <a:pt x="117" y="9"/>
                  </a:cubicBezTo>
                  <a:cubicBezTo>
                    <a:pt x="117" y="4"/>
                    <a:pt x="113" y="0"/>
                    <a:pt x="108" y="0"/>
                  </a:cubicBezTo>
                  <a:cubicBezTo>
                    <a:pt x="79" y="0"/>
                    <a:pt x="79" y="0"/>
                    <a:pt x="79" y="0"/>
                  </a:cubicBezTo>
                  <a:cubicBezTo>
                    <a:pt x="74" y="0"/>
                    <a:pt x="70" y="4"/>
                    <a:pt x="70" y="9"/>
                  </a:cubicBezTo>
                  <a:cubicBezTo>
                    <a:pt x="70" y="65"/>
                    <a:pt x="70" y="65"/>
                    <a:pt x="70" y="65"/>
                  </a:cubicBezTo>
                  <a:cubicBezTo>
                    <a:pt x="70" y="71"/>
                    <a:pt x="74" y="75"/>
                    <a:pt x="79" y="75"/>
                  </a:cubicBezTo>
                  <a:cubicBezTo>
                    <a:pt x="108" y="75"/>
                    <a:pt x="108" y="75"/>
                    <a:pt x="108" y="75"/>
                  </a:cubicBezTo>
                  <a:cubicBezTo>
                    <a:pt x="113" y="75"/>
                    <a:pt x="117" y="71"/>
                    <a:pt x="117" y="65"/>
                  </a:cubicBezTo>
                  <a:moveTo>
                    <a:pt x="108" y="182"/>
                  </a:moveTo>
                  <a:cubicBezTo>
                    <a:pt x="79" y="182"/>
                    <a:pt x="79" y="182"/>
                    <a:pt x="79" y="182"/>
                  </a:cubicBezTo>
                  <a:cubicBezTo>
                    <a:pt x="79" y="126"/>
                    <a:pt x="79" y="126"/>
                    <a:pt x="79" y="126"/>
                  </a:cubicBezTo>
                  <a:cubicBezTo>
                    <a:pt x="108" y="126"/>
                    <a:pt x="108" y="126"/>
                    <a:pt x="108" y="126"/>
                  </a:cubicBezTo>
                  <a:lnTo>
                    <a:pt x="108" y="182"/>
                  </a:lnTo>
                  <a:close/>
                  <a:moveTo>
                    <a:pt x="117" y="182"/>
                  </a:moveTo>
                  <a:cubicBezTo>
                    <a:pt x="117" y="126"/>
                    <a:pt x="117" y="126"/>
                    <a:pt x="117" y="126"/>
                  </a:cubicBezTo>
                  <a:cubicBezTo>
                    <a:pt x="117" y="120"/>
                    <a:pt x="113" y="116"/>
                    <a:pt x="108" y="116"/>
                  </a:cubicBezTo>
                  <a:cubicBezTo>
                    <a:pt x="79" y="116"/>
                    <a:pt x="79" y="116"/>
                    <a:pt x="79" y="116"/>
                  </a:cubicBezTo>
                  <a:cubicBezTo>
                    <a:pt x="74" y="116"/>
                    <a:pt x="70" y="120"/>
                    <a:pt x="70" y="126"/>
                  </a:cubicBezTo>
                  <a:cubicBezTo>
                    <a:pt x="70" y="182"/>
                    <a:pt x="70" y="182"/>
                    <a:pt x="70" y="182"/>
                  </a:cubicBezTo>
                  <a:cubicBezTo>
                    <a:pt x="70" y="187"/>
                    <a:pt x="74" y="191"/>
                    <a:pt x="79" y="191"/>
                  </a:cubicBezTo>
                  <a:cubicBezTo>
                    <a:pt x="108" y="191"/>
                    <a:pt x="108" y="191"/>
                    <a:pt x="108" y="191"/>
                  </a:cubicBezTo>
                  <a:cubicBezTo>
                    <a:pt x="113" y="191"/>
                    <a:pt x="117" y="187"/>
                    <a:pt x="117" y="182"/>
                  </a:cubicBezTo>
                  <a:moveTo>
                    <a:pt x="108" y="298"/>
                  </a:moveTo>
                  <a:cubicBezTo>
                    <a:pt x="79" y="298"/>
                    <a:pt x="79" y="298"/>
                    <a:pt x="79" y="298"/>
                  </a:cubicBezTo>
                  <a:cubicBezTo>
                    <a:pt x="79" y="242"/>
                    <a:pt x="79" y="242"/>
                    <a:pt x="79" y="242"/>
                  </a:cubicBezTo>
                  <a:cubicBezTo>
                    <a:pt x="108" y="242"/>
                    <a:pt x="108" y="242"/>
                    <a:pt x="108" y="242"/>
                  </a:cubicBezTo>
                  <a:lnTo>
                    <a:pt x="108" y="298"/>
                  </a:lnTo>
                  <a:close/>
                  <a:moveTo>
                    <a:pt x="117" y="298"/>
                  </a:moveTo>
                  <a:cubicBezTo>
                    <a:pt x="117" y="242"/>
                    <a:pt x="117" y="242"/>
                    <a:pt x="117" y="242"/>
                  </a:cubicBezTo>
                  <a:cubicBezTo>
                    <a:pt x="117" y="237"/>
                    <a:pt x="113" y="232"/>
                    <a:pt x="108" y="232"/>
                  </a:cubicBezTo>
                  <a:cubicBezTo>
                    <a:pt x="79" y="232"/>
                    <a:pt x="79" y="232"/>
                    <a:pt x="79" y="232"/>
                  </a:cubicBezTo>
                  <a:cubicBezTo>
                    <a:pt x="74" y="232"/>
                    <a:pt x="70" y="237"/>
                    <a:pt x="70" y="242"/>
                  </a:cubicBezTo>
                  <a:cubicBezTo>
                    <a:pt x="70" y="298"/>
                    <a:pt x="70" y="298"/>
                    <a:pt x="70" y="298"/>
                  </a:cubicBezTo>
                  <a:cubicBezTo>
                    <a:pt x="70" y="303"/>
                    <a:pt x="74" y="308"/>
                    <a:pt x="79" y="308"/>
                  </a:cubicBezTo>
                  <a:cubicBezTo>
                    <a:pt x="108" y="308"/>
                    <a:pt x="108" y="308"/>
                    <a:pt x="108" y="308"/>
                  </a:cubicBezTo>
                  <a:cubicBezTo>
                    <a:pt x="113" y="308"/>
                    <a:pt x="117" y="303"/>
                    <a:pt x="117" y="298"/>
                  </a:cubicBezTo>
                  <a:moveTo>
                    <a:pt x="187" y="70"/>
                  </a:moveTo>
                  <a:cubicBezTo>
                    <a:pt x="187" y="46"/>
                    <a:pt x="187" y="46"/>
                    <a:pt x="187" y="46"/>
                  </a:cubicBezTo>
                  <a:cubicBezTo>
                    <a:pt x="187" y="43"/>
                    <a:pt x="186" y="41"/>
                    <a:pt x="182" y="41"/>
                  </a:cubicBezTo>
                  <a:cubicBezTo>
                    <a:pt x="179" y="41"/>
                    <a:pt x="178" y="43"/>
                    <a:pt x="178" y="46"/>
                  </a:cubicBezTo>
                  <a:cubicBezTo>
                    <a:pt x="178" y="65"/>
                    <a:pt x="178" y="65"/>
                    <a:pt x="178" y="65"/>
                  </a:cubicBezTo>
                  <a:cubicBezTo>
                    <a:pt x="168" y="65"/>
                    <a:pt x="168" y="65"/>
                    <a:pt x="168" y="65"/>
                  </a:cubicBezTo>
                  <a:cubicBezTo>
                    <a:pt x="168" y="0"/>
                    <a:pt x="168" y="0"/>
                    <a:pt x="168" y="0"/>
                  </a:cubicBezTo>
                  <a:cubicBezTo>
                    <a:pt x="144" y="0"/>
                    <a:pt x="144" y="0"/>
                    <a:pt x="144" y="0"/>
                  </a:cubicBezTo>
                  <a:cubicBezTo>
                    <a:pt x="142" y="0"/>
                    <a:pt x="139" y="1"/>
                    <a:pt x="139" y="4"/>
                  </a:cubicBezTo>
                  <a:cubicBezTo>
                    <a:pt x="139" y="8"/>
                    <a:pt x="142" y="9"/>
                    <a:pt x="144" y="9"/>
                  </a:cubicBezTo>
                  <a:cubicBezTo>
                    <a:pt x="158" y="9"/>
                    <a:pt x="158" y="9"/>
                    <a:pt x="158" y="9"/>
                  </a:cubicBezTo>
                  <a:cubicBezTo>
                    <a:pt x="158" y="65"/>
                    <a:pt x="158" y="65"/>
                    <a:pt x="158" y="65"/>
                  </a:cubicBezTo>
                  <a:cubicBezTo>
                    <a:pt x="144" y="65"/>
                    <a:pt x="144" y="65"/>
                    <a:pt x="144" y="65"/>
                  </a:cubicBezTo>
                  <a:cubicBezTo>
                    <a:pt x="142" y="65"/>
                    <a:pt x="139" y="67"/>
                    <a:pt x="139" y="70"/>
                  </a:cubicBezTo>
                  <a:cubicBezTo>
                    <a:pt x="139" y="74"/>
                    <a:pt x="142" y="75"/>
                    <a:pt x="144" y="75"/>
                  </a:cubicBezTo>
                  <a:cubicBezTo>
                    <a:pt x="182" y="75"/>
                    <a:pt x="182" y="75"/>
                    <a:pt x="182" y="75"/>
                  </a:cubicBezTo>
                  <a:cubicBezTo>
                    <a:pt x="185" y="75"/>
                    <a:pt x="187" y="74"/>
                    <a:pt x="187" y="70"/>
                  </a:cubicBezTo>
                  <a:moveTo>
                    <a:pt x="187" y="187"/>
                  </a:moveTo>
                  <a:cubicBezTo>
                    <a:pt x="187" y="162"/>
                    <a:pt x="187" y="162"/>
                    <a:pt x="187" y="162"/>
                  </a:cubicBezTo>
                  <a:cubicBezTo>
                    <a:pt x="187" y="159"/>
                    <a:pt x="186" y="157"/>
                    <a:pt x="182" y="157"/>
                  </a:cubicBezTo>
                  <a:cubicBezTo>
                    <a:pt x="179" y="157"/>
                    <a:pt x="178" y="159"/>
                    <a:pt x="178" y="162"/>
                  </a:cubicBezTo>
                  <a:cubicBezTo>
                    <a:pt x="178" y="182"/>
                    <a:pt x="178" y="182"/>
                    <a:pt x="178" y="182"/>
                  </a:cubicBezTo>
                  <a:cubicBezTo>
                    <a:pt x="168" y="182"/>
                    <a:pt x="168" y="182"/>
                    <a:pt x="168" y="182"/>
                  </a:cubicBezTo>
                  <a:cubicBezTo>
                    <a:pt x="168" y="116"/>
                    <a:pt x="168" y="116"/>
                    <a:pt x="168" y="116"/>
                  </a:cubicBezTo>
                  <a:cubicBezTo>
                    <a:pt x="144" y="116"/>
                    <a:pt x="144" y="116"/>
                    <a:pt x="144" y="116"/>
                  </a:cubicBezTo>
                  <a:cubicBezTo>
                    <a:pt x="142" y="116"/>
                    <a:pt x="139" y="117"/>
                    <a:pt x="139" y="121"/>
                  </a:cubicBezTo>
                  <a:cubicBezTo>
                    <a:pt x="139" y="124"/>
                    <a:pt x="142" y="126"/>
                    <a:pt x="144" y="126"/>
                  </a:cubicBezTo>
                  <a:cubicBezTo>
                    <a:pt x="158" y="126"/>
                    <a:pt x="158" y="126"/>
                    <a:pt x="158" y="126"/>
                  </a:cubicBezTo>
                  <a:cubicBezTo>
                    <a:pt x="158" y="182"/>
                    <a:pt x="158" y="182"/>
                    <a:pt x="158" y="182"/>
                  </a:cubicBezTo>
                  <a:cubicBezTo>
                    <a:pt x="144" y="182"/>
                    <a:pt x="144" y="182"/>
                    <a:pt x="144" y="182"/>
                  </a:cubicBezTo>
                  <a:cubicBezTo>
                    <a:pt x="142" y="182"/>
                    <a:pt x="139" y="183"/>
                    <a:pt x="139" y="187"/>
                  </a:cubicBezTo>
                  <a:cubicBezTo>
                    <a:pt x="139" y="190"/>
                    <a:pt x="142" y="191"/>
                    <a:pt x="144" y="191"/>
                  </a:cubicBezTo>
                  <a:cubicBezTo>
                    <a:pt x="182" y="191"/>
                    <a:pt x="182" y="191"/>
                    <a:pt x="182" y="191"/>
                  </a:cubicBezTo>
                  <a:cubicBezTo>
                    <a:pt x="185" y="191"/>
                    <a:pt x="187" y="190"/>
                    <a:pt x="187" y="187"/>
                  </a:cubicBezTo>
                  <a:moveTo>
                    <a:pt x="187" y="303"/>
                  </a:moveTo>
                  <a:cubicBezTo>
                    <a:pt x="187" y="278"/>
                    <a:pt x="187" y="278"/>
                    <a:pt x="187" y="278"/>
                  </a:cubicBezTo>
                  <a:cubicBezTo>
                    <a:pt x="187" y="276"/>
                    <a:pt x="186" y="274"/>
                    <a:pt x="182" y="274"/>
                  </a:cubicBezTo>
                  <a:cubicBezTo>
                    <a:pt x="179" y="274"/>
                    <a:pt x="178" y="276"/>
                    <a:pt x="178" y="278"/>
                  </a:cubicBezTo>
                  <a:cubicBezTo>
                    <a:pt x="178" y="298"/>
                    <a:pt x="178" y="298"/>
                    <a:pt x="178" y="298"/>
                  </a:cubicBezTo>
                  <a:cubicBezTo>
                    <a:pt x="168" y="298"/>
                    <a:pt x="168" y="298"/>
                    <a:pt x="168" y="298"/>
                  </a:cubicBezTo>
                  <a:cubicBezTo>
                    <a:pt x="168" y="232"/>
                    <a:pt x="168" y="232"/>
                    <a:pt x="168" y="232"/>
                  </a:cubicBezTo>
                  <a:cubicBezTo>
                    <a:pt x="144" y="232"/>
                    <a:pt x="144" y="232"/>
                    <a:pt x="144" y="232"/>
                  </a:cubicBezTo>
                  <a:cubicBezTo>
                    <a:pt x="142" y="232"/>
                    <a:pt x="139" y="234"/>
                    <a:pt x="139" y="237"/>
                  </a:cubicBezTo>
                  <a:cubicBezTo>
                    <a:pt x="139" y="241"/>
                    <a:pt x="142" y="242"/>
                    <a:pt x="144" y="242"/>
                  </a:cubicBezTo>
                  <a:cubicBezTo>
                    <a:pt x="158" y="242"/>
                    <a:pt x="158" y="242"/>
                    <a:pt x="158" y="242"/>
                  </a:cubicBezTo>
                  <a:cubicBezTo>
                    <a:pt x="158" y="298"/>
                    <a:pt x="158" y="298"/>
                    <a:pt x="158" y="298"/>
                  </a:cubicBezTo>
                  <a:cubicBezTo>
                    <a:pt x="144" y="298"/>
                    <a:pt x="144" y="298"/>
                    <a:pt x="144" y="298"/>
                  </a:cubicBezTo>
                  <a:cubicBezTo>
                    <a:pt x="142" y="298"/>
                    <a:pt x="139" y="299"/>
                    <a:pt x="139" y="303"/>
                  </a:cubicBezTo>
                  <a:cubicBezTo>
                    <a:pt x="139" y="306"/>
                    <a:pt x="142" y="308"/>
                    <a:pt x="144" y="308"/>
                  </a:cubicBezTo>
                  <a:cubicBezTo>
                    <a:pt x="182" y="308"/>
                    <a:pt x="182" y="308"/>
                    <a:pt x="182" y="308"/>
                  </a:cubicBezTo>
                  <a:cubicBezTo>
                    <a:pt x="185" y="308"/>
                    <a:pt x="187" y="306"/>
                    <a:pt x="187" y="303"/>
                  </a:cubicBezTo>
                  <a:moveTo>
                    <a:pt x="247" y="65"/>
                  </a:moveTo>
                  <a:cubicBezTo>
                    <a:pt x="219" y="65"/>
                    <a:pt x="219" y="65"/>
                    <a:pt x="219" y="65"/>
                  </a:cubicBezTo>
                  <a:cubicBezTo>
                    <a:pt x="219" y="9"/>
                    <a:pt x="219" y="9"/>
                    <a:pt x="219" y="9"/>
                  </a:cubicBezTo>
                  <a:cubicBezTo>
                    <a:pt x="247" y="9"/>
                    <a:pt x="247" y="9"/>
                    <a:pt x="247" y="9"/>
                  </a:cubicBezTo>
                  <a:lnTo>
                    <a:pt x="247" y="65"/>
                  </a:lnTo>
                  <a:close/>
                  <a:moveTo>
                    <a:pt x="257" y="65"/>
                  </a:moveTo>
                  <a:cubicBezTo>
                    <a:pt x="257" y="9"/>
                    <a:pt x="257" y="9"/>
                    <a:pt x="257" y="9"/>
                  </a:cubicBezTo>
                  <a:cubicBezTo>
                    <a:pt x="257" y="4"/>
                    <a:pt x="253" y="0"/>
                    <a:pt x="247" y="0"/>
                  </a:cubicBezTo>
                  <a:cubicBezTo>
                    <a:pt x="219" y="0"/>
                    <a:pt x="219" y="0"/>
                    <a:pt x="219" y="0"/>
                  </a:cubicBezTo>
                  <a:cubicBezTo>
                    <a:pt x="213" y="0"/>
                    <a:pt x="209" y="4"/>
                    <a:pt x="209" y="9"/>
                  </a:cubicBezTo>
                  <a:cubicBezTo>
                    <a:pt x="209" y="65"/>
                    <a:pt x="209" y="65"/>
                    <a:pt x="209" y="65"/>
                  </a:cubicBezTo>
                  <a:cubicBezTo>
                    <a:pt x="209" y="71"/>
                    <a:pt x="213" y="75"/>
                    <a:pt x="219" y="75"/>
                  </a:cubicBezTo>
                  <a:cubicBezTo>
                    <a:pt x="247" y="75"/>
                    <a:pt x="247" y="75"/>
                    <a:pt x="247" y="75"/>
                  </a:cubicBezTo>
                  <a:cubicBezTo>
                    <a:pt x="253" y="75"/>
                    <a:pt x="257" y="71"/>
                    <a:pt x="257" y="65"/>
                  </a:cubicBezTo>
                  <a:moveTo>
                    <a:pt x="247" y="182"/>
                  </a:moveTo>
                  <a:cubicBezTo>
                    <a:pt x="219" y="182"/>
                    <a:pt x="219" y="182"/>
                    <a:pt x="219" y="182"/>
                  </a:cubicBezTo>
                  <a:cubicBezTo>
                    <a:pt x="219" y="126"/>
                    <a:pt x="219" y="126"/>
                    <a:pt x="219" y="126"/>
                  </a:cubicBezTo>
                  <a:cubicBezTo>
                    <a:pt x="247" y="126"/>
                    <a:pt x="247" y="126"/>
                    <a:pt x="247" y="126"/>
                  </a:cubicBezTo>
                  <a:lnTo>
                    <a:pt x="247" y="182"/>
                  </a:lnTo>
                  <a:close/>
                  <a:moveTo>
                    <a:pt x="257" y="182"/>
                  </a:moveTo>
                  <a:cubicBezTo>
                    <a:pt x="257" y="126"/>
                    <a:pt x="257" y="126"/>
                    <a:pt x="257" y="126"/>
                  </a:cubicBezTo>
                  <a:cubicBezTo>
                    <a:pt x="257" y="120"/>
                    <a:pt x="253" y="116"/>
                    <a:pt x="247" y="116"/>
                  </a:cubicBezTo>
                  <a:cubicBezTo>
                    <a:pt x="219" y="116"/>
                    <a:pt x="219" y="116"/>
                    <a:pt x="219" y="116"/>
                  </a:cubicBezTo>
                  <a:cubicBezTo>
                    <a:pt x="213" y="116"/>
                    <a:pt x="209" y="120"/>
                    <a:pt x="209" y="126"/>
                  </a:cubicBezTo>
                  <a:cubicBezTo>
                    <a:pt x="209" y="182"/>
                    <a:pt x="209" y="182"/>
                    <a:pt x="209" y="182"/>
                  </a:cubicBezTo>
                  <a:cubicBezTo>
                    <a:pt x="209" y="187"/>
                    <a:pt x="213" y="191"/>
                    <a:pt x="219" y="191"/>
                  </a:cubicBezTo>
                  <a:cubicBezTo>
                    <a:pt x="247" y="191"/>
                    <a:pt x="247" y="191"/>
                    <a:pt x="247" y="191"/>
                  </a:cubicBezTo>
                  <a:cubicBezTo>
                    <a:pt x="253" y="191"/>
                    <a:pt x="257" y="187"/>
                    <a:pt x="257" y="182"/>
                  </a:cubicBezTo>
                  <a:moveTo>
                    <a:pt x="247" y="298"/>
                  </a:moveTo>
                  <a:cubicBezTo>
                    <a:pt x="219" y="298"/>
                    <a:pt x="219" y="298"/>
                    <a:pt x="219" y="298"/>
                  </a:cubicBezTo>
                  <a:cubicBezTo>
                    <a:pt x="219" y="242"/>
                    <a:pt x="219" y="242"/>
                    <a:pt x="219" y="242"/>
                  </a:cubicBezTo>
                  <a:cubicBezTo>
                    <a:pt x="247" y="242"/>
                    <a:pt x="247" y="242"/>
                    <a:pt x="247" y="242"/>
                  </a:cubicBezTo>
                  <a:lnTo>
                    <a:pt x="247" y="298"/>
                  </a:lnTo>
                  <a:close/>
                  <a:moveTo>
                    <a:pt x="257" y="298"/>
                  </a:moveTo>
                  <a:cubicBezTo>
                    <a:pt x="257" y="242"/>
                    <a:pt x="257" y="242"/>
                    <a:pt x="257" y="242"/>
                  </a:cubicBezTo>
                  <a:cubicBezTo>
                    <a:pt x="257" y="237"/>
                    <a:pt x="253" y="232"/>
                    <a:pt x="247" y="232"/>
                  </a:cubicBezTo>
                  <a:cubicBezTo>
                    <a:pt x="219" y="232"/>
                    <a:pt x="219" y="232"/>
                    <a:pt x="219" y="232"/>
                  </a:cubicBezTo>
                  <a:cubicBezTo>
                    <a:pt x="213" y="232"/>
                    <a:pt x="209" y="237"/>
                    <a:pt x="209" y="242"/>
                  </a:cubicBezTo>
                  <a:cubicBezTo>
                    <a:pt x="209" y="298"/>
                    <a:pt x="209" y="298"/>
                    <a:pt x="209" y="298"/>
                  </a:cubicBezTo>
                  <a:cubicBezTo>
                    <a:pt x="209" y="303"/>
                    <a:pt x="213" y="308"/>
                    <a:pt x="219" y="308"/>
                  </a:cubicBezTo>
                  <a:cubicBezTo>
                    <a:pt x="247" y="308"/>
                    <a:pt x="247" y="308"/>
                    <a:pt x="247" y="308"/>
                  </a:cubicBezTo>
                  <a:cubicBezTo>
                    <a:pt x="253" y="308"/>
                    <a:pt x="257" y="303"/>
                    <a:pt x="257" y="298"/>
                  </a:cubicBezTo>
                  <a:moveTo>
                    <a:pt x="327" y="70"/>
                  </a:moveTo>
                  <a:cubicBezTo>
                    <a:pt x="327" y="46"/>
                    <a:pt x="327" y="46"/>
                    <a:pt x="327" y="46"/>
                  </a:cubicBezTo>
                  <a:cubicBezTo>
                    <a:pt x="327" y="43"/>
                    <a:pt x="326" y="41"/>
                    <a:pt x="322" y="41"/>
                  </a:cubicBezTo>
                  <a:cubicBezTo>
                    <a:pt x="318" y="41"/>
                    <a:pt x="317" y="43"/>
                    <a:pt x="317" y="46"/>
                  </a:cubicBezTo>
                  <a:cubicBezTo>
                    <a:pt x="317" y="65"/>
                    <a:pt x="317" y="65"/>
                    <a:pt x="317" y="65"/>
                  </a:cubicBezTo>
                  <a:cubicBezTo>
                    <a:pt x="308" y="65"/>
                    <a:pt x="308" y="65"/>
                    <a:pt x="308" y="65"/>
                  </a:cubicBezTo>
                  <a:cubicBezTo>
                    <a:pt x="308" y="0"/>
                    <a:pt x="308" y="0"/>
                    <a:pt x="308" y="0"/>
                  </a:cubicBezTo>
                  <a:cubicBezTo>
                    <a:pt x="284" y="0"/>
                    <a:pt x="284" y="0"/>
                    <a:pt x="284" y="0"/>
                  </a:cubicBezTo>
                  <a:cubicBezTo>
                    <a:pt x="281" y="0"/>
                    <a:pt x="279" y="1"/>
                    <a:pt x="279" y="4"/>
                  </a:cubicBezTo>
                  <a:cubicBezTo>
                    <a:pt x="279" y="8"/>
                    <a:pt x="281" y="9"/>
                    <a:pt x="284" y="9"/>
                  </a:cubicBezTo>
                  <a:cubicBezTo>
                    <a:pt x="298" y="9"/>
                    <a:pt x="298" y="9"/>
                    <a:pt x="298" y="9"/>
                  </a:cubicBezTo>
                  <a:cubicBezTo>
                    <a:pt x="298" y="65"/>
                    <a:pt x="298" y="65"/>
                    <a:pt x="298" y="65"/>
                  </a:cubicBezTo>
                  <a:cubicBezTo>
                    <a:pt x="284" y="65"/>
                    <a:pt x="284" y="65"/>
                    <a:pt x="284" y="65"/>
                  </a:cubicBezTo>
                  <a:cubicBezTo>
                    <a:pt x="281" y="65"/>
                    <a:pt x="279" y="67"/>
                    <a:pt x="279" y="70"/>
                  </a:cubicBezTo>
                  <a:cubicBezTo>
                    <a:pt x="279" y="74"/>
                    <a:pt x="281" y="75"/>
                    <a:pt x="284" y="75"/>
                  </a:cubicBezTo>
                  <a:cubicBezTo>
                    <a:pt x="322" y="75"/>
                    <a:pt x="322" y="75"/>
                    <a:pt x="322" y="75"/>
                  </a:cubicBezTo>
                  <a:cubicBezTo>
                    <a:pt x="324" y="75"/>
                    <a:pt x="327" y="74"/>
                    <a:pt x="327" y="70"/>
                  </a:cubicBezTo>
                  <a:moveTo>
                    <a:pt x="327" y="187"/>
                  </a:moveTo>
                  <a:cubicBezTo>
                    <a:pt x="327" y="162"/>
                    <a:pt x="327" y="162"/>
                    <a:pt x="327" y="162"/>
                  </a:cubicBezTo>
                  <a:cubicBezTo>
                    <a:pt x="327" y="159"/>
                    <a:pt x="326" y="157"/>
                    <a:pt x="322" y="157"/>
                  </a:cubicBezTo>
                  <a:cubicBezTo>
                    <a:pt x="318" y="157"/>
                    <a:pt x="317" y="159"/>
                    <a:pt x="317" y="162"/>
                  </a:cubicBezTo>
                  <a:cubicBezTo>
                    <a:pt x="317" y="182"/>
                    <a:pt x="317" y="182"/>
                    <a:pt x="317" y="182"/>
                  </a:cubicBezTo>
                  <a:cubicBezTo>
                    <a:pt x="308" y="182"/>
                    <a:pt x="308" y="182"/>
                    <a:pt x="308" y="182"/>
                  </a:cubicBezTo>
                  <a:cubicBezTo>
                    <a:pt x="308" y="116"/>
                    <a:pt x="308" y="116"/>
                    <a:pt x="308" y="116"/>
                  </a:cubicBezTo>
                  <a:cubicBezTo>
                    <a:pt x="284" y="116"/>
                    <a:pt x="284" y="116"/>
                    <a:pt x="284" y="116"/>
                  </a:cubicBezTo>
                  <a:cubicBezTo>
                    <a:pt x="281" y="116"/>
                    <a:pt x="279" y="117"/>
                    <a:pt x="279" y="121"/>
                  </a:cubicBezTo>
                  <a:cubicBezTo>
                    <a:pt x="279" y="124"/>
                    <a:pt x="281" y="126"/>
                    <a:pt x="284" y="126"/>
                  </a:cubicBezTo>
                  <a:cubicBezTo>
                    <a:pt x="298" y="126"/>
                    <a:pt x="298" y="126"/>
                    <a:pt x="298" y="126"/>
                  </a:cubicBezTo>
                  <a:cubicBezTo>
                    <a:pt x="298" y="182"/>
                    <a:pt x="298" y="182"/>
                    <a:pt x="298" y="182"/>
                  </a:cubicBezTo>
                  <a:cubicBezTo>
                    <a:pt x="284" y="182"/>
                    <a:pt x="284" y="182"/>
                    <a:pt x="284" y="182"/>
                  </a:cubicBezTo>
                  <a:cubicBezTo>
                    <a:pt x="281" y="182"/>
                    <a:pt x="279" y="183"/>
                    <a:pt x="279" y="187"/>
                  </a:cubicBezTo>
                  <a:cubicBezTo>
                    <a:pt x="279" y="190"/>
                    <a:pt x="281" y="191"/>
                    <a:pt x="284" y="191"/>
                  </a:cubicBezTo>
                  <a:cubicBezTo>
                    <a:pt x="322" y="191"/>
                    <a:pt x="322" y="191"/>
                    <a:pt x="322" y="191"/>
                  </a:cubicBezTo>
                  <a:cubicBezTo>
                    <a:pt x="324" y="191"/>
                    <a:pt x="327" y="190"/>
                    <a:pt x="327" y="187"/>
                  </a:cubicBezTo>
                  <a:moveTo>
                    <a:pt x="327" y="303"/>
                  </a:moveTo>
                  <a:cubicBezTo>
                    <a:pt x="327" y="278"/>
                    <a:pt x="327" y="278"/>
                    <a:pt x="327" y="278"/>
                  </a:cubicBezTo>
                  <a:cubicBezTo>
                    <a:pt x="327" y="276"/>
                    <a:pt x="326" y="274"/>
                    <a:pt x="322" y="274"/>
                  </a:cubicBezTo>
                  <a:cubicBezTo>
                    <a:pt x="318" y="274"/>
                    <a:pt x="317" y="276"/>
                    <a:pt x="317" y="278"/>
                  </a:cubicBezTo>
                  <a:cubicBezTo>
                    <a:pt x="317" y="298"/>
                    <a:pt x="317" y="298"/>
                    <a:pt x="317" y="298"/>
                  </a:cubicBezTo>
                  <a:cubicBezTo>
                    <a:pt x="308" y="298"/>
                    <a:pt x="308" y="298"/>
                    <a:pt x="308" y="298"/>
                  </a:cubicBezTo>
                  <a:cubicBezTo>
                    <a:pt x="308" y="232"/>
                    <a:pt x="308" y="232"/>
                    <a:pt x="308" y="232"/>
                  </a:cubicBezTo>
                  <a:cubicBezTo>
                    <a:pt x="284" y="232"/>
                    <a:pt x="284" y="232"/>
                    <a:pt x="284" y="232"/>
                  </a:cubicBezTo>
                  <a:cubicBezTo>
                    <a:pt x="281" y="232"/>
                    <a:pt x="279" y="234"/>
                    <a:pt x="279" y="237"/>
                  </a:cubicBezTo>
                  <a:cubicBezTo>
                    <a:pt x="279" y="241"/>
                    <a:pt x="281" y="242"/>
                    <a:pt x="284" y="242"/>
                  </a:cubicBezTo>
                  <a:cubicBezTo>
                    <a:pt x="298" y="242"/>
                    <a:pt x="298" y="242"/>
                    <a:pt x="298" y="242"/>
                  </a:cubicBezTo>
                  <a:cubicBezTo>
                    <a:pt x="298" y="298"/>
                    <a:pt x="298" y="298"/>
                    <a:pt x="298" y="298"/>
                  </a:cubicBezTo>
                  <a:cubicBezTo>
                    <a:pt x="284" y="298"/>
                    <a:pt x="284" y="298"/>
                    <a:pt x="284" y="298"/>
                  </a:cubicBezTo>
                  <a:cubicBezTo>
                    <a:pt x="281" y="298"/>
                    <a:pt x="279" y="299"/>
                    <a:pt x="279" y="303"/>
                  </a:cubicBezTo>
                  <a:cubicBezTo>
                    <a:pt x="279" y="306"/>
                    <a:pt x="281" y="308"/>
                    <a:pt x="284" y="308"/>
                  </a:cubicBezTo>
                  <a:cubicBezTo>
                    <a:pt x="322" y="308"/>
                    <a:pt x="322" y="308"/>
                    <a:pt x="322" y="308"/>
                  </a:cubicBezTo>
                  <a:cubicBezTo>
                    <a:pt x="324" y="308"/>
                    <a:pt x="327" y="306"/>
                    <a:pt x="327" y="303"/>
                  </a:cubicBezTo>
                  <a:moveTo>
                    <a:pt x="387" y="65"/>
                  </a:moveTo>
                  <a:cubicBezTo>
                    <a:pt x="358" y="65"/>
                    <a:pt x="358" y="65"/>
                    <a:pt x="358" y="65"/>
                  </a:cubicBezTo>
                  <a:cubicBezTo>
                    <a:pt x="358" y="9"/>
                    <a:pt x="358" y="9"/>
                    <a:pt x="358" y="9"/>
                  </a:cubicBezTo>
                  <a:cubicBezTo>
                    <a:pt x="387" y="9"/>
                    <a:pt x="387" y="9"/>
                    <a:pt x="387" y="9"/>
                  </a:cubicBezTo>
                  <a:lnTo>
                    <a:pt x="387" y="65"/>
                  </a:lnTo>
                  <a:close/>
                  <a:moveTo>
                    <a:pt x="397" y="65"/>
                  </a:moveTo>
                  <a:cubicBezTo>
                    <a:pt x="397" y="9"/>
                    <a:pt x="397" y="9"/>
                    <a:pt x="397" y="9"/>
                  </a:cubicBezTo>
                  <a:cubicBezTo>
                    <a:pt x="397" y="4"/>
                    <a:pt x="392" y="0"/>
                    <a:pt x="387" y="0"/>
                  </a:cubicBezTo>
                  <a:cubicBezTo>
                    <a:pt x="358" y="0"/>
                    <a:pt x="358" y="0"/>
                    <a:pt x="358" y="0"/>
                  </a:cubicBezTo>
                  <a:cubicBezTo>
                    <a:pt x="353" y="0"/>
                    <a:pt x="349" y="4"/>
                    <a:pt x="349" y="9"/>
                  </a:cubicBezTo>
                  <a:cubicBezTo>
                    <a:pt x="349" y="65"/>
                    <a:pt x="349" y="65"/>
                    <a:pt x="349" y="65"/>
                  </a:cubicBezTo>
                  <a:cubicBezTo>
                    <a:pt x="349" y="71"/>
                    <a:pt x="353" y="75"/>
                    <a:pt x="358" y="75"/>
                  </a:cubicBezTo>
                  <a:cubicBezTo>
                    <a:pt x="387" y="75"/>
                    <a:pt x="387" y="75"/>
                    <a:pt x="387" y="75"/>
                  </a:cubicBezTo>
                  <a:cubicBezTo>
                    <a:pt x="392" y="75"/>
                    <a:pt x="397" y="71"/>
                    <a:pt x="397" y="65"/>
                  </a:cubicBezTo>
                  <a:moveTo>
                    <a:pt x="387" y="182"/>
                  </a:moveTo>
                  <a:cubicBezTo>
                    <a:pt x="358" y="182"/>
                    <a:pt x="358" y="182"/>
                    <a:pt x="358" y="182"/>
                  </a:cubicBezTo>
                  <a:cubicBezTo>
                    <a:pt x="358" y="126"/>
                    <a:pt x="358" y="126"/>
                    <a:pt x="358" y="126"/>
                  </a:cubicBezTo>
                  <a:cubicBezTo>
                    <a:pt x="387" y="126"/>
                    <a:pt x="387" y="126"/>
                    <a:pt x="387" y="126"/>
                  </a:cubicBezTo>
                  <a:lnTo>
                    <a:pt x="387" y="182"/>
                  </a:lnTo>
                  <a:close/>
                  <a:moveTo>
                    <a:pt x="397" y="182"/>
                  </a:moveTo>
                  <a:cubicBezTo>
                    <a:pt x="397" y="126"/>
                    <a:pt x="397" y="126"/>
                    <a:pt x="397" y="126"/>
                  </a:cubicBezTo>
                  <a:cubicBezTo>
                    <a:pt x="397" y="120"/>
                    <a:pt x="392" y="116"/>
                    <a:pt x="387" y="116"/>
                  </a:cubicBezTo>
                  <a:cubicBezTo>
                    <a:pt x="358" y="116"/>
                    <a:pt x="358" y="116"/>
                    <a:pt x="358" y="116"/>
                  </a:cubicBezTo>
                  <a:cubicBezTo>
                    <a:pt x="353" y="116"/>
                    <a:pt x="349" y="120"/>
                    <a:pt x="349" y="126"/>
                  </a:cubicBezTo>
                  <a:cubicBezTo>
                    <a:pt x="349" y="182"/>
                    <a:pt x="349" y="182"/>
                    <a:pt x="349" y="182"/>
                  </a:cubicBezTo>
                  <a:cubicBezTo>
                    <a:pt x="349" y="187"/>
                    <a:pt x="353" y="191"/>
                    <a:pt x="358" y="191"/>
                  </a:cubicBezTo>
                  <a:cubicBezTo>
                    <a:pt x="387" y="191"/>
                    <a:pt x="387" y="191"/>
                    <a:pt x="387" y="191"/>
                  </a:cubicBezTo>
                  <a:cubicBezTo>
                    <a:pt x="392" y="191"/>
                    <a:pt x="397" y="187"/>
                    <a:pt x="397" y="182"/>
                  </a:cubicBezTo>
                  <a:moveTo>
                    <a:pt x="387" y="298"/>
                  </a:moveTo>
                  <a:cubicBezTo>
                    <a:pt x="358" y="298"/>
                    <a:pt x="358" y="298"/>
                    <a:pt x="358" y="298"/>
                  </a:cubicBezTo>
                  <a:cubicBezTo>
                    <a:pt x="358" y="242"/>
                    <a:pt x="358" y="242"/>
                    <a:pt x="358" y="242"/>
                  </a:cubicBezTo>
                  <a:cubicBezTo>
                    <a:pt x="387" y="242"/>
                    <a:pt x="387" y="242"/>
                    <a:pt x="387" y="242"/>
                  </a:cubicBezTo>
                  <a:lnTo>
                    <a:pt x="387" y="298"/>
                  </a:lnTo>
                  <a:close/>
                  <a:moveTo>
                    <a:pt x="397" y="298"/>
                  </a:moveTo>
                  <a:cubicBezTo>
                    <a:pt x="397" y="242"/>
                    <a:pt x="397" y="242"/>
                    <a:pt x="397" y="242"/>
                  </a:cubicBezTo>
                  <a:cubicBezTo>
                    <a:pt x="397" y="237"/>
                    <a:pt x="392" y="232"/>
                    <a:pt x="387" y="232"/>
                  </a:cubicBezTo>
                  <a:cubicBezTo>
                    <a:pt x="358" y="232"/>
                    <a:pt x="358" y="232"/>
                    <a:pt x="358" y="232"/>
                  </a:cubicBezTo>
                  <a:cubicBezTo>
                    <a:pt x="353" y="232"/>
                    <a:pt x="349" y="237"/>
                    <a:pt x="349" y="242"/>
                  </a:cubicBezTo>
                  <a:cubicBezTo>
                    <a:pt x="349" y="298"/>
                    <a:pt x="349" y="298"/>
                    <a:pt x="349" y="298"/>
                  </a:cubicBezTo>
                  <a:cubicBezTo>
                    <a:pt x="349" y="303"/>
                    <a:pt x="353" y="308"/>
                    <a:pt x="358" y="308"/>
                  </a:cubicBezTo>
                  <a:cubicBezTo>
                    <a:pt x="387" y="308"/>
                    <a:pt x="387" y="308"/>
                    <a:pt x="387" y="308"/>
                  </a:cubicBezTo>
                  <a:cubicBezTo>
                    <a:pt x="392" y="308"/>
                    <a:pt x="397" y="303"/>
                    <a:pt x="397" y="298"/>
                  </a:cubicBezTo>
                  <a:moveTo>
                    <a:pt x="466" y="70"/>
                  </a:moveTo>
                  <a:cubicBezTo>
                    <a:pt x="466" y="46"/>
                    <a:pt x="466" y="46"/>
                    <a:pt x="466" y="46"/>
                  </a:cubicBezTo>
                  <a:cubicBezTo>
                    <a:pt x="466" y="43"/>
                    <a:pt x="465" y="41"/>
                    <a:pt x="462" y="41"/>
                  </a:cubicBezTo>
                  <a:cubicBezTo>
                    <a:pt x="458" y="41"/>
                    <a:pt x="457" y="43"/>
                    <a:pt x="457" y="46"/>
                  </a:cubicBezTo>
                  <a:cubicBezTo>
                    <a:pt x="457" y="65"/>
                    <a:pt x="457" y="65"/>
                    <a:pt x="457" y="65"/>
                  </a:cubicBezTo>
                  <a:cubicBezTo>
                    <a:pt x="447" y="65"/>
                    <a:pt x="447" y="65"/>
                    <a:pt x="447" y="65"/>
                  </a:cubicBezTo>
                  <a:cubicBezTo>
                    <a:pt x="447" y="0"/>
                    <a:pt x="447" y="0"/>
                    <a:pt x="447" y="0"/>
                  </a:cubicBezTo>
                  <a:cubicBezTo>
                    <a:pt x="423" y="0"/>
                    <a:pt x="423" y="0"/>
                    <a:pt x="423" y="0"/>
                  </a:cubicBezTo>
                  <a:cubicBezTo>
                    <a:pt x="421" y="0"/>
                    <a:pt x="419" y="1"/>
                    <a:pt x="419" y="4"/>
                  </a:cubicBezTo>
                  <a:cubicBezTo>
                    <a:pt x="419" y="8"/>
                    <a:pt x="421" y="9"/>
                    <a:pt x="423" y="9"/>
                  </a:cubicBezTo>
                  <a:cubicBezTo>
                    <a:pt x="438" y="9"/>
                    <a:pt x="438" y="9"/>
                    <a:pt x="438" y="9"/>
                  </a:cubicBezTo>
                  <a:cubicBezTo>
                    <a:pt x="438" y="65"/>
                    <a:pt x="438" y="65"/>
                    <a:pt x="438" y="65"/>
                  </a:cubicBezTo>
                  <a:cubicBezTo>
                    <a:pt x="423" y="65"/>
                    <a:pt x="423" y="65"/>
                    <a:pt x="423" y="65"/>
                  </a:cubicBezTo>
                  <a:cubicBezTo>
                    <a:pt x="421" y="65"/>
                    <a:pt x="419" y="67"/>
                    <a:pt x="419" y="70"/>
                  </a:cubicBezTo>
                  <a:cubicBezTo>
                    <a:pt x="419" y="74"/>
                    <a:pt x="421" y="75"/>
                    <a:pt x="423" y="75"/>
                  </a:cubicBezTo>
                  <a:cubicBezTo>
                    <a:pt x="462" y="75"/>
                    <a:pt x="462" y="75"/>
                    <a:pt x="462" y="75"/>
                  </a:cubicBezTo>
                  <a:cubicBezTo>
                    <a:pt x="464" y="75"/>
                    <a:pt x="466" y="74"/>
                    <a:pt x="466" y="70"/>
                  </a:cubicBezTo>
                  <a:moveTo>
                    <a:pt x="466" y="187"/>
                  </a:moveTo>
                  <a:cubicBezTo>
                    <a:pt x="466" y="162"/>
                    <a:pt x="466" y="162"/>
                    <a:pt x="466" y="162"/>
                  </a:cubicBezTo>
                  <a:cubicBezTo>
                    <a:pt x="466" y="159"/>
                    <a:pt x="465" y="157"/>
                    <a:pt x="462" y="157"/>
                  </a:cubicBezTo>
                  <a:cubicBezTo>
                    <a:pt x="458" y="157"/>
                    <a:pt x="457" y="159"/>
                    <a:pt x="457" y="162"/>
                  </a:cubicBezTo>
                  <a:cubicBezTo>
                    <a:pt x="457" y="182"/>
                    <a:pt x="457" y="182"/>
                    <a:pt x="457" y="182"/>
                  </a:cubicBezTo>
                  <a:cubicBezTo>
                    <a:pt x="447" y="182"/>
                    <a:pt x="447" y="182"/>
                    <a:pt x="447" y="182"/>
                  </a:cubicBezTo>
                  <a:cubicBezTo>
                    <a:pt x="447" y="116"/>
                    <a:pt x="447" y="116"/>
                    <a:pt x="447" y="116"/>
                  </a:cubicBezTo>
                  <a:cubicBezTo>
                    <a:pt x="423" y="116"/>
                    <a:pt x="423" y="116"/>
                    <a:pt x="423" y="116"/>
                  </a:cubicBezTo>
                  <a:cubicBezTo>
                    <a:pt x="421" y="116"/>
                    <a:pt x="419" y="117"/>
                    <a:pt x="419" y="121"/>
                  </a:cubicBezTo>
                  <a:cubicBezTo>
                    <a:pt x="419" y="124"/>
                    <a:pt x="421" y="126"/>
                    <a:pt x="423" y="126"/>
                  </a:cubicBezTo>
                  <a:cubicBezTo>
                    <a:pt x="438" y="126"/>
                    <a:pt x="438" y="126"/>
                    <a:pt x="438" y="126"/>
                  </a:cubicBezTo>
                  <a:cubicBezTo>
                    <a:pt x="438" y="182"/>
                    <a:pt x="438" y="182"/>
                    <a:pt x="438" y="182"/>
                  </a:cubicBezTo>
                  <a:cubicBezTo>
                    <a:pt x="423" y="182"/>
                    <a:pt x="423" y="182"/>
                    <a:pt x="423" y="182"/>
                  </a:cubicBezTo>
                  <a:cubicBezTo>
                    <a:pt x="421" y="182"/>
                    <a:pt x="419" y="183"/>
                    <a:pt x="419" y="187"/>
                  </a:cubicBezTo>
                  <a:cubicBezTo>
                    <a:pt x="419" y="190"/>
                    <a:pt x="421" y="191"/>
                    <a:pt x="423" y="191"/>
                  </a:cubicBezTo>
                  <a:cubicBezTo>
                    <a:pt x="462" y="191"/>
                    <a:pt x="462" y="191"/>
                    <a:pt x="462" y="191"/>
                  </a:cubicBezTo>
                  <a:cubicBezTo>
                    <a:pt x="464" y="191"/>
                    <a:pt x="466" y="190"/>
                    <a:pt x="466" y="187"/>
                  </a:cubicBezTo>
                  <a:moveTo>
                    <a:pt x="466" y="303"/>
                  </a:moveTo>
                  <a:cubicBezTo>
                    <a:pt x="466" y="278"/>
                    <a:pt x="466" y="278"/>
                    <a:pt x="466" y="278"/>
                  </a:cubicBezTo>
                  <a:cubicBezTo>
                    <a:pt x="466" y="276"/>
                    <a:pt x="465" y="274"/>
                    <a:pt x="462" y="274"/>
                  </a:cubicBezTo>
                  <a:cubicBezTo>
                    <a:pt x="458" y="274"/>
                    <a:pt x="457" y="276"/>
                    <a:pt x="457" y="278"/>
                  </a:cubicBezTo>
                  <a:cubicBezTo>
                    <a:pt x="457" y="298"/>
                    <a:pt x="457" y="298"/>
                    <a:pt x="457" y="298"/>
                  </a:cubicBezTo>
                  <a:cubicBezTo>
                    <a:pt x="447" y="298"/>
                    <a:pt x="447" y="298"/>
                    <a:pt x="447" y="298"/>
                  </a:cubicBezTo>
                  <a:cubicBezTo>
                    <a:pt x="447" y="232"/>
                    <a:pt x="447" y="232"/>
                    <a:pt x="447" y="232"/>
                  </a:cubicBezTo>
                  <a:cubicBezTo>
                    <a:pt x="423" y="232"/>
                    <a:pt x="423" y="232"/>
                    <a:pt x="423" y="232"/>
                  </a:cubicBezTo>
                  <a:cubicBezTo>
                    <a:pt x="421" y="232"/>
                    <a:pt x="419" y="234"/>
                    <a:pt x="419" y="237"/>
                  </a:cubicBezTo>
                  <a:cubicBezTo>
                    <a:pt x="419" y="241"/>
                    <a:pt x="421" y="242"/>
                    <a:pt x="423" y="242"/>
                  </a:cubicBezTo>
                  <a:cubicBezTo>
                    <a:pt x="438" y="242"/>
                    <a:pt x="438" y="242"/>
                    <a:pt x="438" y="242"/>
                  </a:cubicBezTo>
                  <a:cubicBezTo>
                    <a:pt x="438" y="298"/>
                    <a:pt x="438" y="298"/>
                    <a:pt x="438" y="298"/>
                  </a:cubicBezTo>
                  <a:cubicBezTo>
                    <a:pt x="423" y="298"/>
                    <a:pt x="423" y="298"/>
                    <a:pt x="423" y="298"/>
                  </a:cubicBezTo>
                  <a:cubicBezTo>
                    <a:pt x="421" y="298"/>
                    <a:pt x="419" y="299"/>
                    <a:pt x="419" y="303"/>
                  </a:cubicBezTo>
                  <a:cubicBezTo>
                    <a:pt x="419" y="306"/>
                    <a:pt x="421" y="308"/>
                    <a:pt x="423" y="308"/>
                  </a:cubicBezTo>
                  <a:cubicBezTo>
                    <a:pt x="462" y="308"/>
                    <a:pt x="462" y="308"/>
                    <a:pt x="462" y="308"/>
                  </a:cubicBezTo>
                  <a:cubicBezTo>
                    <a:pt x="464" y="308"/>
                    <a:pt x="466" y="306"/>
                    <a:pt x="466" y="303"/>
                  </a:cubicBezTo>
                  <a:moveTo>
                    <a:pt x="527" y="65"/>
                  </a:moveTo>
                  <a:cubicBezTo>
                    <a:pt x="498" y="65"/>
                    <a:pt x="498" y="65"/>
                    <a:pt x="498" y="65"/>
                  </a:cubicBezTo>
                  <a:cubicBezTo>
                    <a:pt x="498" y="9"/>
                    <a:pt x="498" y="9"/>
                    <a:pt x="498" y="9"/>
                  </a:cubicBezTo>
                  <a:cubicBezTo>
                    <a:pt x="527" y="9"/>
                    <a:pt x="527" y="9"/>
                    <a:pt x="527" y="9"/>
                  </a:cubicBezTo>
                  <a:lnTo>
                    <a:pt x="527" y="65"/>
                  </a:lnTo>
                  <a:close/>
                  <a:moveTo>
                    <a:pt x="536" y="65"/>
                  </a:moveTo>
                  <a:cubicBezTo>
                    <a:pt x="536" y="9"/>
                    <a:pt x="536" y="9"/>
                    <a:pt x="536" y="9"/>
                  </a:cubicBezTo>
                  <a:cubicBezTo>
                    <a:pt x="536" y="4"/>
                    <a:pt x="532" y="0"/>
                    <a:pt x="527" y="0"/>
                  </a:cubicBezTo>
                  <a:cubicBezTo>
                    <a:pt x="498" y="0"/>
                    <a:pt x="498" y="0"/>
                    <a:pt x="498" y="0"/>
                  </a:cubicBezTo>
                  <a:cubicBezTo>
                    <a:pt x="493" y="0"/>
                    <a:pt x="488" y="4"/>
                    <a:pt x="488" y="9"/>
                  </a:cubicBezTo>
                  <a:cubicBezTo>
                    <a:pt x="488" y="65"/>
                    <a:pt x="488" y="65"/>
                    <a:pt x="488" y="65"/>
                  </a:cubicBezTo>
                  <a:cubicBezTo>
                    <a:pt x="488" y="71"/>
                    <a:pt x="492" y="75"/>
                    <a:pt x="498" y="75"/>
                  </a:cubicBezTo>
                  <a:cubicBezTo>
                    <a:pt x="527" y="75"/>
                    <a:pt x="527" y="75"/>
                    <a:pt x="527" y="75"/>
                  </a:cubicBezTo>
                  <a:cubicBezTo>
                    <a:pt x="532" y="75"/>
                    <a:pt x="536" y="71"/>
                    <a:pt x="536" y="65"/>
                  </a:cubicBezTo>
                  <a:moveTo>
                    <a:pt x="527" y="182"/>
                  </a:moveTo>
                  <a:cubicBezTo>
                    <a:pt x="498" y="182"/>
                    <a:pt x="498" y="182"/>
                    <a:pt x="498" y="182"/>
                  </a:cubicBezTo>
                  <a:cubicBezTo>
                    <a:pt x="498" y="126"/>
                    <a:pt x="498" y="126"/>
                    <a:pt x="498" y="126"/>
                  </a:cubicBezTo>
                  <a:cubicBezTo>
                    <a:pt x="527" y="126"/>
                    <a:pt x="527" y="126"/>
                    <a:pt x="527" y="126"/>
                  </a:cubicBezTo>
                  <a:lnTo>
                    <a:pt x="527" y="182"/>
                  </a:lnTo>
                  <a:close/>
                  <a:moveTo>
                    <a:pt x="536" y="182"/>
                  </a:moveTo>
                  <a:cubicBezTo>
                    <a:pt x="536" y="126"/>
                    <a:pt x="536" y="126"/>
                    <a:pt x="536" y="126"/>
                  </a:cubicBezTo>
                  <a:cubicBezTo>
                    <a:pt x="536" y="120"/>
                    <a:pt x="532" y="116"/>
                    <a:pt x="527" y="116"/>
                  </a:cubicBezTo>
                  <a:cubicBezTo>
                    <a:pt x="498" y="116"/>
                    <a:pt x="498" y="116"/>
                    <a:pt x="498" y="116"/>
                  </a:cubicBezTo>
                  <a:cubicBezTo>
                    <a:pt x="493" y="116"/>
                    <a:pt x="488" y="120"/>
                    <a:pt x="488" y="126"/>
                  </a:cubicBezTo>
                  <a:cubicBezTo>
                    <a:pt x="488" y="182"/>
                    <a:pt x="488" y="182"/>
                    <a:pt x="488" y="182"/>
                  </a:cubicBezTo>
                  <a:cubicBezTo>
                    <a:pt x="488" y="187"/>
                    <a:pt x="492" y="191"/>
                    <a:pt x="498" y="191"/>
                  </a:cubicBezTo>
                  <a:cubicBezTo>
                    <a:pt x="527" y="191"/>
                    <a:pt x="527" y="191"/>
                    <a:pt x="527" y="191"/>
                  </a:cubicBezTo>
                  <a:cubicBezTo>
                    <a:pt x="532" y="191"/>
                    <a:pt x="536" y="187"/>
                    <a:pt x="536" y="182"/>
                  </a:cubicBezTo>
                  <a:moveTo>
                    <a:pt x="527" y="298"/>
                  </a:moveTo>
                  <a:cubicBezTo>
                    <a:pt x="498" y="298"/>
                    <a:pt x="498" y="298"/>
                    <a:pt x="498" y="298"/>
                  </a:cubicBezTo>
                  <a:cubicBezTo>
                    <a:pt x="498" y="242"/>
                    <a:pt x="498" y="242"/>
                    <a:pt x="498" y="242"/>
                  </a:cubicBezTo>
                  <a:cubicBezTo>
                    <a:pt x="527" y="242"/>
                    <a:pt x="527" y="242"/>
                    <a:pt x="527" y="242"/>
                  </a:cubicBezTo>
                  <a:lnTo>
                    <a:pt x="527" y="298"/>
                  </a:lnTo>
                  <a:close/>
                  <a:moveTo>
                    <a:pt x="536" y="298"/>
                  </a:moveTo>
                  <a:cubicBezTo>
                    <a:pt x="536" y="242"/>
                    <a:pt x="536" y="242"/>
                    <a:pt x="536" y="242"/>
                  </a:cubicBezTo>
                  <a:cubicBezTo>
                    <a:pt x="536" y="237"/>
                    <a:pt x="532" y="232"/>
                    <a:pt x="527" y="232"/>
                  </a:cubicBezTo>
                  <a:cubicBezTo>
                    <a:pt x="498" y="232"/>
                    <a:pt x="498" y="232"/>
                    <a:pt x="498" y="232"/>
                  </a:cubicBezTo>
                  <a:cubicBezTo>
                    <a:pt x="493" y="232"/>
                    <a:pt x="488" y="237"/>
                    <a:pt x="488" y="242"/>
                  </a:cubicBezTo>
                  <a:cubicBezTo>
                    <a:pt x="488" y="298"/>
                    <a:pt x="488" y="298"/>
                    <a:pt x="488" y="298"/>
                  </a:cubicBezTo>
                  <a:cubicBezTo>
                    <a:pt x="488" y="303"/>
                    <a:pt x="492" y="308"/>
                    <a:pt x="498" y="308"/>
                  </a:cubicBezTo>
                  <a:cubicBezTo>
                    <a:pt x="527" y="308"/>
                    <a:pt x="527" y="308"/>
                    <a:pt x="527" y="308"/>
                  </a:cubicBezTo>
                  <a:cubicBezTo>
                    <a:pt x="532" y="308"/>
                    <a:pt x="536" y="303"/>
                    <a:pt x="536" y="298"/>
                  </a:cubicBezTo>
                  <a:moveTo>
                    <a:pt x="606" y="70"/>
                  </a:moveTo>
                  <a:cubicBezTo>
                    <a:pt x="606" y="46"/>
                    <a:pt x="606" y="46"/>
                    <a:pt x="606" y="46"/>
                  </a:cubicBezTo>
                  <a:cubicBezTo>
                    <a:pt x="606" y="43"/>
                    <a:pt x="605" y="41"/>
                    <a:pt x="601" y="41"/>
                  </a:cubicBezTo>
                  <a:cubicBezTo>
                    <a:pt x="598" y="41"/>
                    <a:pt x="596" y="43"/>
                    <a:pt x="596" y="46"/>
                  </a:cubicBezTo>
                  <a:cubicBezTo>
                    <a:pt x="596" y="65"/>
                    <a:pt x="596" y="65"/>
                    <a:pt x="596" y="65"/>
                  </a:cubicBezTo>
                  <a:cubicBezTo>
                    <a:pt x="587" y="65"/>
                    <a:pt x="587" y="65"/>
                    <a:pt x="587" y="65"/>
                  </a:cubicBezTo>
                  <a:cubicBezTo>
                    <a:pt x="587" y="0"/>
                    <a:pt x="587" y="0"/>
                    <a:pt x="587" y="0"/>
                  </a:cubicBezTo>
                  <a:cubicBezTo>
                    <a:pt x="563" y="0"/>
                    <a:pt x="563" y="0"/>
                    <a:pt x="563" y="0"/>
                  </a:cubicBezTo>
                  <a:cubicBezTo>
                    <a:pt x="560" y="0"/>
                    <a:pt x="558" y="1"/>
                    <a:pt x="558" y="4"/>
                  </a:cubicBezTo>
                  <a:cubicBezTo>
                    <a:pt x="558" y="8"/>
                    <a:pt x="560" y="9"/>
                    <a:pt x="563" y="9"/>
                  </a:cubicBezTo>
                  <a:cubicBezTo>
                    <a:pt x="577" y="9"/>
                    <a:pt x="577" y="9"/>
                    <a:pt x="577" y="9"/>
                  </a:cubicBezTo>
                  <a:cubicBezTo>
                    <a:pt x="577" y="65"/>
                    <a:pt x="577" y="65"/>
                    <a:pt x="577" y="65"/>
                  </a:cubicBezTo>
                  <a:cubicBezTo>
                    <a:pt x="563" y="65"/>
                    <a:pt x="563" y="65"/>
                    <a:pt x="563" y="65"/>
                  </a:cubicBezTo>
                  <a:cubicBezTo>
                    <a:pt x="560" y="65"/>
                    <a:pt x="558" y="67"/>
                    <a:pt x="558" y="70"/>
                  </a:cubicBezTo>
                  <a:cubicBezTo>
                    <a:pt x="558" y="74"/>
                    <a:pt x="560" y="75"/>
                    <a:pt x="563" y="75"/>
                  </a:cubicBezTo>
                  <a:cubicBezTo>
                    <a:pt x="601" y="75"/>
                    <a:pt x="601" y="75"/>
                    <a:pt x="601" y="75"/>
                  </a:cubicBezTo>
                  <a:cubicBezTo>
                    <a:pt x="604" y="75"/>
                    <a:pt x="606" y="74"/>
                    <a:pt x="606" y="70"/>
                  </a:cubicBezTo>
                  <a:moveTo>
                    <a:pt x="606" y="187"/>
                  </a:moveTo>
                  <a:cubicBezTo>
                    <a:pt x="606" y="162"/>
                    <a:pt x="606" y="162"/>
                    <a:pt x="606" y="162"/>
                  </a:cubicBezTo>
                  <a:cubicBezTo>
                    <a:pt x="606" y="159"/>
                    <a:pt x="605" y="157"/>
                    <a:pt x="601" y="157"/>
                  </a:cubicBezTo>
                  <a:cubicBezTo>
                    <a:pt x="598" y="157"/>
                    <a:pt x="596" y="159"/>
                    <a:pt x="596" y="162"/>
                  </a:cubicBezTo>
                  <a:cubicBezTo>
                    <a:pt x="596" y="182"/>
                    <a:pt x="596" y="182"/>
                    <a:pt x="596" y="182"/>
                  </a:cubicBezTo>
                  <a:cubicBezTo>
                    <a:pt x="587" y="182"/>
                    <a:pt x="587" y="182"/>
                    <a:pt x="587" y="182"/>
                  </a:cubicBezTo>
                  <a:cubicBezTo>
                    <a:pt x="587" y="116"/>
                    <a:pt x="587" y="116"/>
                    <a:pt x="587" y="116"/>
                  </a:cubicBezTo>
                  <a:cubicBezTo>
                    <a:pt x="563" y="116"/>
                    <a:pt x="563" y="116"/>
                    <a:pt x="563" y="116"/>
                  </a:cubicBezTo>
                  <a:cubicBezTo>
                    <a:pt x="560" y="116"/>
                    <a:pt x="558" y="117"/>
                    <a:pt x="558" y="121"/>
                  </a:cubicBezTo>
                  <a:cubicBezTo>
                    <a:pt x="558" y="124"/>
                    <a:pt x="560" y="126"/>
                    <a:pt x="563" y="126"/>
                  </a:cubicBezTo>
                  <a:cubicBezTo>
                    <a:pt x="577" y="126"/>
                    <a:pt x="577" y="126"/>
                    <a:pt x="577" y="126"/>
                  </a:cubicBezTo>
                  <a:cubicBezTo>
                    <a:pt x="577" y="182"/>
                    <a:pt x="577" y="182"/>
                    <a:pt x="577" y="182"/>
                  </a:cubicBezTo>
                  <a:cubicBezTo>
                    <a:pt x="563" y="182"/>
                    <a:pt x="563" y="182"/>
                    <a:pt x="563" y="182"/>
                  </a:cubicBezTo>
                  <a:cubicBezTo>
                    <a:pt x="560" y="182"/>
                    <a:pt x="558" y="183"/>
                    <a:pt x="558" y="187"/>
                  </a:cubicBezTo>
                  <a:cubicBezTo>
                    <a:pt x="558" y="190"/>
                    <a:pt x="560" y="191"/>
                    <a:pt x="563" y="191"/>
                  </a:cubicBezTo>
                  <a:cubicBezTo>
                    <a:pt x="601" y="191"/>
                    <a:pt x="601" y="191"/>
                    <a:pt x="601" y="191"/>
                  </a:cubicBezTo>
                  <a:cubicBezTo>
                    <a:pt x="604" y="191"/>
                    <a:pt x="606" y="190"/>
                    <a:pt x="606" y="187"/>
                  </a:cubicBezTo>
                  <a:moveTo>
                    <a:pt x="596" y="298"/>
                  </a:moveTo>
                  <a:cubicBezTo>
                    <a:pt x="568" y="298"/>
                    <a:pt x="568" y="298"/>
                    <a:pt x="568" y="298"/>
                  </a:cubicBezTo>
                  <a:cubicBezTo>
                    <a:pt x="568" y="242"/>
                    <a:pt x="568" y="242"/>
                    <a:pt x="568" y="242"/>
                  </a:cubicBezTo>
                  <a:cubicBezTo>
                    <a:pt x="596" y="242"/>
                    <a:pt x="596" y="242"/>
                    <a:pt x="596" y="242"/>
                  </a:cubicBezTo>
                  <a:lnTo>
                    <a:pt x="596" y="298"/>
                  </a:lnTo>
                  <a:close/>
                  <a:moveTo>
                    <a:pt x="606" y="298"/>
                  </a:moveTo>
                  <a:cubicBezTo>
                    <a:pt x="606" y="242"/>
                    <a:pt x="606" y="242"/>
                    <a:pt x="606" y="242"/>
                  </a:cubicBezTo>
                  <a:cubicBezTo>
                    <a:pt x="606" y="237"/>
                    <a:pt x="602" y="232"/>
                    <a:pt x="596" y="232"/>
                  </a:cubicBezTo>
                  <a:cubicBezTo>
                    <a:pt x="568" y="232"/>
                    <a:pt x="568" y="232"/>
                    <a:pt x="568" y="232"/>
                  </a:cubicBezTo>
                  <a:cubicBezTo>
                    <a:pt x="562" y="232"/>
                    <a:pt x="558" y="237"/>
                    <a:pt x="558" y="242"/>
                  </a:cubicBezTo>
                  <a:cubicBezTo>
                    <a:pt x="558" y="298"/>
                    <a:pt x="558" y="298"/>
                    <a:pt x="558" y="298"/>
                  </a:cubicBezTo>
                  <a:cubicBezTo>
                    <a:pt x="558" y="303"/>
                    <a:pt x="562" y="308"/>
                    <a:pt x="568" y="308"/>
                  </a:cubicBezTo>
                  <a:cubicBezTo>
                    <a:pt x="596" y="308"/>
                    <a:pt x="596" y="308"/>
                    <a:pt x="596" y="308"/>
                  </a:cubicBezTo>
                  <a:cubicBezTo>
                    <a:pt x="602" y="308"/>
                    <a:pt x="606" y="303"/>
                    <a:pt x="606"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4120">
                <a:defRPr/>
              </a:pPr>
              <a:endParaRPr lang="en-US" sz="1800" kern="0">
                <a:solidFill>
                  <a:sysClr val="windowText" lastClr="000000"/>
                </a:solidFill>
                <a:latin typeface="Segoe UI"/>
              </a:endParaRPr>
            </a:p>
          </p:txBody>
        </p:sp>
      </p:grpSp>
    </p:spTree>
    <p:extLst>
      <p:ext uri="{BB962C8B-B14F-4D97-AF65-F5344CB8AC3E}">
        <p14:creationId xmlns:p14="http://schemas.microsoft.com/office/powerpoint/2010/main" val="1950459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5D8E1-F577-4C50-B579-E1D21317A86B}"/>
              </a:ext>
            </a:extLst>
          </p:cNvPr>
          <p:cNvSpPr>
            <a:spLocks noGrp="1"/>
          </p:cNvSpPr>
          <p:nvPr>
            <p:ph type="title"/>
          </p:nvPr>
        </p:nvSpPr>
        <p:spPr/>
        <p:txBody>
          <a:bodyPr/>
          <a:lstStyle/>
          <a:p>
            <a:r>
              <a:rPr lang="en-US"/>
              <a:t>Azure AD in Azure Monitor</a:t>
            </a:r>
          </a:p>
        </p:txBody>
      </p:sp>
      <p:cxnSp>
        <p:nvCxnSpPr>
          <p:cNvPr id="34" name="Straight Connector 33">
            <a:extLst>
              <a:ext uri="{FF2B5EF4-FFF2-40B4-BE49-F238E27FC236}">
                <a16:creationId xmlns:a16="http://schemas.microsoft.com/office/drawing/2014/main" id="{71469582-E5E1-4BF0-A303-3FF00E11C24D}"/>
              </a:ext>
            </a:extLst>
          </p:cNvPr>
          <p:cNvCxnSpPr/>
          <p:nvPr/>
        </p:nvCxnSpPr>
        <p:spPr>
          <a:xfrm>
            <a:off x="3869038" y="1992035"/>
            <a:ext cx="0" cy="3943994"/>
          </a:xfrm>
          <a:prstGeom prst="line">
            <a:avLst/>
          </a:prstGeom>
          <a:noFill/>
          <a:ln w="19050" cap="flat" cmpd="sng" algn="ctr">
            <a:solidFill>
              <a:srgbClr val="FFFFFF">
                <a:lumMod val="75000"/>
              </a:srgbClr>
            </a:solidFill>
            <a:prstDash val="solid"/>
            <a:headEnd type="none" w="med" len="med"/>
            <a:tailEnd type="none" w="med" len="med"/>
          </a:ln>
          <a:effectLst/>
        </p:spPr>
      </p:cxnSp>
      <p:cxnSp>
        <p:nvCxnSpPr>
          <p:cNvPr id="35" name="Straight Connector 34">
            <a:extLst>
              <a:ext uri="{FF2B5EF4-FFF2-40B4-BE49-F238E27FC236}">
                <a16:creationId xmlns:a16="http://schemas.microsoft.com/office/drawing/2014/main" id="{DAAD439E-3699-482E-9F88-D70D43FC1162}"/>
              </a:ext>
            </a:extLst>
          </p:cNvPr>
          <p:cNvCxnSpPr/>
          <p:nvPr/>
        </p:nvCxnSpPr>
        <p:spPr>
          <a:xfrm>
            <a:off x="7855692" y="1992035"/>
            <a:ext cx="0" cy="3943994"/>
          </a:xfrm>
          <a:prstGeom prst="line">
            <a:avLst/>
          </a:prstGeom>
          <a:noFill/>
          <a:ln w="19050" cap="flat" cmpd="sng" algn="ctr">
            <a:solidFill>
              <a:srgbClr val="FFFFFF">
                <a:lumMod val="75000"/>
              </a:srgbClr>
            </a:solidFill>
            <a:prstDash val="solid"/>
            <a:headEnd type="none" w="med" len="med"/>
            <a:tailEnd type="none" w="med" len="med"/>
          </a:ln>
          <a:effectLst/>
        </p:spPr>
      </p:cxnSp>
      <p:grpSp>
        <p:nvGrpSpPr>
          <p:cNvPr id="99" name="Group 98">
            <a:extLst>
              <a:ext uri="{FF2B5EF4-FFF2-40B4-BE49-F238E27FC236}">
                <a16:creationId xmlns:a16="http://schemas.microsoft.com/office/drawing/2014/main" id="{4DCF1B15-6F25-4F61-A976-39BD0B081BED}"/>
              </a:ext>
            </a:extLst>
          </p:cNvPr>
          <p:cNvGrpSpPr/>
          <p:nvPr/>
        </p:nvGrpSpPr>
        <p:grpSpPr>
          <a:xfrm>
            <a:off x="4398004" y="2102538"/>
            <a:ext cx="3262450" cy="3654809"/>
            <a:chOff x="4549991" y="2102538"/>
            <a:chExt cx="3262450" cy="3654809"/>
          </a:xfrm>
        </p:grpSpPr>
        <p:sp>
          <p:nvSpPr>
            <p:cNvPr id="21" name="TextBox 20">
              <a:extLst>
                <a:ext uri="{FF2B5EF4-FFF2-40B4-BE49-F238E27FC236}">
                  <a16:creationId xmlns:a16="http://schemas.microsoft.com/office/drawing/2014/main" id="{37F8C974-4F4B-4901-8E19-4432EAF6C874}"/>
                </a:ext>
              </a:extLst>
            </p:cNvPr>
            <p:cNvSpPr txBox="1"/>
            <p:nvPr/>
          </p:nvSpPr>
          <p:spPr>
            <a:xfrm>
              <a:off x="4560538" y="4578563"/>
              <a:ext cx="3251903" cy="1178784"/>
            </a:xfrm>
            <a:prstGeom prst="rect">
              <a:avLst/>
            </a:prstGeom>
            <a:noFill/>
          </p:spPr>
          <p:txBody>
            <a:bodyPr wrap="square" lIns="0" rtlCol="0">
              <a:spAutoFit/>
            </a:bodyPr>
            <a:lstStyle/>
            <a:p>
              <a:pPr marL="0" marR="0" lvl="0" indent="0" algn="l" defTabSz="914225" rtl="0" eaLnBrk="1" fontAlgn="auto" latinLnBrk="0" hangingPunct="1">
                <a:lnSpc>
                  <a:spcPct val="100000"/>
                </a:lnSpc>
                <a:spcBef>
                  <a:spcPts val="1500"/>
                </a:spcBef>
                <a:spcAft>
                  <a:spcPts val="0"/>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mn-cs"/>
                </a:rPr>
                <a:t>Rich Insights, advanced analytics and smart machine learning powered by Log Analytics</a:t>
              </a:r>
              <a:endParaRPr kumimoji="0" lang="en-US" sz="1600" b="0" i="0" u="none" strike="noStrike" kern="1200" cap="none" spc="0" normalizeH="0" baseline="0" noProof="0">
                <a:ln>
                  <a:noFill/>
                </a:ln>
                <a:solidFill>
                  <a:srgbClr val="1A1A1A"/>
                </a:solidFill>
                <a:effectLst/>
                <a:uLnTx/>
                <a:uFillTx/>
                <a:latin typeface="Segoe UI"/>
                <a:ea typeface="+mn-ea"/>
                <a:cs typeface="Segoe UI Semilight" panose="020B0402040204020203" pitchFamily="34" charset="0"/>
              </a:endParaRPr>
            </a:p>
          </p:txBody>
        </p:sp>
        <p:sp>
          <p:nvSpPr>
            <p:cNvPr id="25" name="TextBox 24">
              <a:extLst>
                <a:ext uri="{FF2B5EF4-FFF2-40B4-BE49-F238E27FC236}">
                  <a16:creationId xmlns:a16="http://schemas.microsoft.com/office/drawing/2014/main" id="{1EE157E8-317D-424D-88FC-B9E69B2AABE5}"/>
                </a:ext>
              </a:extLst>
            </p:cNvPr>
            <p:cNvSpPr txBox="1"/>
            <p:nvPr/>
          </p:nvSpPr>
          <p:spPr>
            <a:xfrm>
              <a:off x="4560538" y="3766077"/>
              <a:ext cx="3181854" cy="594314"/>
            </a:xfrm>
            <a:prstGeom prst="rect">
              <a:avLst/>
            </a:prstGeom>
            <a:noFill/>
          </p:spPr>
          <p:txBody>
            <a:bodyPr wrap="square" lIns="0" tIns="143407" rIns="179259" bIns="143407" rtlCol="0" anchor="b">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2200"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Analyze</a:t>
              </a:r>
            </a:p>
          </p:txBody>
        </p:sp>
        <p:cxnSp>
          <p:nvCxnSpPr>
            <p:cNvPr id="28" name="Straight Connector 27">
              <a:extLst>
                <a:ext uri="{FF2B5EF4-FFF2-40B4-BE49-F238E27FC236}">
                  <a16:creationId xmlns:a16="http://schemas.microsoft.com/office/drawing/2014/main" id="{DA1C800E-C76A-442C-948C-9560B1EB674A}"/>
                </a:ext>
              </a:extLst>
            </p:cNvPr>
            <p:cNvCxnSpPr>
              <a:cxnSpLocks/>
            </p:cNvCxnSpPr>
            <p:nvPr/>
          </p:nvCxnSpPr>
          <p:spPr>
            <a:xfrm>
              <a:off x="4549991" y="4396430"/>
              <a:ext cx="2886374"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187269AF-0CE0-4D7D-84DD-FFA5336F8AAE}"/>
                </a:ext>
              </a:extLst>
            </p:cNvPr>
            <p:cNvGrpSpPr/>
            <p:nvPr/>
          </p:nvGrpSpPr>
          <p:grpSpPr>
            <a:xfrm>
              <a:off x="4744390" y="2102538"/>
              <a:ext cx="2331373" cy="1503288"/>
              <a:chOff x="4869524" y="1969229"/>
              <a:chExt cx="2331373" cy="1503288"/>
            </a:xfrm>
          </p:grpSpPr>
          <p:grpSp>
            <p:nvGrpSpPr>
              <p:cNvPr id="12" name="Group 11">
                <a:extLst>
                  <a:ext uri="{FF2B5EF4-FFF2-40B4-BE49-F238E27FC236}">
                    <a16:creationId xmlns:a16="http://schemas.microsoft.com/office/drawing/2014/main" id="{AC1366E0-1469-4894-BF65-38D5927C2182}"/>
                  </a:ext>
                </a:extLst>
              </p:cNvPr>
              <p:cNvGrpSpPr/>
              <p:nvPr/>
            </p:nvGrpSpPr>
            <p:grpSpPr>
              <a:xfrm>
                <a:off x="5730878" y="2636935"/>
                <a:ext cx="730244" cy="835582"/>
                <a:chOff x="5313471" y="3064228"/>
                <a:chExt cx="293794" cy="336175"/>
              </a:xfrm>
              <a:noFill/>
            </p:grpSpPr>
            <p:sp>
              <p:nvSpPr>
                <p:cNvPr id="41" name="Freeform 5">
                  <a:extLst>
                    <a:ext uri="{FF2B5EF4-FFF2-40B4-BE49-F238E27FC236}">
                      <a16:creationId xmlns:a16="http://schemas.microsoft.com/office/drawing/2014/main" id="{322DCD2F-640C-4361-853F-4FE80617D6D6}"/>
                    </a:ext>
                  </a:extLst>
                </p:cNvPr>
                <p:cNvSpPr>
                  <a:spLocks/>
                </p:cNvSpPr>
                <p:nvPr/>
              </p:nvSpPr>
              <p:spPr bwMode="auto">
                <a:xfrm>
                  <a:off x="5461446" y="3148272"/>
                  <a:ext cx="145819" cy="252131"/>
                </a:xfrm>
                <a:custGeom>
                  <a:avLst/>
                  <a:gdLst>
                    <a:gd name="T0" fmla="*/ 0 w 374"/>
                    <a:gd name="T1" fmla="*/ 219353 h 645"/>
                    <a:gd name="T2" fmla="*/ 0 w 374"/>
                    <a:gd name="T3" fmla="*/ 658058 h 645"/>
                    <a:gd name="T4" fmla="*/ 381571 w 374"/>
                    <a:gd name="T5" fmla="*/ 437685 h 645"/>
                    <a:gd name="T6" fmla="*/ 381571 w 374"/>
                    <a:gd name="T7" fmla="*/ 0 h 645"/>
                    <a:gd name="T8" fmla="*/ 0 w 374"/>
                    <a:gd name="T9" fmla="*/ 219353 h 645"/>
                    <a:gd name="T10" fmla="*/ 0 w 374"/>
                    <a:gd name="T11" fmla="*/ 219353 h 645"/>
                    <a:gd name="T12" fmla="*/ 0 w 374"/>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4" h="645">
                      <a:moveTo>
                        <a:pt x="0" y="215"/>
                      </a:moveTo>
                      <a:lnTo>
                        <a:pt x="0" y="645"/>
                      </a:lnTo>
                      <a:lnTo>
                        <a:pt x="374" y="429"/>
                      </a:lnTo>
                      <a:lnTo>
                        <a:pt x="374" y="0"/>
                      </a:lnTo>
                      <a:lnTo>
                        <a:pt x="0" y="215"/>
                      </a:lnTo>
                      <a:close/>
                    </a:path>
                  </a:pathLst>
                </a:custGeom>
                <a:grpFill/>
                <a:ln w="19050" cap="flat">
                  <a:solidFill>
                    <a:schemeClr val="tx2"/>
                  </a:solidFill>
                  <a:bevel/>
                </a:ln>
                <a:extLst/>
              </p:spPr>
              <p:txBody>
                <a:bodyPr lIns="87867" tIns="43934" rIns="87867" bIns="43934"/>
                <a:lstStyle/>
                <a:p>
                  <a:pPr marL="0" marR="0" lvl="0" indent="0" algn="l" defTabSz="913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6">
                  <a:extLst>
                    <a:ext uri="{FF2B5EF4-FFF2-40B4-BE49-F238E27FC236}">
                      <a16:creationId xmlns:a16="http://schemas.microsoft.com/office/drawing/2014/main" id="{30DBCBC5-F19F-430F-97FD-A551071C4D9D}"/>
                    </a:ext>
                  </a:extLst>
                </p:cNvPr>
                <p:cNvSpPr>
                  <a:spLocks/>
                </p:cNvSpPr>
                <p:nvPr/>
              </p:nvSpPr>
              <p:spPr bwMode="auto">
                <a:xfrm>
                  <a:off x="5313471" y="3148272"/>
                  <a:ext cx="147974" cy="252131"/>
                </a:xfrm>
                <a:custGeom>
                  <a:avLst/>
                  <a:gdLst>
                    <a:gd name="T0" fmla="*/ 385652 w 378"/>
                    <a:gd name="T1" fmla="*/ 219353 h 645"/>
                    <a:gd name="T2" fmla="*/ 385652 w 378"/>
                    <a:gd name="T3" fmla="*/ 658058 h 645"/>
                    <a:gd name="T4" fmla="*/ 0 w 378"/>
                    <a:gd name="T5" fmla="*/ 437685 h 645"/>
                    <a:gd name="T6" fmla="*/ 0 w 378"/>
                    <a:gd name="T7" fmla="*/ 0 h 645"/>
                    <a:gd name="T8" fmla="*/ 385652 w 378"/>
                    <a:gd name="T9" fmla="*/ 219353 h 645"/>
                    <a:gd name="T10" fmla="*/ 385652 w 378"/>
                    <a:gd name="T11" fmla="*/ 219353 h 645"/>
                    <a:gd name="T12" fmla="*/ 385652 w 378"/>
                    <a:gd name="T13" fmla="*/ 21935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8" h="645">
                      <a:moveTo>
                        <a:pt x="378" y="215"/>
                      </a:moveTo>
                      <a:lnTo>
                        <a:pt x="378" y="645"/>
                      </a:lnTo>
                      <a:lnTo>
                        <a:pt x="0" y="429"/>
                      </a:lnTo>
                      <a:lnTo>
                        <a:pt x="0" y="0"/>
                      </a:lnTo>
                      <a:lnTo>
                        <a:pt x="378" y="215"/>
                      </a:lnTo>
                      <a:close/>
                    </a:path>
                  </a:pathLst>
                </a:custGeom>
                <a:grpFill/>
                <a:ln w="19050" cap="flat">
                  <a:solidFill>
                    <a:schemeClr val="tx2"/>
                  </a:solidFill>
                  <a:bevel/>
                </a:ln>
                <a:extLst/>
              </p:spPr>
              <p:txBody>
                <a:bodyPr lIns="87867" tIns="43934" rIns="87867" bIns="43934"/>
                <a:lstStyle/>
                <a:p>
                  <a:pPr marL="0" marR="0" lvl="0" indent="0" algn="l" defTabSz="913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7">
                  <a:extLst>
                    <a:ext uri="{FF2B5EF4-FFF2-40B4-BE49-F238E27FC236}">
                      <a16:creationId xmlns:a16="http://schemas.microsoft.com/office/drawing/2014/main" id="{1DA39958-F8DC-4468-9223-E58236187494}"/>
                    </a:ext>
                  </a:extLst>
                </p:cNvPr>
                <p:cNvSpPr>
                  <a:spLocks/>
                </p:cNvSpPr>
                <p:nvPr/>
              </p:nvSpPr>
              <p:spPr bwMode="auto">
                <a:xfrm>
                  <a:off x="5313471" y="3064228"/>
                  <a:ext cx="293793" cy="169524"/>
                </a:xfrm>
                <a:custGeom>
                  <a:avLst/>
                  <a:gdLst>
                    <a:gd name="T0" fmla="*/ 385652 w 752"/>
                    <a:gd name="T1" fmla="*/ 442787 h 434"/>
                    <a:gd name="T2" fmla="*/ 0 w 752"/>
                    <a:gd name="T3" fmla="*/ 223434 h 434"/>
                    <a:gd name="T4" fmla="*/ 385652 w 752"/>
                    <a:gd name="T5" fmla="*/ 0 h 434"/>
                    <a:gd name="T6" fmla="*/ 767223 w 752"/>
                    <a:gd name="T7" fmla="*/ 223434 h 434"/>
                    <a:gd name="T8" fmla="*/ 385652 w 752"/>
                    <a:gd name="T9" fmla="*/ 439726 h 434"/>
                    <a:gd name="T10" fmla="*/ 385652 w 752"/>
                    <a:gd name="T11" fmla="*/ 439726 h 434"/>
                    <a:gd name="T12" fmla="*/ 385652 w 752"/>
                    <a:gd name="T13" fmla="*/ 442787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2" h="434">
                      <a:moveTo>
                        <a:pt x="378" y="434"/>
                      </a:moveTo>
                      <a:lnTo>
                        <a:pt x="0" y="219"/>
                      </a:lnTo>
                      <a:lnTo>
                        <a:pt x="378" y="0"/>
                      </a:lnTo>
                      <a:lnTo>
                        <a:pt x="752" y="219"/>
                      </a:lnTo>
                      <a:lnTo>
                        <a:pt x="378" y="431"/>
                      </a:lnTo>
                      <a:lnTo>
                        <a:pt x="378" y="434"/>
                      </a:lnTo>
                      <a:close/>
                    </a:path>
                  </a:pathLst>
                </a:custGeom>
                <a:grpFill/>
                <a:ln w="19050" cap="flat">
                  <a:solidFill>
                    <a:schemeClr val="tx2"/>
                  </a:solidFill>
                  <a:bevel/>
                </a:ln>
                <a:extLst/>
              </p:spPr>
              <p:txBody>
                <a:bodyPr lIns="87867" tIns="43934" rIns="87867" bIns="43934"/>
                <a:lstStyle/>
                <a:p>
                  <a:pPr marL="0" marR="0" lvl="0" indent="0" algn="l" defTabSz="913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44" name="graph_4" title="Icon of a pie chart">
                <a:extLst>
                  <a:ext uri="{FF2B5EF4-FFF2-40B4-BE49-F238E27FC236}">
                    <a16:creationId xmlns:a16="http://schemas.microsoft.com/office/drawing/2014/main" id="{9D567842-7155-4462-91C8-F14249D030DA}"/>
                  </a:ext>
                </a:extLst>
              </p:cNvPr>
              <p:cNvSpPr>
                <a:spLocks noChangeAspect="1" noEditPoints="1"/>
              </p:cNvSpPr>
              <p:nvPr/>
            </p:nvSpPr>
            <p:spPr bwMode="auto">
              <a:xfrm>
                <a:off x="6833620" y="2981269"/>
                <a:ext cx="367277" cy="365760"/>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Relationship_F003" title="Icon of three boxes connected by lines">
                <a:extLst>
                  <a:ext uri="{FF2B5EF4-FFF2-40B4-BE49-F238E27FC236}">
                    <a16:creationId xmlns:a16="http://schemas.microsoft.com/office/drawing/2014/main" id="{3D90EE94-D8CA-46F5-B701-BBBCA1656C2A}"/>
                  </a:ext>
                </a:extLst>
              </p:cNvPr>
              <p:cNvSpPr>
                <a:spLocks noChangeAspect="1" noEditPoints="1"/>
              </p:cNvSpPr>
              <p:nvPr/>
            </p:nvSpPr>
            <p:spPr bwMode="auto">
              <a:xfrm>
                <a:off x="4869524" y="2981269"/>
                <a:ext cx="391055" cy="365760"/>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6" name="BarChartVertical_E9EC" title="Icon of a vertical bar graph">
                <a:extLst>
                  <a:ext uri="{FF2B5EF4-FFF2-40B4-BE49-F238E27FC236}">
                    <a16:creationId xmlns:a16="http://schemas.microsoft.com/office/drawing/2014/main" id="{903BCCBC-3231-4FED-B775-D4E42B4BA137}"/>
                  </a:ext>
                </a:extLst>
              </p:cNvPr>
              <p:cNvSpPr>
                <a:spLocks noChangeAspect="1" noEditPoints="1"/>
              </p:cNvSpPr>
              <p:nvPr/>
            </p:nvSpPr>
            <p:spPr bwMode="auto">
              <a:xfrm>
                <a:off x="5913163" y="1969229"/>
                <a:ext cx="365674" cy="365760"/>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cxnSp>
            <p:nvCxnSpPr>
              <p:cNvPr id="51" name="Straight Arrow Connector 50">
                <a:extLst>
                  <a:ext uri="{FF2B5EF4-FFF2-40B4-BE49-F238E27FC236}">
                    <a16:creationId xmlns:a16="http://schemas.microsoft.com/office/drawing/2014/main" id="{D933F925-A8C8-497A-91CC-2F8973840DEF}"/>
                  </a:ext>
                </a:extLst>
              </p:cNvPr>
              <p:cNvCxnSpPr>
                <a:cxnSpLocks/>
              </p:cNvCxnSpPr>
              <p:nvPr/>
            </p:nvCxnSpPr>
            <p:spPr>
              <a:xfrm flipV="1">
                <a:off x="6096000" y="2410428"/>
                <a:ext cx="0" cy="452780"/>
              </a:xfrm>
              <a:prstGeom prst="straightConnector1">
                <a:avLst/>
              </a:prstGeom>
              <a:ln w="19050">
                <a:solidFill>
                  <a:schemeClr val="accent1"/>
                </a:solidFill>
                <a:prstDash val="sysDot"/>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3ECB7EB-6806-451A-A46E-400B467BF6D0}"/>
                  </a:ext>
                </a:extLst>
              </p:cNvPr>
              <p:cNvCxnSpPr>
                <a:cxnSpLocks/>
              </p:cNvCxnSpPr>
              <p:nvPr/>
            </p:nvCxnSpPr>
            <p:spPr>
              <a:xfrm rot="16200000" flipV="1">
                <a:off x="5648315" y="2937760"/>
                <a:ext cx="0" cy="452780"/>
              </a:xfrm>
              <a:prstGeom prst="straightConnector1">
                <a:avLst/>
              </a:prstGeom>
              <a:ln w="19050">
                <a:solidFill>
                  <a:schemeClr val="accent1"/>
                </a:solidFill>
                <a:prstDash val="sysDot"/>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EF60087-4F09-4851-9733-12A5492A8D71}"/>
                  </a:ext>
                </a:extLst>
              </p:cNvPr>
              <p:cNvCxnSpPr>
                <a:cxnSpLocks/>
              </p:cNvCxnSpPr>
              <p:nvPr/>
            </p:nvCxnSpPr>
            <p:spPr>
              <a:xfrm rot="5400000" flipH="1" flipV="1">
                <a:off x="6505227" y="2937759"/>
                <a:ext cx="0" cy="452780"/>
              </a:xfrm>
              <a:prstGeom prst="straightConnector1">
                <a:avLst/>
              </a:prstGeom>
              <a:ln w="19050">
                <a:solidFill>
                  <a:schemeClr val="accent1"/>
                </a:solidFill>
                <a:prstDash val="sysDot"/>
                <a:headEnd type="none" w="lg" len="med"/>
                <a:tailEnd type="arrow"/>
              </a:ln>
            </p:spPr>
            <p:style>
              <a:lnRef idx="1">
                <a:schemeClr val="accent1"/>
              </a:lnRef>
              <a:fillRef idx="0">
                <a:schemeClr val="accent1"/>
              </a:fillRef>
              <a:effectRef idx="0">
                <a:schemeClr val="accent1"/>
              </a:effectRef>
              <a:fontRef idx="minor">
                <a:schemeClr val="tx1"/>
              </a:fontRef>
            </p:style>
          </p:cxnSp>
        </p:grpSp>
      </p:grpSp>
      <p:grpSp>
        <p:nvGrpSpPr>
          <p:cNvPr id="100" name="Group 99">
            <a:extLst>
              <a:ext uri="{FF2B5EF4-FFF2-40B4-BE49-F238E27FC236}">
                <a16:creationId xmlns:a16="http://schemas.microsoft.com/office/drawing/2014/main" id="{80A4D78F-19BA-4C51-BCE9-9F284A0A6E52}"/>
              </a:ext>
            </a:extLst>
          </p:cNvPr>
          <p:cNvGrpSpPr/>
          <p:nvPr/>
        </p:nvGrpSpPr>
        <p:grpSpPr>
          <a:xfrm>
            <a:off x="8359442" y="2588870"/>
            <a:ext cx="3487706" cy="2896864"/>
            <a:chOff x="8359442" y="2588870"/>
            <a:chExt cx="3487706" cy="2896864"/>
          </a:xfrm>
        </p:grpSpPr>
        <p:sp>
          <p:nvSpPr>
            <p:cNvPr id="23" name="TextBox 22">
              <a:extLst>
                <a:ext uri="{FF2B5EF4-FFF2-40B4-BE49-F238E27FC236}">
                  <a16:creationId xmlns:a16="http://schemas.microsoft.com/office/drawing/2014/main" id="{73BE6473-C66E-4551-B5CD-E4D9CF814D1B}"/>
                </a:ext>
              </a:extLst>
            </p:cNvPr>
            <p:cNvSpPr txBox="1"/>
            <p:nvPr/>
          </p:nvSpPr>
          <p:spPr>
            <a:xfrm>
              <a:off x="8359443" y="4578563"/>
              <a:ext cx="3487705" cy="907171"/>
            </a:xfrm>
            <a:prstGeom prst="rect">
              <a:avLst/>
            </a:prstGeom>
            <a:noFill/>
          </p:spPr>
          <p:txBody>
            <a:bodyPr wrap="square" lIns="0" rtlCol="0">
              <a:spAutoFit/>
            </a:bodyPr>
            <a:lstStyle/>
            <a:p>
              <a:pPr marL="0" marR="0" lvl="0" indent="0" algn="l" defTabSz="914225" rtl="0" eaLnBrk="1" fontAlgn="auto" latinLnBrk="0" hangingPunct="1">
                <a:lnSpc>
                  <a:spcPct val="100000"/>
                </a:lnSpc>
                <a:spcBef>
                  <a:spcPts val="1500"/>
                </a:spcBef>
                <a:spcAft>
                  <a:spcPts val="0"/>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mn-cs"/>
                </a:rPr>
                <a:t>Rich ecosystem of popular issue management, SIEM, and ITSM tools</a:t>
              </a:r>
            </a:p>
          </p:txBody>
        </p:sp>
        <p:sp>
          <p:nvSpPr>
            <p:cNvPr id="26" name="TextBox 25">
              <a:extLst>
                <a:ext uri="{FF2B5EF4-FFF2-40B4-BE49-F238E27FC236}">
                  <a16:creationId xmlns:a16="http://schemas.microsoft.com/office/drawing/2014/main" id="{CABD8646-3035-4850-B148-FD27FCB6BC17}"/>
                </a:ext>
              </a:extLst>
            </p:cNvPr>
            <p:cNvSpPr txBox="1"/>
            <p:nvPr/>
          </p:nvSpPr>
          <p:spPr>
            <a:xfrm>
              <a:off x="8359442" y="3766077"/>
              <a:ext cx="3081351" cy="594314"/>
            </a:xfrm>
            <a:prstGeom prst="rect">
              <a:avLst/>
            </a:prstGeom>
            <a:noFill/>
          </p:spPr>
          <p:txBody>
            <a:bodyPr wrap="square" lIns="0" tIns="143407" rIns="179259" bIns="143407" rtlCol="0" anchor="b">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2200"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Workflow Integrations</a:t>
              </a:r>
            </a:p>
          </p:txBody>
        </p:sp>
        <p:cxnSp>
          <p:nvCxnSpPr>
            <p:cNvPr id="29" name="Straight Connector 28">
              <a:extLst>
                <a:ext uri="{FF2B5EF4-FFF2-40B4-BE49-F238E27FC236}">
                  <a16:creationId xmlns:a16="http://schemas.microsoft.com/office/drawing/2014/main" id="{905C6C7B-BDEB-4AD1-844F-CFD7CCC6967B}"/>
                </a:ext>
              </a:extLst>
            </p:cNvPr>
            <p:cNvCxnSpPr>
              <a:cxnSpLocks/>
            </p:cNvCxnSpPr>
            <p:nvPr/>
          </p:nvCxnSpPr>
          <p:spPr>
            <a:xfrm>
              <a:off x="8377560" y="4394714"/>
              <a:ext cx="2743200"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DD98037E-FD25-45B1-A895-354961A59814}"/>
                </a:ext>
              </a:extLst>
            </p:cNvPr>
            <p:cNvGrpSpPr/>
            <p:nvPr/>
          </p:nvGrpSpPr>
          <p:grpSpPr>
            <a:xfrm>
              <a:off x="8494676" y="2588870"/>
              <a:ext cx="2223045" cy="780540"/>
              <a:chOff x="8777522" y="2486181"/>
              <a:chExt cx="2223045" cy="780540"/>
            </a:xfrm>
          </p:grpSpPr>
          <p:sp>
            <p:nvSpPr>
              <p:cNvPr id="56" name="Org_ECA6" title="Icon of three boxes in a bracket chart">
                <a:extLst>
                  <a:ext uri="{FF2B5EF4-FFF2-40B4-BE49-F238E27FC236}">
                    <a16:creationId xmlns:a16="http://schemas.microsoft.com/office/drawing/2014/main" id="{DEC5F1A2-0D2A-48B3-8161-2BC4824520FF}"/>
                  </a:ext>
                </a:extLst>
              </p:cNvPr>
              <p:cNvSpPr>
                <a:spLocks noChangeAspect="1" noEditPoints="1"/>
              </p:cNvSpPr>
              <p:nvPr/>
            </p:nvSpPr>
            <p:spPr bwMode="auto">
              <a:xfrm>
                <a:off x="8777522" y="2486181"/>
                <a:ext cx="780160" cy="780540"/>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57" name="Org_ECA6" title="Icon of three boxes in a bracket chart">
                <a:extLst>
                  <a:ext uri="{FF2B5EF4-FFF2-40B4-BE49-F238E27FC236}">
                    <a16:creationId xmlns:a16="http://schemas.microsoft.com/office/drawing/2014/main" id="{A7716647-1A43-48CC-9197-F032C7F9D9B5}"/>
                  </a:ext>
                </a:extLst>
              </p:cNvPr>
              <p:cNvSpPr>
                <a:spLocks noChangeAspect="1" noEditPoints="1"/>
              </p:cNvSpPr>
              <p:nvPr/>
            </p:nvSpPr>
            <p:spPr bwMode="auto">
              <a:xfrm>
                <a:off x="10220407" y="2486181"/>
                <a:ext cx="780160" cy="780540"/>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cxnSp>
            <p:nvCxnSpPr>
              <p:cNvPr id="69" name="Straight Arrow Connector 68">
                <a:extLst>
                  <a:ext uri="{FF2B5EF4-FFF2-40B4-BE49-F238E27FC236}">
                    <a16:creationId xmlns:a16="http://schemas.microsoft.com/office/drawing/2014/main" id="{11BEC421-D2F0-46F5-9C1F-D3BFBA04E594}"/>
                  </a:ext>
                </a:extLst>
              </p:cNvPr>
              <p:cNvCxnSpPr>
                <a:cxnSpLocks/>
              </p:cNvCxnSpPr>
              <p:nvPr/>
            </p:nvCxnSpPr>
            <p:spPr>
              <a:xfrm>
                <a:off x="9461331" y="2607707"/>
                <a:ext cx="855427" cy="0"/>
              </a:xfrm>
              <a:prstGeom prst="straightConnector1">
                <a:avLst/>
              </a:prstGeom>
              <a:ln w="19050">
                <a:solidFill>
                  <a:schemeClr val="accent1"/>
                </a:solidFill>
                <a:prstDash val="sysDot"/>
                <a:headEnd type="arrow" w="med" len="med"/>
                <a:tailEnd type="arrow"/>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ADC51D4B-C024-4709-AEAD-55CBD1BC2F8F}"/>
              </a:ext>
            </a:extLst>
          </p:cNvPr>
          <p:cNvGrpSpPr/>
          <p:nvPr/>
        </p:nvGrpSpPr>
        <p:grpSpPr>
          <a:xfrm>
            <a:off x="544806" y="2270716"/>
            <a:ext cx="3093135" cy="2963726"/>
            <a:chOff x="414640" y="2250396"/>
            <a:chExt cx="3093135" cy="2963726"/>
          </a:xfrm>
        </p:grpSpPr>
        <p:sp>
          <p:nvSpPr>
            <p:cNvPr id="22" name="TextBox 21">
              <a:extLst>
                <a:ext uri="{FF2B5EF4-FFF2-40B4-BE49-F238E27FC236}">
                  <a16:creationId xmlns:a16="http://schemas.microsoft.com/office/drawing/2014/main" id="{9E4C217C-5453-477C-8114-4AECCAB490A8}"/>
                </a:ext>
              </a:extLst>
            </p:cNvPr>
            <p:cNvSpPr txBox="1"/>
            <p:nvPr/>
          </p:nvSpPr>
          <p:spPr>
            <a:xfrm>
              <a:off x="426424" y="4578563"/>
              <a:ext cx="2714836" cy="635559"/>
            </a:xfrm>
            <a:prstGeom prst="rect">
              <a:avLst/>
            </a:prstGeom>
            <a:noFill/>
          </p:spPr>
          <p:txBody>
            <a:bodyPr wrap="square" lIns="0" rtlCol="0">
              <a:spAutoFit/>
            </a:bodyPr>
            <a:lstStyle/>
            <a:p>
              <a:pPr marL="0" marR="0" lvl="0" indent="0" algn="l" defTabSz="914225" rtl="0" eaLnBrk="1" fontAlgn="auto" latinLnBrk="0" hangingPunct="1">
                <a:lnSpc>
                  <a:spcPct val="100000"/>
                </a:lnSpc>
                <a:spcBef>
                  <a:spcPts val="1500"/>
                </a:spcBef>
                <a:spcAft>
                  <a:spcPts val="0"/>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mn-cs"/>
                </a:rPr>
                <a:t>A common platform for all Azure AD logs</a:t>
              </a:r>
            </a:p>
          </p:txBody>
        </p:sp>
        <p:sp>
          <p:nvSpPr>
            <p:cNvPr id="24" name="TextBox 23">
              <a:extLst>
                <a:ext uri="{FF2B5EF4-FFF2-40B4-BE49-F238E27FC236}">
                  <a16:creationId xmlns:a16="http://schemas.microsoft.com/office/drawing/2014/main" id="{EA5F25B3-D609-4D9A-A3CA-B1979DFA1B42}"/>
                </a:ext>
              </a:extLst>
            </p:cNvPr>
            <p:cNvSpPr txBox="1"/>
            <p:nvPr/>
          </p:nvSpPr>
          <p:spPr>
            <a:xfrm>
              <a:off x="426424" y="3770321"/>
              <a:ext cx="3081351" cy="594314"/>
            </a:xfrm>
            <a:prstGeom prst="rect">
              <a:avLst/>
            </a:prstGeom>
            <a:noFill/>
          </p:spPr>
          <p:txBody>
            <a:bodyPr wrap="square" lIns="0" tIns="143407" rIns="179259" bIns="143407" rtlCol="0" anchor="b">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2200" b="0" i="0" u="none" strike="noStrike" kern="1200" cap="none" spc="0" normalizeH="0" baseline="0" noProof="0">
                  <a:ln w="3175">
                    <a:noFill/>
                  </a:ln>
                  <a:solidFill>
                    <a:srgbClr val="0078D4"/>
                  </a:solidFill>
                  <a:effectLst/>
                  <a:uLnTx/>
                  <a:uFillTx/>
                  <a:latin typeface="Segoe UI Semibold"/>
                  <a:ea typeface="+mn-ea"/>
                  <a:cs typeface="Segoe UI Semilight" panose="020B0402040204020203" pitchFamily="34" charset="0"/>
                </a:rPr>
                <a:t>Unified Monitoring</a:t>
              </a:r>
            </a:p>
          </p:txBody>
        </p:sp>
        <p:cxnSp>
          <p:nvCxnSpPr>
            <p:cNvPr id="27" name="Straight Connector 26">
              <a:extLst>
                <a:ext uri="{FF2B5EF4-FFF2-40B4-BE49-F238E27FC236}">
                  <a16:creationId xmlns:a16="http://schemas.microsoft.com/office/drawing/2014/main" id="{B21CDF79-7FB2-487F-9CBC-3E37A8782BD8}"/>
                </a:ext>
              </a:extLst>
            </p:cNvPr>
            <p:cNvCxnSpPr>
              <a:cxnSpLocks/>
            </p:cNvCxnSpPr>
            <p:nvPr/>
          </p:nvCxnSpPr>
          <p:spPr>
            <a:xfrm>
              <a:off x="426424" y="4396430"/>
              <a:ext cx="2743200" cy="0"/>
            </a:xfrm>
            <a:prstGeom prst="line">
              <a:avLst/>
            </a:prstGeom>
            <a:ln w="190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7ECB865C-401A-42F2-B8AF-0FD632DD4C9E}"/>
                </a:ext>
              </a:extLst>
            </p:cNvPr>
            <p:cNvGrpSpPr/>
            <p:nvPr/>
          </p:nvGrpSpPr>
          <p:grpSpPr>
            <a:xfrm>
              <a:off x="414640" y="2250396"/>
              <a:ext cx="2502524" cy="1369979"/>
              <a:chOff x="414640" y="2102538"/>
              <a:chExt cx="2502524" cy="1369979"/>
            </a:xfrm>
          </p:grpSpPr>
          <p:grpSp>
            <p:nvGrpSpPr>
              <p:cNvPr id="5" name="Group 4">
                <a:extLst>
                  <a:ext uri="{FF2B5EF4-FFF2-40B4-BE49-F238E27FC236}">
                    <a16:creationId xmlns:a16="http://schemas.microsoft.com/office/drawing/2014/main" id="{99207B4F-9E30-4336-91F8-2E402BE43C30}"/>
                  </a:ext>
                </a:extLst>
              </p:cNvPr>
              <p:cNvGrpSpPr/>
              <p:nvPr/>
            </p:nvGrpSpPr>
            <p:grpSpPr>
              <a:xfrm>
                <a:off x="722715" y="2336421"/>
                <a:ext cx="1886370" cy="759554"/>
                <a:chOff x="879051" y="2315852"/>
                <a:chExt cx="1886370" cy="759554"/>
              </a:xfrm>
            </p:grpSpPr>
            <p:grpSp>
              <p:nvGrpSpPr>
                <p:cNvPr id="16" name="Group 15">
                  <a:extLst>
                    <a:ext uri="{FF2B5EF4-FFF2-40B4-BE49-F238E27FC236}">
                      <a16:creationId xmlns:a16="http://schemas.microsoft.com/office/drawing/2014/main" id="{4E47A993-7660-4389-A05F-EA259C71BF39}"/>
                    </a:ext>
                  </a:extLst>
                </p:cNvPr>
                <p:cNvGrpSpPr/>
                <p:nvPr/>
              </p:nvGrpSpPr>
              <p:grpSpPr>
                <a:xfrm>
                  <a:off x="879051" y="2315852"/>
                  <a:ext cx="720337" cy="759554"/>
                  <a:chOff x="4783808" y="2346746"/>
                  <a:chExt cx="734781" cy="774785"/>
                </a:xfrm>
              </p:grpSpPr>
              <p:sp>
                <p:nvSpPr>
                  <p:cNvPr id="30" name="TextBox 29">
                    <a:extLst>
                      <a:ext uri="{FF2B5EF4-FFF2-40B4-BE49-F238E27FC236}">
                        <a16:creationId xmlns:a16="http://schemas.microsoft.com/office/drawing/2014/main" id="{4D18D54F-F79A-4E9B-9C18-EBCBBF4B7FDD}"/>
                      </a:ext>
                    </a:extLst>
                  </p:cNvPr>
                  <p:cNvSpPr txBox="1"/>
                  <p:nvPr/>
                </p:nvSpPr>
                <p:spPr>
                  <a:xfrm>
                    <a:off x="4846298" y="2526117"/>
                    <a:ext cx="609803" cy="595414"/>
                  </a:xfrm>
                  <a:prstGeom prst="rect">
                    <a:avLst/>
                  </a:prstGeom>
                  <a:noFill/>
                </p:spPr>
                <p:txBody>
                  <a:bodyPr wrap="none" lIns="89642" tIns="89642" rIns="89642" bIns="89642"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Audit </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Logs</a:t>
                    </a:r>
                  </a:p>
                </p:txBody>
              </p:sp>
              <p:sp>
                <p:nvSpPr>
                  <p:cNvPr id="31" name="Cylinder 30">
                    <a:extLst>
                      <a:ext uri="{FF2B5EF4-FFF2-40B4-BE49-F238E27FC236}">
                        <a16:creationId xmlns:a16="http://schemas.microsoft.com/office/drawing/2014/main" id="{17E86B46-D05F-497D-9219-813BD3E3A4CE}"/>
                      </a:ext>
                    </a:extLst>
                  </p:cNvPr>
                  <p:cNvSpPr/>
                  <p:nvPr/>
                </p:nvSpPr>
                <p:spPr bwMode="auto">
                  <a:xfrm>
                    <a:off x="4783808" y="2346746"/>
                    <a:ext cx="734781" cy="762945"/>
                  </a:xfrm>
                  <a:prstGeom prst="can">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9BA7B90-E24C-43D1-BBFB-680E94A62F0F}"/>
                    </a:ext>
                  </a:extLst>
                </p:cNvPr>
                <p:cNvGrpSpPr/>
                <p:nvPr/>
              </p:nvGrpSpPr>
              <p:grpSpPr>
                <a:xfrm>
                  <a:off x="2045084" y="2315852"/>
                  <a:ext cx="720337" cy="751925"/>
                  <a:chOff x="4783808" y="3630261"/>
                  <a:chExt cx="734781" cy="767003"/>
                </a:xfrm>
              </p:grpSpPr>
              <p:sp>
                <p:nvSpPr>
                  <p:cNvPr id="19" name="TextBox 18">
                    <a:extLst>
                      <a:ext uri="{FF2B5EF4-FFF2-40B4-BE49-F238E27FC236}">
                        <a16:creationId xmlns:a16="http://schemas.microsoft.com/office/drawing/2014/main" id="{C4752B47-740A-48AD-B40C-7D59E29A674B}"/>
                      </a:ext>
                    </a:extLst>
                  </p:cNvPr>
                  <p:cNvSpPr txBox="1"/>
                  <p:nvPr/>
                </p:nvSpPr>
                <p:spPr>
                  <a:xfrm>
                    <a:off x="4787431" y="3801850"/>
                    <a:ext cx="727533" cy="595414"/>
                  </a:xfrm>
                  <a:prstGeom prst="rect">
                    <a:avLst/>
                  </a:prstGeom>
                  <a:noFill/>
                </p:spPr>
                <p:txBody>
                  <a:bodyPr wrap="none" lIns="89642" tIns="89642" rIns="89642" bIns="89642"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Sign-in </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Logs</a:t>
                    </a:r>
                  </a:p>
                </p:txBody>
              </p:sp>
              <p:sp>
                <p:nvSpPr>
                  <p:cNvPr id="20" name="Cylinder 19">
                    <a:extLst>
                      <a:ext uri="{FF2B5EF4-FFF2-40B4-BE49-F238E27FC236}">
                        <a16:creationId xmlns:a16="http://schemas.microsoft.com/office/drawing/2014/main" id="{28117338-EE2A-4381-AD6D-2291B0C9E389}"/>
                      </a:ext>
                    </a:extLst>
                  </p:cNvPr>
                  <p:cNvSpPr/>
                  <p:nvPr/>
                </p:nvSpPr>
                <p:spPr bwMode="auto">
                  <a:xfrm>
                    <a:off x="4783808" y="3630261"/>
                    <a:ext cx="734781" cy="762945"/>
                  </a:xfrm>
                  <a:prstGeom prst="can">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78" name="Group 77">
                <a:extLst>
                  <a:ext uri="{FF2B5EF4-FFF2-40B4-BE49-F238E27FC236}">
                    <a16:creationId xmlns:a16="http://schemas.microsoft.com/office/drawing/2014/main" id="{E5381A7B-D8D0-4E9A-BD8D-C57BBC2C2E14}"/>
                  </a:ext>
                </a:extLst>
              </p:cNvPr>
              <p:cNvGrpSpPr/>
              <p:nvPr/>
            </p:nvGrpSpPr>
            <p:grpSpPr>
              <a:xfrm rot="10800000">
                <a:off x="414640" y="2102538"/>
                <a:ext cx="2502524" cy="1235022"/>
                <a:chOff x="5495147" y="2105477"/>
                <a:chExt cx="3516773" cy="1225371"/>
              </a:xfrm>
            </p:grpSpPr>
            <p:cxnSp>
              <p:nvCxnSpPr>
                <p:cNvPr id="88" name="Straight Connector 87">
                  <a:extLst>
                    <a:ext uri="{FF2B5EF4-FFF2-40B4-BE49-F238E27FC236}">
                      <a16:creationId xmlns:a16="http://schemas.microsoft.com/office/drawing/2014/main" id="{0CE3688B-8673-4E18-BDC0-C296E82BDA98}"/>
                    </a:ext>
                  </a:extLst>
                </p:cNvPr>
                <p:cNvCxnSpPr>
                  <a:cxnSpLocks/>
                </p:cNvCxnSpPr>
                <p:nvPr/>
              </p:nvCxnSpPr>
              <p:spPr>
                <a:xfrm>
                  <a:off x="8023118" y="2105477"/>
                  <a:ext cx="988802" cy="0"/>
                </a:xfrm>
                <a:prstGeom prst="line">
                  <a:avLst/>
                </a:prstGeom>
                <a:ln w="19050">
                  <a:solidFill>
                    <a:schemeClr val="tx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2F4380B-4BBE-4D64-9513-D3CA027EE0B9}"/>
                    </a:ext>
                  </a:extLst>
                </p:cNvPr>
                <p:cNvCxnSpPr>
                  <a:cxnSpLocks/>
                </p:cNvCxnSpPr>
                <p:nvPr/>
              </p:nvCxnSpPr>
              <p:spPr>
                <a:xfrm>
                  <a:off x="5495147" y="2105478"/>
                  <a:ext cx="930673" cy="0"/>
                </a:xfrm>
                <a:prstGeom prst="line">
                  <a:avLst/>
                </a:prstGeom>
                <a:ln w="19050">
                  <a:solidFill>
                    <a:schemeClr val="tx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E4C5ACD-8457-4B6D-BD20-6C9C093C2E32}"/>
                    </a:ext>
                  </a:extLst>
                </p:cNvPr>
                <p:cNvCxnSpPr>
                  <a:cxnSpLocks/>
                </p:cNvCxnSpPr>
                <p:nvPr/>
              </p:nvCxnSpPr>
              <p:spPr>
                <a:xfrm>
                  <a:off x="5495147" y="3330848"/>
                  <a:ext cx="3516773" cy="0"/>
                </a:xfrm>
                <a:prstGeom prst="line">
                  <a:avLst/>
                </a:prstGeom>
                <a:ln w="19050">
                  <a:solidFill>
                    <a:schemeClr val="tx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3D00478-5230-443B-97F0-CFB6F2B796AC}"/>
                    </a:ext>
                  </a:extLst>
                </p:cNvPr>
                <p:cNvCxnSpPr>
                  <a:cxnSpLocks/>
                </p:cNvCxnSpPr>
                <p:nvPr/>
              </p:nvCxnSpPr>
              <p:spPr>
                <a:xfrm>
                  <a:off x="9011920" y="2105477"/>
                  <a:ext cx="0" cy="1225371"/>
                </a:xfrm>
                <a:prstGeom prst="line">
                  <a:avLst/>
                </a:prstGeom>
                <a:ln w="19050">
                  <a:solidFill>
                    <a:schemeClr val="tx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84E5F43-20FB-47BF-943B-97566C2BB921}"/>
                    </a:ext>
                  </a:extLst>
                </p:cNvPr>
                <p:cNvCxnSpPr>
                  <a:cxnSpLocks/>
                </p:cNvCxnSpPr>
                <p:nvPr/>
              </p:nvCxnSpPr>
              <p:spPr>
                <a:xfrm>
                  <a:off x="5495148" y="2105478"/>
                  <a:ext cx="0" cy="1217113"/>
                </a:xfrm>
                <a:prstGeom prst="line">
                  <a:avLst/>
                </a:prstGeom>
                <a:ln w="19050">
                  <a:solidFill>
                    <a:schemeClr val="tx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4931E05B-6620-466A-AB92-8B8CB375C499}"/>
                  </a:ext>
                </a:extLst>
              </p:cNvPr>
              <p:cNvSpPr txBox="1"/>
              <p:nvPr/>
            </p:nvSpPr>
            <p:spPr>
              <a:xfrm>
                <a:off x="973854" y="3191948"/>
                <a:ext cx="1384098" cy="280569"/>
              </a:xfrm>
              <a:prstGeom prst="rect">
                <a:avLst/>
              </a:prstGeom>
              <a:solidFill>
                <a:schemeClr val="bg2"/>
              </a:solidFill>
            </p:spPr>
            <p:txBody>
              <a:bodyPr wrap="none" lIns="91440" tIns="44821" rIns="91440" bIns="44821"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lang="en-US" sz="1372">
                    <a:solidFill>
                      <a:srgbClr val="0D0D0D"/>
                    </a:solidFill>
                    <a:latin typeface="Segoe UI Semibold"/>
                  </a:rPr>
                  <a:t>Common Store</a:t>
                </a:r>
                <a:endParaRPr kumimoji="0" lang="en-US" sz="1372" b="0" i="0" u="none" strike="noStrike" kern="1200" cap="none" spc="0" normalizeH="0" baseline="0" noProof="0">
                  <a:ln>
                    <a:noFill/>
                  </a:ln>
                  <a:solidFill>
                    <a:srgbClr val="0D0D0D"/>
                  </a:solidFill>
                  <a:effectLst/>
                  <a:uLnTx/>
                  <a:uFillTx/>
                  <a:latin typeface="Segoe UI Semibold"/>
                  <a:ea typeface="+mn-ea"/>
                  <a:cs typeface="+mn-cs"/>
                </a:endParaRPr>
              </a:p>
            </p:txBody>
          </p:sp>
        </p:grpSp>
      </p:grpSp>
      <p:sp>
        <p:nvSpPr>
          <p:cNvPr id="102" name="TextBox 101">
            <a:extLst>
              <a:ext uri="{FF2B5EF4-FFF2-40B4-BE49-F238E27FC236}">
                <a16:creationId xmlns:a16="http://schemas.microsoft.com/office/drawing/2014/main" id="{94EEF2C9-CCBD-44AA-B0A6-87E51DB6040D}"/>
              </a:ext>
            </a:extLst>
          </p:cNvPr>
          <p:cNvSpPr txBox="1"/>
          <p:nvPr/>
        </p:nvSpPr>
        <p:spPr>
          <a:xfrm>
            <a:off x="588263" y="1052310"/>
            <a:ext cx="10608804" cy="433965"/>
          </a:xfrm>
          <a:prstGeom prst="rect">
            <a:avLst/>
          </a:prstGeom>
          <a:noFill/>
        </p:spPr>
        <p:txBody>
          <a:bodyPr wrap="square" lIns="0" tIns="91440" rIns="91440" bIns="91440" rtlCol="0">
            <a:spAutoFit/>
          </a:bodyPr>
          <a:lstStyle>
            <a:defPPr>
              <a:defRPr lang="en-US"/>
            </a:defPPr>
            <a:lvl1pPr defTabSz="950663" fontAlgn="base">
              <a:lnSpc>
                <a:spcPct val="90000"/>
              </a:lnSpc>
              <a:spcBef>
                <a:spcPct val="0"/>
              </a:spcBef>
              <a:spcAft>
                <a:spcPct val="0"/>
              </a:spcAft>
              <a:defRPr sz="2000" kern="0">
                <a:gradFill>
                  <a:gsLst>
                    <a:gs pos="78761">
                      <a:schemeClr val="accent1"/>
                    </a:gs>
                    <a:gs pos="0">
                      <a:schemeClr val="accent1"/>
                    </a:gs>
                  </a:gsLst>
                  <a:lin ang="5400000" scaled="0"/>
                </a:gradFill>
                <a:latin typeface="Segoe UI Semibold" panose="020B0702040204020203" pitchFamily="34" charset="0"/>
                <a:cs typeface="Segoe UI Semibold" panose="020B0702040204020203" pitchFamily="34" charset="0"/>
              </a:defRPr>
            </a:lvl1pPr>
            <a:lvl2pPr marL="457200" defTabSz="457200"/>
            <a:lvl3pPr marL="914400" defTabSz="457200"/>
            <a:lvl4pPr marL="1371600" defTabSz="457200"/>
            <a:lvl5pPr marL="1828800" defTabSz="457200"/>
            <a:lvl6pPr marL="2286000" defTabSz="457200"/>
            <a:lvl7pPr marL="2743200" defTabSz="457200"/>
            <a:lvl8pPr marL="3200400" defTabSz="457200"/>
            <a:lvl9pPr marL="3657600" defTabSz="457200"/>
          </a:lstStyle>
          <a:p>
            <a:pPr marL="0" marR="0" lvl="0" indent="0" algn="l" defTabSz="950663"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Full observability for your Azure AD Infrastructure</a:t>
            </a:r>
          </a:p>
        </p:txBody>
      </p:sp>
      <p:pic>
        <p:nvPicPr>
          <p:cNvPr id="59" name="Graphic 58">
            <a:extLst>
              <a:ext uri="{FF2B5EF4-FFF2-40B4-BE49-F238E27FC236}">
                <a16:creationId xmlns:a16="http://schemas.microsoft.com/office/drawing/2014/main" id="{5DA45A4B-1E2B-469F-8CE6-5CC0BB9369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624" y="2825596"/>
            <a:ext cx="521839" cy="521839"/>
          </a:xfrm>
          <a:prstGeom prst="rect">
            <a:avLst/>
          </a:prstGeom>
          <a:effectLst/>
        </p:spPr>
      </p:pic>
      <p:pic>
        <p:nvPicPr>
          <p:cNvPr id="63" name="Graphic 62">
            <a:extLst>
              <a:ext uri="{FF2B5EF4-FFF2-40B4-BE49-F238E27FC236}">
                <a16:creationId xmlns:a16="http://schemas.microsoft.com/office/drawing/2014/main" id="{D7A1C723-F981-47EE-9007-ABB553865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8042" y="2781446"/>
            <a:ext cx="521839" cy="521839"/>
          </a:xfrm>
          <a:prstGeom prst="rect">
            <a:avLst/>
          </a:prstGeom>
          <a:effectLst/>
        </p:spPr>
      </p:pic>
      <p:graphicFrame>
        <p:nvGraphicFramePr>
          <p:cNvPr id="52" name="Table 51">
            <a:extLst>
              <a:ext uri="{FF2B5EF4-FFF2-40B4-BE49-F238E27FC236}">
                <a16:creationId xmlns:a16="http://schemas.microsoft.com/office/drawing/2014/main" id="{ADB6C7EE-EB3E-4B1C-9130-7B310BE0E5D7}"/>
              </a:ext>
            </a:extLst>
          </p:cNvPr>
          <p:cNvGraphicFramePr>
            <a:graphicFrameLocks noGrp="1"/>
          </p:cNvGraphicFramePr>
          <p:nvPr>
            <p:extLst/>
          </p:nvPr>
        </p:nvGraphicFramePr>
        <p:xfrm>
          <a:off x="623991" y="6252843"/>
          <a:ext cx="11255580" cy="495506"/>
        </p:xfrm>
        <a:graphic>
          <a:graphicData uri="http://schemas.openxmlformats.org/drawingml/2006/table">
            <a:tbl>
              <a:tblPr firstRow="1" bandRow="1">
                <a:tableStyleId>{5C22544A-7EE6-4342-B048-85BDC9FD1C3A}</a:tableStyleId>
              </a:tblPr>
              <a:tblGrid>
                <a:gridCol w="11255580">
                  <a:extLst>
                    <a:ext uri="{9D8B030D-6E8A-4147-A177-3AD203B41FA5}">
                      <a16:colId xmlns:a16="http://schemas.microsoft.com/office/drawing/2014/main" val="130999580"/>
                    </a:ext>
                  </a:extLst>
                </a:gridCol>
              </a:tblGrid>
              <a:tr h="495506">
                <a:tc>
                  <a:txBody>
                    <a:bodyPr/>
                    <a:lstStyle/>
                    <a:p>
                      <a:r>
                        <a:rPr lang="en-US" sz="1400" b="0" dirty="0"/>
                        <a:t>Status:</a:t>
                      </a:r>
                      <a:r>
                        <a:rPr lang="en-US" dirty="0"/>
                        <a:t> </a:t>
                      </a:r>
                      <a:r>
                        <a:rPr lang="en-US" b="1" dirty="0"/>
                        <a:t>Public Preview</a:t>
                      </a:r>
                    </a:p>
                  </a:txBody>
                  <a:tcPr anchor="ctr">
                    <a:solidFill>
                      <a:schemeClr val="tx1">
                        <a:lumMod val="90000"/>
                        <a:lumOff val="10000"/>
                      </a:schemeClr>
                    </a:solidFill>
                  </a:tcPr>
                </a:tc>
                <a:extLst>
                  <a:ext uri="{0D108BD9-81ED-4DB2-BD59-A6C34878D82A}">
                    <a16:rowId xmlns:a16="http://schemas.microsoft.com/office/drawing/2014/main" val="2997701473"/>
                  </a:ext>
                </a:extLst>
              </a:tr>
            </a:tbl>
          </a:graphicData>
        </a:graphic>
      </p:graphicFrame>
    </p:spTree>
    <p:extLst>
      <p:ext uri="{BB962C8B-B14F-4D97-AF65-F5344CB8AC3E}">
        <p14:creationId xmlns:p14="http://schemas.microsoft.com/office/powerpoint/2010/main" val="159316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B7BC3D-B50E-417E-ACFE-7F73291C1B33}"/>
              </a:ext>
            </a:extLst>
          </p:cNvPr>
          <p:cNvSpPr txBox="1">
            <a:spLocks/>
          </p:cNvSpPr>
          <p:nvPr/>
        </p:nvSpPr>
        <p:spPr>
          <a:xfrm>
            <a:off x="424736" y="366733"/>
            <a:ext cx="1156335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solidFill>
                  <a:schemeClr val="tx1"/>
                </a:solidFill>
              </a:rPr>
              <a:t>Advanced Queries with Log Analytics</a:t>
            </a:r>
          </a:p>
        </p:txBody>
      </p:sp>
      <p:grpSp>
        <p:nvGrpSpPr>
          <p:cNvPr id="5" name="Group 4">
            <a:extLst>
              <a:ext uri="{FF2B5EF4-FFF2-40B4-BE49-F238E27FC236}">
                <a16:creationId xmlns:a16="http://schemas.microsoft.com/office/drawing/2014/main" id="{8767319F-BB99-4D82-8FE3-AC66C3B590F2}"/>
              </a:ext>
            </a:extLst>
          </p:cNvPr>
          <p:cNvGrpSpPr/>
          <p:nvPr/>
        </p:nvGrpSpPr>
        <p:grpSpPr>
          <a:xfrm>
            <a:off x="212979" y="3349629"/>
            <a:ext cx="4039399" cy="859182"/>
            <a:chOff x="426425" y="2112033"/>
            <a:chExt cx="3960555" cy="842413"/>
          </a:xfrm>
        </p:grpSpPr>
        <p:sp>
          <p:nvSpPr>
            <p:cNvPr id="6" name="Rectangle 5">
              <a:extLst>
                <a:ext uri="{FF2B5EF4-FFF2-40B4-BE49-F238E27FC236}">
                  <a16:creationId xmlns:a16="http://schemas.microsoft.com/office/drawing/2014/main" id="{13B42BA0-5299-497D-8532-2004B2C3EAF9}"/>
                </a:ext>
              </a:extLst>
            </p:cNvPr>
            <p:cNvSpPr/>
            <p:nvPr/>
          </p:nvSpPr>
          <p:spPr bwMode="auto">
            <a:xfrm>
              <a:off x="912337" y="2155512"/>
              <a:ext cx="3474643" cy="79893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1756" fontAlgn="base">
                <a:spcBef>
                  <a:spcPct val="0"/>
                </a:spcBef>
                <a:spcAft>
                  <a:spcPts val="2400"/>
                </a:spcAft>
                <a:defRPr/>
              </a:pPr>
              <a:r>
                <a:rPr lang="en-US" kern="0">
                  <a:solidFill>
                    <a:srgbClr val="1A1A1A"/>
                  </a:solidFill>
                  <a:latin typeface="Segoe UI" panose="020B0502040204020203" pitchFamily="34" charset="0"/>
                  <a:ea typeface="Segoe UI Light" charset="0"/>
                  <a:cs typeface="Segoe UI" panose="020B0502040204020203" pitchFamily="34" charset="0"/>
                </a:rPr>
                <a:t>Run ADEQL queries for investigations, statistics, and root cause + trend analyses</a:t>
              </a:r>
            </a:p>
          </p:txBody>
        </p:sp>
        <p:sp>
          <p:nvSpPr>
            <p:cNvPr id="7" name="arrow_15" title="Icon of a arrow in a circle pointed right">
              <a:extLst>
                <a:ext uri="{FF2B5EF4-FFF2-40B4-BE49-F238E27FC236}">
                  <a16:creationId xmlns:a16="http://schemas.microsoft.com/office/drawing/2014/main" id="{66EA5805-C65D-4177-9AAD-69F4628DB44A}"/>
                </a:ext>
              </a:extLst>
            </p:cNvPr>
            <p:cNvSpPr>
              <a:spLocks noChangeAspect="1" noEditPoints="1"/>
            </p:cNvSpPr>
            <p:nvPr/>
          </p:nvSpPr>
          <p:spPr bwMode="auto">
            <a:xfrm>
              <a:off x="426425" y="2112033"/>
              <a:ext cx="360207" cy="35857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2"/>
              </a:solidFill>
              <a:prstDash val="solid"/>
              <a:miter lim="800000"/>
              <a:headEnd/>
              <a:tailEnd/>
            </a:ln>
            <a:extLst/>
          </p:spPr>
          <p:txBody>
            <a:bodyPr vert="horz" wrap="square" lIns="91427" tIns="45713" rIns="91427" bIns="45713" numCol="1" anchor="ctr" anchorCtr="0" compatLnSpc="1">
              <a:prstTxWarp prst="textNoShape">
                <a:avLst/>
              </a:prstTxWarp>
            </a:bodyPr>
            <a:lstStyle/>
            <a:p>
              <a:pPr defTabSz="932563"/>
              <a:endParaRPr lang="en-US" sz="2000">
                <a:gradFill>
                  <a:gsLst>
                    <a:gs pos="0">
                      <a:srgbClr val="505050"/>
                    </a:gs>
                    <a:gs pos="100000">
                      <a:srgbClr val="505050"/>
                    </a:gs>
                  </a:gsLst>
                  <a:lin ang="5400000" scaled="1"/>
                </a:gradFill>
                <a:latin typeface="Segoe UI"/>
              </a:endParaRPr>
            </a:p>
          </p:txBody>
        </p:sp>
      </p:grpSp>
      <p:grpSp>
        <p:nvGrpSpPr>
          <p:cNvPr id="11" name="Group 10">
            <a:extLst>
              <a:ext uri="{FF2B5EF4-FFF2-40B4-BE49-F238E27FC236}">
                <a16:creationId xmlns:a16="http://schemas.microsoft.com/office/drawing/2014/main" id="{39E2FAFB-F2F3-49B2-A57E-06A6E1C6703D}"/>
              </a:ext>
            </a:extLst>
          </p:cNvPr>
          <p:cNvGrpSpPr/>
          <p:nvPr/>
        </p:nvGrpSpPr>
        <p:grpSpPr>
          <a:xfrm>
            <a:off x="212979" y="1525312"/>
            <a:ext cx="4169247" cy="587570"/>
            <a:chOff x="426425" y="3666045"/>
            <a:chExt cx="4087867" cy="576102"/>
          </a:xfrm>
        </p:grpSpPr>
        <p:sp>
          <p:nvSpPr>
            <p:cNvPr id="12" name="Rectangle 11">
              <a:extLst>
                <a:ext uri="{FF2B5EF4-FFF2-40B4-BE49-F238E27FC236}">
                  <a16:creationId xmlns:a16="http://schemas.microsoft.com/office/drawing/2014/main" id="{864B5795-DA3D-4ED1-A1F3-76706AF20D92}"/>
                </a:ext>
              </a:extLst>
            </p:cNvPr>
            <p:cNvSpPr/>
            <p:nvPr/>
          </p:nvSpPr>
          <p:spPr>
            <a:xfrm>
              <a:off x="912336" y="3709524"/>
              <a:ext cx="3601956" cy="532623"/>
            </a:xfrm>
            <a:prstGeom prst="rect">
              <a:avLst/>
            </a:prstGeom>
          </p:spPr>
          <p:txBody>
            <a:bodyPr wrap="square" lIns="0" tIns="0" rIns="0" bIns="0" anchor="ctr" anchorCtr="0">
              <a:spAutoFit/>
            </a:bodyPr>
            <a:lstStyle/>
            <a:p>
              <a:pPr defTabSz="931756" fontAlgn="base">
                <a:spcBef>
                  <a:spcPct val="0"/>
                </a:spcBef>
                <a:spcAft>
                  <a:spcPts val="2400"/>
                </a:spcAft>
                <a:defRPr/>
              </a:pPr>
              <a:r>
                <a:rPr lang="en-US" kern="0">
                  <a:solidFill>
                    <a:srgbClr val="1A1A1A"/>
                  </a:solidFill>
                  <a:latin typeface="Segoe UI" panose="020B0502040204020203" pitchFamily="34" charset="0"/>
                  <a:ea typeface="Segoe UI Light" charset="0"/>
                  <a:cs typeface="Segoe UI" panose="020B0502040204020203" pitchFamily="34" charset="0"/>
                </a:rPr>
                <a:t>Log Analytics advanced query experience now in Azure Portal</a:t>
              </a:r>
            </a:p>
          </p:txBody>
        </p:sp>
        <p:sp>
          <p:nvSpPr>
            <p:cNvPr id="13" name="arrow_15" title="Icon of a arrow in a circle pointed right">
              <a:extLst>
                <a:ext uri="{FF2B5EF4-FFF2-40B4-BE49-F238E27FC236}">
                  <a16:creationId xmlns:a16="http://schemas.microsoft.com/office/drawing/2014/main" id="{E6F06E6D-8CCD-413F-AA36-37CDE4BA1346}"/>
                </a:ext>
              </a:extLst>
            </p:cNvPr>
            <p:cNvSpPr>
              <a:spLocks noChangeAspect="1" noEditPoints="1"/>
            </p:cNvSpPr>
            <p:nvPr/>
          </p:nvSpPr>
          <p:spPr bwMode="auto">
            <a:xfrm>
              <a:off x="426425" y="3666045"/>
              <a:ext cx="360207" cy="35857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2"/>
              </a:solidFill>
              <a:prstDash val="solid"/>
              <a:miter lim="800000"/>
              <a:headEnd/>
              <a:tailEnd/>
            </a:ln>
            <a:extLst/>
          </p:spPr>
          <p:txBody>
            <a:bodyPr vert="horz" wrap="square" lIns="91427" tIns="45713" rIns="91427" bIns="45713" numCol="1" anchor="ctr" anchorCtr="0" compatLnSpc="1">
              <a:prstTxWarp prst="textNoShape">
                <a:avLst/>
              </a:prstTxWarp>
            </a:bodyPr>
            <a:lstStyle/>
            <a:p>
              <a:pPr defTabSz="932563"/>
              <a:endParaRPr lang="en-US" sz="2000">
                <a:gradFill>
                  <a:gsLst>
                    <a:gs pos="0">
                      <a:srgbClr val="505050"/>
                    </a:gs>
                    <a:gs pos="100000">
                      <a:srgbClr val="505050"/>
                    </a:gs>
                  </a:gsLst>
                  <a:lin ang="5400000" scaled="1"/>
                </a:gradFill>
                <a:latin typeface="Segoe UI"/>
              </a:endParaRPr>
            </a:p>
          </p:txBody>
        </p:sp>
      </p:grpSp>
      <p:grpSp>
        <p:nvGrpSpPr>
          <p:cNvPr id="14" name="Group 13">
            <a:extLst>
              <a:ext uri="{FF2B5EF4-FFF2-40B4-BE49-F238E27FC236}">
                <a16:creationId xmlns:a16="http://schemas.microsoft.com/office/drawing/2014/main" id="{FAF63FE6-6974-4888-B4DB-787CFC522938}"/>
              </a:ext>
            </a:extLst>
          </p:cNvPr>
          <p:cNvGrpSpPr/>
          <p:nvPr/>
        </p:nvGrpSpPr>
        <p:grpSpPr>
          <a:xfrm>
            <a:off x="212979" y="4573052"/>
            <a:ext cx="4152158" cy="587570"/>
            <a:chOff x="426425" y="4250976"/>
            <a:chExt cx="4071112" cy="576102"/>
          </a:xfrm>
        </p:grpSpPr>
        <p:sp>
          <p:nvSpPr>
            <p:cNvPr id="15" name="Rectangle 14">
              <a:extLst>
                <a:ext uri="{FF2B5EF4-FFF2-40B4-BE49-F238E27FC236}">
                  <a16:creationId xmlns:a16="http://schemas.microsoft.com/office/drawing/2014/main" id="{62BFC53E-7DE6-45CD-9DB0-2D3A5E1E78B9}"/>
                </a:ext>
              </a:extLst>
            </p:cNvPr>
            <p:cNvSpPr/>
            <p:nvPr/>
          </p:nvSpPr>
          <p:spPr>
            <a:xfrm>
              <a:off x="912337" y="4294455"/>
              <a:ext cx="3585200" cy="532623"/>
            </a:xfrm>
            <a:prstGeom prst="rect">
              <a:avLst/>
            </a:prstGeom>
          </p:spPr>
          <p:txBody>
            <a:bodyPr wrap="square" lIns="0" tIns="0" rIns="0" bIns="0" anchor="ctr" anchorCtr="0">
              <a:spAutoFit/>
            </a:bodyPr>
            <a:lstStyle/>
            <a:p>
              <a:pPr defTabSz="931756" fontAlgn="base">
                <a:spcBef>
                  <a:spcPct val="0"/>
                </a:spcBef>
                <a:spcAft>
                  <a:spcPts val="2400"/>
                </a:spcAft>
                <a:defRPr/>
              </a:pPr>
              <a:r>
                <a:rPr lang="en-US" kern="0">
                  <a:solidFill>
                    <a:srgbClr val="1A1A1A"/>
                  </a:solidFill>
                  <a:latin typeface="Segoe UI" panose="020B0502040204020203" pitchFamily="34" charset="0"/>
                  <a:ea typeface="Segoe UI Light" charset="0"/>
                  <a:cs typeface="Segoe UI" panose="020B0502040204020203" pitchFamily="34" charset="0"/>
                </a:rPr>
                <a:t>Utilize ML algorithms for clustering and anomaly detection</a:t>
              </a:r>
            </a:p>
          </p:txBody>
        </p:sp>
        <p:sp>
          <p:nvSpPr>
            <p:cNvPr id="16" name="arrow_15" title="Icon of a arrow in a circle pointed right">
              <a:extLst>
                <a:ext uri="{FF2B5EF4-FFF2-40B4-BE49-F238E27FC236}">
                  <a16:creationId xmlns:a16="http://schemas.microsoft.com/office/drawing/2014/main" id="{3B1F7BD6-D198-4E8F-B941-AEFDA38BCA40}"/>
                </a:ext>
              </a:extLst>
            </p:cNvPr>
            <p:cNvSpPr>
              <a:spLocks noChangeAspect="1" noEditPoints="1"/>
            </p:cNvSpPr>
            <p:nvPr/>
          </p:nvSpPr>
          <p:spPr bwMode="auto">
            <a:xfrm>
              <a:off x="426425" y="4250976"/>
              <a:ext cx="360207" cy="35857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2"/>
              </a:solidFill>
              <a:prstDash val="solid"/>
              <a:miter lim="800000"/>
              <a:headEnd/>
              <a:tailEnd/>
            </a:ln>
            <a:extLst/>
          </p:spPr>
          <p:txBody>
            <a:bodyPr vert="horz" wrap="square" lIns="91427" tIns="45713" rIns="91427" bIns="45713" numCol="1" anchor="ctr" anchorCtr="0" compatLnSpc="1">
              <a:prstTxWarp prst="textNoShape">
                <a:avLst/>
              </a:prstTxWarp>
            </a:bodyPr>
            <a:lstStyle/>
            <a:p>
              <a:pPr defTabSz="932563"/>
              <a:endParaRPr lang="en-US" sz="2000">
                <a:gradFill>
                  <a:gsLst>
                    <a:gs pos="0">
                      <a:srgbClr val="505050"/>
                    </a:gs>
                    <a:gs pos="100000">
                      <a:srgbClr val="505050"/>
                    </a:gs>
                  </a:gsLst>
                  <a:lin ang="5400000" scaled="1"/>
                </a:gradFill>
                <a:latin typeface="Segoe UI"/>
              </a:endParaRPr>
            </a:p>
          </p:txBody>
        </p:sp>
      </p:grpSp>
      <p:grpSp>
        <p:nvGrpSpPr>
          <p:cNvPr id="17" name="Group 16">
            <a:extLst>
              <a:ext uri="{FF2B5EF4-FFF2-40B4-BE49-F238E27FC236}">
                <a16:creationId xmlns:a16="http://schemas.microsoft.com/office/drawing/2014/main" id="{B8BBF976-2B36-44AB-B0E1-19E4C2521E53}"/>
              </a:ext>
            </a:extLst>
          </p:cNvPr>
          <p:cNvGrpSpPr/>
          <p:nvPr/>
        </p:nvGrpSpPr>
        <p:grpSpPr>
          <a:xfrm>
            <a:off x="212979" y="2442161"/>
            <a:ext cx="4169247" cy="587571"/>
            <a:chOff x="426425" y="4835908"/>
            <a:chExt cx="4087868" cy="576103"/>
          </a:xfrm>
        </p:grpSpPr>
        <p:sp>
          <p:nvSpPr>
            <p:cNvPr id="18" name="Rectangle 17">
              <a:extLst>
                <a:ext uri="{FF2B5EF4-FFF2-40B4-BE49-F238E27FC236}">
                  <a16:creationId xmlns:a16="http://schemas.microsoft.com/office/drawing/2014/main" id="{6769681E-BAAF-4018-A27D-BF2C766DC61C}"/>
                </a:ext>
              </a:extLst>
            </p:cNvPr>
            <p:cNvSpPr/>
            <p:nvPr/>
          </p:nvSpPr>
          <p:spPr>
            <a:xfrm>
              <a:off x="912337" y="4879387"/>
              <a:ext cx="3601956" cy="532624"/>
            </a:xfrm>
            <a:prstGeom prst="rect">
              <a:avLst/>
            </a:prstGeom>
          </p:spPr>
          <p:txBody>
            <a:bodyPr wrap="square" lIns="0" tIns="0" rIns="0" bIns="0" anchor="ctr" anchorCtr="0">
              <a:spAutoFit/>
            </a:bodyPr>
            <a:lstStyle/>
            <a:p>
              <a:pPr defTabSz="931756" fontAlgn="base">
                <a:spcBef>
                  <a:spcPct val="0"/>
                </a:spcBef>
                <a:spcAft>
                  <a:spcPts val="2400"/>
                </a:spcAft>
                <a:defRPr/>
              </a:pPr>
              <a:r>
                <a:rPr lang="en-US" kern="0">
                  <a:solidFill>
                    <a:srgbClr val="1A1A1A"/>
                  </a:solidFill>
                  <a:latin typeface="Segoe UI" panose="020B0502040204020203" pitchFamily="34" charset="0"/>
                  <a:ea typeface="Segoe UI Light" charset="0"/>
                  <a:cs typeface="Segoe UI" panose="020B0502040204020203" pitchFamily="34" charset="0"/>
                </a:rPr>
                <a:t>Central Analytics Platform across Monitoring, Management, Security</a:t>
              </a:r>
            </a:p>
          </p:txBody>
        </p:sp>
        <p:sp>
          <p:nvSpPr>
            <p:cNvPr id="19" name="arrow_15" title="Icon of a arrow in a circle pointed right">
              <a:extLst>
                <a:ext uri="{FF2B5EF4-FFF2-40B4-BE49-F238E27FC236}">
                  <a16:creationId xmlns:a16="http://schemas.microsoft.com/office/drawing/2014/main" id="{2D05757C-F27E-4180-BB61-08CEB8F11530}"/>
                </a:ext>
              </a:extLst>
            </p:cNvPr>
            <p:cNvSpPr>
              <a:spLocks noChangeAspect="1" noEditPoints="1"/>
            </p:cNvSpPr>
            <p:nvPr/>
          </p:nvSpPr>
          <p:spPr bwMode="auto">
            <a:xfrm>
              <a:off x="426425" y="4835908"/>
              <a:ext cx="360207" cy="35857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2"/>
              </a:solidFill>
              <a:prstDash val="solid"/>
              <a:miter lim="800000"/>
              <a:headEnd/>
              <a:tailEnd/>
            </a:ln>
            <a:extLst/>
          </p:spPr>
          <p:txBody>
            <a:bodyPr vert="horz" wrap="square" lIns="91427" tIns="45713" rIns="91427" bIns="45713" numCol="1" anchor="ctr" anchorCtr="0" compatLnSpc="1">
              <a:prstTxWarp prst="textNoShape">
                <a:avLst/>
              </a:prstTxWarp>
            </a:bodyPr>
            <a:lstStyle/>
            <a:p>
              <a:pPr defTabSz="932563"/>
              <a:endParaRPr lang="en-US" sz="2000">
                <a:gradFill>
                  <a:gsLst>
                    <a:gs pos="0">
                      <a:srgbClr val="505050"/>
                    </a:gs>
                    <a:gs pos="100000">
                      <a:srgbClr val="505050"/>
                    </a:gs>
                  </a:gsLst>
                  <a:lin ang="5400000" scaled="1"/>
                </a:gradFill>
                <a:latin typeface="Segoe UI"/>
              </a:endParaRPr>
            </a:p>
          </p:txBody>
        </p:sp>
      </p:grpSp>
      <p:pic>
        <p:nvPicPr>
          <p:cNvPr id="8" name="Picture 7">
            <a:extLst>
              <a:ext uri="{FF2B5EF4-FFF2-40B4-BE49-F238E27FC236}">
                <a16:creationId xmlns:a16="http://schemas.microsoft.com/office/drawing/2014/main" id="{EDCF3A82-387E-4457-B905-6A481FCF0629}"/>
              </a:ext>
            </a:extLst>
          </p:cNvPr>
          <p:cNvPicPr>
            <a:picLocks noChangeAspect="1"/>
          </p:cNvPicPr>
          <p:nvPr/>
        </p:nvPicPr>
        <p:blipFill>
          <a:blip r:embed="rId3"/>
          <a:stretch>
            <a:fillRect/>
          </a:stretch>
        </p:blipFill>
        <p:spPr>
          <a:xfrm>
            <a:off x="6295789" y="1263097"/>
            <a:ext cx="5683232" cy="3354300"/>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45134EFC-3F47-448E-94D4-CA3FA7029158}"/>
              </a:ext>
            </a:extLst>
          </p:cNvPr>
          <p:cNvGrpSpPr/>
          <p:nvPr/>
        </p:nvGrpSpPr>
        <p:grpSpPr>
          <a:xfrm>
            <a:off x="212979" y="5391659"/>
            <a:ext cx="4152158" cy="365708"/>
            <a:chOff x="426425" y="4250976"/>
            <a:chExt cx="4071112" cy="358570"/>
          </a:xfrm>
        </p:grpSpPr>
        <p:sp>
          <p:nvSpPr>
            <p:cNvPr id="21" name="Rectangle 20">
              <a:extLst>
                <a:ext uri="{FF2B5EF4-FFF2-40B4-BE49-F238E27FC236}">
                  <a16:creationId xmlns:a16="http://schemas.microsoft.com/office/drawing/2014/main" id="{0228B960-C34B-41FA-8DC0-53166D1EF24A}"/>
                </a:ext>
              </a:extLst>
            </p:cNvPr>
            <p:cNvSpPr/>
            <p:nvPr/>
          </p:nvSpPr>
          <p:spPr>
            <a:xfrm>
              <a:off x="912337" y="4294455"/>
              <a:ext cx="3585200" cy="266312"/>
            </a:xfrm>
            <a:prstGeom prst="rect">
              <a:avLst/>
            </a:prstGeom>
          </p:spPr>
          <p:txBody>
            <a:bodyPr wrap="square" lIns="0" tIns="0" rIns="0" bIns="0" anchor="ctr" anchorCtr="0">
              <a:spAutoFit/>
            </a:bodyPr>
            <a:lstStyle/>
            <a:p>
              <a:pPr defTabSz="931756" fontAlgn="base">
                <a:spcBef>
                  <a:spcPct val="0"/>
                </a:spcBef>
                <a:spcAft>
                  <a:spcPts val="2400"/>
                </a:spcAft>
                <a:defRPr/>
              </a:pPr>
              <a:r>
                <a:rPr lang="en-US" kern="0">
                  <a:solidFill>
                    <a:srgbClr val="1A1A1A"/>
                  </a:solidFill>
                  <a:latin typeface="Segoe UI" panose="020B0502040204020203" pitchFamily="34" charset="0"/>
                  <a:ea typeface="Segoe UI Light" charset="0"/>
                  <a:cs typeface="Segoe UI" panose="020B0502040204020203" pitchFamily="34" charset="0"/>
                </a:rPr>
                <a:t>Setup custom alerts and actions</a:t>
              </a:r>
            </a:p>
          </p:txBody>
        </p:sp>
        <p:sp>
          <p:nvSpPr>
            <p:cNvPr id="22" name="arrow_15" title="Icon of a arrow in a circle pointed right">
              <a:extLst>
                <a:ext uri="{FF2B5EF4-FFF2-40B4-BE49-F238E27FC236}">
                  <a16:creationId xmlns:a16="http://schemas.microsoft.com/office/drawing/2014/main" id="{8E14F962-1CF0-45C8-83C4-43DE0F11BFDC}"/>
                </a:ext>
              </a:extLst>
            </p:cNvPr>
            <p:cNvSpPr>
              <a:spLocks noChangeAspect="1" noEditPoints="1"/>
            </p:cNvSpPr>
            <p:nvPr/>
          </p:nvSpPr>
          <p:spPr bwMode="auto">
            <a:xfrm>
              <a:off x="426425" y="4250976"/>
              <a:ext cx="360207" cy="35857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2"/>
              </a:solidFill>
              <a:prstDash val="solid"/>
              <a:miter lim="800000"/>
              <a:headEnd/>
              <a:tailEnd/>
            </a:ln>
            <a:extLst/>
          </p:spPr>
          <p:txBody>
            <a:bodyPr vert="horz" wrap="square" lIns="91427" tIns="45713" rIns="91427" bIns="45713" numCol="1" anchor="ctr" anchorCtr="0" compatLnSpc="1">
              <a:prstTxWarp prst="textNoShape">
                <a:avLst/>
              </a:prstTxWarp>
            </a:bodyPr>
            <a:lstStyle/>
            <a:p>
              <a:pPr defTabSz="932563"/>
              <a:endParaRPr lang="en-US" sz="2000">
                <a:gradFill>
                  <a:gsLst>
                    <a:gs pos="0">
                      <a:srgbClr val="505050"/>
                    </a:gs>
                    <a:gs pos="100000">
                      <a:srgbClr val="505050"/>
                    </a:gs>
                  </a:gsLst>
                  <a:lin ang="5400000" scaled="1"/>
                </a:gradFill>
                <a:latin typeface="Segoe UI"/>
              </a:endParaRPr>
            </a:p>
          </p:txBody>
        </p:sp>
      </p:grpSp>
      <p:grpSp>
        <p:nvGrpSpPr>
          <p:cNvPr id="23" name="Group 22">
            <a:extLst>
              <a:ext uri="{FF2B5EF4-FFF2-40B4-BE49-F238E27FC236}">
                <a16:creationId xmlns:a16="http://schemas.microsoft.com/office/drawing/2014/main" id="{FA77A969-5115-4B7F-A6CF-0756159EB4C1}"/>
              </a:ext>
            </a:extLst>
          </p:cNvPr>
          <p:cNvGrpSpPr/>
          <p:nvPr/>
        </p:nvGrpSpPr>
        <p:grpSpPr>
          <a:xfrm>
            <a:off x="212979" y="6069824"/>
            <a:ext cx="4152158" cy="365708"/>
            <a:chOff x="426425" y="4250976"/>
            <a:chExt cx="4071112" cy="358570"/>
          </a:xfrm>
        </p:grpSpPr>
        <p:sp>
          <p:nvSpPr>
            <p:cNvPr id="24" name="Rectangle 23">
              <a:extLst>
                <a:ext uri="{FF2B5EF4-FFF2-40B4-BE49-F238E27FC236}">
                  <a16:creationId xmlns:a16="http://schemas.microsoft.com/office/drawing/2014/main" id="{B9358D70-F598-4A58-B62C-7BE0E662E82C}"/>
                </a:ext>
              </a:extLst>
            </p:cNvPr>
            <p:cNvSpPr/>
            <p:nvPr/>
          </p:nvSpPr>
          <p:spPr>
            <a:xfrm>
              <a:off x="912337" y="4294455"/>
              <a:ext cx="3585200" cy="266312"/>
            </a:xfrm>
            <a:prstGeom prst="rect">
              <a:avLst/>
            </a:prstGeom>
          </p:spPr>
          <p:txBody>
            <a:bodyPr wrap="square" lIns="0" tIns="0" rIns="0" bIns="0" anchor="ctr" anchorCtr="0">
              <a:spAutoFit/>
            </a:bodyPr>
            <a:lstStyle/>
            <a:p>
              <a:pPr defTabSz="931756" fontAlgn="base">
                <a:spcBef>
                  <a:spcPct val="0"/>
                </a:spcBef>
                <a:spcAft>
                  <a:spcPts val="2400"/>
                </a:spcAft>
                <a:defRPr/>
              </a:pPr>
              <a:r>
                <a:rPr lang="en-US" kern="0">
                  <a:solidFill>
                    <a:srgbClr val="1A1A1A"/>
                  </a:solidFill>
                  <a:latin typeface="Segoe UI" panose="020B0502040204020203" pitchFamily="34" charset="0"/>
                  <a:ea typeface="Segoe UI Light" charset="0"/>
                  <a:cs typeface="Segoe UI" panose="020B0502040204020203" pitchFamily="34" charset="0"/>
                </a:rPr>
                <a:t>Dashboard views</a:t>
              </a:r>
            </a:p>
          </p:txBody>
        </p:sp>
        <p:sp>
          <p:nvSpPr>
            <p:cNvPr id="25" name="arrow_15" title="Icon of a arrow in a circle pointed right">
              <a:extLst>
                <a:ext uri="{FF2B5EF4-FFF2-40B4-BE49-F238E27FC236}">
                  <a16:creationId xmlns:a16="http://schemas.microsoft.com/office/drawing/2014/main" id="{B2AABDCC-0D05-4351-9BBF-8C8FBE7E44DB}"/>
                </a:ext>
              </a:extLst>
            </p:cNvPr>
            <p:cNvSpPr>
              <a:spLocks noChangeAspect="1" noEditPoints="1"/>
            </p:cNvSpPr>
            <p:nvPr/>
          </p:nvSpPr>
          <p:spPr bwMode="auto">
            <a:xfrm>
              <a:off x="426425" y="4250976"/>
              <a:ext cx="360207" cy="35857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2"/>
              </a:solidFill>
              <a:prstDash val="solid"/>
              <a:miter lim="800000"/>
              <a:headEnd/>
              <a:tailEnd/>
            </a:ln>
            <a:extLst/>
          </p:spPr>
          <p:txBody>
            <a:bodyPr vert="horz" wrap="square" lIns="91427" tIns="45713" rIns="91427" bIns="45713" numCol="1" anchor="ctr" anchorCtr="0" compatLnSpc="1">
              <a:prstTxWarp prst="textNoShape">
                <a:avLst/>
              </a:prstTxWarp>
            </a:bodyPr>
            <a:lstStyle/>
            <a:p>
              <a:pPr defTabSz="932563"/>
              <a:endParaRPr lang="en-US" sz="2000">
                <a:gradFill>
                  <a:gsLst>
                    <a:gs pos="0">
                      <a:srgbClr val="505050"/>
                    </a:gs>
                    <a:gs pos="100000">
                      <a:srgbClr val="505050"/>
                    </a:gs>
                  </a:gsLst>
                  <a:lin ang="5400000" scaled="1"/>
                </a:gradFill>
                <a:latin typeface="Segoe UI"/>
              </a:endParaRPr>
            </a:p>
          </p:txBody>
        </p:sp>
      </p:grpSp>
      <p:pic>
        <p:nvPicPr>
          <p:cNvPr id="9" name="Picture 8">
            <a:extLst>
              <a:ext uri="{FF2B5EF4-FFF2-40B4-BE49-F238E27FC236}">
                <a16:creationId xmlns:a16="http://schemas.microsoft.com/office/drawing/2014/main" id="{AA486230-D724-4C8E-B44D-F3048400DDC9}"/>
              </a:ext>
            </a:extLst>
          </p:cNvPr>
          <p:cNvPicPr>
            <a:picLocks noChangeAspect="1"/>
          </p:cNvPicPr>
          <p:nvPr/>
        </p:nvPicPr>
        <p:blipFill>
          <a:blip r:embed="rId4"/>
          <a:stretch>
            <a:fillRect/>
          </a:stretch>
        </p:blipFill>
        <p:spPr>
          <a:xfrm>
            <a:off x="5026575" y="3747722"/>
            <a:ext cx="6096000" cy="3376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9822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A211-271F-455E-8452-B356DE9514FA}"/>
              </a:ext>
            </a:extLst>
          </p:cNvPr>
          <p:cNvSpPr>
            <a:spLocks noGrp="1"/>
          </p:cNvSpPr>
          <p:nvPr>
            <p:ph type="title"/>
          </p:nvPr>
        </p:nvSpPr>
        <p:spPr>
          <a:xfrm>
            <a:off x="5273159" y="2537196"/>
            <a:ext cx="4840911" cy="997196"/>
          </a:xfrm>
        </p:spPr>
        <p:txBody>
          <a:bodyPr/>
          <a:lstStyle/>
          <a:p>
            <a:r>
              <a:rPr lang="en-US"/>
              <a:t>Lifecycle management</a:t>
            </a:r>
            <a:endParaRPr lang="en-US" sz="1961" spc="0">
              <a:gradFill>
                <a:gsLst>
                  <a:gs pos="1250">
                    <a:schemeClr val="tx2"/>
                  </a:gs>
                  <a:gs pos="100000">
                    <a:schemeClr val="tx2"/>
                  </a:gs>
                </a:gsLst>
                <a:lin ang="5400000" scaled="0"/>
              </a:gradFill>
              <a:latin typeface="+mn-lt"/>
              <a:cs typeface="Segoe UI Semilight" panose="020B0402040204020203" pitchFamily="34" charset="0"/>
            </a:endParaRPr>
          </a:p>
        </p:txBody>
      </p:sp>
      <p:grpSp>
        <p:nvGrpSpPr>
          <p:cNvPr id="10" name="Group 9">
            <a:extLst>
              <a:ext uri="{FF2B5EF4-FFF2-40B4-BE49-F238E27FC236}">
                <a16:creationId xmlns:a16="http://schemas.microsoft.com/office/drawing/2014/main" id="{FD8C4DAC-707C-45BC-8B69-41274708CB2F}"/>
              </a:ext>
            </a:extLst>
          </p:cNvPr>
          <p:cNvGrpSpPr/>
          <p:nvPr/>
        </p:nvGrpSpPr>
        <p:grpSpPr>
          <a:xfrm>
            <a:off x="1790572" y="2786251"/>
            <a:ext cx="2240762" cy="2241062"/>
            <a:chOff x="1981867" y="2501829"/>
            <a:chExt cx="1698468" cy="1698696"/>
          </a:xfrm>
        </p:grpSpPr>
        <p:sp>
          <p:nvSpPr>
            <p:cNvPr id="11" name="Oval 6">
              <a:extLst>
                <a:ext uri="{FF2B5EF4-FFF2-40B4-BE49-F238E27FC236}">
                  <a16:creationId xmlns:a16="http://schemas.microsoft.com/office/drawing/2014/main" id="{087B7B24-E93C-4A8E-9ABB-86AA10FE4B0E}"/>
                </a:ext>
              </a:extLst>
            </p:cNvPr>
            <p:cNvSpPr/>
            <p:nvPr/>
          </p:nvSpPr>
          <p:spPr>
            <a:xfrm>
              <a:off x="1981867"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 name="Oval 11">
              <a:extLst>
                <a:ext uri="{FF2B5EF4-FFF2-40B4-BE49-F238E27FC236}">
                  <a16:creationId xmlns:a16="http://schemas.microsoft.com/office/drawing/2014/main" id="{8E7F19A4-9906-44D6-8824-1AF775E728FA}"/>
                </a:ext>
              </a:extLst>
            </p:cNvPr>
            <p:cNvSpPr/>
            <p:nvPr/>
          </p:nvSpPr>
          <p:spPr bwMode="auto">
            <a:xfrm>
              <a:off x="2781184" y="3175268"/>
              <a:ext cx="660055" cy="6600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DevUpdate_ECC5" title="Icon of a clock with an arrow around it pointing clockwise">
            <a:extLst>
              <a:ext uri="{FF2B5EF4-FFF2-40B4-BE49-F238E27FC236}">
                <a16:creationId xmlns:a16="http://schemas.microsoft.com/office/drawing/2014/main" id="{A64DFC31-CA3F-40C0-AED4-7A45FD2A438B}"/>
              </a:ext>
            </a:extLst>
          </p:cNvPr>
          <p:cNvSpPr>
            <a:spLocks noChangeAspect="1" noEditPoints="1"/>
          </p:cNvSpPr>
          <p:nvPr/>
        </p:nvSpPr>
        <p:spPr bwMode="auto">
          <a:xfrm>
            <a:off x="2316707" y="3311830"/>
            <a:ext cx="1188491" cy="1189903"/>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1882452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495D4CB1-6A2D-4DD7-A1B6-3BC4180B8344}"/>
              </a:ext>
            </a:extLst>
          </p:cNvPr>
          <p:cNvSpPr>
            <a:spLocks noGrp="1"/>
          </p:cNvSpPr>
          <p:nvPr>
            <p:ph type="title"/>
          </p:nvPr>
        </p:nvSpPr>
        <p:spPr>
          <a:xfrm>
            <a:off x="6595533" y="457199"/>
            <a:ext cx="5011250" cy="1107996"/>
          </a:xfrm>
        </p:spPr>
        <p:txBody>
          <a:bodyPr/>
          <a:lstStyle/>
          <a:p>
            <a:r>
              <a:rPr lang="en-US"/>
              <a:t>Identity Governance is key in a modern world</a:t>
            </a:r>
          </a:p>
        </p:txBody>
      </p:sp>
      <p:sp>
        <p:nvSpPr>
          <p:cNvPr id="3" name="Text Placeholder 2">
            <a:extLst>
              <a:ext uri="{FF2B5EF4-FFF2-40B4-BE49-F238E27FC236}">
                <a16:creationId xmlns:a16="http://schemas.microsoft.com/office/drawing/2014/main" id="{F6786963-A4BF-41EB-97C6-28F65966E779}"/>
              </a:ext>
            </a:extLst>
          </p:cNvPr>
          <p:cNvSpPr>
            <a:spLocks noGrp="1"/>
          </p:cNvSpPr>
          <p:nvPr>
            <p:ph type="body" sz="quarter" idx="10"/>
          </p:nvPr>
        </p:nvSpPr>
        <p:spPr>
          <a:xfrm>
            <a:off x="6595533" y="1697047"/>
            <a:ext cx="5232399" cy="4139595"/>
          </a:xfrm>
        </p:spPr>
        <p:txBody>
          <a:bodyPr anchor="ctr"/>
          <a:lstStyle/>
          <a:p>
            <a:pPr>
              <a:spcBef>
                <a:spcPts val="1800"/>
              </a:spcBef>
            </a:pPr>
            <a:r>
              <a:rPr lang="en-US"/>
              <a:t>Who has / should have access</a:t>
            </a:r>
            <a:br>
              <a:rPr lang="en-US"/>
            </a:br>
            <a:r>
              <a:rPr lang="en-US"/>
              <a:t>to which resources?</a:t>
            </a:r>
          </a:p>
          <a:p>
            <a:pPr>
              <a:spcBef>
                <a:spcPts val="1800"/>
              </a:spcBef>
            </a:pPr>
            <a:r>
              <a:rPr lang="en-US"/>
              <a:t>What are they doing</a:t>
            </a:r>
            <a:br>
              <a:rPr lang="en-US"/>
            </a:br>
            <a:r>
              <a:rPr lang="en-US"/>
              <a:t>with that access?</a:t>
            </a:r>
          </a:p>
          <a:p>
            <a:pPr>
              <a:spcBef>
                <a:spcPts val="1800"/>
              </a:spcBef>
            </a:pPr>
            <a:r>
              <a:rPr lang="en-US"/>
              <a:t>Are there effective organizational controls for managing access?</a:t>
            </a:r>
          </a:p>
          <a:p>
            <a:pPr>
              <a:spcBef>
                <a:spcPts val="1800"/>
              </a:spcBef>
            </a:pPr>
            <a:r>
              <a:rPr lang="en-US"/>
              <a:t>Can auditors verify that</a:t>
            </a:r>
            <a:br>
              <a:rPr lang="en-US"/>
            </a:br>
            <a:r>
              <a:rPr lang="en-US"/>
              <a:t>the controls are working?</a:t>
            </a:r>
          </a:p>
        </p:txBody>
      </p:sp>
      <p:pic>
        <p:nvPicPr>
          <p:cNvPr id="61" name="Picture 60">
            <a:extLst>
              <a:ext uri="{FF2B5EF4-FFF2-40B4-BE49-F238E27FC236}">
                <a16:creationId xmlns:a16="http://schemas.microsoft.com/office/drawing/2014/main" id="{4ACFC475-B58E-4B58-9663-CCC5C0E9F303}"/>
              </a:ext>
            </a:extLst>
          </p:cNvPr>
          <p:cNvPicPr>
            <a:picLocks noChangeAspect="1"/>
          </p:cNvPicPr>
          <p:nvPr/>
        </p:nvPicPr>
        <p:blipFill>
          <a:blip r:embed="rId3">
            <a:duotone>
              <a:srgbClr val="D2D2D2">
                <a:shade val="45000"/>
                <a:satMod val="135000"/>
              </a:srgbClr>
              <a:prstClr val="white"/>
            </a:duotone>
            <a:extLst>
              <a:ext uri="{28A0092B-C50C-407E-A947-70E740481C1C}">
                <a14:useLocalDpi xmlns:a14="http://schemas.microsoft.com/office/drawing/2010/main" val="0"/>
              </a:ext>
            </a:extLst>
          </a:blip>
          <a:stretch>
            <a:fillRect/>
          </a:stretch>
        </p:blipFill>
        <p:spPr>
          <a:xfrm>
            <a:off x="1334622" y="1226524"/>
            <a:ext cx="4024440" cy="4024440"/>
          </a:xfrm>
          <a:prstGeom prst="rect">
            <a:avLst/>
          </a:prstGeom>
        </p:spPr>
      </p:pic>
      <p:pic>
        <p:nvPicPr>
          <p:cNvPr id="62" name="Picture 61">
            <a:extLst>
              <a:ext uri="{FF2B5EF4-FFF2-40B4-BE49-F238E27FC236}">
                <a16:creationId xmlns:a16="http://schemas.microsoft.com/office/drawing/2014/main" id="{187B1139-B24C-45D4-8AA1-2D0A5A284076}"/>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38226" y="1226524"/>
            <a:ext cx="4024440" cy="4024440"/>
          </a:xfrm>
          <a:prstGeom prst="rect">
            <a:avLst/>
          </a:prstGeom>
        </p:spPr>
      </p:pic>
      <p:sp>
        <p:nvSpPr>
          <p:cNvPr id="64" name="Rectangle 63">
            <a:extLst>
              <a:ext uri="{FF2B5EF4-FFF2-40B4-BE49-F238E27FC236}">
                <a16:creationId xmlns:a16="http://schemas.microsoft.com/office/drawing/2014/main" id="{991D586A-9AD1-470E-93D1-FC41E5308095}"/>
              </a:ext>
            </a:extLst>
          </p:cNvPr>
          <p:cNvSpPr/>
          <p:nvPr/>
        </p:nvSpPr>
        <p:spPr bwMode="auto">
          <a:xfrm>
            <a:off x="2641407" y="3728424"/>
            <a:ext cx="1968694" cy="484144"/>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70" normalizeH="0" baseline="0" noProof="0">
                <a:ln>
                  <a:noFill/>
                </a:ln>
                <a:solidFill>
                  <a:srgbClr val="FFFFFF"/>
                </a:solidFill>
                <a:effectLst/>
                <a:uLnTx/>
                <a:uFillTx/>
                <a:latin typeface="Segoe UI Semibold"/>
                <a:ea typeface="Segoe UI Black" panose="020B0A02040204020203" pitchFamily="34" charset="0"/>
                <a:cs typeface="Segoe UI Semilight" panose="020B0402040204020203" pitchFamily="34" charset="0"/>
              </a:rPr>
              <a:t>Productivity</a:t>
            </a:r>
          </a:p>
        </p:txBody>
      </p:sp>
      <p:sp>
        <p:nvSpPr>
          <p:cNvPr id="71" name="Rectangle 70">
            <a:extLst>
              <a:ext uri="{FF2B5EF4-FFF2-40B4-BE49-F238E27FC236}">
                <a16:creationId xmlns:a16="http://schemas.microsoft.com/office/drawing/2014/main" id="{FDCECC39-9C55-4CA9-9E8A-9A3389AE2989}"/>
              </a:ext>
            </a:extLst>
          </p:cNvPr>
          <p:cNvSpPr/>
          <p:nvPr/>
        </p:nvSpPr>
        <p:spPr bwMode="auto">
          <a:xfrm>
            <a:off x="1922665" y="1728174"/>
            <a:ext cx="2224426" cy="475956"/>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70" normalizeH="0" baseline="0" noProof="0">
                <a:ln>
                  <a:noFill/>
                </a:ln>
                <a:solidFill>
                  <a:srgbClr val="1A1A1A"/>
                </a:solidFill>
                <a:effectLst/>
                <a:uLnTx/>
                <a:uFillTx/>
                <a:latin typeface="Segoe UI Semibold"/>
                <a:ea typeface="Segoe UI Black" panose="020B0A02040204020203" pitchFamily="34" charset="0"/>
                <a:cs typeface="Segoe UI Semilight" panose="020B0402040204020203" pitchFamily="34" charset="0"/>
              </a:rPr>
              <a:t>Security</a:t>
            </a:r>
          </a:p>
        </p:txBody>
      </p:sp>
      <p:sp>
        <p:nvSpPr>
          <p:cNvPr id="66" name="inner mask">
            <a:extLst>
              <a:ext uri="{FF2B5EF4-FFF2-40B4-BE49-F238E27FC236}">
                <a16:creationId xmlns:a16="http://schemas.microsoft.com/office/drawing/2014/main" id="{D996EF73-9713-4F3F-A787-FD53AC004A6C}"/>
              </a:ext>
            </a:extLst>
          </p:cNvPr>
          <p:cNvSpPr/>
          <p:nvPr/>
        </p:nvSpPr>
        <p:spPr>
          <a:xfrm>
            <a:off x="834043" y="724143"/>
            <a:ext cx="5029200" cy="5029200"/>
          </a:xfrm>
          <a:prstGeom prst="donut">
            <a:avLst>
              <a:gd name="adj" fmla="val 9302"/>
            </a:avLst>
          </a:prstGeom>
          <a:solidFill>
            <a:srgbClr val="0078D7"/>
          </a:solidFill>
          <a:ln w="76200" cap="flat" cmpd="sng" algn="ctr">
            <a:noFill/>
            <a:prstDash val="solid"/>
          </a:ln>
          <a:effectLst/>
        </p:spPr>
        <p:txBody>
          <a:bodyPr tIns="0"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76" name="Rectangle 75">
            <a:extLst>
              <a:ext uri="{FF2B5EF4-FFF2-40B4-BE49-F238E27FC236}">
                <a16:creationId xmlns:a16="http://schemas.microsoft.com/office/drawing/2014/main" id="{7952865B-D58B-4DD8-B788-92632D8EF92D}"/>
              </a:ext>
            </a:extLst>
          </p:cNvPr>
          <p:cNvSpPr/>
          <p:nvPr/>
        </p:nvSpPr>
        <p:spPr>
          <a:xfrm>
            <a:off x="834041" y="1004273"/>
            <a:ext cx="5029201" cy="4749070"/>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ArchUp">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a:ea typeface="Segoe UI Black" panose="020B0A02040204020203" pitchFamily="34" charset="0"/>
                <a:cs typeface="Segoe UI Semilight" panose="020B0402040204020203" pitchFamily="34" charset="0"/>
              </a:rPr>
              <a:t>Governance</a:t>
            </a:r>
          </a:p>
        </p:txBody>
      </p:sp>
      <p:sp>
        <p:nvSpPr>
          <p:cNvPr id="77" name="Rectangle 76">
            <a:extLst>
              <a:ext uri="{FF2B5EF4-FFF2-40B4-BE49-F238E27FC236}">
                <a16:creationId xmlns:a16="http://schemas.microsoft.com/office/drawing/2014/main" id="{6E99E2C6-473C-495D-B5DF-A62F46CA1399}"/>
              </a:ext>
            </a:extLst>
          </p:cNvPr>
          <p:cNvSpPr/>
          <p:nvPr/>
        </p:nvSpPr>
        <p:spPr>
          <a:xfrm>
            <a:off x="2723957" y="4128628"/>
            <a:ext cx="2286000" cy="584775"/>
          </a:xfrm>
          <a:prstGeom prst="rect">
            <a:avLst/>
          </a:prstGeom>
        </p:spPr>
        <p:txBody>
          <a:bodyPr wrap="square" lIns="0" r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Timely access to the </a:t>
            </a:r>
            <a:r>
              <a:rPr kumimoji="0" lang="en-US" sz="1600" b="1" i="0" u="none" strike="noStrike" kern="1200" cap="none" spc="0" normalizeH="0" baseline="0" noProof="0">
                <a:ln>
                  <a:noFill/>
                </a:ln>
                <a:solidFill>
                  <a:srgbClr val="FFFFFF"/>
                </a:solidFill>
                <a:effectLst/>
                <a:uLnTx/>
                <a:uFillTx/>
                <a:latin typeface="Segoe UI"/>
                <a:ea typeface="+mn-ea"/>
                <a:cs typeface="+mn-cs"/>
              </a:rPr>
              <a:t>right resources</a:t>
            </a:r>
          </a:p>
        </p:txBody>
      </p:sp>
      <p:sp>
        <p:nvSpPr>
          <p:cNvPr id="78" name="Rectangle 77">
            <a:extLst>
              <a:ext uri="{FF2B5EF4-FFF2-40B4-BE49-F238E27FC236}">
                <a16:creationId xmlns:a16="http://schemas.microsoft.com/office/drawing/2014/main" id="{8A8B213E-424E-4EDB-A44C-7A195940155D}"/>
              </a:ext>
            </a:extLst>
          </p:cNvPr>
          <p:cNvSpPr/>
          <p:nvPr/>
        </p:nvSpPr>
        <p:spPr>
          <a:xfrm>
            <a:off x="1821607" y="2188332"/>
            <a:ext cx="2426543" cy="584775"/>
          </a:xfrm>
          <a:prstGeom prst="rect">
            <a:avLst/>
          </a:prstGeom>
        </p:spPr>
        <p:txBody>
          <a:bodyPr wrap="square" lIns="0" r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a:ea typeface="+mn-ea"/>
                <a:cs typeface="+mn-cs"/>
              </a:rPr>
              <a:t>The </a:t>
            </a:r>
            <a:r>
              <a:rPr kumimoji="0" lang="en-US" sz="1600" b="1" i="0" u="none" strike="noStrike" kern="1200" cap="none" spc="0" normalizeH="0" baseline="0" noProof="0">
                <a:ln>
                  <a:noFill/>
                </a:ln>
                <a:solidFill>
                  <a:srgbClr val="1A1A1A"/>
                </a:solidFill>
                <a:effectLst/>
                <a:uLnTx/>
                <a:uFillTx/>
                <a:latin typeface="Segoe UI"/>
                <a:ea typeface="+mn-ea"/>
                <a:cs typeface="+mn-cs"/>
              </a:rPr>
              <a:t>right people</a:t>
            </a:r>
            <a:r>
              <a:rPr kumimoji="0" lang="en-US" sz="1600" b="0" i="0" u="none" strike="noStrike" kern="1200" cap="none" spc="0" normalizeH="0" baseline="0" noProof="0">
                <a:ln>
                  <a:noFill/>
                </a:ln>
                <a:solidFill>
                  <a:srgbClr val="1A1A1A"/>
                </a:solidFill>
                <a:effectLst/>
                <a:uLnTx/>
                <a:uFillTx/>
                <a:latin typeface="Segoe UI"/>
                <a:ea typeface="+mn-ea"/>
                <a:cs typeface="+mn-cs"/>
              </a:rPr>
              <a:t> have the </a:t>
            </a:r>
            <a:r>
              <a:rPr kumimoji="0" lang="en-US" sz="1600" b="1" i="0" u="none" strike="noStrike" kern="1200" cap="none" spc="0" normalizeH="0" baseline="0" noProof="0">
                <a:ln>
                  <a:noFill/>
                </a:ln>
                <a:solidFill>
                  <a:srgbClr val="1A1A1A"/>
                </a:solidFill>
                <a:effectLst/>
                <a:uLnTx/>
                <a:uFillTx/>
                <a:latin typeface="Segoe UI"/>
                <a:ea typeface="+mn-ea"/>
                <a:cs typeface="+mn-cs"/>
              </a:rPr>
              <a:t>right access </a:t>
            </a:r>
            <a:r>
              <a:rPr kumimoji="0" lang="en-US" sz="1600" b="0" i="0" u="none" strike="noStrike" kern="1200" cap="none" spc="0" normalizeH="0" baseline="0" noProof="0">
                <a:ln>
                  <a:noFill/>
                </a:ln>
                <a:solidFill>
                  <a:srgbClr val="1A1A1A"/>
                </a:solidFill>
                <a:effectLst/>
                <a:uLnTx/>
                <a:uFillTx/>
                <a:latin typeface="Segoe UI"/>
                <a:ea typeface="+mn-ea"/>
                <a:cs typeface="+mn-cs"/>
              </a:rPr>
              <a:t>to resources</a:t>
            </a:r>
          </a:p>
        </p:txBody>
      </p:sp>
      <p:sp>
        <p:nvSpPr>
          <p:cNvPr id="81" name="Rectangle 80">
            <a:extLst>
              <a:ext uri="{FF2B5EF4-FFF2-40B4-BE49-F238E27FC236}">
                <a16:creationId xmlns:a16="http://schemas.microsoft.com/office/drawing/2014/main" id="{13F9AC7B-5048-4916-AE00-1E5A631EAB2F}"/>
              </a:ext>
            </a:extLst>
          </p:cNvPr>
          <p:cNvSpPr/>
          <p:nvPr/>
        </p:nvSpPr>
        <p:spPr>
          <a:xfrm>
            <a:off x="1009650" y="813773"/>
            <a:ext cx="4654046" cy="4749070"/>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ArchDown">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The </a:t>
            </a:r>
            <a:r>
              <a:rPr kumimoji="0" lang="en-US" sz="1765" b="1" i="0" u="none" strike="noStrike" kern="1200" cap="none" spc="0" normalizeH="0" baseline="0" noProof="0">
                <a:ln>
                  <a:noFill/>
                </a:ln>
                <a:solidFill>
                  <a:srgbClr val="FFFFFF"/>
                </a:solidFill>
                <a:effectLst/>
                <a:uLnTx/>
                <a:uFillTx/>
                <a:latin typeface="Segoe UI"/>
                <a:ea typeface="+mn-ea"/>
                <a:cs typeface="+mn-cs"/>
              </a:rPr>
              <a:t>right controls </a:t>
            </a:r>
            <a:r>
              <a:rPr kumimoji="0" lang="en-US" sz="1765" b="0" i="0" u="none" strike="noStrike" kern="1200" cap="none" spc="0" normalizeH="0" baseline="0" noProof="0">
                <a:ln>
                  <a:noFill/>
                </a:ln>
                <a:solidFill>
                  <a:srgbClr val="FFFFFF"/>
                </a:solidFill>
                <a:effectLst/>
                <a:uLnTx/>
                <a:uFillTx/>
                <a:latin typeface="Segoe UI"/>
                <a:ea typeface="+mn-ea"/>
                <a:cs typeface="+mn-cs"/>
              </a:rPr>
              <a:t>that ensure secure productivity</a:t>
            </a:r>
          </a:p>
        </p:txBody>
      </p:sp>
    </p:spTree>
    <p:extLst>
      <p:ext uri="{BB962C8B-B14F-4D97-AF65-F5344CB8AC3E}">
        <p14:creationId xmlns:p14="http://schemas.microsoft.com/office/powerpoint/2010/main" val="271139323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495D4CB1-6A2D-4DD7-A1B6-3BC4180B8344}"/>
              </a:ext>
            </a:extLst>
          </p:cNvPr>
          <p:cNvSpPr>
            <a:spLocks noGrp="1"/>
          </p:cNvSpPr>
          <p:nvPr>
            <p:ph type="title"/>
          </p:nvPr>
        </p:nvSpPr>
        <p:spPr>
          <a:xfrm>
            <a:off x="5817721" y="457200"/>
            <a:ext cx="6109814" cy="1205345"/>
          </a:xfrm>
        </p:spPr>
        <p:txBody>
          <a:bodyPr/>
          <a:lstStyle/>
          <a:p>
            <a:r>
              <a:rPr lang="en-US"/>
              <a:t>Identity lifecycle management is the foundation</a:t>
            </a:r>
          </a:p>
        </p:txBody>
      </p:sp>
      <p:sp>
        <p:nvSpPr>
          <p:cNvPr id="3" name="Text Placeholder 2">
            <a:extLst>
              <a:ext uri="{FF2B5EF4-FFF2-40B4-BE49-F238E27FC236}">
                <a16:creationId xmlns:a16="http://schemas.microsoft.com/office/drawing/2014/main" id="{F6786963-A4BF-41EB-97C6-28F65966E779}"/>
              </a:ext>
            </a:extLst>
          </p:cNvPr>
          <p:cNvSpPr>
            <a:spLocks noGrp="1"/>
          </p:cNvSpPr>
          <p:nvPr>
            <p:ph type="body" sz="quarter" idx="10"/>
          </p:nvPr>
        </p:nvSpPr>
        <p:spPr>
          <a:xfrm>
            <a:off x="6595533" y="1899741"/>
            <a:ext cx="5232399" cy="4570482"/>
          </a:xfrm>
        </p:spPr>
        <p:txBody>
          <a:bodyPr anchor="ctr"/>
          <a:lstStyle/>
          <a:p>
            <a:pPr>
              <a:spcBef>
                <a:spcPts val="1800"/>
              </a:spcBef>
            </a:pPr>
            <a:r>
              <a:rPr lang="en-US"/>
              <a:t>How quickly can a person have access to the resources they need, when they join my organization?</a:t>
            </a:r>
          </a:p>
          <a:p>
            <a:pPr>
              <a:spcBef>
                <a:spcPts val="1800"/>
              </a:spcBef>
            </a:pPr>
            <a:r>
              <a:rPr lang="en-US"/>
              <a:t>How should the access change over time based on changes to the person’s status? </a:t>
            </a:r>
          </a:p>
          <a:p>
            <a:pPr>
              <a:spcBef>
                <a:spcPts val="1800"/>
              </a:spcBef>
            </a:pPr>
            <a:r>
              <a:rPr lang="en-US"/>
              <a:t>How do I automate this process?</a:t>
            </a:r>
          </a:p>
          <a:p>
            <a:pPr>
              <a:spcBef>
                <a:spcPts val="1800"/>
              </a:spcBef>
            </a:pPr>
            <a:r>
              <a:rPr lang="en-US"/>
              <a:t>How do I know if the process is working?</a:t>
            </a:r>
          </a:p>
        </p:txBody>
      </p:sp>
      <p:pic>
        <p:nvPicPr>
          <p:cNvPr id="61" name="Picture 60">
            <a:extLst>
              <a:ext uri="{FF2B5EF4-FFF2-40B4-BE49-F238E27FC236}">
                <a16:creationId xmlns:a16="http://schemas.microsoft.com/office/drawing/2014/main" id="{4ACFC475-B58E-4B58-9663-CCC5C0E9F303}"/>
              </a:ext>
            </a:extLst>
          </p:cNvPr>
          <p:cNvPicPr>
            <a:picLocks noChangeAspect="1"/>
          </p:cNvPicPr>
          <p:nvPr/>
        </p:nvPicPr>
        <p:blipFill>
          <a:blip r:embed="rId3">
            <a:duotone>
              <a:srgbClr val="D2D2D2">
                <a:shade val="45000"/>
                <a:satMod val="135000"/>
              </a:srgbClr>
              <a:prstClr val="white"/>
            </a:duotone>
            <a:extLst>
              <a:ext uri="{28A0092B-C50C-407E-A947-70E740481C1C}">
                <a14:useLocalDpi xmlns:a14="http://schemas.microsoft.com/office/drawing/2010/main" val="0"/>
              </a:ext>
            </a:extLst>
          </a:blip>
          <a:stretch>
            <a:fillRect/>
          </a:stretch>
        </p:blipFill>
        <p:spPr>
          <a:xfrm>
            <a:off x="1141891" y="1362480"/>
            <a:ext cx="4024440" cy="4024440"/>
          </a:xfrm>
          <a:prstGeom prst="rect">
            <a:avLst/>
          </a:prstGeom>
        </p:spPr>
      </p:pic>
      <p:pic>
        <p:nvPicPr>
          <p:cNvPr id="62" name="Picture 61">
            <a:extLst>
              <a:ext uri="{FF2B5EF4-FFF2-40B4-BE49-F238E27FC236}">
                <a16:creationId xmlns:a16="http://schemas.microsoft.com/office/drawing/2014/main" id="{187B1139-B24C-45D4-8AA1-2D0A5A284076}"/>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145495" y="1362480"/>
            <a:ext cx="4024440" cy="4024440"/>
          </a:xfrm>
          <a:prstGeom prst="rect">
            <a:avLst/>
          </a:prstGeom>
        </p:spPr>
      </p:pic>
      <p:sp>
        <p:nvSpPr>
          <p:cNvPr id="64" name="Rectangle 63">
            <a:extLst>
              <a:ext uri="{FF2B5EF4-FFF2-40B4-BE49-F238E27FC236}">
                <a16:creationId xmlns:a16="http://schemas.microsoft.com/office/drawing/2014/main" id="{991D586A-9AD1-470E-93D1-FC41E5308095}"/>
              </a:ext>
            </a:extLst>
          </p:cNvPr>
          <p:cNvSpPr/>
          <p:nvPr/>
        </p:nvSpPr>
        <p:spPr bwMode="auto">
          <a:xfrm>
            <a:off x="2448676" y="3864380"/>
            <a:ext cx="1968694" cy="484144"/>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70" normalizeH="0" baseline="0" noProof="0">
                <a:ln>
                  <a:noFill/>
                </a:ln>
                <a:solidFill>
                  <a:srgbClr val="FFFFFF"/>
                </a:solidFill>
                <a:effectLst/>
                <a:uLnTx/>
                <a:uFillTx/>
                <a:latin typeface="Segoe UI Semibold"/>
                <a:ea typeface="Segoe UI Black" panose="020B0A02040204020203" pitchFamily="34" charset="0"/>
                <a:cs typeface="Segoe UI Semilight" panose="020B0402040204020203" pitchFamily="34" charset="0"/>
              </a:rPr>
              <a:t>Productivity</a:t>
            </a:r>
          </a:p>
        </p:txBody>
      </p:sp>
      <p:sp>
        <p:nvSpPr>
          <p:cNvPr id="71" name="Rectangle 70">
            <a:extLst>
              <a:ext uri="{FF2B5EF4-FFF2-40B4-BE49-F238E27FC236}">
                <a16:creationId xmlns:a16="http://schemas.microsoft.com/office/drawing/2014/main" id="{FDCECC39-9C55-4CA9-9E8A-9A3389AE2989}"/>
              </a:ext>
            </a:extLst>
          </p:cNvPr>
          <p:cNvSpPr/>
          <p:nvPr/>
        </p:nvSpPr>
        <p:spPr bwMode="auto">
          <a:xfrm>
            <a:off x="1729934" y="1864130"/>
            <a:ext cx="2224426" cy="475956"/>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70" normalizeH="0" baseline="0" noProof="0">
                <a:ln>
                  <a:noFill/>
                </a:ln>
                <a:solidFill>
                  <a:srgbClr val="1A1A1A"/>
                </a:solidFill>
                <a:effectLst/>
                <a:uLnTx/>
                <a:uFillTx/>
                <a:latin typeface="Segoe UI Semibold"/>
                <a:ea typeface="Segoe UI Black" panose="020B0A02040204020203" pitchFamily="34" charset="0"/>
                <a:cs typeface="Segoe UI Semilight" panose="020B0402040204020203" pitchFamily="34" charset="0"/>
              </a:rPr>
              <a:t>Security</a:t>
            </a:r>
          </a:p>
        </p:txBody>
      </p:sp>
      <p:sp>
        <p:nvSpPr>
          <p:cNvPr id="66" name="inner mask">
            <a:extLst>
              <a:ext uri="{FF2B5EF4-FFF2-40B4-BE49-F238E27FC236}">
                <a16:creationId xmlns:a16="http://schemas.microsoft.com/office/drawing/2014/main" id="{D996EF73-9713-4F3F-A787-FD53AC004A6C}"/>
              </a:ext>
            </a:extLst>
          </p:cNvPr>
          <p:cNvSpPr/>
          <p:nvPr/>
        </p:nvSpPr>
        <p:spPr>
          <a:xfrm>
            <a:off x="641312" y="860099"/>
            <a:ext cx="5029200" cy="5029200"/>
          </a:xfrm>
          <a:prstGeom prst="donut">
            <a:avLst>
              <a:gd name="adj" fmla="val 9302"/>
            </a:avLst>
          </a:prstGeom>
          <a:solidFill>
            <a:schemeClr val="accent3"/>
          </a:solidFill>
          <a:ln w="76200" cap="flat" cmpd="sng" algn="ctr">
            <a:noFill/>
            <a:prstDash val="solid"/>
          </a:ln>
          <a:effectLst/>
        </p:spPr>
        <p:txBody>
          <a:bodyPr tIns="0"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76" name="Rectangle 75">
            <a:extLst>
              <a:ext uri="{FF2B5EF4-FFF2-40B4-BE49-F238E27FC236}">
                <a16:creationId xmlns:a16="http://schemas.microsoft.com/office/drawing/2014/main" id="{7952865B-D58B-4DD8-B788-92632D8EF92D}"/>
              </a:ext>
            </a:extLst>
          </p:cNvPr>
          <p:cNvSpPr/>
          <p:nvPr/>
        </p:nvSpPr>
        <p:spPr>
          <a:xfrm>
            <a:off x="880419" y="1114829"/>
            <a:ext cx="4502150" cy="4837970"/>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ArchUp">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a:ea typeface="Segoe UI Black" panose="020B0A02040204020203" pitchFamily="34" charset="0"/>
                <a:cs typeface="Segoe UI Semilight" panose="020B0402040204020203" pitchFamily="34" charset="0"/>
              </a:rPr>
              <a:t>Identity Lifecycle Management</a:t>
            </a:r>
          </a:p>
        </p:txBody>
      </p:sp>
      <p:sp>
        <p:nvSpPr>
          <p:cNvPr id="77" name="Rectangle 76">
            <a:extLst>
              <a:ext uri="{FF2B5EF4-FFF2-40B4-BE49-F238E27FC236}">
                <a16:creationId xmlns:a16="http://schemas.microsoft.com/office/drawing/2014/main" id="{6E99E2C6-473C-495D-B5DF-A62F46CA1399}"/>
              </a:ext>
            </a:extLst>
          </p:cNvPr>
          <p:cNvSpPr/>
          <p:nvPr/>
        </p:nvSpPr>
        <p:spPr>
          <a:xfrm>
            <a:off x="2531226" y="4264584"/>
            <a:ext cx="2286000" cy="584775"/>
          </a:xfrm>
          <a:prstGeom prst="rect">
            <a:avLst/>
          </a:prstGeom>
        </p:spPr>
        <p:txBody>
          <a:bodyPr wrap="square" lIns="0" r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Timely access to the </a:t>
            </a:r>
            <a:r>
              <a:rPr kumimoji="0" lang="en-US" sz="1600" b="1" i="0" u="none" strike="noStrike" kern="1200" cap="none" spc="0" normalizeH="0" baseline="0" noProof="0">
                <a:ln>
                  <a:noFill/>
                </a:ln>
                <a:solidFill>
                  <a:srgbClr val="FFFFFF"/>
                </a:solidFill>
                <a:effectLst/>
                <a:uLnTx/>
                <a:uFillTx/>
                <a:latin typeface="Segoe UI"/>
                <a:ea typeface="+mn-ea"/>
                <a:cs typeface="+mn-cs"/>
              </a:rPr>
              <a:t>right resources</a:t>
            </a:r>
          </a:p>
        </p:txBody>
      </p:sp>
      <p:sp>
        <p:nvSpPr>
          <p:cNvPr id="78" name="Rectangle 77">
            <a:extLst>
              <a:ext uri="{FF2B5EF4-FFF2-40B4-BE49-F238E27FC236}">
                <a16:creationId xmlns:a16="http://schemas.microsoft.com/office/drawing/2014/main" id="{8A8B213E-424E-4EDB-A44C-7A195940155D}"/>
              </a:ext>
            </a:extLst>
          </p:cNvPr>
          <p:cNvSpPr/>
          <p:nvPr/>
        </p:nvSpPr>
        <p:spPr>
          <a:xfrm>
            <a:off x="1628876" y="2324288"/>
            <a:ext cx="2426543" cy="584775"/>
          </a:xfrm>
          <a:prstGeom prst="rect">
            <a:avLst/>
          </a:prstGeom>
        </p:spPr>
        <p:txBody>
          <a:bodyPr wrap="square" lIns="0" r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a:ea typeface="+mn-ea"/>
                <a:cs typeface="+mn-cs"/>
              </a:rPr>
              <a:t>The </a:t>
            </a:r>
            <a:r>
              <a:rPr kumimoji="0" lang="en-US" sz="1600" b="1" i="0" u="none" strike="noStrike" kern="1200" cap="none" spc="0" normalizeH="0" baseline="0" noProof="0">
                <a:ln>
                  <a:noFill/>
                </a:ln>
                <a:solidFill>
                  <a:srgbClr val="1A1A1A"/>
                </a:solidFill>
                <a:effectLst/>
                <a:uLnTx/>
                <a:uFillTx/>
                <a:latin typeface="Segoe UI"/>
                <a:ea typeface="+mn-ea"/>
                <a:cs typeface="+mn-cs"/>
              </a:rPr>
              <a:t>right people</a:t>
            </a:r>
            <a:r>
              <a:rPr kumimoji="0" lang="en-US" sz="1600" b="0" i="0" u="none" strike="noStrike" kern="1200" cap="none" spc="0" normalizeH="0" baseline="0" noProof="0">
                <a:ln>
                  <a:noFill/>
                </a:ln>
                <a:solidFill>
                  <a:srgbClr val="1A1A1A"/>
                </a:solidFill>
                <a:effectLst/>
                <a:uLnTx/>
                <a:uFillTx/>
                <a:latin typeface="Segoe UI"/>
                <a:ea typeface="+mn-ea"/>
                <a:cs typeface="+mn-cs"/>
              </a:rPr>
              <a:t> have the </a:t>
            </a:r>
            <a:r>
              <a:rPr kumimoji="0" lang="en-US" sz="1600" b="1" i="0" u="none" strike="noStrike" kern="1200" cap="none" spc="0" normalizeH="0" baseline="0" noProof="0">
                <a:ln>
                  <a:noFill/>
                </a:ln>
                <a:solidFill>
                  <a:srgbClr val="1A1A1A"/>
                </a:solidFill>
                <a:effectLst/>
                <a:uLnTx/>
                <a:uFillTx/>
                <a:latin typeface="Segoe UI"/>
                <a:ea typeface="+mn-ea"/>
                <a:cs typeface="+mn-cs"/>
              </a:rPr>
              <a:t>right access </a:t>
            </a:r>
            <a:r>
              <a:rPr kumimoji="0" lang="en-US" sz="1600" b="0" i="0" u="none" strike="noStrike" kern="1200" cap="none" spc="0" normalizeH="0" baseline="0" noProof="0">
                <a:ln>
                  <a:noFill/>
                </a:ln>
                <a:solidFill>
                  <a:srgbClr val="1A1A1A"/>
                </a:solidFill>
                <a:effectLst/>
                <a:uLnTx/>
                <a:uFillTx/>
                <a:latin typeface="Segoe UI"/>
                <a:ea typeface="+mn-ea"/>
                <a:cs typeface="+mn-cs"/>
              </a:rPr>
              <a:t>to resources</a:t>
            </a:r>
          </a:p>
        </p:txBody>
      </p:sp>
      <p:sp>
        <p:nvSpPr>
          <p:cNvPr id="81" name="Rectangle 80">
            <a:extLst>
              <a:ext uri="{FF2B5EF4-FFF2-40B4-BE49-F238E27FC236}">
                <a16:creationId xmlns:a16="http://schemas.microsoft.com/office/drawing/2014/main" id="{13F9AC7B-5048-4916-AE00-1E5A631EAB2F}"/>
              </a:ext>
            </a:extLst>
          </p:cNvPr>
          <p:cNvSpPr/>
          <p:nvPr/>
        </p:nvSpPr>
        <p:spPr>
          <a:xfrm>
            <a:off x="816919" y="949729"/>
            <a:ext cx="4654046" cy="4706737"/>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ArchDown">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Enabling secure productivity</a:t>
            </a:r>
          </a:p>
        </p:txBody>
      </p:sp>
      <p:grpSp>
        <p:nvGrpSpPr>
          <p:cNvPr id="2" name="Group 1">
            <a:extLst>
              <a:ext uri="{FF2B5EF4-FFF2-40B4-BE49-F238E27FC236}">
                <a16:creationId xmlns:a16="http://schemas.microsoft.com/office/drawing/2014/main" id="{0677C32B-ED0A-45C3-A62F-4D00CD6919A0}"/>
              </a:ext>
            </a:extLst>
          </p:cNvPr>
          <p:cNvGrpSpPr/>
          <p:nvPr/>
        </p:nvGrpSpPr>
        <p:grpSpPr>
          <a:xfrm>
            <a:off x="118793" y="296588"/>
            <a:ext cx="6089273" cy="6082575"/>
            <a:chOff x="311524" y="870859"/>
            <a:chExt cx="6089273" cy="6082575"/>
          </a:xfrm>
        </p:grpSpPr>
        <p:sp>
          <p:nvSpPr>
            <p:cNvPr id="13" name="inner mask">
              <a:extLst>
                <a:ext uri="{FF2B5EF4-FFF2-40B4-BE49-F238E27FC236}">
                  <a16:creationId xmlns:a16="http://schemas.microsoft.com/office/drawing/2014/main" id="{FF5DD976-38FD-4DC7-A0DC-C20976540F0C}"/>
                </a:ext>
              </a:extLst>
            </p:cNvPr>
            <p:cNvSpPr/>
            <p:nvPr/>
          </p:nvSpPr>
          <p:spPr>
            <a:xfrm>
              <a:off x="311524" y="870859"/>
              <a:ext cx="6089273" cy="6082575"/>
            </a:xfrm>
            <a:prstGeom prst="donut">
              <a:avLst>
                <a:gd name="adj" fmla="val 9302"/>
              </a:avLst>
            </a:prstGeom>
            <a:solidFill>
              <a:srgbClr val="0078D7"/>
            </a:solidFill>
            <a:ln w="76200" cap="flat" cmpd="sng" algn="ctr">
              <a:noFill/>
              <a:prstDash val="solid"/>
            </a:ln>
            <a:effectLst/>
          </p:spPr>
          <p:txBody>
            <a:bodyPr tIns="0"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7B48FA28-493B-4F5B-AD89-E5B90F8EA80A}"/>
                </a:ext>
              </a:extLst>
            </p:cNvPr>
            <p:cNvSpPr/>
            <p:nvPr/>
          </p:nvSpPr>
          <p:spPr>
            <a:xfrm>
              <a:off x="457196" y="1197431"/>
              <a:ext cx="5704111" cy="5584370"/>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ArchUp">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Semibold"/>
                  <a:ea typeface="Segoe UI Black" panose="020B0A02040204020203" pitchFamily="34" charset="0"/>
                  <a:cs typeface="Segoe UI Semilight" panose="020B0402040204020203" pitchFamily="34" charset="0"/>
                </a:rPr>
                <a:t>Governance</a:t>
              </a:r>
            </a:p>
          </p:txBody>
        </p:sp>
        <p:sp>
          <p:nvSpPr>
            <p:cNvPr id="15" name="Rectangle 14">
              <a:extLst>
                <a:ext uri="{FF2B5EF4-FFF2-40B4-BE49-F238E27FC236}">
                  <a16:creationId xmlns:a16="http://schemas.microsoft.com/office/drawing/2014/main" id="{C7929942-56CC-4C46-B4D9-1823EF677AAD}"/>
                </a:ext>
              </a:extLst>
            </p:cNvPr>
            <p:cNvSpPr/>
            <p:nvPr/>
          </p:nvSpPr>
          <p:spPr>
            <a:xfrm>
              <a:off x="726394" y="1948542"/>
              <a:ext cx="5209448" cy="4749070"/>
            </a:xfrm>
            <a:prstGeom prst="rect">
              <a:avLst/>
            </a:prstGeom>
            <a:noFill/>
            <a:ln w="76200" cap="flat" cmpd="sng" algn="ctr">
              <a:noFill/>
              <a:prstDash val="solid"/>
              <a:headEnd type="none" w="med" len="med"/>
              <a:tailEnd type="none" w="med" len="med"/>
            </a:ln>
            <a:effectLst/>
          </p:spPr>
          <p:txBody>
            <a:bodyPr vert="horz" wrap="square" lIns="0" tIns="46637" rIns="0" bIns="46637" numCol="1" rtlCol="0" anchor="ctr" anchorCtr="0" compatLnSpc="1">
              <a:prstTxWarp prst="textArchDown">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The </a:t>
              </a:r>
              <a:r>
                <a:rPr kumimoji="0" lang="en-US" sz="1765" b="1" i="0" u="none" strike="noStrike" kern="1200" cap="none" spc="0" normalizeH="0" baseline="0" noProof="0">
                  <a:ln>
                    <a:noFill/>
                  </a:ln>
                  <a:solidFill>
                    <a:srgbClr val="FFFFFF"/>
                  </a:solidFill>
                  <a:effectLst/>
                  <a:uLnTx/>
                  <a:uFillTx/>
                  <a:latin typeface="Segoe UI"/>
                  <a:ea typeface="+mn-ea"/>
                  <a:cs typeface="+mn-cs"/>
                </a:rPr>
                <a:t>right controls </a:t>
              </a:r>
              <a:r>
                <a:rPr kumimoji="0" lang="en-US" sz="1765" b="0" i="0" u="none" strike="noStrike" kern="1200" cap="none" spc="0" normalizeH="0" baseline="0" noProof="0">
                  <a:ln>
                    <a:noFill/>
                  </a:ln>
                  <a:solidFill>
                    <a:srgbClr val="FFFFFF"/>
                  </a:solidFill>
                  <a:effectLst/>
                  <a:uLnTx/>
                  <a:uFillTx/>
                  <a:latin typeface="Segoe UI"/>
                  <a:ea typeface="+mn-ea"/>
                  <a:cs typeface="+mn-cs"/>
                </a:rPr>
                <a:t>that ensure secure productivity</a:t>
              </a:r>
            </a:p>
          </p:txBody>
        </p:sp>
      </p:grpSp>
    </p:spTree>
    <p:extLst>
      <p:ext uri="{BB962C8B-B14F-4D97-AF65-F5344CB8AC3E}">
        <p14:creationId xmlns:p14="http://schemas.microsoft.com/office/powerpoint/2010/main" val="34876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E760-E1C2-4FA1-B073-8E2D04800733}"/>
              </a:ext>
            </a:extLst>
          </p:cNvPr>
          <p:cNvSpPr>
            <a:spLocks noGrp="1"/>
          </p:cNvSpPr>
          <p:nvPr>
            <p:ph type="title"/>
          </p:nvPr>
        </p:nvSpPr>
        <p:spPr/>
        <p:txBody>
          <a:bodyPr/>
          <a:lstStyle/>
          <a:p>
            <a:r>
              <a:rPr lang="en-US"/>
              <a:t>Identity lifecycle management</a:t>
            </a:r>
          </a:p>
        </p:txBody>
      </p:sp>
      <p:sp>
        <p:nvSpPr>
          <p:cNvPr id="3" name="Text Placeholder 2">
            <a:extLst>
              <a:ext uri="{FF2B5EF4-FFF2-40B4-BE49-F238E27FC236}">
                <a16:creationId xmlns:a16="http://schemas.microsoft.com/office/drawing/2014/main" id="{F1AE9497-467D-4F2A-BF21-338691A7D5CA}"/>
              </a:ext>
            </a:extLst>
          </p:cNvPr>
          <p:cNvSpPr>
            <a:spLocks noGrp="1"/>
          </p:cNvSpPr>
          <p:nvPr>
            <p:ph type="body" sz="quarter" idx="10"/>
          </p:nvPr>
        </p:nvSpPr>
        <p:spPr>
          <a:xfrm>
            <a:off x="5228936" y="1322173"/>
            <a:ext cx="6598400" cy="4702826"/>
          </a:xfrm>
        </p:spPr>
        <p:txBody>
          <a:bodyPr/>
          <a:lstStyle/>
          <a:p>
            <a:r>
              <a:rPr lang="en-US"/>
              <a:t>Employees and contingent staff</a:t>
            </a:r>
          </a:p>
          <a:p>
            <a:pPr marL="571500" lvl="1" indent="-342900">
              <a:buFont typeface="Arial" panose="020B0604020202020204" pitchFamily="34" charset="0"/>
              <a:buChar char="•"/>
            </a:pPr>
            <a:r>
              <a:rPr lang="en-US"/>
              <a:t>Onboard from on-premises AD or cloud HR (e.g., Workday) </a:t>
            </a:r>
          </a:p>
          <a:p>
            <a:pPr marL="571500" lvl="1" indent="-342900">
              <a:buFont typeface="Arial" panose="020B0604020202020204" pitchFamily="34" charset="0"/>
              <a:buChar char="•"/>
            </a:pPr>
            <a:r>
              <a:rPr lang="en-US"/>
              <a:t>Drive productivity and agility with automation &amp; delegation capabilities </a:t>
            </a:r>
          </a:p>
          <a:p>
            <a:pPr marL="571500" lvl="1" indent="-342900">
              <a:buFont typeface="Arial" panose="020B0604020202020204" pitchFamily="34" charset="0"/>
              <a:buChar char="•"/>
            </a:pPr>
            <a:r>
              <a:rPr lang="en-US"/>
              <a:t>Enable users to manage their own credentials and use single identity to access both cloud &amp; on-premises applications</a:t>
            </a:r>
          </a:p>
          <a:p>
            <a:r>
              <a:rPr lang="en-US"/>
              <a:t>Business partners and suppliers</a:t>
            </a:r>
          </a:p>
          <a:p>
            <a:pPr marL="685800" lvl="1" indent="-457200">
              <a:buFont typeface="Arial" panose="020B0604020202020204" pitchFamily="34" charset="0"/>
              <a:buChar char="•"/>
            </a:pPr>
            <a:r>
              <a:rPr lang="en-US"/>
              <a:t>Bring in users via B2B invites and API</a:t>
            </a:r>
          </a:p>
          <a:p>
            <a:pPr marL="685800" lvl="1" indent="-457200">
              <a:buFont typeface="Arial" panose="020B0604020202020204" pitchFamily="34" charset="0"/>
              <a:buChar char="•"/>
            </a:pPr>
            <a:r>
              <a:rPr lang="en-US"/>
              <a:t>Partner users can self-request and be auto-provisioned </a:t>
            </a:r>
          </a:p>
          <a:p>
            <a:pPr marL="685800" lvl="1" indent="-457200">
              <a:buFont typeface="Arial" panose="020B0604020202020204" pitchFamily="34" charset="0"/>
              <a:buChar char="•"/>
            </a:pPr>
            <a:r>
              <a:rPr lang="en-US"/>
              <a:t>Access reviews remove unnecessary guest accounts</a:t>
            </a:r>
            <a:endParaRPr lang="en-US" sz="3600"/>
          </a:p>
        </p:txBody>
      </p:sp>
      <p:grpSp>
        <p:nvGrpSpPr>
          <p:cNvPr id="4" name="Group 3">
            <a:extLst>
              <a:ext uri="{FF2B5EF4-FFF2-40B4-BE49-F238E27FC236}">
                <a16:creationId xmlns:a16="http://schemas.microsoft.com/office/drawing/2014/main" id="{DE01BC1E-2056-4D45-A5C1-18D581382B7F}"/>
              </a:ext>
            </a:extLst>
          </p:cNvPr>
          <p:cNvGrpSpPr/>
          <p:nvPr/>
        </p:nvGrpSpPr>
        <p:grpSpPr>
          <a:xfrm>
            <a:off x="1297934" y="2576919"/>
            <a:ext cx="2057400" cy="2057400"/>
            <a:chOff x="1302907" y="1712620"/>
            <a:chExt cx="2193143" cy="2197842"/>
          </a:xfrm>
        </p:grpSpPr>
        <p:sp>
          <p:nvSpPr>
            <p:cNvPr id="5" name="object 60">
              <a:extLst>
                <a:ext uri="{FF2B5EF4-FFF2-40B4-BE49-F238E27FC236}">
                  <a16:creationId xmlns:a16="http://schemas.microsoft.com/office/drawing/2014/main" id="{D4D08CD6-94D7-4A73-96FD-3119FEB83D8D}"/>
                </a:ext>
              </a:extLst>
            </p:cNvPr>
            <p:cNvSpPr/>
            <p:nvPr/>
          </p:nvSpPr>
          <p:spPr>
            <a:xfrm>
              <a:off x="1302907" y="1712620"/>
              <a:ext cx="2193143" cy="219784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nchor="ctr"/>
            <a:lstStyle/>
            <a:p>
              <a:pPr marL="0" marR="0" lvl="0" indent="0" algn="ctr" defTabSz="635844" rtl="0" eaLnBrk="1" fontAlgn="auto" latinLnBrk="0" hangingPunct="1">
                <a:lnSpc>
                  <a:spcPct val="100000"/>
                </a:lnSpc>
                <a:spcBef>
                  <a:spcPts val="0"/>
                </a:spcBef>
                <a:spcAft>
                  <a:spcPts val="0"/>
                </a:spcAft>
                <a:buClrTx/>
                <a:buSzTx/>
                <a:buFontTx/>
                <a:buNone/>
                <a:tabLst/>
                <a:defRPr/>
              </a:pPr>
              <a:endParaRPr kumimoji="0" sz="1251"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3D5491C-139F-453D-8733-FC334965AF26}"/>
                </a:ext>
              </a:extLst>
            </p:cNvPr>
            <p:cNvSpPr/>
            <p:nvPr/>
          </p:nvSpPr>
          <p:spPr>
            <a:xfrm>
              <a:off x="1935249" y="3005803"/>
              <a:ext cx="928459" cy="400110"/>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a:ln w="3175">
                    <a:noFill/>
                  </a:ln>
                  <a:solidFill>
                    <a:srgbClr val="1A1A1A"/>
                  </a:solidFill>
                  <a:effectLst/>
                  <a:uLnTx/>
                  <a:uFillTx/>
                  <a:latin typeface="Segoe UI Semibold"/>
                  <a:ea typeface="+mn-ea"/>
                  <a:cs typeface="Segoe UI" pitchFamily="34" charset="0"/>
                </a:rPr>
                <a:t>Identity</a:t>
              </a: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7" name="people_5" title="Icon of a person with a box around them">
              <a:extLst>
                <a:ext uri="{FF2B5EF4-FFF2-40B4-BE49-F238E27FC236}">
                  <a16:creationId xmlns:a16="http://schemas.microsoft.com/office/drawing/2014/main" id="{00A6DC05-392E-40CB-8E88-5A67AB3C52F6}"/>
                </a:ext>
              </a:extLst>
            </p:cNvPr>
            <p:cNvSpPr>
              <a:spLocks noChangeAspect="1" noEditPoints="1"/>
            </p:cNvSpPr>
            <p:nvPr/>
          </p:nvSpPr>
          <p:spPr bwMode="auto">
            <a:xfrm>
              <a:off x="2106741" y="2296150"/>
              <a:ext cx="585476" cy="583152"/>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25 w 347"/>
                <a:gd name="T11" fmla="*/ 347 h 347"/>
                <a:gd name="T12" fmla="*/ 347 w 347"/>
                <a:gd name="T13" fmla="*/ 347 h 347"/>
                <a:gd name="T14" fmla="*/ 347 w 347"/>
                <a:gd name="T15" fmla="*/ 0 h 347"/>
                <a:gd name="T16" fmla="*/ 0 w 347"/>
                <a:gd name="T17" fmla="*/ 0 h 347"/>
                <a:gd name="T18" fmla="*/ 0 w 347"/>
                <a:gd name="T19" fmla="*/ 347 h 347"/>
                <a:gd name="T20" fmla="*/ 19 w 347"/>
                <a:gd name="T21" fmla="*/ 347 h 347"/>
                <a:gd name="T22" fmla="*/ 36 w 347"/>
                <a:gd name="T23" fmla="*/ 347 h 347"/>
                <a:gd name="T24" fmla="*/ 174 w 347"/>
                <a:gd name="T25" fmla="*/ 209 h 347"/>
                <a:gd name="T26" fmla="*/ 311 w 347"/>
                <a:gd name="T27" fmla="*/ 347 h 347"/>
                <a:gd name="T28" fmla="*/ 325 w 347"/>
                <a:gd name="T2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25" y="347"/>
                  </a:moveTo>
                  <a:cubicBezTo>
                    <a:pt x="347" y="347"/>
                    <a:pt x="347" y="347"/>
                    <a:pt x="347" y="347"/>
                  </a:cubicBezTo>
                  <a:cubicBezTo>
                    <a:pt x="347" y="0"/>
                    <a:pt x="347" y="0"/>
                    <a:pt x="347" y="0"/>
                  </a:cubicBezTo>
                  <a:cubicBezTo>
                    <a:pt x="0" y="0"/>
                    <a:pt x="0" y="0"/>
                    <a:pt x="0" y="0"/>
                  </a:cubicBezTo>
                  <a:cubicBezTo>
                    <a:pt x="0" y="347"/>
                    <a:pt x="0" y="347"/>
                    <a:pt x="0" y="347"/>
                  </a:cubicBezTo>
                  <a:cubicBezTo>
                    <a:pt x="19" y="347"/>
                    <a:pt x="19" y="347"/>
                    <a:pt x="19" y="347"/>
                  </a:cubicBezTo>
                  <a:cubicBezTo>
                    <a:pt x="36" y="347"/>
                    <a:pt x="36" y="347"/>
                    <a:pt x="36" y="347"/>
                  </a:cubicBezTo>
                  <a:cubicBezTo>
                    <a:pt x="36" y="271"/>
                    <a:pt x="98" y="209"/>
                    <a:pt x="174" y="209"/>
                  </a:cubicBezTo>
                  <a:cubicBezTo>
                    <a:pt x="249" y="209"/>
                    <a:pt x="311" y="271"/>
                    <a:pt x="311" y="347"/>
                  </a:cubicBezTo>
                  <a:lnTo>
                    <a:pt x="325" y="347"/>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8" name="Group 7">
            <a:extLst>
              <a:ext uri="{FF2B5EF4-FFF2-40B4-BE49-F238E27FC236}">
                <a16:creationId xmlns:a16="http://schemas.microsoft.com/office/drawing/2014/main" id="{6AEF36E0-FE44-4D5B-B4E8-3E904E46DF02}"/>
              </a:ext>
            </a:extLst>
          </p:cNvPr>
          <p:cNvGrpSpPr/>
          <p:nvPr/>
        </p:nvGrpSpPr>
        <p:grpSpPr>
          <a:xfrm>
            <a:off x="981251" y="2330312"/>
            <a:ext cx="2690767" cy="2622187"/>
            <a:chOff x="1265458" y="2478596"/>
            <a:chExt cx="2690767" cy="2622187"/>
          </a:xfrm>
        </p:grpSpPr>
        <p:sp>
          <p:nvSpPr>
            <p:cNvPr id="9" name="object 60">
              <a:extLst>
                <a:ext uri="{FF2B5EF4-FFF2-40B4-BE49-F238E27FC236}">
                  <a16:creationId xmlns:a16="http://schemas.microsoft.com/office/drawing/2014/main" id="{E5E2A2DE-572C-4F94-BBE6-CEC2B09588DF}"/>
                </a:ext>
              </a:extLst>
            </p:cNvPr>
            <p:cNvSpPr/>
            <p:nvPr/>
          </p:nvSpPr>
          <p:spPr>
            <a:xfrm>
              <a:off x="1338261" y="2478596"/>
              <a:ext cx="2545160" cy="2550613"/>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0" name="L-Shape 9">
              <a:extLst>
                <a:ext uri="{FF2B5EF4-FFF2-40B4-BE49-F238E27FC236}">
                  <a16:creationId xmlns:a16="http://schemas.microsoft.com/office/drawing/2014/main" id="{CA5E4283-C1FA-4056-9E26-6EC0C85D275A}"/>
                </a:ext>
              </a:extLst>
            </p:cNvPr>
            <p:cNvSpPr/>
            <p:nvPr/>
          </p:nvSpPr>
          <p:spPr bwMode="auto">
            <a:xfrm rot="16041236">
              <a:off x="3426604" y="2775019"/>
              <a:ext cx="190500" cy="190500"/>
            </a:xfrm>
            <a:prstGeom prst="corner">
              <a:avLst>
                <a:gd name="adj1" fmla="val 21250"/>
                <a:gd name="adj2" fmla="val 2125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1" name="L-Shape 10">
              <a:extLst>
                <a:ext uri="{FF2B5EF4-FFF2-40B4-BE49-F238E27FC236}">
                  <a16:creationId xmlns:a16="http://schemas.microsoft.com/office/drawing/2014/main" id="{21EC730B-082A-4B66-8266-4C46CD8407F1}"/>
                </a:ext>
              </a:extLst>
            </p:cNvPr>
            <p:cNvSpPr/>
            <p:nvPr/>
          </p:nvSpPr>
          <p:spPr bwMode="auto">
            <a:xfrm rot="10779142" flipH="1">
              <a:off x="1670796" y="4625051"/>
              <a:ext cx="190500" cy="190500"/>
            </a:xfrm>
            <a:prstGeom prst="corner">
              <a:avLst>
                <a:gd name="adj1" fmla="val 21250"/>
                <a:gd name="adj2" fmla="val 2125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2" name="L-Shape 11">
              <a:extLst>
                <a:ext uri="{FF2B5EF4-FFF2-40B4-BE49-F238E27FC236}">
                  <a16:creationId xmlns:a16="http://schemas.microsoft.com/office/drawing/2014/main" id="{CE123D75-5FEB-4780-9B11-D463B8661AD6}"/>
                </a:ext>
              </a:extLst>
            </p:cNvPr>
            <p:cNvSpPr/>
            <p:nvPr/>
          </p:nvSpPr>
          <p:spPr bwMode="auto">
            <a:xfrm rot="21441236">
              <a:off x="3430087" y="4536553"/>
              <a:ext cx="190500" cy="190500"/>
            </a:xfrm>
            <a:prstGeom prst="corner">
              <a:avLst>
                <a:gd name="adj1" fmla="val 21250"/>
                <a:gd name="adj2" fmla="val 2125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3" name="L-Shape 12">
              <a:extLst>
                <a:ext uri="{FF2B5EF4-FFF2-40B4-BE49-F238E27FC236}">
                  <a16:creationId xmlns:a16="http://schemas.microsoft.com/office/drawing/2014/main" id="{3AA2A647-520F-4CC2-90C1-68C925087D59}"/>
                </a:ext>
              </a:extLst>
            </p:cNvPr>
            <p:cNvSpPr/>
            <p:nvPr/>
          </p:nvSpPr>
          <p:spPr bwMode="auto">
            <a:xfrm rot="16179142" flipH="1">
              <a:off x="1580055" y="2780745"/>
              <a:ext cx="190500" cy="190500"/>
            </a:xfrm>
            <a:prstGeom prst="corner">
              <a:avLst>
                <a:gd name="adj1" fmla="val 21250"/>
                <a:gd name="adj2" fmla="val 2125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4" name="Oval 13">
              <a:extLst>
                <a:ext uri="{FF2B5EF4-FFF2-40B4-BE49-F238E27FC236}">
                  <a16:creationId xmlns:a16="http://schemas.microsoft.com/office/drawing/2014/main" id="{E20574A3-AF4A-48F1-AFDB-3AB68CE70DC3}"/>
                </a:ext>
              </a:extLst>
            </p:cNvPr>
            <p:cNvSpPr/>
            <p:nvPr/>
          </p:nvSpPr>
          <p:spPr bwMode="auto">
            <a:xfrm>
              <a:off x="2542261" y="4963623"/>
              <a:ext cx="137160" cy="137160"/>
            </a:xfrm>
            <a:prstGeom prst="ellipse">
              <a:avLst/>
            </a:prstGeom>
            <a:solidFill>
              <a:schemeClr val="accent1"/>
            </a:solid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5" name="Oval 14">
              <a:extLst>
                <a:ext uri="{FF2B5EF4-FFF2-40B4-BE49-F238E27FC236}">
                  <a16:creationId xmlns:a16="http://schemas.microsoft.com/office/drawing/2014/main" id="{8628EED6-622A-40C0-8C98-685153FBFCD9}"/>
                </a:ext>
              </a:extLst>
            </p:cNvPr>
            <p:cNvSpPr/>
            <p:nvPr/>
          </p:nvSpPr>
          <p:spPr bwMode="auto">
            <a:xfrm rot="5400000" flipV="1">
              <a:off x="3819065" y="3685323"/>
              <a:ext cx="137160" cy="137160"/>
            </a:xfrm>
            <a:prstGeom prst="ellipse">
              <a:avLst/>
            </a:prstGeom>
            <a:solidFill>
              <a:schemeClr val="accent1"/>
            </a:solid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6" name="Oval 15">
              <a:extLst>
                <a:ext uri="{FF2B5EF4-FFF2-40B4-BE49-F238E27FC236}">
                  <a16:creationId xmlns:a16="http://schemas.microsoft.com/office/drawing/2014/main" id="{2D36F6CF-F6F0-4E21-94A2-881C136DD2F1}"/>
                </a:ext>
              </a:extLst>
            </p:cNvPr>
            <p:cNvSpPr/>
            <p:nvPr/>
          </p:nvSpPr>
          <p:spPr bwMode="auto">
            <a:xfrm rot="5400000">
              <a:off x="1265458" y="3685323"/>
              <a:ext cx="137160" cy="137160"/>
            </a:xfrm>
            <a:prstGeom prst="ellipse">
              <a:avLst/>
            </a:prstGeom>
            <a:solidFill>
              <a:schemeClr val="accent1"/>
            </a:solid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sp>
        <p:nvSpPr>
          <p:cNvPr id="17" name="Rectangle 16">
            <a:extLst>
              <a:ext uri="{FF2B5EF4-FFF2-40B4-BE49-F238E27FC236}">
                <a16:creationId xmlns:a16="http://schemas.microsoft.com/office/drawing/2014/main" id="{07987ECB-00F0-4921-8100-8F91D1E2C780}"/>
              </a:ext>
            </a:extLst>
          </p:cNvPr>
          <p:cNvSpPr/>
          <p:nvPr/>
        </p:nvSpPr>
        <p:spPr>
          <a:xfrm>
            <a:off x="1686554" y="1901730"/>
            <a:ext cx="1280160" cy="246221"/>
          </a:xfrm>
          <a:prstGeom prst="rect">
            <a:avLst/>
          </a:prstGeom>
          <a:noFill/>
          <a:ln>
            <a:noFill/>
          </a:ln>
        </p:spPr>
        <p:txBody>
          <a:bodyPr wrap="square" lIns="0" tIns="0" rIns="0" bIns="0" anchor="ctr" anchorCtr="0">
            <a:spAutoFit/>
          </a:bodyPr>
          <a:lstStyle/>
          <a:p>
            <a:pPr marL="0" marR="0" lvl="0" indent="0" algn="ctr"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78D4"/>
                </a:solidFill>
                <a:effectLst/>
                <a:uLnTx/>
                <a:uFillTx/>
                <a:latin typeface="Segoe UI"/>
                <a:ea typeface="Segoe UI" pitchFamily="34" charset="0"/>
                <a:cs typeface="Segoe UI" pitchFamily="34" charset="0"/>
              </a:rPr>
              <a:t>No access</a:t>
            </a:r>
            <a:endParaRPr kumimoji="0" lang="en-US" sz="1600" b="0" i="0" u="none" strike="noStrike" kern="1200" cap="none" spc="-29" normalizeH="0" baseline="0" noProof="0">
              <a:ln>
                <a:noFill/>
              </a:ln>
              <a:solidFill>
                <a:srgbClr val="0078D4"/>
              </a:solidFill>
              <a:effectLst/>
              <a:uLnTx/>
              <a:uFillTx/>
              <a:latin typeface="Segoe UI"/>
              <a:ea typeface="+mn-ea"/>
              <a:cs typeface="Segoe UI" pitchFamily="34" charset="0"/>
            </a:endParaRPr>
          </a:p>
        </p:txBody>
      </p:sp>
      <p:sp>
        <p:nvSpPr>
          <p:cNvPr id="18" name="Rectangle 17">
            <a:extLst>
              <a:ext uri="{FF2B5EF4-FFF2-40B4-BE49-F238E27FC236}">
                <a16:creationId xmlns:a16="http://schemas.microsoft.com/office/drawing/2014/main" id="{1F17F068-D4CB-4DB4-947F-278CA82B26AA}"/>
              </a:ext>
            </a:extLst>
          </p:cNvPr>
          <p:cNvSpPr/>
          <p:nvPr/>
        </p:nvSpPr>
        <p:spPr>
          <a:xfrm>
            <a:off x="3749883" y="3482507"/>
            <a:ext cx="962604" cy="246221"/>
          </a:xfrm>
          <a:prstGeom prst="rect">
            <a:avLst/>
          </a:prstGeom>
          <a:noFill/>
          <a:ln>
            <a:noFill/>
          </a:ln>
        </p:spPr>
        <p:txBody>
          <a:bodyPr wrap="square" lIns="0" tIns="0" rIns="0" bIns="0" anchor="ctr" anchorCtr="0">
            <a:spAutoFit/>
          </a:bodyPr>
          <a:lstStyle/>
          <a:p>
            <a:pPr marL="0" marR="0" lvl="0" indent="0" algn="l"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78D4"/>
                </a:solidFill>
                <a:effectLst/>
                <a:uLnTx/>
                <a:uFillTx/>
                <a:latin typeface="Segoe UI"/>
                <a:ea typeface="Segoe UI" pitchFamily="34" charset="0"/>
                <a:cs typeface="Segoe UI" pitchFamily="34" charset="0"/>
              </a:rPr>
              <a:t>1</a:t>
            </a:r>
            <a:r>
              <a:rPr kumimoji="0" lang="en-US" sz="1600" b="0" i="0" u="none" strike="noStrike" kern="1200" cap="none" spc="-29" normalizeH="0" baseline="30000" noProof="0">
                <a:ln>
                  <a:noFill/>
                </a:ln>
                <a:solidFill>
                  <a:srgbClr val="0078D4"/>
                </a:solidFill>
                <a:effectLst/>
                <a:uLnTx/>
                <a:uFillTx/>
                <a:latin typeface="Segoe UI"/>
                <a:ea typeface="Segoe UI" pitchFamily="34" charset="0"/>
                <a:cs typeface="Segoe UI" pitchFamily="34" charset="0"/>
              </a:rPr>
              <a:t>st</a:t>
            </a:r>
            <a:r>
              <a:rPr kumimoji="0" lang="en-US" sz="1600" b="0" i="0" u="none" strike="noStrike" kern="1200" cap="none" spc="-29" normalizeH="0" baseline="0" noProof="0">
                <a:ln>
                  <a:noFill/>
                </a:ln>
                <a:solidFill>
                  <a:srgbClr val="0078D4"/>
                </a:solidFill>
                <a:effectLst/>
                <a:uLnTx/>
                <a:uFillTx/>
                <a:latin typeface="Segoe UI"/>
                <a:ea typeface="Segoe UI" pitchFamily="34" charset="0"/>
                <a:cs typeface="Segoe UI" pitchFamily="34" charset="0"/>
              </a:rPr>
              <a:t> job role</a:t>
            </a:r>
            <a:endParaRPr kumimoji="0" lang="en-US" sz="1600" b="0" i="0" u="none" strike="noStrike" kern="1200" cap="none" spc="-29" normalizeH="0" baseline="0" noProof="0">
              <a:ln>
                <a:noFill/>
              </a:ln>
              <a:solidFill>
                <a:srgbClr val="0078D4"/>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E50A0391-A028-4540-83E5-80E40FD05713}"/>
              </a:ext>
            </a:extLst>
          </p:cNvPr>
          <p:cNvSpPr/>
          <p:nvPr/>
        </p:nvSpPr>
        <p:spPr>
          <a:xfrm>
            <a:off x="1686554" y="5066911"/>
            <a:ext cx="1280160" cy="246221"/>
          </a:xfrm>
          <a:prstGeom prst="rect">
            <a:avLst/>
          </a:prstGeom>
          <a:noFill/>
          <a:ln>
            <a:noFill/>
          </a:ln>
        </p:spPr>
        <p:txBody>
          <a:bodyPr wrap="square" lIns="0" tIns="0" rIns="0" bIns="0" anchor="ctr" anchorCtr="0">
            <a:spAutoFit/>
          </a:bodyPr>
          <a:lstStyle/>
          <a:p>
            <a:pPr marL="0" marR="0" lvl="0" indent="0" algn="ctr"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78D4"/>
                </a:solidFill>
                <a:effectLst/>
                <a:uLnTx/>
                <a:uFillTx/>
                <a:latin typeface="Segoe UI"/>
                <a:ea typeface="Segoe UI" pitchFamily="34" charset="0"/>
                <a:cs typeface="Segoe UI" pitchFamily="34" charset="0"/>
              </a:rPr>
              <a:t>2</a:t>
            </a:r>
            <a:r>
              <a:rPr kumimoji="0" lang="en-US" sz="1600" b="0" i="0" u="none" strike="noStrike" kern="1200" cap="none" spc="-29" normalizeH="0" baseline="30000" noProof="0">
                <a:ln>
                  <a:noFill/>
                </a:ln>
                <a:solidFill>
                  <a:srgbClr val="0078D4"/>
                </a:solidFill>
                <a:effectLst/>
                <a:uLnTx/>
                <a:uFillTx/>
                <a:latin typeface="Segoe UI"/>
                <a:ea typeface="Segoe UI" pitchFamily="34" charset="0"/>
                <a:cs typeface="Segoe UI" pitchFamily="34" charset="0"/>
              </a:rPr>
              <a:t>nd</a:t>
            </a:r>
            <a:r>
              <a:rPr kumimoji="0" lang="en-US" sz="1600" b="0" i="0" u="none" strike="noStrike" kern="1200" cap="none" spc="-29" normalizeH="0" baseline="0" noProof="0">
                <a:ln>
                  <a:noFill/>
                </a:ln>
                <a:solidFill>
                  <a:srgbClr val="0078D4"/>
                </a:solidFill>
                <a:effectLst/>
                <a:uLnTx/>
                <a:uFillTx/>
                <a:latin typeface="Segoe UI"/>
                <a:ea typeface="Segoe UI" pitchFamily="34" charset="0"/>
                <a:cs typeface="Segoe UI" pitchFamily="34" charset="0"/>
              </a:rPr>
              <a:t> job role</a:t>
            </a:r>
            <a:endParaRPr kumimoji="0" lang="en-US" sz="1600" b="0" i="0" u="none" strike="noStrike" kern="1200" cap="none" spc="-29" normalizeH="0" baseline="0" noProof="0">
              <a:ln>
                <a:noFill/>
              </a:ln>
              <a:solidFill>
                <a:srgbClr val="0078D4"/>
              </a:solidFill>
              <a:effectLst/>
              <a:uLnTx/>
              <a:uFillTx/>
              <a:latin typeface="Segoe UI"/>
              <a:ea typeface="+mn-ea"/>
              <a:cs typeface="Segoe UI" pitchFamily="34" charset="0"/>
            </a:endParaRPr>
          </a:p>
        </p:txBody>
      </p:sp>
      <p:sp>
        <p:nvSpPr>
          <p:cNvPr id="20" name="Oval 19">
            <a:extLst>
              <a:ext uri="{FF2B5EF4-FFF2-40B4-BE49-F238E27FC236}">
                <a16:creationId xmlns:a16="http://schemas.microsoft.com/office/drawing/2014/main" id="{0CB3BA32-4C47-4BD6-BCE3-9E000D8845BA}"/>
              </a:ext>
            </a:extLst>
          </p:cNvPr>
          <p:cNvSpPr/>
          <p:nvPr/>
        </p:nvSpPr>
        <p:spPr bwMode="auto">
          <a:xfrm flipV="1">
            <a:off x="2258054" y="2261732"/>
            <a:ext cx="137160" cy="137160"/>
          </a:xfrm>
          <a:prstGeom prst="ellipse">
            <a:avLst/>
          </a:prstGeom>
          <a:solidFill>
            <a:schemeClr val="accent1"/>
          </a:solid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27730553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46A00F9-3F59-FE49-8EF6-C018A9BC0A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75"/>
          <a:stretch/>
        </p:blipFill>
        <p:spPr>
          <a:xfrm>
            <a:off x="1236689" y="900"/>
            <a:ext cx="10955311" cy="6856200"/>
          </a:xfrm>
          <a:prstGeom prst="rect">
            <a:avLst/>
          </a:prstGeom>
        </p:spPr>
      </p:pic>
      <p:sp>
        <p:nvSpPr>
          <p:cNvPr id="19" name="Rectangle 18">
            <a:extLst>
              <a:ext uri="{FF2B5EF4-FFF2-40B4-BE49-F238E27FC236}">
                <a16:creationId xmlns:a16="http://schemas.microsoft.com/office/drawing/2014/main" id="{601CAA3E-ECD7-4742-B783-A86B5775F476}"/>
              </a:ext>
            </a:extLst>
          </p:cNvPr>
          <p:cNvSpPr/>
          <p:nvPr/>
        </p:nvSpPr>
        <p:spPr bwMode="auto">
          <a:xfrm>
            <a:off x="968211" y="-487"/>
            <a:ext cx="11223789" cy="6857027"/>
          </a:xfrm>
          <a:prstGeom prst="rect">
            <a:avLst/>
          </a:prstGeom>
          <a:solidFill>
            <a:srgbClr val="002060">
              <a:alpha val="6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B6827F7-C322-9942-AC53-99E1AFAD4AC8}"/>
              </a:ext>
            </a:extLst>
          </p:cNvPr>
          <p:cNvSpPr/>
          <p:nvPr/>
        </p:nvSpPr>
        <p:spPr bwMode="auto">
          <a:xfrm>
            <a:off x="0" y="2534478"/>
            <a:ext cx="12192000" cy="1828800"/>
          </a:xfrm>
          <a:prstGeom prst="rect">
            <a:avLst/>
          </a:prstGeom>
          <a:gradFill>
            <a:gsLst>
              <a:gs pos="0">
                <a:schemeClr val="bg1">
                  <a:alpha val="71000"/>
                </a:schemeClr>
              </a:gs>
              <a:gs pos="98000">
                <a:schemeClr val="bg1">
                  <a:alpha val="76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5" name="Freeform 24">
            <a:extLst>
              <a:ext uri="{FF2B5EF4-FFF2-40B4-BE49-F238E27FC236}">
                <a16:creationId xmlns:a16="http://schemas.microsoft.com/office/drawing/2014/main" id="{C7C8DA03-5BF4-4041-A2D7-036149F5C4CE}"/>
              </a:ext>
            </a:extLst>
          </p:cNvPr>
          <p:cNvSpPr/>
          <p:nvPr/>
        </p:nvSpPr>
        <p:spPr bwMode="auto">
          <a:xfrm>
            <a:off x="-21849" y="0"/>
            <a:ext cx="3798864" cy="6856053"/>
          </a:xfrm>
          <a:custGeom>
            <a:avLst/>
            <a:gdLst>
              <a:gd name="connsiteX0" fmla="*/ 0 w 3798864"/>
              <a:gd name="connsiteY0" fmla="*/ 0 h 6856053"/>
              <a:gd name="connsiteX1" fmla="*/ 1552288 w 3798864"/>
              <a:gd name="connsiteY1" fmla="*/ 0 h 6856053"/>
              <a:gd name="connsiteX2" fmla="*/ 1676092 w 3798864"/>
              <a:gd name="connsiteY2" fmla="*/ 54971 h 6856053"/>
              <a:gd name="connsiteX3" fmla="*/ 3284881 w 3798864"/>
              <a:gd name="connsiteY3" fmla="*/ 1541799 h 6856053"/>
              <a:gd name="connsiteX4" fmla="*/ 3295509 w 3798864"/>
              <a:gd name="connsiteY4" fmla="*/ 5318157 h 6856053"/>
              <a:gd name="connsiteX5" fmla="*/ 1695112 w 3798864"/>
              <a:gd name="connsiteY5" fmla="*/ 6814016 h 6856053"/>
              <a:gd name="connsiteX6" fmla="*/ 1601856 w 3798864"/>
              <a:gd name="connsiteY6" fmla="*/ 6856053 h 6856053"/>
              <a:gd name="connsiteX7" fmla="*/ 19293 w 3798864"/>
              <a:gd name="connsiteY7" fmla="*/ 6856053 h 6856053"/>
              <a:gd name="connsiteX8" fmla="*/ 0 w 3798864"/>
              <a:gd name="connsiteY8" fmla="*/ 0 h 68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864" h="6856053">
                <a:moveTo>
                  <a:pt x="0" y="0"/>
                </a:moveTo>
                <a:lnTo>
                  <a:pt x="1552288" y="0"/>
                </a:lnTo>
                <a:lnTo>
                  <a:pt x="1676092" y="54971"/>
                </a:lnTo>
                <a:cubicBezTo>
                  <a:pt x="2336987" y="374553"/>
                  <a:pt x="2901543" y="886190"/>
                  <a:pt x="3284881" y="1541799"/>
                </a:cubicBezTo>
                <a:cubicBezTo>
                  <a:pt x="3966373" y="2707326"/>
                  <a:pt x="3970429" y="4148813"/>
                  <a:pt x="3295509" y="5318157"/>
                </a:cubicBezTo>
                <a:cubicBezTo>
                  <a:pt x="2915866" y="5975913"/>
                  <a:pt x="2354198" y="6490719"/>
                  <a:pt x="1695112" y="6814016"/>
                </a:cubicBezTo>
                <a:lnTo>
                  <a:pt x="1601856" y="6856053"/>
                </a:lnTo>
                <a:lnTo>
                  <a:pt x="19293" y="6856053"/>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A2854DF7-7E88-4807-ABE3-66B87ADFD11A}"/>
              </a:ext>
            </a:extLst>
          </p:cNvPr>
          <p:cNvGrpSpPr/>
          <p:nvPr/>
        </p:nvGrpSpPr>
        <p:grpSpPr>
          <a:xfrm rot="13303421">
            <a:off x="-2949843" y="170209"/>
            <a:ext cx="6596198" cy="6596200"/>
            <a:chOff x="6446837" y="1287462"/>
            <a:chExt cx="4800600" cy="4800600"/>
          </a:xfrm>
          <a:solidFill>
            <a:srgbClr val="FFFFFF">
              <a:alpha val="20000"/>
            </a:srgbClr>
          </a:solidFill>
        </p:grpSpPr>
        <p:sp>
          <p:nvSpPr>
            <p:cNvPr id="12" name="Oval 11">
              <a:extLst>
                <a:ext uri="{FF2B5EF4-FFF2-40B4-BE49-F238E27FC236}">
                  <a16:creationId xmlns:a16="http://schemas.microsoft.com/office/drawing/2014/main" id="{1E79DACE-6A8B-46B3-82A3-4191FEC015DA}"/>
                </a:ext>
              </a:extLst>
            </p:cNvPr>
            <p:cNvSpPr/>
            <p:nvPr/>
          </p:nvSpPr>
          <p:spPr bwMode="auto">
            <a:xfrm>
              <a:off x="8504237" y="1287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a:extLst>
                <a:ext uri="{FF2B5EF4-FFF2-40B4-BE49-F238E27FC236}">
                  <a16:creationId xmlns:a16="http://schemas.microsoft.com/office/drawing/2014/main" id="{A76A5FA0-8C00-419F-A4D5-8F8D414E4419}"/>
                </a:ext>
              </a:extLst>
            </p:cNvPr>
            <p:cNvSpPr/>
            <p:nvPr/>
          </p:nvSpPr>
          <p:spPr bwMode="auto">
            <a:xfrm rot="21207814">
              <a:off x="10028237" y="1744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Oval 15">
              <a:extLst>
                <a:ext uri="{FF2B5EF4-FFF2-40B4-BE49-F238E27FC236}">
                  <a16:creationId xmlns:a16="http://schemas.microsoft.com/office/drawing/2014/main" id="{37F0E9C0-EF8C-493B-BAE0-83BBA3084F55}"/>
                </a:ext>
              </a:extLst>
            </p:cNvPr>
            <p:cNvSpPr/>
            <p:nvPr/>
          </p:nvSpPr>
          <p:spPr bwMode="auto">
            <a:xfrm>
              <a:off x="6980237" y="20494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Oval 16">
              <a:extLst>
                <a:ext uri="{FF2B5EF4-FFF2-40B4-BE49-F238E27FC236}">
                  <a16:creationId xmlns:a16="http://schemas.microsoft.com/office/drawing/2014/main" id="{AF7BBCAD-E2C0-42AB-9545-AB40504CBB5F}"/>
                </a:ext>
              </a:extLst>
            </p:cNvPr>
            <p:cNvSpPr/>
            <p:nvPr/>
          </p:nvSpPr>
          <p:spPr bwMode="auto">
            <a:xfrm>
              <a:off x="10866437" y="27352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 name="Oval 21">
              <a:extLst>
                <a:ext uri="{FF2B5EF4-FFF2-40B4-BE49-F238E27FC236}">
                  <a16:creationId xmlns:a16="http://schemas.microsoft.com/office/drawing/2014/main" id="{CC782DFB-1EAE-423F-973B-99563A62808C}"/>
                </a:ext>
              </a:extLst>
            </p:cNvPr>
            <p:cNvSpPr/>
            <p:nvPr/>
          </p:nvSpPr>
          <p:spPr bwMode="auto">
            <a:xfrm>
              <a:off x="6446837" y="34210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Oval 22">
              <a:extLst>
                <a:ext uri="{FF2B5EF4-FFF2-40B4-BE49-F238E27FC236}">
                  <a16:creationId xmlns:a16="http://schemas.microsoft.com/office/drawing/2014/main" id="{131DA564-CF3C-46C2-B8E9-80CF2C9AACD0}"/>
                </a:ext>
              </a:extLst>
            </p:cNvPr>
            <p:cNvSpPr/>
            <p:nvPr/>
          </p:nvSpPr>
          <p:spPr bwMode="auto">
            <a:xfrm rot="392934">
              <a:off x="6904037" y="5173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Oval 23">
              <a:extLst>
                <a:ext uri="{FF2B5EF4-FFF2-40B4-BE49-F238E27FC236}">
                  <a16:creationId xmlns:a16="http://schemas.microsoft.com/office/drawing/2014/main" id="{E2AE7267-B428-472F-839E-B043DE0BBA3A}"/>
                </a:ext>
              </a:extLst>
            </p:cNvPr>
            <p:cNvSpPr/>
            <p:nvPr/>
          </p:nvSpPr>
          <p:spPr bwMode="auto">
            <a:xfrm rot="20789237">
              <a:off x="8047037" y="58594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Oval 25">
              <a:extLst>
                <a:ext uri="{FF2B5EF4-FFF2-40B4-BE49-F238E27FC236}">
                  <a16:creationId xmlns:a16="http://schemas.microsoft.com/office/drawing/2014/main" id="{BB7CAFDF-B1EE-43F5-82F7-8CDAF9335178}"/>
                </a:ext>
              </a:extLst>
            </p:cNvPr>
            <p:cNvSpPr/>
            <p:nvPr/>
          </p:nvSpPr>
          <p:spPr bwMode="auto">
            <a:xfrm>
              <a:off x="10180637" y="53260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Oval 26">
              <a:extLst>
                <a:ext uri="{FF2B5EF4-FFF2-40B4-BE49-F238E27FC236}">
                  <a16:creationId xmlns:a16="http://schemas.microsoft.com/office/drawing/2014/main" id="{7A29F0D3-EC88-49E7-A067-0EE7169212EE}"/>
                </a:ext>
              </a:extLst>
            </p:cNvPr>
            <p:cNvSpPr/>
            <p:nvPr/>
          </p:nvSpPr>
          <p:spPr bwMode="auto">
            <a:xfrm rot="20947770">
              <a:off x="11018837" y="41068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62934E7A-9BF1-4D02-A35E-CCDEFED78B23}"/>
                </a:ext>
              </a:extLst>
            </p:cNvPr>
            <p:cNvCxnSpPr>
              <a:stCxn id="12" idx="6"/>
              <a:endCxn id="15" idx="1"/>
            </p:cNvCxnSpPr>
            <p:nvPr/>
          </p:nvCxnSpPr>
          <p:spPr>
            <a:xfrm>
              <a:off x="8809037" y="1439862"/>
              <a:ext cx="1244003" cy="348004"/>
            </a:xfrm>
            <a:prstGeom prst="line">
              <a:avLst/>
            </a:prstGeom>
            <a:grpFill/>
            <a:ln w="12700" cap="flat" cmpd="sng" algn="ctr">
              <a:solidFill>
                <a:srgbClr val="FFFFFF">
                  <a:alpha val="20000"/>
                </a:srgbClr>
              </a:solidFill>
              <a:prstDash val="solid"/>
              <a:headEnd type="none"/>
              <a:tailEnd type="none"/>
            </a:ln>
            <a:effectLst/>
          </p:spPr>
        </p:cxnSp>
        <p:cxnSp>
          <p:nvCxnSpPr>
            <p:cNvPr id="29" name="Straight Connector 28">
              <a:extLst>
                <a:ext uri="{FF2B5EF4-FFF2-40B4-BE49-F238E27FC236}">
                  <a16:creationId xmlns:a16="http://schemas.microsoft.com/office/drawing/2014/main" id="{370E06D9-757B-496D-A1F7-9378D1014260}"/>
                </a:ext>
              </a:extLst>
            </p:cNvPr>
            <p:cNvCxnSpPr>
              <a:stCxn id="15" idx="5"/>
              <a:endCxn id="17" idx="1"/>
            </p:cNvCxnSpPr>
            <p:nvPr/>
          </p:nvCxnSpPr>
          <p:spPr>
            <a:xfrm>
              <a:off x="10232034" y="1930058"/>
              <a:ext cx="656721" cy="827522"/>
            </a:xfrm>
            <a:prstGeom prst="line">
              <a:avLst/>
            </a:prstGeom>
            <a:grpFill/>
            <a:ln w="12700" cap="flat" cmpd="sng" algn="ctr">
              <a:solidFill>
                <a:srgbClr val="FFFFFF">
                  <a:alpha val="20000"/>
                </a:srgbClr>
              </a:solidFill>
              <a:prstDash val="solid"/>
              <a:headEnd type="none"/>
              <a:tailEnd type="none"/>
            </a:ln>
            <a:effectLst/>
          </p:spPr>
        </p:cxnSp>
        <p:cxnSp>
          <p:nvCxnSpPr>
            <p:cNvPr id="30" name="Straight Connector 29">
              <a:extLst>
                <a:ext uri="{FF2B5EF4-FFF2-40B4-BE49-F238E27FC236}">
                  <a16:creationId xmlns:a16="http://schemas.microsoft.com/office/drawing/2014/main" id="{BEFEA598-A4FF-4594-BDD6-768CCF7D136E}"/>
                </a:ext>
              </a:extLst>
            </p:cNvPr>
            <p:cNvCxnSpPr>
              <a:stCxn id="17" idx="4"/>
              <a:endCxn id="27" idx="0"/>
            </p:cNvCxnSpPr>
            <p:nvPr/>
          </p:nvCxnSpPr>
          <p:spPr>
            <a:xfrm>
              <a:off x="10942637" y="2887662"/>
              <a:ext cx="168944" cy="1221251"/>
            </a:xfrm>
            <a:prstGeom prst="line">
              <a:avLst/>
            </a:prstGeom>
            <a:grpFill/>
            <a:ln w="12700" cap="flat" cmpd="sng" algn="ctr">
              <a:solidFill>
                <a:srgbClr val="FFFFFF">
                  <a:alpha val="20000"/>
                </a:srgbClr>
              </a:solidFill>
              <a:prstDash val="solid"/>
              <a:headEnd type="none"/>
              <a:tailEnd type="none"/>
            </a:ln>
            <a:effectLst/>
          </p:spPr>
        </p:cxnSp>
        <p:cxnSp>
          <p:nvCxnSpPr>
            <p:cNvPr id="31" name="Straight Connector 30">
              <a:extLst>
                <a:ext uri="{FF2B5EF4-FFF2-40B4-BE49-F238E27FC236}">
                  <a16:creationId xmlns:a16="http://schemas.microsoft.com/office/drawing/2014/main" id="{63C7098F-A5D8-45E4-8770-26DFFE52A5C2}"/>
                </a:ext>
              </a:extLst>
            </p:cNvPr>
            <p:cNvCxnSpPr>
              <a:stCxn id="27" idx="3"/>
              <a:endCxn id="26" idx="7"/>
            </p:cNvCxnSpPr>
            <p:nvPr/>
          </p:nvCxnSpPr>
          <p:spPr>
            <a:xfrm flipH="1">
              <a:off x="10440800" y="4315776"/>
              <a:ext cx="628207" cy="1054923"/>
            </a:xfrm>
            <a:prstGeom prst="line">
              <a:avLst/>
            </a:prstGeom>
            <a:grpFill/>
            <a:ln w="12700" cap="flat" cmpd="sng" algn="ctr">
              <a:solidFill>
                <a:srgbClr val="FFFFFF">
                  <a:alpha val="20000"/>
                </a:srgbClr>
              </a:solidFill>
              <a:prstDash val="solid"/>
              <a:headEnd type="none"/>
              <a:tailEnd type="none"/>
            </a:ln>
            <a:effectLst/>
          </p:spPr>
        </p:cxnSp>
        <p:cxnSp>
          <p:nvCxnSpPr>
            <p:cNvPr id="32" name="Straight Connector 31">
              <a:extLst>
                <a:ext uri="{FF2B5EF4-FFF2-40B4-BE49-F238E27FC236}">
                  <a16:creationId xmlns:a16="http://schemas.microsoft.com/office/drawing/2014/main" id="{D03A34B9-844B-43B2-8D4A-8AE1502B0B81}"/>
                </a:ext>
              </a:extLst>
            </p:cNvPr>
            <p:cNvCxnSpPr>
              <a:stCxn id="26" idx="3"/>
              <a:endCxn id="24" idx="6"/>
            </p:cNvCxnSpPr>
            <p:nvPr/>
          </p:nvCxnSpPr>
          <p:spPr>
            <a:xfrm flipH="1">
              <a:off x="8272473" y="5586225"/>
              <a:ext cx="1952801" cy="360830"/>
            </a:xfrm>
            <a:prstGeom prst="line">
              <a:avLst/>
            </a:prstGeom>
            <a:grpFill/>
            <a:ln w="12700" cap="flat" cmpd="sng" algn="ctr">
              <a:solidFill>
                <a:srgbClr val="FFFFFF">
                  <a:alpha val="20000"/>
                </a:srgbClr>
              </a:solidFill>
              <a:prstDash val="solid"/>
              <a:headEnd type="none"/>
              <a:tailEnd type="none"/>
            </a:ln>
            <a:effectLst/>
          </p:spPr>
        </p:cxnSp>
        <p:cxnSp>
          <p:nvCxnSpPr>
            <p:cNvPr id="33" name="Straight Connector 32">
              <a:extLst>
                <a:ext uri="{FF2B5EF4-FFF2-40B4-BE49-F238E27FC236}">
                  <a16:creationId xmlns:a16="http://schemas.microsoft.com/office/drawing/2014/main" id="{FF86B96C-9B7A-461C-BA50-103A988DAC9B}"/>
                </a:ext>
              </a:extLst>
            </p:cNvPr>
            <p:cNvCxnSpPr>
              <a:stCxn id="24" idx="1"/>
              <a:endCxn id="23" idx="5"/>
            </p:cNvCxnSpPr>
            <p:nvPr/>
          </p:nvCxnSpPr>
          <p:spPr>
            <a:xfrm flipH="1" flipV="1">
              <a:off x="7089414" y="5377474"/>
              <a:ext cx="974453" cy="536588"/>
            </a:xfrm>
            <a:prstGeom prst="line">
              <a:avLst/>
            </a:prstGeom>
            <a:grpFill/>
            <a:ln w="12700" cap="flat" cmpd="sng" algn="ctr">
              <a:solidFill>
                <a:srgbClr val="FFFFFF">
                  <a:alpha val="20000"/>
                </a:srgbClr>
              </a:solidFill>
              <a:prstDash val="solid"/>
              <a:headEnd type="none"/>
              <a:tailEnd type="none"/>
            </a:ln>
            <a:effectLst/>
          </p:spPr>
        </p:cxnSp>
        <p:cxnSp>
          <p:nvCxnSpPr>
            <p:cNvPr id="34" name="Straight Connector 33">
              <a:extLst>
                <a:ext uri="{FF2B5EF4-FFF2-40B4-BE49-F238E27FC236}">
                  <a16:creationId xmlns:a16="http://schemas.microsoft.com/office/drawing/2014/main" id="{E79AFA7E-35D2-44C1-BF9A-979AD135ACC2}"/>
                </a:ext>
              </a:extLst>
            </p:cNvPr>
            <p:cNvCxnSpPr>
              <a:stCxn id="23" idx="1"/>
              <a:endCxn id="22" idx="4"/>
            </p:cNvCxnSpPr>
            <p:nvPr/>
          </p:nvCxnSpPr>
          <p:spPr>
            <a:xfrm flipH="1" flipV="1">
              <a:off x="6523037" y="3573462"/>
              <a:ext cx="424223" cy="1624988"/>
            </a:xfrm>
            <a:prstGeom prst="line">
              <a:avLst/>
            </a:prstGeom>
            <a:grpFill/>
            <a:ln w="12700" cap="flat" cmpd="sng" algn="ctr">
              <a:solidFill>
                <a:srgbClr val="FFFFFF">
                  <a:alpha val="20000"/>
                </a:srgbClr>
              </a:solidFill>
              <a:prstDash val="solid"/>
              <a:headEnd type="none"/>
              <a:tailEnd type="none"/>
            </a:ln>
            <a:effectLst/>
          </p:spPr>
        </p:cxnSp>
        <p:cxnSp>
          <p:nvCxnSpPr>
            <p:cNvPr id="35" name="Straight Connector 34">
              <a:extLst>
                <a:ext uri="{FF2B5EF4-FFF2-40B4-BE49-F238E27FC236}">
                  <a16:creationId xmlns:a16="http://schemas.microsoft.com/office/drawing/2014/main" id="{335A2E33-F024-4628-B689-97DFAF02001F}"/>
                </a:ext>
              </a:extLst>
            </p:cNvPr>
            <p:cNvCxnSpPr>
              <a:stCxn id="22" idx="0"/>
              <a:endCxn id="16" idx="3"/>
            </p:cNvCxnSpPr>
            <p:nvPr/>
          </p:nvCxnSpPr>
          <p:spPr>
            <a:xfrm flipV="1">
              <a:off x="6523037" y="2374666"/>
              <a:ext cx="512996" cy="1046396"/>
            </a:xfrm>
            <a:prstGeom prst="line">
              <a:avLst/>
            </a:prstGeom>
            <a:grpFill/>
            <a:ln w="12700" cap="flat" cmpd="sng" algn="ctr">
              <a:solidFill>
                <a:srgbClr val="FFFFFF">
                  <a:alpha val="20000"/>
                </a:srgbClr>
              </a:solidFill>
              <a:prstDash val="solid"/>
              <a:headEnd type="none"/>
              <a:tailEnd type="none"/>
            </a:ln>
            <a:effectLst/>
          </p:spPr>
        </p:cxnSp>
        <p:cxnSp>
          <p:nvCxnSpPr>
            <p:cNvPr id="36" name="Straight Connector 35">
              <a:extLst>
                <a:ext uri="{FF2B5EF4-FFF2-40B4-BE49-F238E27FC236}">
                  <a16:creationId xmlns:a16="http://schemas.microsoft.com/office/drawing/2014/main" id="{957E470C-2E1A-4F67-9159-475AA390716F}"/>
                </a:ext>
              </a:extLst>
            </p:cNvPr>
            <p:cNvCxnSpPr>
              <a:stCxn id="16" idx="7"/>
              <a:endCxn id="12" idx="2"/>
            </p:cNvCxnSpPr>
            <p:nvPr/>
          </p:nvCxnSpPr>
          <p:spPr>
            <a:xfrm flipV="1">
              <a:off x="7305441" y="1439862"/>
              <a:ext cx="1198796" cy="665396"/>
            </a:xfrm>
            <a:prstGeom prst="line">
              <a:avLst/>
            </a:prstGeom>
            <a:grpFill/>
            <a:ln w="12700" cap="flat" cmpd="sng" algn="ctr">
              <a:solidFill>
                <a:srgbClr val="FFFFFF">
                  <a:alpha val="20000"/>
                </a:srgbClr>
              </a:solidFill>
              <a:prstDash val="solid"/>
              <a:headEnd type="none"/>
              <a:tailEnd type="none"/>
            </a:ln>
            <a:effectLst/>
          </p:spPr>
        </p:cxnSp>
        <p:sp>
          <p:nvSpPr>
            <p:cNvPr id="37" name="Oval 36">
              <a:extLst>
                <a:ext uri="{FF2B5EF4-FFF2-40B4-BE49-F238E27FC236}">
                  <a16:creationId xmlns:a16="http://schemas.microsoft.com/office/drawing/2014/main" id="{7A62ED79-0413-43F7-8578-9D964ADBFEBD}"/>
                </a:ext>
              </a:extLst>
            </p:cNvPr>
            <p:cNvSpPr/>
            <p:nvPr/>
          </p:nvSpPr>
          <p:spPr bwMode="auto">
            <a:xfrm>
              <a:off x="9037637" y="19732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a:extLst>
                <a:ext uri="{FF2B5EF4-FFF2-40B4-BE49-F238E27FC236}">
                  <a16:creationId xmlns:a16="http://schemas.microsoft.com/office/drawing/2014/main" id="{9E652A69-4391-4248-8921-2878B4E82EDB}"/>
                </a:ext>
              </a:extLst>
            </p:cNvPr>
            <p:cNvSpPr/>
            <p:nvPr/>
          </p:nvSpPr>
          <p:spPr bwMode="auto">
            <a:xfrm>
              <a:off x="7666037" y="2811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9" name="Oval 38">
              <a:extLst>
                <a:ext uri="{FF2B5EF4-FFF2-40B4-BE49-F238E27FC236}">
                  <a16:creationId xmlns:a16="http://schemas.microsoft.com/office/drawing/2014/main" id="{7F1C095A-6907-4618-9085-EC3BB691D54B}"/>
                </a:ext>
              </a:extLst>
            </p:cNvPr>
            <p:cNvSpPr/>
            <p:nvPr/>
          </p:nvSpPr>
          <p:spPr bwMode="auto">
            <a:xfrm>
              <a:off x="9308591" y="4272969"/>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0" name="Oval 39">
              <a:extLst>
                <a:ext uri="{FF2B5EF4-FFF2-40B4-BE49-F238E27FC236}">
                  <a16:creationId xmlns:a16="http://schemas.microsoft.com/office/drawing/2014/main" id="{CEEFE477-6154-461D-AE83-0A6E4B853CC6}"/>
                </a:ext>
              </a:extLst>
            </p:cNvPr>
            <p:cNvSpPr/>
            <p:nvPr/>
          </p:nvSpPr>
          <p:spPr bwMode="auto">
            <a:xfrm>
              <a:off x="7742237" y="38782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Oval 40">
              <a:extLst>
                <a:ext uri="{FF2B5EF4-FFF2-40B4-BE49-F238E27FC236}">
                  <a16:creationId xmlns:a16="http://schemas.microsoft.com/office/drawing/2014/main" id="{F4B65A87-7E5D-4839-8635-7B48CE88111B}"/>
                </a:ext>
              </a:extLst>
            </p:cNvPr>
            <p:cNvSpPr/>
            <p:nvPr/>
          </p:nvSpPr>
          <p:spPr bwMode="auto">
            <a:xfrm>
              <a:off x="9952037" y="32686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2" name="Oval 41">
              <a:extLst>
                <a:ext uri="{FF2B5EF4-FFF2-40B4-BE49-F238E27FC236}">
                  <a16:creationId xmlns:a16="http://schemas.microsoft.com/office/drawing/2014/main" id="{E5AC208E-14DC-411B-A7AB-6A8762F8716D}"/>
                </a:ext>
              </a:extLst>
            </p:cNvPr>
            <p:cNvSpPr/>
            <p:nvPr/>
          </p:nvSpPr>
          <p:spPr bwMode="auto">
            <a:xfrm>
              <a:off x="8199437" y="49450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3" name="Straight Connector 42">
              <a:extLst>
                <a:ext uri="{FF2B5EF4-FFF2-40B4-BE49-F238E27FC236}">
                  <a16:creationId xmlns:a16="http://schemas.microsoft.com/office/drawing/2014/main" id="{2C3870B7-6B92-4C13-91FD-26A4238E88AD}"/>
                </a:ext>
              </a:extLst>
            </p:cNvPr>
            <p:cNvCxnSpPr>
              <a:stCxn id="38" idx="1"/>
              <a:endCxn id="16" idx="5"/>
            </p:cNvCxnSpPr>
            <p:nvPr/>
          </p:nvCxnSpPr>
          <p:spPr>
            <a:xfrm flipH="1" flipV="1">
              <a:off x="7305441" y="2374666"/>
              <a:ext cx="405233" cy="481433"/>
            </a:xfrm>
            <a:prstGeom prst="line">
              <a:avLst/>
            </a:prstGeom>
            <a:grpFill/>
            <a:ln w="12700" cap="flat" cmpd="sng" algn="ctr">
              <a:solidFill>
                <a:srgbClr val="FFFFFF">
                  <a:alpha val="20000"/>
                </a:srgbClr>
              </a:solidFill>
              <a:prstDash val="solid"/>
              <a:headEnd type="none"/>
              <a:tailEnd type="none"/>
            </a:ln>
            <a:effectLst/>
          </p:spPr>
        </p:cxnSp>
        <p:cxnSp>
          <p:nvCxnSpPr>
            <p:cNvPr id="44" name="Straight Connector 43">
              <a:extLst>
                <a:ext uri="{FF2B5EF4-FFF2-40B4-BE49-F238E27FC236}">
                  <a16:creationId xmlns:a16="http://schemas.microsoft.com/office/drawing/2014/main" id="{A2F6D6ED-0456-4290-9501-E9B5435D8146}"/>
                </a:ext>
              </a:extLst>
            </p:cNvPr>
            <p:cNvCxnSpPr>
              <a:stCxn id="37" idx="2"/>
              <a:endCxn id="16" idx="6"/>
            </p:cNvCxnSpPr>
            <p:nvPr/>
          </p:nvCxnSpPr>
          <p:spPr>
            <a:xfrm flipH="1">
              <a:off x="7361237" y="2125662"/>
              <a:ext cx="1676400" cy="114300"/>
            </a:xfrm>
            <a:prstGeom prst="line">
              <a:avLst/>
            </a:prstGeom>
            <a:grpFill/>
            <a:ln w="12700" cap="flat" cmpd="sng" algn="ctr">
              <a:solidFill>
                <a:srgbClr val="FFFFFF">
                  <a:alpha val="20000"/>
                </a:srgbClr>
              </a:solidFill>
              <a:prstDash val="solid"/>
              <a:headEnd type="none"/>
              <a:tailEnd type="none"/>
            </a:ln>
            <a:effectLst/>
          </p:spPr>
        </p:cxnSp>
        <p:cxnSp>
          <p:nvCxnSpPr>
            <p:cNvPr id="45" name="Straight Connector 44">
              <a:extLst>
                <a:ext uri="{FF2B5EF4-FFF2-40B4-BE49-F238E27FC236}">
                  <a16:creationId xmlns:a16="http://schemas.microsoft.com/office/drawing/2014/main" id="{A8633F50-9276-49C5-BA70-5BFEC3750638}"/>
                </a:ext>
              </a:extLst>
            </p:cNvPr>
            <p:cNvCxnSpPr>
              <a:stCxn id="40" idx="1"/>
              <a:endCxn id="16" idx="4"/>
            </p:cNvCxnSpPr>
            <p:nvPr/>
          </p:nvCxnSpPr>
          <p:spPr>
            <a:xfrm flipH="1" flipV="1">
              <a:off x="7170737" y="2430462"/>
              <a:ext cx="604978" cy="1481278"/>
            </a:xfrm>
            <a:prstGeom prst="line">
              <a:avLst/>
            </a:prstGeom>
            <a:grpFill/>
            <a:ln w="12700" cap="flat" cmpd="sng" algn="ctr">
              <a:solidFill>
                <a:srgbClr val="FFFFFF">
                  <a:alpha val="20000"/>
                </a:srgbClr>
              </a:solidFill>
              <a:prstDash val="solid"/>
              <a:headEnd type="none"/>
              <a:tailEnd type="none"/>
            </a:ln>
            <a:effectLst/>
          </p:spPr>
        </p:cxnSp>
        <p:cxnSp>
          <p:nvCxnSpPr>
            <p:cNvPr id="46" name="Straight Connector 45">
              <a:extLst>
                <a:ext uri="{FF2B5EF4-FFF2-40B4-BE49-F238E27FC236}">
                  <a16:creationId xmlns:a16="http://schemas.microsoft.com/office/drawing/2014/main" id="{273FB77F-A7EC-4E24-B04E-F9D6E9962C78}"/>
                </a:ext>
              </a:extLst>
            </p:cNvPr>
            <p:cNvCxnSpPr>
              <a:cxnSpLocks/>
            </p:cNvCxnSpPr>
            <p:nvPr/>
          </p:nvCxnSpPr>
          <p:spPr>
            <a:xfrm flipH="1" flipV="1">
              <a:off x="7356525" y="2234678"/>
              <a:ext cx="2635437" cy="1073337"/>
            </a:xfrm>
            <a:prstGeom prst="line">
              <a:avLst/>
            </a:prstGeom>
            <a:grpFill/>
            <a:ln w="12700" cap="flat" cmpd="sng" algn="ctr">
              <a:solidFill>
                <a:srgbClr val="FFFFFF">
                  <a:alpha val="20000"/>
                </a:srgbClr>
              </a:solidFill>
              <a:prstDash val="solid"/>
              <a:headEnd type="none"/>
              <a:tailEnd type="none"/>
            </a:ln>
            <a:effectLst/>
          </p:spPr>
        </p:cxnSp>
        <p:cxnSp>
          <p:nvCxnSpPr>
            <p:cNvPr id="47" name="Straight Connector 46">
              <a:extLst>
                <a:ext uri="{FF2B5EF4-FFF2-40B4-BE49-F238E27FC236}">
                  <a16:creationId xmlns:a16="http://schemas.microsoft.com/office/drawing/2014/main" id="{A717BB92-7E98-4D41-9EE7-F8FD4627F5D2}"/>
                </a:ext>
              </a:extLst>
            </p:cNvPr>
            <p:cNvCxnSpPr>
              <a:stCxn id="37" idx="1"/>
              <a:endCxn id="12" idx="4"/>
            </p:cNvCxnSpPr>
            <p:nvPr/>
          </p:nvCxnSpPr>
          <p:spPr>
            <a:xfrm flipH="1" flipV="1">
              <a:off x="8656637" y="1592262"/>
              <a:ext cx="425637" cy="425637"/>
            </a:xfrm>
            <a:prstGeom prst="line">
              <a:avLst/>
            </a:prstGeom>
            <a:grpFill/>
            <a:ln w="12700" cap="flat" cmpd="sng" algn="ctr">
              <a:solidFill>
                <a:srgbClr val="FFFFFF">
                  <a:alpha val="20000"/>
                </a:srgbClr>
              </a:solidFill>
              <a:prstDash val="solid"/>
              <a:headEnd type="none"/>
              <a:tailEnd type="none"/>
            </a:ln>
            <a:effectLst/>
          </p:spPr>
        </p:cxnSp>
        <p:cxnSp>
          <p:nvCxnSpPr>
            <p:cNvPr id="48" name="Straight Connector 47">
              <a:extLst>
                <a:ext uri="{FF2B5EF4-FFF2-40B4-BE49-F238E27FC236}">
                  <a16:creationId xmlns:a16="http://schemas.microsoft.com/office/drawing/2014/main" id="{D5F097B2-4FCB-47BC-BB43-4255911D4D9A}"/>
                </a:ext>
              </a:extLst>
            </p:cNvPr>
            <p:cNvCxnSpPr>
              <a:cxnSpLocks/>
              <a:stCxn id="39" idx="0"/>
              <a:endCxn id="12" idx="4"/>
            </p:cNvCxnSpPr>
            <p:nvPr/>
          </p:nvCxnSpPr>
          <p:spPr>
            <a:xfrm rot="8296579" flipH="1">
              <a:off x="8466927" y="1664561"/>
              <a:ext cx="1183775" cy="2536109"/>
            </a:xfrm>
            <a:prstGeom prst="line">
              <a:avLst/>
            </a:prstGeom>
            <a:grpFill/>
            <a:ln w="12700" cap="flat" cmpd="sng" algn="ctr">
              <a:solidFill>
                <a:srgbClr val="FFFFFF">
                  <a:alpha val="20000"/>
                </a:srgbClr>
              </a:solidFill>
              <a:prstDash val="solid"/>
              <a:headEnd type="none"/>
              <a:tailEnd type="none"/>
            </a:ln>
            <a:effectLst/>
          </p:spPr>
        </p:cxnSp>
        <p:cxnSp>
          <p:nvCxnSpPr>
            <p:cNvPr id="49" name="Straight Connector 48">
              <a:extLst>
                <a:ext uri="{FF2B5EF4-FFF2-40B4-BE49-F238E27FC236}">
                  <a16:creationId xmlns:a16="http://schemas.microsoft.com/office/drawing/2014/main" id="{23036070-A1BD-4AF8-9AB8-A9E6A4D7BBEC}"/>
                </a:ext>
              </a:extLst>
            </p:cNvPr>
            <p:cNvCxnSpPr>
              <a:stCxn id="40" idx="0"/>
              <a:endCxn id="12" idx="3"/>
            </p:cNvCxnSpPr>
            <p:nvPr/>
          </p:nvCxnSpPr>
          <p:spPr>
            <a:xfrm flipV="1">
              <a:off x="7856537" y="1547625"/>
              <a:ext cx="692337" cy="2330637"/>
            </a:xfrm>
            <a:prstGeom prst="line">
              <a:avLst/>
            </a:prstGeom>
            <a:grpFill/>
            <a:ln w="12700" cap="flat" cmpd="sng" algn="ctr">
              <a:solidFill>
                <a:srgbClr val="FFFFFF">
                  <a:alpha val="20000"/>
                </a:srgbClr>
              </a:solidFill>
              <a:prstDash val="solid"/>
              <a:headEnd type="none"/>
              <a:tailEnd type="none"/>
            </a:ln>
            <a:effectLst/>
          </p:spPr>
        </p:cxnSp>
        <p:cxnSp>
          <p:nvCxnSpPr>
            <p:cNvPr id="50" name="Straight Connector 49">
              <a:extLst>
                <a:ext uri="{FF2B5EF4-FFF2-40B4-BE49-F238E27FC236}">
                  <a16:creationId xmlns:a16="http://schemas.microsoft.com/office/drawing/2014/main" id="{E0CAEBA4-272E-462B-8EE6-14E66A322BC4}"/>
                </a:ext>
              </a:extLst>
            </p:cNvPr>
            <p:cNvCxnSpPr>
              <a:stCxn id="42" idx="0"/>
              <a:endCxn id="12" idx="3"/>
            </p:cNvCxnSpPr>
            <p:nvPr/>
          </p:nvCxnSpPr>
          <p:spPr>
            <a:xfrm flipV="1">
              <a:off x="8389937" y="1547625"/>
              <a:ext cx="158937" cy="3397437"/>
            </a:xfrm>
            <a:prstGeom prst="line">
              <a:avLst/>
            </a:prstGeom>
            <a:grpFill/>
            <a:ln w="12700" cap="flat" cmpd="sng" algn="ctr">
              <a:solidFill>
                <a:srgbClr val="FFFFFF">
                  <a:alpha val="20000"/>
                </a:srgbClr>
              </a:solidFill>
              <a:prstDash val="solid"/>
              <a:headEnd type="none"/>
              <a:tailEnd type="none"/>
            </a:ln>
            <a:effectLst/>
          </p:spPr>
        </p:cxnSp>
        <p:cxnSp>
          <p:nvCxnSpPr>
            <p:cNvPr id="51" name="Straight Connector 50">
              <a:extLst>
                <a:ext uri="{FF2B5EF4-FFF2-40B4-BE49-F238E27FC236}">
                  <a16:creationId xmlns:a16="http://schemas.microsoft.com/office/drawing/2014/main" id="{26C16F42-C966-401C-A34F-C0F551369EFE}"/>
                </a:ext>
              </a:extLst>
            </p:cNvPr>
            <p:cNvCxnSpPr>
              <a:cxnSpLocks/>
              <a:stCxn id="38" idx="3"/>
              <a:endCxn id="22" idx="6"/>
            </p:cNvCxnSpPr>
            <p:nvPr/>
          </p:nvCxnSpPr>
          <p:spPr>
            <a:xfrm rot="8296579">
              <a:off x="6598549" y="3073431"/>
              <a:ext cx="1112814" cy="422024"/>
            </a:xfrm>
            <a:prstGeom prst="line">
              <a:avLst/>
            </a:prstGeom>
            <a:grpFill/>
            <a:ln w="12700" cap="flat" cmpd="sng" algn="ctr">
              <a:solidFill>
                <a:srgbClr val="FFFFFF">
                  <a:alpha val="20000"/>
                </a:srgbClr>
              </a:solidFill>
              <a:prstDash val="solid"/>
              <a:headEnd type="none"/>
              <a:tailEnd type="none"/>
            </a:ln>
            <a:effectLst/>
          </p:spPr>
        </p:cxnSp>
        <p:cxnSp>
          <p:nvCxnSpPr>
            <p:cNvPr id="52" name="Straight Connector 51">
              <a:extLst>
                <a:ext uri="{FF2B5EF4-FFF2-40B4-BE49-F238E27FC236}">
                  <a16:creationId xmlns:a16="http://schemas.microsoft.com/office/drawing/2014/main" id="{E613F27E-766E-4133-A5BB-F73225D8B85E}"/>
                </a:ext>
              </a:extLst>
            </p:cNvPr>
            <p:cNvCxnSpPr>
              <a:stCxn id="40" idx="2"/>
            </p:cNvCxnSpPr>
            <p:nvPr/>
          </p:nvCxnSpPr>
          <p:spPr>
            <a:xfrm flipH="1" flipV="1">
              <a:off x="6599237" y="3497262"/>
              <a:ext cx="1143000" cy="495300"/>
            </a:xfrm>
            <a:prstGeom prst="line">
              <a:avLst/>
            </a:prstGeom>
            <a:grpFill/>
            <a:ln w="12700" cap="flat" cmpd="sng" algn="ctr">
              <a:solidFill>
                <a:srgbClr val="FFFFFF">
                  <a:alpha val="20000"/>
                </a:srgbClr>
              </a:solidFill>
              <a:prstDash val="solid"/>
              <a:headEnd type="none"/>
              <a:tailEnd type="none"/>
            </a:ln>
            <a:effectLst/>
          </p:spPr>
        </p:cxnSp>
        <p:cxnSp>
          <p:nvCxnSpPr>
            <p:cNvPr id="53" name="Straight Connector 52">
              <a:extLst>
                <a:ext uri="{FF2B5EF4-FFF2-40B4-BE49-F238E27FC236}">
                  <a16:creationId xmlns:a16="http://schemas.microsoft.com/office/drawing/2014/main" id="{ACB7A6CE-8F19-4386-8DB4-F3B72FD071A8}"/>
                </a:ext>
              </a:extLst>
            </p:cNvPr>
            <p:cNvCxnSpPr>
              <a:stCxn id="41" idx="2"/>
              <a:endCxn id="22" idx="6"/>
            </p:cNvCxnSpPr>
            <p:nvPr/>
          </p:nvCxnSpPr>
          <p:spPr>
            <a:xfrm flipH="1">
              <a:off x="6599237" y="3421062"/>
              <a:ext cx="3352800" cy="76200"/>
            </a:xfrm>
            <a:prstGeom prst="line">
              <a:avLst/>
            </a:prstGeom>
            <a:grpFill/>
            <a:ln w="12700" cap="flat" cmpd="sng" algn="ctr">
              <a:solidFill>
                <a:srgbClr val="FFFFFF">
                  <a:alpha val="20000"/>
                </a:srgbClr>
              </a:solidFill>
              <a:prstDash val="solid"/>
              <a:headEnd type="none"/>
              <a:tailEnd type="none"/>
            </a:ln>
            <a:effectLst/>
          </p:spPr>
        </p:cxnSp>
        <p:cxnSp>
          <p:nvCxnSpPr>
            <p:cNvPr id="54" name="Straight Connector 53">
              <a:extLst>
                <a:ext uri="{FF2B5EF4-FFF2-40B4-BE49-F238E27FC236}">
                  <a16:creationId xmlns:a16="http://schemas.microsoft.com/office/drawing/2014/main" id="{B85815CE-0CC7-4D4C-BED8-769C4776EE3E}"/>
                </a:ext>
              </a:extLst>
            </p:cNvPr>
            <p:cNvCxnSpPr>
              <a:stCxn id="40" idx="3"/>
              <a:endCxn id="23" idx="0"/>
            </p:cNvCxnSpPr>
            <p:nvPr/>
          </p:nvCxnSpPr>
          <p:spPr>
            <a:xfrm flipH="1">
              <a:off x="7031373" y="4073384"/>
              <a:ext cx="744342" cy="1101024"/>
            </a:xfrm>
            <a:prstGeom prst="line">
              <a:avLst/>
            </a:prstGeom>
            <a:grpFill/>
            <a:ln w="12700" cap="flat" cmpd="sng" algn="ctr">
              <a:solidFill>
                <a:srgbClr val="FFFFFF">
                  <a:alpha val="20000"/>
                </a:srgbClr>
              </a:solidFill>
              <a:prstDash val="solid"/>
              <a:headEnd type="none"/>
              <a:tailEnd type="none"/>
            </a:ln>
            <a:effectLst/>
          </p:spPr>
        </p:cxnSp>
        <p:cxnSp>
          <p:nvCxnSpPr>
            <p:cNvPr id="55" name="Straight Connector 54">
              <a:extLst>
                <a:ext uri="{FF2B5EF4-FFF2-40B4-BE49-F238E27FC236}">
                  <a16:creationId xmlns:a16="http://schemas.microsoft.com/office/drawing/2014/main" id="{70543184-5C53-4D33-AF22-229DB314774B}"/>
                </a:ext>
              </a:extLst>
            </p:cNvPr>
            <p:cNvCxnSpPr>
              <a:stCxn id="42" idx="2"/>
              <a:endCxn id="23" idx="6"/>
            </p:cNvCxnSpPr>
            <p:nvPr/>
          </p:nvCxnSpPr>
          <p:spPr>
            <a:xfrm flipH="1">
              <a:off x="7131891" y="5135562"/>
              <a:ext cx="1067546" cy="165436"/>
            </a:xfrm>
            <a:prstGeom prst="line">
              <a:avLst/>
            </a:prstGeom>
            <a:grpFill/>
            <a:ln w="12700" cap="flat" cmpd="sng" algn="ctr">
              <a:solidFill>
                <a:srgbClr val="FFFFFF">
                  <a:alpha val="20000"/>
                </a:srgbClr>
              </a:solidFill>
              <a:prstDash val="solid"/>
              <a:headEnd type="none"/>
              <a:tailEnd type="none"/>
            </a:ln>
            <a:effectLst/>
          </p:spPr>
        </p:cxnSp>
        <p:cxnSp>
          <p:nvCxnSpPr>
            <p:cNvPr id="56" name="Straight Connector 55">
              <a:extLst>
                <a:ext uri="{FF2B5EF4-FFF2-40B4-BE49-F238E27FC236}">
                  <a16:creationId xmlns:a16="http://schemas.microsoft.com/office/drawing/2014/main" id="{3DB055AC-E68F-420F-A723-599A8F18C873}"/>
                </a:ext>
              </a:extLst>
            </p:cNvPr>
            <p:cNvCxnSpPr>
              <a:cxnSpLocks/>
              <a:stCxn id="39" idx="3"/>
              <a:endCxn id="42" idx="7"/>
            </p:cNvCxnSpPr>
            <p:nvPr/>
          </p:nvCxnSpPr>
          <p:spPr>
            <a:xfrm rot="8296579">
              <a:off x="8474076" y="4665813"/>
              <a:ext cx="929718" cy="202364"/>
            </a:xfrm>
            <a:prstGeom prst="line">
              <a:avLst/>
            </a:prstGeom>
            <a:grpFill/>
            <a:ln w="12700" cap="flat" cmpd="sng" algn="ctr">
              <a:solidFill>
                <a:srgbClr val="FFFFFF">
                  <a:alpha val="20000"/>
                </a:srgbClr>
              </a:solidFill>
              <a:prstDash val="solid"/>
              <a:headEnd type="none"/>
              <a:tailEnd type="none"/>
            </a:ln>
            <a:effectLst/>
          </p:spPr>
        </p:cxnSp>
        <p:cxnSp>
          <p:nvCxnSpPr>
            <p:cNvPr id="57" name="Straight Connector 56">
              <a:extLst>
                <a:ext uri="{FF2B5EF4-FFF2-40B4-BE49-F238E27FC236}">
                  <a16:creationId xmlns:a16="http://schemas.microsoft.com/office/drawing/2014/main" id="{F456AFEB-967F-438D-8A3E-71E02E0A57C6}"/>
                </a:ext>
              </a:extLst>
            </p:cNvPr>
            <p:cNvCxnSpPr>
              <a:stCxn id="42" idx="1"/>
              <a:endCxn id="22" idx="5"/>
            </p:cNvCxnSpPr>
            <p:nvPr/>
          </p:nvCxnSpPr>
          <p:spPr>
            <a:xfrm flipH="1" flipV="1">
              <a:off x="6576919" y="3551144"/>
              <a:ext cx="1678314" cy="1449714"/>
            </a:xfrm>
            <a:prstGeom prst="line">
              <a:avLst/>
            </a:prstGeom>
            <a:grpFill/>
            <a:ln w="12700" cap="flat" cmpd="sng" algn="ctr">
              <a:solidFill>
                <a:srgbClr val="FFFFFF">
                  <a:alpha val="20000"/>
                </a:srgbClr>
              </a:solidFill>
              <a:prstDash val="solid"/>
              <a:headEnd type="none"/>
              <a:tailEnd type="none"/>
            </a:ln>
            <a:effectLst/>
          </p:spPr>
        </p:cxnSp>
        <p:cxnSp>
          <p:nvCxnSpPr>
            <p:cNvPr id="58" name="Straight Connector 57">
              <a:extLst>
                <a:ext uri="{FF2B5EF4-FFF2-40B4-BE49-F238E27FC236}">
                  <a16:creationId xmlns:a16="http://schemas.microsoft.com/office/drawing/2014/main" id="{A685D505-3B60-4652-90A7-585EC55543D1}"/>
                </a:ext>
              </a:extLst>
            </p:cNvPr>
            <p:cNvCxnSpPr>
              <a:stCxn id="24" idx="0"/>
            </p:cNvCxnSpPr>
            <p:nvPr/>
          </p:nvCxnSpPr>
          <p:spPr>
            <a:xfrm flipV="1">
              <a:off x="8134630" y="5326062"/>
              <a:ext cx="217207" cy="536564"/>
            </a:xfrm>
            <a:prstGeom prst="line">
              <a:avLst/>
            </a:prstGeom>
            <a:grpFill/>
            <a:ln w="12700" cap="flat" cmpd="sng" algn="ctr">
              <a:solidFill>
                <a:srgbClr val="FFFFFF">
                  <a:alpha val="20000"/>
                </a:srgbClr>
              </a:solidFill>
              <a:prstDash val="solid"/>
              <a:headEnd type="none"/>
              <a:tailEnd type="none"/>
            </a:ln>
            <a:effectLst/>
          </p:spPr>
        </p:cxnSp>
        <p:cxnSp>
          <p:nvCxnSpPr>
            <p:cNvPr id="59" name="Straight Connector 58">
              <a:extLst>
                <a:ext uri="{FF2B5EF4-FFF2-40B4-BE49-F238E27FC236}">
                  <a16:creationId xmlns:a16="http://schemas.microsoft.com/office/drawing/2014/main" id="{24D50511-19FC-408C-BA2A-3192FF8F2934}"/>
                </a:ext>
              </a:extLst>
            </p:cNvPr>
            <p:cNvCxnSpPr>
              <a:cxnSpLocks/>
              <a:stCxn id="24" idx="7"/>
              <a:endCxn id="39" idx="3"/>
            </p:cNvCxnSpPr>
            <p:nvPr/>
          </p:nvCxnSpPr>
          <p:spPr>
            <a:xfrm rot="8296579" flipH="1">
              <a:off x="7917656" y="5080228"/>
              <a:ext cx="1738953" cy="248968"/>
            </a:xfrm>
            <a:prstGeom prst="line">
              <a:avLst/>
            </a:prstGeom>
            <a:grpFill/>
            <a:ln w="12700" cap="flat" cmpd="sng" algn="ctr">
              <a:solidFill>
                <a:srgbClr val="FFFFFF">
                  <a:alpha val="20000"/>
                </a:srgbClr>
              </a:solidFill>
              <a:prstDash val="solid"/>
              <a:headEnd type="none"/>
              <a:tailEnd type="none"/>
            </a:ln>
            <a:effectLst/>
          </p:spPr>
        </p:cxnSp>
        <p:cxnSp>
          <p:nvCxnSpPr>
            <p:cNvPr id="60" name="Straight Connector 59">
              <a:extLst>
                <a:ext uri="{FF2B5EF4-FFF2-40B4-BE49-F238E27FC236}">
                  <a16:creationId xmlns:a16="http://schemas.microsoft.com/office/drawing/2014/main" id="{060E8DE0-243F-47F2-8929-68AD867F2286}"/>
                </a:ext>
              </a:extLst>
            </p:cNvPr>
            <p:cNvCxnSpPr>
              <a:endCxn id="40" idx="4"/>
            </p:cNvCxnSpPr>
            <p:nvPr/>
          </p:nvCxnSpPr>
          <p:spPr>
            <a:xfrm flipH="1" flipV="1">
              <a:off x="7856537" y="4106862"/>
              <a:ext cx="266700" cy="1752600"/>
            </a:xfrm>
            <a:prstGeom prst="line">
              <a:avLst/>
            </a:prstGeom>
            <a:grpFill/>
            <a:ln w="12700" cap="flat" cmpd="sng" algn="ctr">
              <a:solidFill>
                <a:srgbClr val="FFFFFF">
                  <a:alpha val="20000"/>
                </a:srgbClr>
              </a:solidFill>
              <a:prstDash val="solid"/>
              <a:headEnd type="none"/>
              <a:tailEnd type="none"/>
            </a:ln>
            <a:effectLst/>
          </p:spPr>
        </p:cxnSp>
        <p:cxnSp>
          <p:nvCxnSpPr>
            <p:cNvPr id="61" name="Straight Connector 60">
              <a:extLst>
                <a:ext uri="{FF2B5EF4-FFF2-40B4-BE49-F238E27FC236}">
                  <a16:creationId xmlns:a16="http://schemas.microsoft.com/office/drawing/2014/main" id="{3D0E1E97-2660-4D84-937D-003B54A8E6C8}"/>
                </a:ext>
              </a:extLst>
            </p:cNvPr>
            <p:cNvCxnSpPr>
              <a:cxnSpLocks/>
              <a:stCxn id="26" idx="1"/>
              <a:endCxn id="39" idx="5"/>
            </p:cNvCxnSpPr>
            <p:nvPr/>
          </p:nvCxnSpPr>
          <p:spPr>
            <a:xfrm rot="8296579" flipH="1">
              <a:off x="9863298" y="4420880"/>
              <a:ext cx="67432" cy="1062070"/>
            </a:xfrm>
            <a:prstGeom prst="line">
              <a:avLst/>
            </a:prstGeom>
            <a:grpFill/>
            <a:ln w="12700" cap="flat" cmpd="sng" algn="ctr">
              <a:solidFill>
                <a:srgbClr val="FFFFFF">
                  <a:alpha val="20000"/>
                </a:srgbClr>
              </a:solidFill>
              <a:prstDash val="solid"/>
              <a:headEnd type="none"/>
              <a:tailEnd type="none"/>
            </a:ln>
            <a:effectLst/>
          </p:spPr>
        </p:cxnSp>
        <p:cxnSp>
          <p:nvCxnSpPr>
            <p:cNvPr id="62" name="Straight Connector 61">
              <a:extLst>
                <a:ext uri="{FF2B5EF4-FFF2-40B4-BE49-F238E27FC236}">
                  <a16:creationId xmlns:a16="http://schemas.microsoft.com/office/drawing/2014/main" id="{8BA7E3F1-5A7A-4ECD-950C-31350FABE90C}"/>
                </a:ext>
              </a:extLst>
            </p:cNvPr>
            <p:cNvCxnSpPr>
              <a:cxnSpLocks/>
              <a:stCxn id="26" idx="2"/>
              <a:endCxn id="42" idx="6"/>
            </p:cNvCxnSpPr>
            <p:nvPr/>
          </p:nvCxnSpPr>
          <p:spPr>
            <a:xfrm rot="8296579">
              <a:off x="8897479" y="4646550"/>
              <a:ext cx="966116" cy="1320923"/>
            </a:xfrm>
            <a:prstGeom prst="line">
              <a:avLst/>
            </a:prstGeom>
            <a:grpFill/>
            <a:ln w="12700" cap="flat" cmpd="sng" algn="ctr">
              <a:solidFill>
                <a:srgbClr val="FFFFFF">
                  <a:alpha val="20000"/>
                </a:srgbClr>
              </a:solidFill>
              <a:prstDash val="solid"/>
              <a:headEnd type="none"/>
              <a:tailEnd type="none"/>
            </a:ln>
            <a:effectLst/>
          </p:spPr>
        </p:cxnSp>
        <p:cxnSp>
          <p:nvCxnSpPr>
            <p:cNvPr id="63" name="Straight Connector 62">
              <a:extLst>
                <a:ext uri="{FF2B5EF4-FFF2-40B4-BE49-F238E27FC236}">
                  <a16:creationId xmlns:a16="http://schemas.microsoft.com/office/drawing/2014/main" id="{47674E8E-D705-415A-ABCD-EA01C08CFF1A}"/>
                </a:ext>
              </a:extLst>
            </p:cNvPr>
            <p:cNvCxnSpPr>
              <a:stCxn id="26" idx="1"/>
              <a:endCxn id="37" idx="5"/>
            </p:cNvCxnSpPr>
            <p:nvPr/>
          </p:nvCxnSpPr>
          <p:spPr>
            <a:xfrm flipH="1" flipV="1">
              <a:off x="9297800" y="2233425"/>
              <a:ext cx="927474" cy="3137274"/>
            </a:xfrm>
            <a:prstGeom prst="line">
              <a:avLst/>
            </a:prstGeom>
            <a:grpFill/>
            <a:ln w="12700" cap="flat" cmpd="sng" algn="ctr">
              <a:solidFill>
                <a:srgbClr val="FFFFFF">
                  <a:alpha val="20000"/>
                </a:srgbClr>
              </a:solidFill>
              <a:prstDash val="solid"/>
              <a:headEnd type="none"/>
              <a:tailEnd type="none"/>
            </a:ln>
            <a:effectLst/>
          </p:spPr>
        </p:cxnSp>
        <p:cxnSp>
          <p:nvCxnSpPr>
            <p:cNvPr id="64" name="Straight Connector 63">
              <a:extLst>
                <a:ext uri="{FF2B5EF4-FFF2-40B4-BE49-F238E27FC236}">
                  <a16:creationId xmlns:a16="http://schemas.microsoft.com/office/drawing/2014/main" id="{0256446C-C0B5-4034-90E6-630075BDBCC6}"/>
                </a:ext>
              </a:extLst>
            </p:cNvPr>
            <p:cNvCxnSpPr>
              <a:stCxn id="26" idx="1"/>
              <a:endCxn id="40" idx="5"/>
            </p:cNvCxnSpPr>
            <p:nvPr/>
          </p:nvCxnSpPr>
          <p:spPr>
            <a:xfrm flipH="1" flipV="1">
              <a:off x="7937359" y="4073384"/>
              <a:ext cx="2287915" cy="1297315"/>
            </a:xfrm>
            <a:prstGeom prst="line">
              <a:avLst/>
            </a:prstGeom>
            <a:grpFill/>
            <a:ln w="12700" cap="flat" cmpd="sng" algn="ctr">
              <a:solidFill>
                <a:srgbClr val="FFFFFF">
                  <a:alpha val="20000"/>
                </a:srgbClr>
              </a:solidFill>
              <a:prstDash val="solid"/>
              <a:headEnd type="none"/>
              <a:tailEnd type="none"/>
            </a:ln>
            <a:effectLst/>
          </p:spPr>
        </p:cxnSp>
        <p:cxnSp>
          <p:nvCxnSpPr>
            <p:cNvPr id="65" name="Straight Connector 64">
              <a:extLst>
                <a:ext uri="{FF2B5EF4-FFF2-40B4-BE49-F238E27FC236}">
                  <a16:creationId xmlns:a16="http://schemas.microsoft.com/office/drawing/2014/main" id="{407DBB7F-7D35-48D0-B60F-1EB37B747F3F}"/>
                </a:ext>
              </a:extLst>
            </p:cNvPr>
            <p:cNvCxnSpPr>
              <a:cxnSpLocks/>
              <a:stCxn id="27" idx="2"/>
              <a:endCxn id="40" idx="6"/>
            </p:cNvCxnSpPr>
            <p:nvPr/>
          </p:nvCxnSpPr>
          <p:spPr>
            <a:xfrm rot="8296579">
              <a:off x="8440883" y="3009324"/>
              <a:ext cx="2109958" cy="2216634"/>
            </a:xfrm>
            <a:prstGeom prst="line">
              <a:avLst/>
            </a:prstGeom>
            <a:grpFill/>
            <a:ln w="12700" cap="flat" cmpd="sng" algn="ctr">
              <a:solidFill>
                <a:srgbClr val="FFFFFF">
                  <a:alpha val="20000"/>
                </a:srgbClr>
              </a:solidFill>
              <a:prstDash val="solid"/>
              <a:headEnd type="none"/>
              <a:tailEnd type="none"/>
            </a:ln>
            <a:effectLst/>
          </p:spPr>
        </p:cxnSp>
        <p:cxnSp>
          <p:nvCxnSpPr>
            <p:cNvPr id="66" name="Straight Connector 65">
              <a:extLst>
                <a:ext uri="{FF2B5EF4-FFF2-40B4-BE49-F238E27FC236}">
                  <a16:creationId xmlns:a16="http://schemas.microsoft.com/office/drawing/2014/main" id="{40CA27A6-1A94-4D2E-A5F0-3105FE0406AA}"/>
                </a:ext>
              </a:extLst>
            </p:cNvPr>
            <p:cNvCxnSpPr>
              <a:stCxn id="17" idx="3"/>
              <a:endCxn id="41" idx="7"/>
            </p:cNvCxnSpPr>
            <p:nvPr/>
          </p:nvCxnSpPr>
          <p:spPr>
            <a:xfrm flipH="1">
              <a:off x="10212200" y="2865344"/>
              <a:ext cx="676555" cy="447955"/>
            </a:xfrm>
            <a:prstGeom prst="line">
              <a:avLst/>
            </a:prstGeom>
            <a:grpFill/>
            <a:ln w="12700" cap="flat" cmpd="sng" algn="ctr">
              <a:solidFill>
                <a:srgbClr val="FFFFFF">
                  <a:alpha val="20000"/>
                </a:srgbClr>
              </a:solidFill>
              <a:prstDash val="solid"/>
              <a:headEnd type="none"/>
              <a:tailEnd type="none"/>
            </a:ln>
            <a:effectLst/>
          </p:spPr>
        </p:cxnSp>
        <p:cxnSp>
          <p:nvCxnSpPr>
            <p:cNvPr id="67" name="Straight Connector 66">
              <a:extLst>
                <a:ext uri="{FF2B5EF4-FFF2-40B4-BE49-F238E27FC236}">
                  <a16:creationId xmlns:a16="http://schemas.microsoft.com/office/drawing/2014/main" id="{CFDA8E9E-F344-4676-86B4-E9D5341E5E76}"/>
                </a:ext>
              </a:extLst>
            </p:cNvPr>
            <p:cNvCxnSpPr>
              <a:cxnSpLocks/>
              <a:stCxn id="27" idx="2"/>
              <a:endCxn id="39" idx="6"/>
            </p:cNvCxnSpPr>
            <p:nvPr/>
          </p:nvCxnSpPr>
          <p:spPr>
            <a:xfrm rot="8296579">
              <a:off x="9731107" y="3933834"/>
              <a:ext cx="1172064" cy="800420"/>
            </a:xfrm>
            <a:prstGeom prst="line">
              <a:avLst/>
            </a:prstGeom>
            <a:grpFill/>
            <a:ln w="12700" cap="flat" cmpd="sng" algn="ctr">
              <a:solidFill>
                <a:srgbClr val="FFFFFF">
                  <a:alpha val="20000"/>
                </a:srgbClr>
              </a:solidFill>
              <a:prstDash val="solid"/>
              <a:headEnd type="none"/>
              <a:tailEnd type="none"/>
            </a:ln>
            <a:effectLst/>
          </p:spPr>
        </p:cxnSp>
        <p:cxnSp>
          <p:nvCxnSpPr>
            <p:cNvPr id="68" name="Straight Connector 67">
              <a:extLst>
                <a:ext uri="{FF2B5EF4-FFF2-40B4-BE49-F238E27FC236}">
                  <a16:creationId xmlns:a16="http://schemas.microsoft.com/office/drawing/2014/main" id="{A635356E-A44B-4DFE-86C9-AA0379251FE0}"/>
                </a:ext>
              </a:extLst>
            </p:cNvPr>
            <p:cNvCxnSpPr>
              <a:stCxn id="27" idx="1"/>
              <a:endCxn id="41" idx="5"/>
            </p:cNvCxnSpPr>
            <p:nvPr/>
          </p:nvCxnSpPr>
          <p:spPr>
            <a:xfrm flipH="1" flipV="1">
              <a:off x="10212200" y="3528825"/>
              <a:ext cx="826323" cy="628207"/>
            </a:xfrm>
            <a:prstGeom prst="line">
              <a:avLst/>
            </a:prstGeom>
            <a:grpFill/>
            <a:ln w="12700" cap="flat" cmpd="sng" algn="ctr">
              <a:solidFill>
                <a:srgbClr val="FFFFFF">
                  <a:alpha val="20000"/>
                </a:srgbClr>
              </a:solidFill>
              <a:prstDash val="solid"/>
              <a:headEnd type="none"/>
              <a:tailEnd type="none"/>
            </a:ln>
            <a:effectLst/>
          </p:spPr>
        </p:cxnSp>
        <p:cxnSp>
          <p:nvCxnSpPr>
            <p:cNvPr id="69" name="Straight Connector 68">
              <a:extLst>
                <a:ext uri="{FF2B5EF4-FFF2-40B4-BE49-F238E27FC236}">
                  <a16:creationId xmlns:a16="http://schemas.microsoft.com/office/drawing/2014/main" id="{1C983008-E82F-44BD-84AC-4AA2B1F9B748}"/>
                </a:ext>
              </a:extLst>
            </p:cNvPr>
            <p:cNvCxnSpPr>
              <a:stCxn id="27" idx="1"/>
              <a:endCxn id="38" idx="5"/>
            </p:cNvCxnSpPr>
            <p:nvPr/>
          </p:nvCxnSpPr>
          <p:spPr>
            <a:xfrm flipH="1" flipV="1">
              <a:off x="7926200" y="3071625"/>
              <a:ext cx="3112323" cy="1085407"/>
            </a:xfrm>
            <a:prstGeom prst="line">
              <a:avLst/>
            </a:prstGeom>
            <a:grpFill/>
            <a:ln w="12700" cap="flat" cmpd="sng" algn="ctr">
              <a:solidFill>
                <a:srgbClr val="FFFFFF">
                  <a:alpha val="20000"/>
                </a:srgbClr>
              </a:solidFill>
              <a:prstDash val="solid"/>
              <a:headEnd type="none"/>
              <a:tailEnd type="none"/>
            </a:ln>
            <a:effectLst/>
          </p:spPr>
        </p:cxnSp>
        <p:cxnSp>
          <p:nvCxnSpPr>
            <p:cNvPr id="70" name="Straight Connector 69">
              <a:extLst>
                <a:ext uri="{FF2B5EF4-FFF2-40B4-BE49-F238E27FC236}">
                  <a16:creationId xmlns:a16="http://schemas.microsoft.com/office/drawing/2014/main" id="{9C2DB56C-27B3-48EC-8418-56195A9FBD0A}"/>
                </a:ext>
              </a:extLst>
            </p:cNvPr>
            <p:cNvCxnSpPr>
              <a:stCxn id="17" idx="2"/>
              <a:endCxn id="37" idx="5"/>
            </p:cNvCxnSpPr>
            <p:nvPr/>
          </p:nvCxnSpPr>
          <p:spPr>
            <a:xfrm flipH="1" flipV="1">
              <a:off x="9297800" y="2233425"/>
              <a:ext cx="1568637" cy="578037"/>
            </a:xfrm>
            <a:prstGeom prst="line">
              <a:avLst/>
            </a:prstGeom>
            <a:grpFill/>
            <a:ln w="12700" cap="flat" cmpd="sng" algn="ctr">
              <a:solidFill>
                <a:srgbClr val="FFFFFF">
                  <a:alpha val="20000"/>
                </a:srgbClr>
              </a:solidFill>
              <a:prstDash val="solid"/>
              <a:headEnd type="none"/>
              <a:tailEnd type="none"/>
            </a:ln>
            <a:effectLst/>
          </p:spPr>
        </p:cxnSp>
        <p:cxnSp>
          <p:nvCxnSpPr>
            <p:cNvPr id="71" name="Straight Connector 70">
              <a:extLst>
                <a:ext uri="{FF2B5EF4-FFF2-40B4-BE49-F238E27FC236}">
                  <a16:creationId xmlns:a16="http://schemas.microsoft.com/office/drawing/2014/main" id="{86A0D962-158E-4A5E-B1C0-5BBC84A55D35}"/>
                </a:ext>
              </a:extLst>
            </p:cNvPr>
            <p:cNvCxnSpPr>
              <a:stCxn id="15" idx="3"/>
              <a:endCxn id="42" idx="7"/>
            </p:cNvCxnSpPr>
            <p:nvPr/>
          </p:nvCxnSpPr>
          <p:spPr>
            <a:xfrm flipH="1">
              <a:off x="8524641" y="1948459"/>
              <a:ext cx="1546800" cy="3052399"/>
            </a:xfrm>
            <a:prstGeom prst="line">
              <a:avLst/>
            </a:prstGeom>
            <a:grpFill/>
            <a:ln w="12700" cap="flat" cmpd="sng" algn="ctr">
              <a:solidFill>
                <a:srgbClr val="FFFFFF">
                  <a:alpha val="20000"/>
                </a:srgbClr>
              </a:solidFill>
              <a:prstDash val="solid"/>
              <a:headEnd type="none"/>
              <a:tailEnd type="none"/>
            </a:ln>
            <a:effectLst/>
          </p:spPr>
        </p:cxnSp>
        <p:cxnSp>
          <p:nvCxnSpPr>
            <p:cNvPr id="72" name="Straight Connector 71">
              <a:extLst>
                <a:ext uri="{FF2B5EF4-FFF2-40B4-BE49-F238E27FC236}">
                  <a16:creationId xmlns:a16="http://schemas.microsoft.com/office/drawing/2014/main" id="{BADB5C34-CF9D-4645-B8B5-AC32C0D99F85}"/>
                </a:ext>
              </a:extLst>
            </p:cNvPr>
            <p:cNvCxnSpPr>
              <a:stCxn id="17" idx="2"/>
              <a:endCxn id="38" idx="6"/>
            </p:cNvCxnSpPr>
            <p:nvPr/>
          </p:nvCxnSpPr>
          <p:spPr>
            <a:xfrm flipH="1">
              <a:off x="7970837" y="2811462"/>
              <a:ext cx="2895600" cy="152400"/>
            </a:xfrm>
            <a:prstGeom prst="line">
              <a:avLst/>
            </a:prstGeom>
            <a:grpFill/>
            <a:ln w="12700" cap="flat" cmpd="sng" algn="ctr">
              <a:solidFill>
                <a:srgbClr val="FFFFFF">
                  <a:alpha val="20000"/>
                </a:srgbClr>
              </a:solidFill>
              <a:prstDash val="solid"/>
              <a:headEnd type="none"/>
              <a:tailEnd type="none"/>
            </a:ln>
            <a:effectLst/>
          </p:spPr>
        </p:cxnSp>
        <p:cxnSp>
          <p:nvCxnSpPr>
            <p:cNvPr id="73" name="Straight Connector 72">
              <a:extLst>
                <a:ext uri="{FF2B5EF4-FFF2-40B4-BE49-F238E27FC236}">
                  <a16:creationId xmlns:a16="http://schemas.microsoft.com/office/drawing/2014/main" id="{F3431A6F-177E-4A99-890E-35E4916D0679}"/>
                </a:ext>
              </a:extLst>
            </p:cNvPr>
            <p:cNvCxnSpPr>
              <a:cxnSpLocks/>
              <a:stCxn id="26" idx="1"/>
              <a:endCxn id="38" idx="3"/>
            </p:cNvCxnSpPr>
            <p:nvPr/>
          </p:nvCxnSpPr>
          <p:spPr>
            <a:xfrm rot="8296579">
              <a:off x="8794635" y="2526408"/>
              <a:ext cx="346680" cy="3389508"/>
            </a:xfrm>
            <a:prstGeom prst="line">
              <a:avLst/>
            </a:prstGeom>
            <a:grpFill/>
            <a:ln w="12700" cap="flat" cmpd="sng" algn="ctr">
              <a:solidFill>
                <a:srgbClr val="FFFFFF">
                  <a:alpha val="20000"/>
                </a:srgbClr>
              </a:solidFill>
              <a:prstDash val="solid"/>
              <a:headEnd type="none"/>
              <a:tailEnd type="none"/>
            </a:ln>
            <a:effectLst/>
          </p:spPr>
        </p:cxnSp>
        <p:cxnSp>
          <p:nvCxnSpPr>
            <p:cNvPr id="74" name="Straight Connector 73">
              <a:extLst>
                <a:ext uri="{FF2B5EF4-FFF2-40B4-BE49-F238E27FC236}">
                  <a16:creationId xmlns:a16="http://schemas.microsoft.com/office/drawing/2014/main" id="{695D03A4-29C5-4CC8-AD4F-F76CEA57C424}"/>
                </a:ext>
              </a:extLst>
            </p:cNvPr>
            <p:cNvCxnSpPr>
              <a:stCxn id="15" idx="2"/>
              <a:endCxn id="37" idx="7"/>
            </p:cNvCxnSpPr>
            <p:nvPr/>
          </p:nvCxnSpPr>
          <p:spPr>
            <a:xfrm flipH="1">
              <a:off x="9297800" y="1871973"/>
              <a:ext cx="731180" cy="145926"/>
            </a:xfrm>
            <a:prstGeom prst="line">
              <a:avLst/>
            </a:prstGeom>
            <a:grpFill/>
            <a:ln w="12700" cap="flat" cmpd="sng" algn="ctr">
              <a:solidFill>
                <a:srgbClr val="FFFFFF">
                  <a:alpha val="20000"/>
                </a:srgbClr>
              </a:solidFill>
              <a:prstDash val="solid"/>
              <a:headEnd type="none"/>
              <a:tailEnd type="none"/>
            </a:ln>
            <a:effectLst/>
          </p:spPr>
        </p:cxnSp>
        <p:cxnSp>
          <p:nvCxnSpPr>
            <p:cNvPr id="75" name="Straight Connector 74">
              <a:extLst>
                <a:ext uri="{FF2B5EF4-FFF2-40B4-BE49-F238E27FC236}">
                  <a16:creationId xmlns:a16="http://schemas.microsoft.com/office/drawing/2014/main" id="{8FA75F09-C9BB-4B72-9297-12A4C6C06E4F}"/>
                </a:ext>
              </a:extLst>
            </p:cNvPr>
            <p:cNvCxnSpPr/>
            <p:nvPr/>
          </p:nvCxnSpPr>
          <p:spPr>
            <a:xfrm flipH="1">
              <a:off x="10409237" y="2887662"/>
              <a:ext cx="508312" cy="2438400"/>
            </a:xfrm>
            <a:prstGeom prst="line">
              <a:avLst/>
            </a:prstGeom>
            <a:grpFill/>
            <a:ln w="12700" cap="flat" cmpd="sng" algn="ctr">
              <a:solidFill>
                <a:srgbClr val="FFFFFF">
                  <a:alpha val="20000"/>
                </a:srgbClr>
              </a:solidFill>
              <a:prstDash val="solid"/>
              <a:headEnd type="none"/>
              <a:tailEnd type="none"/>
            </a:ln>
            <a:effectLst/>
          </p:spPr>
        </p:cxnSp>
        <p:cxnSp>
          <p:nvCxnSpPr>
            <p:cNvPr id="76" name="Straight Connector 75">
              <a:extLst>
                <a:ext uri="{FF2B5EF4-FFF2-40B4-BE49-F238E27FC236}">
                  <a16:creationId xmlns:a16="http://schemas.microsoft.com/office/drawing/2014/main" id="{20A3284E-ACAB-46AF-896C-70F62010B0FB}"/>
                </a:ext>
              </a:extLst>
            </p:cNvPr>
            <p:cNvCxnSpPr>
              <a:stCxn id="27" idx="3"/>
              <a:endCxn id="24" idx="7"/>
            </p:cNvCxnSpPr>
            <p:nvPr/>
          </p:nvCxnSpPr>
          <p:spPr>
            <a:xfrm flipH="1">
              <a:off x="8221037" y="4315776"/>
              <a:ext cx="2847970" cy="1560516"/>
            </a:xfrm>
            <a:prstGeom prst="line">
              <a:avLst/>
            </a:prstGeom>
            <a:grpFill/>
            <a:ln w="12700" cap="flat" cmpd="sng" algn="ctr">
              <a:solidFill>
                <a:srgbClr val="FFFFFF">
                  <a:alpha val="20000"/>
                </a:srgbClr>
              </a:solidFill>
              <a:prstDash val="solid"/>
              <a:headEnd type="none"/>
              <a:tailEnd type="none"/>
            </a:ln>
            <a:effectLst/>
          </p:spPr>
        </p:cxnSp>
      </p:grpSp>
      <p:sp>
        <p:nvSpPr>
          <p:cNvPr id="13" name="Title 2">
            <a:extLst>
              <a:ext uri="{FF2B5EF4-FFF2-40B4-BE49-F238E27FC236}">
                <a16:creationId xmlns:a16="http://schemas.microsoft.com/office/drawing/2014/main" id="{42EC42F9-5CB2-7A42-91EA-8E77639BF7D1}"/>
              </a:ext>
            </a:extLst>
          </p:cNvPr>
          <p:cNvSpPr txBox="1">
            <a:spLocks/>
          </p:cNvSpPr>
          <p:nvPr/>
        </p:nvSpPr>
        <p:spPr>
          <a:xfrm>
            <a:off x="5221545" y="2869841"/>
            <a:ext cx="6400800" cy="6093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w="3175">
                  <a:noFill/>
                </a:ln>
                <a:gradFill>
                  <a:gsLst>
                    <a:gs pos="62564">
                      <a:srgbClr val="1A1A1A"/>
                    </a:gs>
                    <a:gs pos="55000">
                      <a:srgbClr val="1A1A1A"/>
                    </a:gs>
                  </a:gsLst>
                  <a:lin ang="5400000" scaled="0"/>
                </a:gradFill>
                <a:effectLst/>
                <a:uLnTx/>
                <a:uFillTx/>
                <a:latin typeface="Segoe UI Semibold"/>
                <a:ea typeface="+mn-ea"/>
                <a:cs typeface="Segoe UI" pitchFamily="34" charset="0"/>
              </a:rPr>
              <a:t>Azure AD</a:t>
            </a:r>
          </a:p>
        </p:txBody>
      </p:sp>
      <p:sp>
        <p:nvSpPr>
          <p:cNvPr id="14" name="Title 4">
            <a:extLst>
              <a:ext uri="{FF2B5EF4-FFF2-40B4-BE49-F238E27FC236}">
                <a16:creationId xmlns:a16="http://schemas.microsoft.com/office/drawing/2014/main" id="{57AF5074-3637-6142-8684-9ED007472675}"/>
              </a:ext>
            </a:extLst>
          </p:cNvPr>
          <p:cNvSpPr txBox="1">
            <a:spLocks/>
          </p:cNvSpPr>
          <p:nvPr/>
        </p:nvSpPr>
        <p:spPr>
          <a:xfrm>
            <a:off x="5221545" y="3439124"/>
            <a:ext cx="6133102"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sz="2500" spc="-69">
                <a:solidFill>
                  <a:schemeClr val="accent1"/>
                </a:solidFill>
                <a:latin typeface="Segoe UI Semilight" panose="020B0402040204020203" pitchFamily="34" charset="0"/>
                <a:cs typeface="Segoe UI Semilight" panose="020B0402040204020203" pitchFamily="34" charset="0"/>
              </a:rPr>
              <a:t>Strong authentication</a:t>
            </a:r>
          </a:p>
        </p:txBody>
      </p:sp>
      <p:sp>
        <p:nvSpPr>
          <p:cNvPr id="152" name="object 60">
            <a:extLst>
              <a:ext uri="{FF2B5EF4-FFF2-40B4-BE49-F238E27FC236}">
                <a16:creationId xmlns:a16="http://schemas.microsoft.com/office/drawing/2014/main" id="{4C939EDD-01A9-4BEF-BDFF-FAAF58E3D531}"/>
              </a:ext>
            </a:extLst>
          </p:cNvPr>
          <p:cNvSpPr/>
          <p:nvPr/>
        </p:nvSpPr>
        <p:spPr>
          <a:xfrm>
            <a:off x="2301182" y="2153694"/>
            <a:ext cx="2545160" cy="2550613"/>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alpha val="32000"/>
            </a:schemeClr>
          </a:solid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53" name="object 60">
            <a:extLst>
              <a:ext uri="{FF2B5EF4-FFF2-40B4-BE49-F238E27FC236}">
                <a16:creationId xmlns:a16="http://schemas.microsoft.com/office/drawing/2014/main" id="{5147B757-0CBE-4C34-B2A2-68671EE2EA71}"/>
              </a:ext>
            </a:extLst>
          </p:cNvPr>
          <p:cNvSpPr/>
          <p:nvPr/>
        </p:nvSpPr>
        <p:spPr>
          <a:xfrm>
            <a:off x="2532789" y="2385797"/>
            <a:ext cx="2081946" cy="208640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defTabSz="623318">
              <a:defRPr/>
            </a:pPr>
            <a:endParaRPr sz="1226">
              <a:solidFill>
                <a:prstClr val="black"/>
              </a:solidFill>
              <a:latin typeface="Calibri"/>
            </a:endParaRPr>
          </a:p>
        </p:txBody>
      </p:sp>
      <p:pic>
        <p:nvPicPr>
          <p:cNvPr id="20" name="Picture 19">
            <a:extLst>
              <a:ext uri="{FF2B5EF4-FFF2-40B4-BE49-F238E27FC236}">
                <a16:creationId xmlns:a16="http://schemas.microsoft.com/office/drawing/2014/main" id="{74A9A5A9-1753-E04C-9838-9ACEC9D171C8}"/>
              </a:ext>
            </a:extLst>
          </p:cNvPr>
          <p:cNvPicPr>
            <a:picLocks noChangeAspect="1"/>
          </p:cNvPicPr>
          <p:nvPr/>
        </p:nvPicPr>
        <p:blipFill>
          <a:blip r:embed="rId4"/>
          <a:stretch>
            <a:fillRect/>
          </a:stretch>
        </p:blipFill>
        <p:spPr>
          <a:xfrm>
            <a:off x="3003127" y="2857500"/>
            <a:ext cx="1143000" cy="1143000"/>
          </a:xfrm>
          <a:prstGeom prst="rect">
            <a:avLst/>
          </a:prstGeom>
        </p:spPr>
      </p:pic>
    </p:spTree>
    <p:extLst>
      <p:ext uri="{BB962C8B-B14F-4D97-AF65-F5344CB8AC3E}">
        <p14:creationId xmlns:p14="http://schemas.microsoft.com/office/powerpoint/2010/main" val="2904923621"/>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9F6CB3-CA32-4641-8E03-9B54D7EE84E2}"/>
              </a:ext>
            </a:extLst>
          </p:cNvPr>
          <p:cNvSpPr>
            <a:spLocks noGrp="1"/>
          </p:cNvSpPr>
          <p:nvPr>
            <p:ph type="title"/>
          </p:nvPr>
        </p:nvSpPr>
        <p:spPr/>
        <p:txBody>
          <a:bodyPr/>
          <a:lstStyle/>
          <a:p>
            <a:r>
              <a:rPr lang="en-US"/>
              <a:t>Getting to a world without passwords</a:t>
            </a:r>
          </a:p>
        </p:txBody>
      </p:sp>
      <p:sp>
        <p:nvSpPr>
          <p:cNvPr id="10" name="TextBox 9">
            <a:extLst>
              <a:ext uri="{FF2B5EF4-FFF2-40B4-BE49-F238E27FC236}">
                <a16:creationId xmlns:a16="http://schemas.microsoft.com/office/drawing/2014/main" id="{B481F2E6-3FDD-473F-A727-5F016FB95F7C}"/>
              </a:ext>
            </a:extLst>
          </p:cNvPr>
          <p:cNvSpPr txBox="1"/>
          <p:nvPr/>
        </p:nvSpPr>
        <p:spPr>
          <a:xfrm>
            <a:off x="423447" y="1083013"/>
            <a:ext cx="9621983" cy="627864"/>
          </a:xfrm>
          <a:prstGeom prst="rect">
            <a:avLst/>
          </a:prstGeom>
          <a:noFill/>
        </p:spPr>
        <p:txBody>
          <a:bodyPr wrap="square" lIns="0" tIns="146304" rIns="182880" bIns="146304" rtlCol="0">
            <a:spAutoFit/>
          </a:bodyPr>
          <a:lstStyle/>
          <a:p>
            <a:pPr>
              <a:lnSpc>
                <a:spcPct val="90000"/>
              </a:lnSpc>
              <a:spcAft>
                <a:spcPts val="600"/>
              </a:spcAft>
            </a:pPr>
            <a:r>
              <a:rPr lang="en-US" sz="2400">
                <a:solidFill>
                  <a:schemeClr val="accent1"/>
                </a:solidFill>
              </a:rPr>
              <a:t>High security, convenient methods of strong authentication</a:t>
            </a:r>
          </a:p>
        </p:txBody>
      </p:sp>
      <p:sp>
        <p:nvSpPr>
          <p:cNvPr id="17" name="TextBox 16">
            <a:extLst>
              <a:ext uri="{FF2B5EF4-FFF2-40B4-BE49-F238E27FC236}">
                <a16:creationId xmlns:a16="http://schemas.microsoft.com/office/drawing/2014/main" id="{C4C8B599-C416-42C8-B8A9-E84A04876BAD}"/>
              </a:ext>
            </a:extLst>
          </p:cNvPr>
          <p:cNvSpPr txBox="1"/>
          <p:nvPr/>
        </p:nvSpPr>
        <p:spPr>
          <a:xfrm>
            <a:off x="769959" y="5617772"/>
            <a:ext cx="3160644" cy="307777"/>
          </a:xfrm>
          <a:prstGeom prst="rect">
            <a:avLst/>
          </a:prstGeom>
          <a:noFill/>
        </p:spPr>
        <p:txBody>
          <a:bodyPr wrap="square" lIns="0" tIns="0" rIns="0" bIns="0" rtlCol="0">
            <a:spAutoFit/>
          </a:bodyPr>
          <a:lstStyle/>
          <a:p>
            <a:pPr algn="ctr"/>
            <a:r>
              <a:rPr lang="en-US" sz="2000">
                <a:solidFill>
                  <a:schemeClr val="accent1"/>
                </a:solidFill>
              </a:rPr>
              <a:t>Windows Hello</a:t>
            </a:r>
          </a:p>
        </p:txBody>
      </p:sp>
      <p:sp>
        <p:nvSpPr>
          <p:cNvPr id="18" name="TextBox 17">
            <a:extLst>
              <a:ext uri="{FF2B5EF4-FFF2-40B4-BE49-F238E27FC236}">
                <a16:creationId xmlns:a16="http://schemas.microsoft.com/office/drawing/2014/main" id="{BE0F7291-7CE9-42BA-B293-243AEE0ED320}"/>
              </a:ext>
            </a:extLst>
          </p:cNvPr>
          <p:cNvSpPr txBox="1"/>
          <p:nvPr/>
        </p:nvSpPr>
        <p:spPr>
          <a:xfrm>
            <a:off x="4515678" y="5617772"/>
            <a:ext cx="3160644" cy="307777"/>
          </a:xfrm>
          <a:prstGeom prst="rect">
            <a:avLst/>
          </a:prstGeom>
          <a:noFill/>
        </p:spPr>
        <p:txBody>
          <a:bodyPr wrap="square" lIns="0" tIns="0" rIns="0" bIns="0" rtlCol="0">
            <a:spAutoFit/>
          </a:bodyPr>
          <a:lstStyle/>
          <a:p>
            <a:pPr algn="ctr"/>
            <a:r>
              <a:rPr lang="en-US" sz="2000">
                <a:solidFill>
                  <a:schemeClr val="accent1"/>
                </a:solidFill>
              </a:rPr>
              <a:t>Microsoft Authenticator</a:t>
            </a:r>
          </a:p>
        </p:txBody>
      </p:sp>
      <p:sp>
        <p:nvSpPr>
          <p:cNvPr id="19" name="TextBox 18">
            <a:extLst>
              <a:ext uri="{FF2B5EF4-FFF2-40B4-BE49-F238E27FC236}">
                <a16:creationId xmlns:a16="http://schemas.microsoft.com/office/drawing/2014/main" id="{CD200505-431E-4B0D-A3F7-C9902D2F646A}"/>
              </a:ext>
            </a:extLst>
          </p:cNvPr>
          <p:cNvSpPr txBox="1"/>
          <p:nvPr/>
        </p:nvSpPr>
        <p:spPr>
          <a:xfrm>
            <a:off x="8304483" y="5617772"/>
            <a:ext cx="3160644" cy="307777"/>
          </a:xfrm>
          <a:prstGeom prst="rect">
            <a:avLst/>
          </a:prstGeom>
          <a:noFill/>
        </p:spPr>
        <p:txBody>
          <a:bodyPr wrap="square" lIns="0" tIns="0" rIns="0" bIns="0" rtlCol="0">
            <a:spAutoFit/>
          </a:bodyPr>
          <a:lstStyle/>
          <a:p>
            <a:pPr algn="ctr"/>
            <a:r>
              <a:rPr lang="en-US" sz="2000">
                <a:solidFill>
                  <a:schemeClr val="accent1"/>
                </a:solidFill>
              </a:rPr>
              <a:t>FIDO2 Security Keys</a:t>
            </a:r>
          </a:p>
        </p:txBody>
      </p:sp>
      <p:pic>
        <p:nvPicPr>
          <p:cNvPr id="11" name="Picture 10">
            <a:extLst>
              <a:ext uri="{FF2B5EF4-FFF2-40B4-BE49-F238E27FC236}">
                <a16:creationId xmlns:a16="http://schemas.microsoft.com/office/drawing/2014/main" id="{FC748598-5B6C-4925-9500-A0B58500D1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71636" y="2328100"/>
            <a:ext cx="2826339" cy="2826339"/>
          </a:xfrm>
          <a:prstGeom prst="ellipse">
            <a:avLst/>
          </a:prstGeom>
        </p:spPr>
      </p:pic>
      <p:pic>
        <p:nvPicPr>
          <p:cNvPr id="12" name="Picture 11">
            <a:extLst>
              <a:ext uri="{FF2B5EF4-FFF2-40B4-BE49-F238E27FC236}">
                <a16:creationId xmlns:a16="http://schemas.microsoft.com/office/drawing/2014/main" id="{2A09F6DB-20D6-4963-9829-BD4C9D203B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1"/>
          <a:stretch/>
        </p:blipFill>
        <p:spPr>
          <a:xfrm>
            <a:off x="4682831" y="2328100"/>
            <a:ext cx="2826339" cy="2826339"/>
          </a:xfrm>
          <a:prstGeom prst="ellipse">
            <a:avLst/>
          </a:prstGeom>
        </p:spPr>
      </p:pic>
      <p:pic>
        <p:nvPicPr>
          <p:cNvPr id="13" name="Picture 12">
            <a:extLst>
              <a:ext uri="{FF2B5EF4-FFF2-40B4-BE49-F238E27FC236}">
                <a16:creationId xmlns:a16="http://schemas.microsoft.com/office/drawing/2014/main" id="{18E1B7ED-05B2-4909-B170-A6446A1FFE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7112" y="2328100"/>
            <a:ext cx="2826339" cy="2826339"/>
          </a:xfrm>
          <a:prstGeom prst="ellipse">
            <a:avLst/>
          </a:prstGeom>
        </p:spPr>
      </p:pic>
      <p:sp>
        <p:nvSpPr>
          <p:cNvPr id="14" name="object 60">
            <a:extLst>
              <a:ext uri="{FF2B5EF4-FFF2-40B4-BE49-F238E27FC236}">
                <a16:creationId xmlns:a16="http://schemas.microsoft.com/office/drawing/2014/main" id="{35D216B5-4AD1-4534-8A63-C59850A95B61}"/>
              </a:ext>
            </a:extLst>
          </p:cNvPr>
          <p:cNvSpPr/>
          <p:nvPr/>
        </p:nvSpPr>
        <p:spPr>
          <a:xfrm>
            <a:off x="742613" y="2133600"/>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5" name="object 60">
            <a:extLst>
              <a:ext uri="{FF2B5EF4-FFF2-40B4-BE49-F238E27FC236}">
                <a16:creationId xmlns:a16="http://schemas.microsoft.com/office/drawing/2014/main" id="{BA41DCE2-A218-46C6-A77E-369B0A956B58}"/>
              </a:ext>
            </a:extLst>
          </p:cNvPr>
          <p:cNvSpPr/>
          <p:nvPr/>
        </p:nvSpPr>
        <p:spPr>
          <a:xfrm>
            <a:off x="4488332" y="2133600"/>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6" name="object 60">
            <a:extLst>
              <a:ext uri="{FF2B5EF4-FFF2-40B4-BE49-F238E27FC236}">
                <a16:creationId xmlns:a16="http://schemas.microsoft.com/office/drawing/2014/main" id="{DDE6E7C0-3A62-4FF4-9135-EF360240725A}"/>
              </a:ext>
            </a:extLst>
          </p:cNvPr>
          <p:cNvSpPr/>
          <p:nvPr/>
        </p:nvSpPr>
        <p:spPr>
          <a:xfrm>
            <a:off x="8277137" y="2133600"/>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Tree>
    <p:extLst>
      <p:ext uri="{BB962C8B-B14F-4D97-AF65-F5344CB8AC3E}">
        <p14:creationId xmlns:p14="http://schemas.microsoft.com/office/powerpoint/2010/main" val="398374991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fire place sitting in a room&#10;&#10;Description generated with very high confidence">
            <a:extLst>
              <a:ext uri="{FF2B5EF4-FFF2-40B4-BE49-F238E27FC236}">
                <a16:creationId xmlns:a16="http://schemas.microsoft.com/office/drawing/2014/main" id="{A4E34EFC-F9E0-4541-89A2-8CAAF1C8BFA2}"/>
              </a:ext>
            </a:extLst>
          </p:cNvPr>
          <p:cNvPicPr>
            <a:picLocks noChangeAspect="1"/>
          </p:cNvPicPr>
          <p:nvPr/>
        </p:nvPicPr>
        <p:blipFill rotWithShape="1">
          <a:blip r:embed="rId3"/>
          <a:srcRect l="13008" t="18390" r="31819" b="7019"/>
          <a:stretch/>
        </p:blipFill>
        <p:spPr>
          <a:xfrm>
            <a:off x="8600528" y="2411698"/>
            <a:ext cx="2825496" cy="2825496"/>
          </a:xfrm>
          <a:prstGeom prst="ellipse">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5CB728-453C-4954-8E8B-F8DF06942EA7}"/>
              </a:ext>
            </a:extLst>
          </p:cNvPr>
          <p:cNvSpPr>
            <a:spLocks noGrp="1"/>
          </p:cNvSpPr>
          <p:nvPr>
            <p:ph type="title"/>
          </p:nvPr>
        </p:nvSpPr>
        <p:spPr>
          <a:xfrm>
            <a:off x="1482815" y="457200"/>
            <a:ext cx="10123968" cy="553998"/>
          </a:xfrm>
        </p:spPr>
        <p:txBody>
          <a:bodyPr/>
          <a:lstStyle/>
          <a:p>
            <a:r>
              <a:rPr lang="en-US"/>
              <a:t>Secure Authentication</a:t>
            </a:r>
          </a:p>
        </p:txBody>
      </p:sp>
      <p:pic>
        <p:nvPicPr>
          <p:cNvPr id="20" name="Picture 19">
            <a:extLst>
              <a:ext uri="{FF2B5EF4-FFF2-40B4-BE49-F238E27FC236}">
                <a16:creationId xmlns:a16="http://schemas.microsoft.com/office/drawing/2014/main" id="{76ABCA58-F266-4697-B139-039664FEA6A4}"/>
              </a:ext>
            </a:extLst>
          </p:cNvPr>
          <p:cNvPicPr>
            <a:picLocks noChangeAspect="1"/>
          </p:cNvPicPr>
          <p:nvPr/>
        </p:nvPicPr>
        <p:blipFill rotWithShape="1">
          <a:blip r:embed="rId4" cstate="hqprint">
            <a:extLst>
              <a:ext uri="{28A0092B-C50C-407E-A947-70E740481C1C}">
                <a14:useLocalDpi xmlns:a14="http://schemas.microsoft.com/office/drawing/2010/main"/>
              </a:ext>
            </a:extLst>
          </a:blip>
          <a:stretch/>
        </p:blipFill>
        <p:spPr>
          <a:xfrm>
            <a:off x="4684709" y="2411698"/>
            <a:ext cx="2822583" cy="2825496"/>
          </a:xfrm>
          <a:prstGeom prst="ellipse">
            <a:avLst/>
          </a:prstGeom>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169528EF-E0D7-47A3-84ED-FB6EDE9A7CC0}"/>
              </a:ext>
            </a:extLst>
          </p:cNvPr>
          <p:cNvGrpSpPr/>
          <p:nvPr/>
        </p:nvGrpSpPr>
        <p:grpSpPr>
          <a:xfrm>
            <a:off x="348109" y="276999"/>
            <a:ext cx="914400" cy="914400"/>
            <a:chOff x="1981867" y="2501829"/>
            <a:chExt cx="1698468" cy="1698696"/>
          </a:xfrm>
        </p:grpSpPr>
        <p:sp>
          <p:nvSpPr>
            <p:cNvPr id="25" name="Oval 6">
              <a:extLst>
                <a:ext uri="{FF2B5EF4-FFF2-40B4-BE49-F238E27FC236}">
                  <a16:creationId xmlns:a16="http://schemas.microsoft.com/office/drawing/2014/main" id="{9A00E13D-F83C-4143-8A7E-EA3F8B23B120}"/>
                </a:ext>
              </a:extLst>
            </p:cNvPr>
            <p:cNvSpPr/>
            <p:nvPr/>
          </p:nvSpPr>
          <p:spPr>
            <a:xfrm>
              <a:off x="1981867"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grpSp>
          <p:nvGrpSpPr>
            <p:cNvPr id="26" name="Group 25">
              <a:extLst>
                <a:ext uri="{FF2B5EF4-FFF2-40B4-BE49-F238E27FC236}">
                  <a16:creationId xmlns:a16="http://schemas.microsoft.com/office/drawing/2014/main" id="{F3833737-4EB5-47B4-B32B-06EF8578E597}"/>
                </a:ext>
              </a:extLst>
            </p:cNvPr>
            <p:cNvGrpSpPr/>
            <p:nvPr/>
          </p:nvGrpSpPr>
          <p:grpSpPr>
            <a:xfrm>
              <a:off x="2391078" y="2904031"/>
              <a:ext cx="1050161" cy="931291"/>
              <a:chOff x="5905705" y="2986298"/>
              <a:chExt cx="1050161" cy="931291"/>
            </a:xfrm>
          </p:grpSpPr>
          <p:sp>
            <p:nvSpPr>
              <p:cNvPr id="27" name="Fingerprint_E928" title="Icon of a fingerprint">
                <a:extLst>
                  <a:ext uri="{FF2B5EF4-FFF2-40B4-BE49-F238E27FC236}">
                    <a16:creationId xmlns:a16="http://schemas.microsoft.com/office/drawing/2014/main" id="{3705DFF6-E293-46E9-A328-9973AD36FB64}"/>
                  </a:ext>
                </a:extLst>
              </p:cNvPr>
              <p:cNvSpPr>
                <a:spLocks noChangeAspect="1" noEditPoints="1"/>
              </p:cNvSpPr>
              <p:nvPr/>
            </p:nvSpPr>
            <p:spPr bwMode="auto">
              <a:xfrm>
                <a:off x="5905705" y="2986298"/>
                <a:ext cx="625064" cy="840594"/>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gradFill>
                    <a:gsLst>
                      <a:gs pos="0">
                        <a:srgbClr val="505050"/>
                      </a:gs>
                      <a:gs pos="100000">
                        <a:srgbClr val="505050"/>
                      </a:gs>
                    </a:gsLst>
                  </a:gradFill>
                </a:endParaRPr>
              </a:p>
            </p:txBody>
          </p:sp>
          <p:grpSp>
            <p:nvGrpSpPr>
              <p:cNvPr id="28" name="Group 27">
                <a:extLst>
                  <a:ext uri="{FF2B5EF4-FFF2-40B4-BE49-F238E27FC236}">
                    <a16:creationId xmlns:a16="http://schemas.microsoft.com/office/drawing/2014/main" id="{78994F5B-B98A-4F41-BF15-0C29AAACA3A8}"/>
                  </a:ext>
                </a:extLst>
              </p:cNvPr>
              <p:cNvGrpSpPr/>
              <p:nvPr/>
            </p:nvGrpSpPr>
            <p:grpSpPr>
              <a:xfrm>
                <a:off x="6295811" y="3257535"/>
                <a:ext cx="660055" cy="660054"/>
                <a:chOff x="2514249" y="3257535"/>
                <a:chExt cx="660055" cy="660054"/>
              </a:xfrm>
            </p:grpSpPr>
            <p:sp>
              <p:nvSpPr>
                <p:cNvPr id="29" name="Oval 28">
                  <a:extLst>
                    <a:ext uri="{FF2B5EF4-FFF2-40B4-BE49-F238E27FC236}">
                      <a16:creationId xmlns:a16="http://schemas.microsoft.com/office/drawing/2014/main" id="{25454F2A-FA86-4BC4-A0F3-62BF37151621}"/>
                    </a:ext>
                  </a:extLst>
                </p:cNvPr>
                <p:cNvSpPr/>
                <p:nvPr/>
              </p:nvSpPr>
              <p:spPr bwMode="auto">
                <a:xfrm>
                  <a:off x="2514249" y="3257535"/>
                  <a:ext cx="660055" cy="6600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0" name="check 3" title="Icon of a checkmark with a circle around it">
                  <a:extLst>
                    <a:ext uri="{FF2B5EF4-FFF2-40B4-BE49-F238E27FC236}">
                      <a16:creationId xmlns:a16="http://schemas.microsoft.com/office/drawing/2014/main" id="{8AF53DFE-32A2-43A9-A19E-DB03B30EA898}"/>
                    </a:ext>
                  </a:extLst>
                </p:cNvPr>
                <p:cNvSpPr>
                  <a:spLocks noChangeAspect="1" noEditPoints="1"/>
                </p:cNvSpPr>
                <p:nvPr/>
              </p:nvSpPr>
              <p:spPr bwMode="auto">
                <a:xfrm>
                  <a:off x="2594382"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grpSp>
      </p:grpSp>
      <p:sp>
        <p:nvSpPr>
          <p:cNvPr id="38" name="TextBox 37">
            <a:extLst>
              <a:ext uri="{FF2B5EF4-FFF2-40B4-BE49-F238E27FC236}">
                <a16:creationId xmlns:a16="http://schemas.microsoft.com/office/drawing/2014/main" id="{37686965-54B4-4B12-B2CD-4CE285A58266}"/>
              </a:ext>
            </a:extLst>
          </p:cNvPr>
          <p:cNvSpPr txBox="1"/>
          <p:nvPr/>
        </p:nvSpPr>
        <p:spPr>
          <a:xfrm>
            <a:off x="327573" y="1550199"/>
            <a:ext cx="3730624" cy="307777"/>
          </a:xfrm>
          <a:prstGeom prst="rect">
            <a:avLst/>
          </a:prstGeom>
          <a:noFill/>
        </p:spPr>
        <p:txBody>
          <a:bodyPr wrap="square" lIns="0" tIns="0" rIns="0" bIns="0" rtlCol="0">
            <a:spAutoFit/>
          </a:bodyPr>
          <a:lstStyle/>
          <a:p>
            <a:pPr algn="ctr"/>
            <a:r>
              <a:rPr lang="en-US" sz="2000">
                <a:solidFill>
                  <a:schemeClr val="accent1"/>
                </a:solidFill>
              </a:rPr>
              <a:t>Password-less authentication</a:t>
            </a:r>
          </a:p>
        </p:txBody>
      </p:sp>
      <p:pic>
        <p:nvPicPr>
          <p:cNvPr id="39" name="Picture 38">
            <a:extLst>
              <a:ext uri="{FF2B5EF4-FFF2-40B4-BE49-F238E27FC236}">
                <a16:creationId xmlns:a16="http://schemas.microsoft.com/office/drawing/2014/main" id="{B0053748-5E0F-4BE2-862E-7E925620AD9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01"/>
          <a:stretch/>
        </p:blipFill>
        <p:spPr>
          <a:xfrm>
            <a:off x="779716" y="2411277"/>
            <a:ext cx="2826339" cy="2826339"/>
          </a:xfrm>
          <a:prstGeom prst="ellipse">
            <a:avLst/>
          </a:prstGeom>
          <a:effectLst>
            <a:outerShdw blurRad="50800" dist="38100" dir="2700000" algn="tl" rotWithShape="0">
              <a:prstClr val="black">
                <a:alpha val="40000"/>
              </a:prstClr>
            </a:outerShdw>
          </a:effectLst>
        </p:spPr>
      </p:pic>
      <p:sp>
        <p:nvSpPr>
          <p:cNvPr id="40" name="object 60">
            <a:extLst>
              <a:ext uri="{FF2B5EF4-FFF2-40B4-BE49-F238E27FC236}">
                <a16:creationId xmlns:a16="http://schemas.microsoft.com/office/drawing/2014/main" id="{267EA4B0-A2BA-4569-881C-C88201C60A3B}"/>
              </a:ext>
            </a:extLst>
          </p:cNvPr>
          <p:cNvSpPr/>
          <p:nvPr/>
        </p:nvSpPr>
        <p:spPr>
          <a:xfrm>
            <a:off x="585216" y="2216777"/>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41" name="TextBox 40">
            <a:extLst>
              <a:ext uri="{FF2B5EF4-FFF2-40B4-BE49-F238E27FC236}">
                <a16:creationId xmlns:a16="http://schemas.microsoft.com/office/drawing/2014/main" id="{8C57F7C3-2F78-4632-A27B-4EE055403A02}"/>
              </a:ext>
            </a:extLst>
          </p:cNvPr>
          <p:cNvSpPr txBox="1"/>
          <p:nvPr/>
        </p:nvSpPr>
        <p:spPr>
          <a:xfrm>
            <a:off x="4230688" y="1550199"/>
            <a:ext cx="3730624" cy="307777"/>
          </a:xfrm>
          <a:prstGeom prst="rect">
            <a:avLst/>
          </a:prstGeom>
          <a:noFill/>
        </p:spPr>
        <p:txBody>
          <a:bodyPr wrap="square" lIns="0" tIns="0" rIns="0" bIns="0" rtlCol="0">
            <a:spAutoFit/>
          </a:bodyPr>
          <a:lstStyle/>
          <a:p>
            <a:pPr algn="ctr"/>
            <a:r>
              <a:rPr lang="en-US" sz="2000">
                <a:solidFill>
                  <a:schemeClr val="accent1"/>
                </a:solidFill>
              </a:rPr>
              <a:t>Multi-factor authentication</a:t>
            </a:r>
          </a:p>
        </p:txBody>
      </p:sp>
      <p:sp>
        <p:nvSpPr>
          <p:cNvPr id="42" name="TextBox 41">
            <a:extLst>
              <a:ext uri="{FF2B5EF4-FFF2-40B4-BE49-F238E27FC236}">
                <a16:creationId xmlns:a16="http://schemas.microsoft.com/office/drawing/2014/main" id="{4A970107-53E1-44E6-85A6-07739E4D8780}"/>
              </a:ext>
            </a:extLst>
          </p:cNvPr>
          <p:cNvSpPr txBox="1"/>
          <p:nvPr/>
        </p:nvSpPr>
        <p:spPr>
          <a:xfrm>
            <a:off x="8147964" y="1550199"/>
            <a:ext cx="3730624" cy="307777"/>
          </a:xfrm>
          <a:prstGeom prst="rect">
            <a:avLst/>
          </a:prstGeom>
          <a:noFill/>
        </p:spPr>
        <p:txBody>
          <a:bodyPr wrap="square" lIns="0" tIns="0" rIns="0" bIns="0" rtlCol="0">
            <a:spAutoFit/>
          </a:bodyPr>
          <a:lstStyle/>
          <a:p>
            <a:pPr algn="ctr"/>
            <a:r>
              <a:rPr lang="en-US" sz="2000">
                <a:solidFill>
                  <a:schemeClr val="accent1"/>
                </a:solidFill>
              </a:rPr>
              <a:t>Password protection</a:t>
            </a:r>
          </a:p>
        </p:txBody>
      </p:sp>
      <p:sp>
        <p:nvSpPr>
          <p:cNvPr id="43" name="object 60">
            <a:extLst>
              <a:ext uri="{FF2B5EF4-FFF2-40B4-BE49-F238E27FC236}">
                <a16:creationId xmlns:a16="http://schemas.microsoft.com/office/drawing/2014/main" id="{B5D5CD88-C759-4C5A-8CE9-0E13C0F59B41}"/>
              </a:ext>
            </a:extLst>
          </p:cNvPr>
          <p:cNvSpPr/>
          <p:nvPr/>
        </p:nvSpPr>
        <p:spPr>
          <a:xfrm>
            <a:off x="4488331" y="2216777"/>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44" name="object 60">
            <a:extLst>
              <a:ext uri="{FF2B5EF4-FFF2-40B4-BE49-F238E27FC236}">
                <a16:creationId xmlns:a16="http://schemas.microsoft.com/office/drawing/2014/main" id="{46ECC162-36D4-47C6-990C-F6A9E7568ABA}"/>
              </a:ext>
            </a:extLst>
          </p:cNvPr>
          <p:cNvSpPr/>
          <p:nvPr/>
        </p:nvSpPr>
        <p:spPr>
          <a:xfrm>
            <a:off x="8405607" y="2216777"/>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Tree>
    <p:extLst>
      <p:ext uri="{BB962C8B-B14F-4D97-AF65-F5344CB8AC3E}">
        <p14:creationId xmlns:p14="http://schemas.microsoft.com/office/powerpoint/2010/main" val="4259293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Dotted Circle"/>
          <p:cNvSpPr/>
          <p:nvPr/>
        </p:nvSpPr>
        <p:spPr>
          <a:xfrm>
            <a:off x="2890574" y="5004171"/>
            <a:ext cx="1568743" cy="1568743"/>
          </a:xfrm>
          <a:prstGeom prst="ellipse">
            <a:avLst/>
          </a:prstGeom>
          <a:solidFill>
            <a:schemeClr val="bg1">
              <a:lumMod val="95000"/>
            </a:schemeClr>
          </a:solidFill>
          <a:ln w="127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
              <a:solidFill>
                <a:srgbClr val="FFFFFF"/>
              </a:solidFill>
              <a:latin typeface="Segoe UI Semilight"/>
            </a:endParaRPr>
          </a:p>
        </p:txBody>
      </p:sp>
      <p:grpSp>
        <p:nvGrpSpPr>
          <p:cNvPr id="49" name="On-Premises Building"/>
          <p:cNvGrpSpPr/>
          <p:nvPr/>
        </p:nvGrpSpPr>
        <p:grpSpPr>
          <a:xfrm>
            <a:off x="2271577" y="5357255"/>
            <a:ext cx="710232" cy="1009100"/>
            <a:chOff x="4410437" y="5171160"/>
            <a:chExt cx="871461" cy="1238332"/>
          </a:xfrm>
        </p:grpSpPr>
        <p:sp>
          <p:nvSpPr>
            <p:cNvPr id="50"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1" name="Rectangle 14"/>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2"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3" name="Rectangle 16"/>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4"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5" name="Rectangle 18"/>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6"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7" name="Rectangle 20"/>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8"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59" name="Rectangle 22"/>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0"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1" name="Rectangle 24"/>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2" name="Rectangle 25"/>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3" name="Rectangle 26"/>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4"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 name="Rectangle 28"/>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7"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9"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1"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3"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5"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7"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8" name="Rectangle 41"/>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9" name="Rectangle 42"/>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80" name="Rectangle 43"/>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81" name="Rectangle 44"/>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82" name="Rectangle 45"/>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83" name="Rectangle 46"/>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84" name="Rectangle 47"/>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grpSp>
      <p:grpSp>
        <p:nvGrpSpPr>
          <p:cNvPr id="3" name="Group 2"/>
          <p:cNvGrpSpPr/>
          <p:nvPr/>
        </p:nvGrpSpPr>
        <p:grpSpPr>
          <a:xfrm>
            <a:off x="3134471" y="5269283"/>
            <a:ext cx="1080950" cy="1038521"/>
            <a:chOff x="3221327" y="5411300"/>
            <a:chExt cx="1102625" cy="1059345"/>
          </a:xfrm>
        </p:grpSpPr>
        <p:grpSp>
          <p:nvGrpSpPr>
            <p:cNvPr id="163" name="Group 162"/>
            <p:cNvGrpSpPr/>
            <p:nvPr/>
          </p:nvGrpSpPr>
          <p:grpSpPr>
            <a:xfrm>
              <a:off x="3221327" y="5756631"/>
              <a:ext cx="367510" cy="311388"/>
              <a:chOff x="4947743" y="5339803"/>
              <a:chExt cx="825499" cy="706436"/>
            </a:xfrm>
          </p:grpSpPr>
          <p:sp>
            <p:nvSpPr>
              <p:cNvPr id="164" name="Freeform 5"/>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5" name="Freeform 6"/>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6" name="Freeform 7"/>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7" name="Freeform 8"/>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8" name="Line 9"/>
              <p:cNvSpPr>
                <a:spLocks noChangeShapeType="1"/>
              </p:cNvSpPr>
              <p:nvPr/>
            </p:nvSpPr>
            <p:spPr bwMode="auto">
              <a:xfrm flipH="1" flipV="1">
                <a:off x="5468442" y="5963690"/>
                <a:ext cx="304800"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9" name="Line 10"/>
              <p:cNvSpPr>
                <a:spLocks noChangeShapeType="1"/>
              </p:cNvSpPr>
              <p:nvPr/>
            </p:nvSpPr>
            <p:spPr bwMode="auto">
              <a:xfrm>
                <a:off x="5468443" y="5543002"/>
                <a:ext cx="30479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grpSp>
        <p:grpSp>
          <p:nvGrpSpPr>
            <p:cNvPr id="170" name="Group 169"/>
            <p:cNvGrpSpPr>
              <a:grpSpLocks noChangeAspect="1"/>
            </p:cNvGrpSpPr>
            <p:nvPr/>
          </p:nvGrpSpPr>
          <p:grpSpPr>
            <a:xfrm>
              <a:off x="3646206" y="6109142"/>
              <a:ext cx="272889" cy="361503"/>
              <a:chOff x="7063209" y="2163774"/>
              <a:chExt cx="658103" cy="834116"/>
            </a:xfrm>
          </p:grpSpPr>
          <p:sp>
            <p:nvSpPr>
              <p:cNvPr id="171" name="Freeform 29"/>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2" name="Freeform 30"/>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3" name="Rectangle 31"/>
              <p:cNvSpPr>
                <a:spLocks noChangeArrowheads="1"/>
              </p:cNvSpPr>
              <p:nvPr/>
            </p:nvSpPr>
            <p:spPr bwMode="auto">
              <a:xfrm>
                <a:off x="7155849" y="2376905"/>
                <a:ext cx="102229" cy="243795"/>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4" name="Rectangle 32"/>
              <p:cNvSpPr>
                <a:spLocks noChangeArrowheads="1"/>
              </p:cNvSpPr>
              <p:nvPr/>
            </p:nvSpPr>
            <p:spPr bwMode="auto">
              <a:xfrm>
                <a:off x="7312388" y="2448970"/>
                <a:ext cx="76671" cy="171731"/>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5" name="Rectangle 33"/>
              <p:cNvSpPr>
                <a:spLocks noChangeArrowheads="1"/>
              </p:cNvSpPr>
              <p:nvPr/>
            </p:nvSpPr>
            <p:spPr bwMode="auto">
              <a:xfrm>
                <a:off x="7441772" y="2501103"/>
                <a:ext cx="65491" cy="119599"/>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6" name="Freeform 34"/>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7" name="Line 35"/>
              <p:cNvSpPr>
                <a:spLocks noChangeShapeType="1"/>
              </p:cNvSpPr>
              <p:nvPr/>
            </p:nvSpPr>
            <p:spPr bwMode="auto">
              <a:xfrm flipH="1">
                <a:off x="715584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8" name="Line 36"/>
              <p:cNvSpPr>
                <a:spLocks noChangeShapeType="1"/>
              </p:cNvSpPr>
              <p:nvPr/>
            </p:nvSpPr>
            <p:spPr bwMode="auto">
              <a:xfrm flipH="1">
                <a:off x="7155849" y="2800098"/>
                <a:ext cx="13257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9" name="Line 37"/>
              <p:cNvSpPr>
                <a:spLocks noChangeShapeType="1"/>
              </p:cNvSpPr>
              <p:nvPr/>
            </p:nvSpPr>
            <p:spPr bwMode="auto">
              <a:xfrm flipH="1">
                <a:off x="715584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80" name="Line 38"/>
              <p:cNvSpPr>
                <a:spLocks noChangeShapeType="1"/>
              </p:cNvSpPr>
              <p:nvPr/>
            </p:nvSpPr>
            <p:spPr bwMode="auto">
              <a:xfrm flipH="1">
                <a:off x="744975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81" name="Line 39"/>
              <p:cNvSpPr>
                <a:spLocks noChangeShapeType="1"/>
              </p:cNvSpPr>
              <p:nvPr/>
            </p:nvSpPr>
            <p:spPr bwMode="auto">
              <a:xfrm flipH="1">
                <a:off x="7449759" y="2800098"/>
                <a:ext cx="134177"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82" name="Line 40"/>
              <p:cNvSpPr>
                <a:spLocks noChangeShapeType="1"/>
              </p:cNvSpPr>
              <p:nvPr/>
            </p:nvSpPr>
            <p:spPr bwMode="auto">
              <a:xfrm flipH="1">
                <a:off x="744975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grpSp>
        <p:grpSp>
          <p:nvGrpSpPr>
            <p:cNvPr id="183" name="Group 182"/>
            <p:cNvGrpSpPr/>
            <p:nvPr/>
          </p:nvGrpSpPr>
          <p:grpSpPr>
            <a:xfrm>
              <a:off x="3626018" y="5411300"/>
              <a:ext cx="303954" cy="249439"/>
              <a:chOff x="997724" y="2784661"/>
              <a:chExt cx="817590" cy="670956"/>
            </a:xfrm>
          </p:grpSpPr>
          <p:sp>
            <p:nvSpPr>
              <p:cNvPr id="184" name="Oval 5"/>
              <p:cNvSpPr>
                <a:spLocks noChangeArrowheads="1"/>
              </p:cNvSpPr>
              <p:nvPr/>
            </p:nvSpPr>
            <p:spPr bwMode="auto">
              <a:xfrm>
                <a:off x="102567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5" name="Oval 6"/>
              <p:cNvSpPr>
                <a:spLocks noChangeArrowheads="1"/>
              </p:cNvSpPr>
              <p:nvPr/>
            </p:nvSpPr>
            <p:spPr bwMode="auto">
              <a:xfrm>
                <a:off x="157073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6" name="Freeform 7"/>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7" name="Oval 8"/>
              <p:cNvSpPr>
                <a:spLocks noChangeArrowheads="1"/>
              </p:cNvSpPr>
              <p:nvPr/>
            </p:nvSpPr>
            <p:spPr bwMode="auto">
              <a:xfrm>
                <a:off x="1270254" y="2999231"/>
                <a:ext cx="272530" cy="269064"/>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8" name="Freeform 9"/>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9" name="Freeform 10"/>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grpSp>
        <p:grpSp>
          <p:nvGrpSpPr>
            <p:cNvPr id="190" name="Group 189"/>
            <p:cNvGrpSpPr>
              <a:grpSpLocks noChangeAspect="1"/>
            </p:cNvGrpSpPr>
            <p:nvPr/>
          </p:nvGrpSpPr>
          <p:grpSpPr>
            <a:xfrm>
              <a:off x="3996485" y="5750937"/>
              <a:ext cx="327467" cy="322767"/>
              <a:chOff x="9168011" y="5170699"/>
              <a:chExt cx="665163" cy="655622"/>
            </a:xfrm>
          </p:grpSpPr>
          <p:sp>
            <p:nvSpPr>
              <p:cNvPr id="191" name="Freeform 44"/>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chemeClr val="bg2">
                  <a:lumMod val="50000"/>
                </a:schemeClr>
              </a:solid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sp>
            <p:nvSpPr>
              <p:cNvPr id="192" name="Freeform 45"/>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sp>
            <p:nvSpPr>
              <p:cNvPr id="193" name="Freeform 46"/>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sp>
            <p:nvSpPr>
              <p:cNvPr id="194" name="Freeform 47"/>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grpSp>
      </p:grpSp>
      <p:sp>
        <p:nvSpPr>
          <p:cNvPr id="203" name="Text"/>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algn="r" defTabSz="913841" fontAlgn="base">
              <a:lnSpc>
                <a:spcPct val="90000"/>
              </a:lnSpc>
              <a:spcBef>
                <a:spcPct val="0"/>
              </a:spcBef>
              <a:spcAft>
                <a:spcPct val="0"/>
              </a:spcAft>
            </a:pPr>
            <a:r>
              <a:rPr lang="en-US" sz="1568" kern="0" spc="-49">
                <a:solidFill>
                  <a:srgbClr val="505050"/>
                </a:solidFill>
                <a:latin typeface="Segoe UI Semilight"/>
              </a:rPr>
              <a:t>On-premises</a:t>
            </a:r>
            <a:endParaRPr lang="en-US" kern="0" spc="-49">
              <a:solidFill>
                <a:srgbClr val="505050"/>
              </a:solidFill>
              <a:latin typeface="Segoe UI Semilight"/>
            </a:endParaRPr>
          </a:p>
        </p:txBody>
      </p:sp>
      <p:grpSp>
        <p:nvGrpSpPr>
          <p:cNvPr id="210" name="Group 209">
            <a:extLst>
              <a:ext uri="{FF2B5EF4-FFF2-40B4-BE49-F238E27FC236}">
                <a16:creationId xmlns:a16="http://schemas.microsoft.com/office/drawing/2014/main" id="{50F052F2-5AF8-49A9-96EE-6D03F40C4219}"/>
              </a:ext>
            </a:extLst>
          </p:cNvPr>
          <p:cNvGrpSpPr>
            <a:grpSpLocks noChangeAspect="1"/>
          </p:cNvGrpSpPr>
          <p:nvPr/>
        </p:nvGrpSpPr>
        <p:grpSpPr>
          <a:xfrm>
            <a:off x="5578285" y="921379"/>
            <a:ext cx="1120531" cy="1120531"/>
            <a:chOff x="5800549" y="3375773"/>
            <a:chExt cx="914400" cy="914400"/>
          </a:xfrm>
        </p:grpSpPr>
        <p:sp>
          <p:nvSpPr>
            <p:cNvPr id="211" name="Freeform 5">
              <a:extLst>
                <a:ext uri="{FF2B5EF4-FFF2-40B4-BE49-F238E27FC236}">
                  <a16:creationId xmlns:a16="http://schemas.microsoft.com/office/drawing/2014/main" id="{E0D5FFC0-82FA-492D-A976-475380F0434A}"/>
                </a:ext>
              </a:extLst>
            </p:cNvPr>
            <p:cNvSpPr>
              <a:spLocks/>
            </p:cNvSpPr>
            <p:nvPr/>
          </p:nvSpPr>
          <p:spPr bwMode="auto">
            <a:xfrm>
              <a:off x="5800549" y="3375773"/>
              <a:ext cx="914400" cy="9144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sp>
          <p:nvSpPr>
            <p:cNvPr id="212" name="Freeform 131">
              <a:extLst>
                <a:ext uri="{FF2B5EF4-FFF2-40B4-BE49-F238E27FC236}">
                  <a16:creationId xmlns:a16="http://schemas.microsoft.com/office/drawing/2014/main" id="{5D46B214-3861-437F-A78A-506D157E25B8}"/>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algn="ctr"/>
              <a:endParaRPr lang="en-US">
                <a:solidFill>
                  <a:srgbClr val="FFFFFF"/>
                </a:solidFill>
                <a:latin typeface="Segoe UI Semilight"/>
              </a:endParaRPr>
            </a:p>
          </p:txBody>
        </p:sp>
      </p:grpSp>
      <p:sp>
        <p:nvSpPr>
          <p:cNvPr id="88" name="Rectangle 87">
            <a:extLst>
              <a:ext uri="{FF2B5EF4-FFF2-40B4-BE49-F238E27FC236}">
                <a16:creationId xmlns:a16="http://schemas.microsoft.com/office/drawing/2014/main" id="{407FA0A4-CC08-4E26-A7EB-D5FDA035F791}"/>
              </a:ext>
            </a:extLst>
          </p:cNvPr>
          <p:cNvSpPr/>
          <p:nvPr/>
        </p:nvSpPr>
        <p:spPr>
          <a:xfrm>
            <a:off x="3857254" y="3202706"/>
            <a:ext cx="4548650" cy="452590"/>
          </a:xfrm>
          <a:prstGeom prst="rect">
            <a:avLst/>
          </a:prstGeom>
        </p:spPr>
        <p:txBody>
          <a:bodyPr wrap="none">
            <a:spAutoFit/>
          </a:bodyPr>
          <a:lstStyle/>
          <a:p>
            <a:r>
              <a:rPr lang="en-US" sz="2353" spc="-98">
                <a:solidFill>
                  <a:srgbClr val="353535"/>
                </a:solidFill>
                <a:latin typeface="Segoe UI Semibold" panose="020B0702040204020203" pitchFamily="34" charset="0"/>
                <a:cs typeface="Segoe UI Semibold" panose="020B0702040204020203" pitchFamily="34" charset="0"/>
              </a:rPr>
              <a:t>CLOUD APPS AND SAAS SERVICES</a:t>
            </a:r>
          </a:p>
        </p:txBody>
      </p:sp>
      <p:grpSp>
        <p:nvGrpSpPr>
          <p:cNvPr id="12" name="Group 11"/>
          <p:cNvGrpSpPr/>
          <p:nvPr/>
        </p:nvGrpSpPr>
        <p:grpSpPr>
          <a:xfrm>
            <a:off x="2253079" y="3088208"/>
            <a:ext cx="1120531" cy="1120531"/>
            <a:chOff x="2298257" y="3149636"/>
            <a:chExt cx="1143000" cy="1143000"/>
          </a:xfrm>
        </p:grpSpPr>
        <p:sp>
          <p:nvSpPr>
            <p:cNvPr id="95" name="Freeform 5">
              <a:extLst>
                <a:ext uri="{FF2B5EF4-FFF2-40B4-BE49-F238E27FC236}">
                  <a16:creationId xmlns:a16="http://schemas.microsoft.com/office/drawing/2014/main" id="{E0D5FFC0-82FA-492D-A976-475380F0434A}"/>
                </a:ext>
              </a:extLst>
            </p:cNvPr>
            <p:cNvSpPr>
              <a:spLocks/>
            </p:cNvSpPr>
            <p:nvPr/>
          </p:nvSpPr>
          <p:spPr bwMode="auto">
            <a:xfrm>
              <a:off x="2298257" y="3149636"/>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19" name="Group 18"/>
          <p:cNvGrpSpPr/>
          <p:nvPr/>
        </p:nvGrpSpPr>
        <p:grpSpPr>
          <a:xfrm>
            <a:off x="7839279" y="4541718"/>
            <a:ext cx="1120531" cy="1120531"/>
            <a:chOff x="7996472" y="4632292"/>
            <a:chExt cx="1143000" cy="1143000"/>
          </a:xfrm>
        </p:grpSpPr>
        <p:sp>
          <p:nvSpPr>
            <p:cNvPr id="118" name="Oval 117">
              <a:extLst>
                <a:ext uri="{FF2B5EF4-FFF2-40B4-BE49-F238E27FC236}">
                  <a16:creationId xmlns:a16="http://schemas.microsoft.com/office/drawing/2014/main" id="{29148561-EFBD-41AF-901C-FAA6DCD03E5B}"/>
                </a:ext>
              </a:extLst>
            </p:cNvPr>
            <p:cNvSpPr/>
            <p:nvPr/>
          </p:nvSpPr>
          <p:spPr bwMode="auto">
            <a:xfrm>
              <a:off x="7996472" y="46322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87" name="Group 86">
            <a:extLst>
              <a:ext uri="{FF2B5EF4-FFF2-40B4-BE49-F238E27FC236}">
                <a16:creationId xmlns:a16="http://schemas.microsoft.com/office/drawing/2014/main" id="{E4159FA2-E9EB-445D-9017-60B47D6960A1}"/>
              </a:ext>
            </a:extLst>
          </p:cNvPr>
          <p:cNvGrpSpPr/>
          <p:nvPr/>
        </p:nvGrpSpPr>
        <p:grpSpPr>
          <a:xfrm>
            <a:off x="3157932" y="1434130"/>
            <a:ext cx="1120531" cy="1120531"/>
            <a:chOff x="3221255" y="1462391"/>
            <a:chExt cx="1143000" cy="1143000"/>
          </a:xfrm>
        </p:grpSpPr>
        <p:sp>
          <p:nvSpPr>
            <p:cNvPr id="89" name="Freeform 5">
              <a:extLst>
                <a:ext uri="{FF2B5EF4-FFF2-40B4-BE49-F238E27FC236}">
                  <a16:creationId xmlns:a16="http://schemas.microsoft.com/office/drawing/2014/main" id="{BB6F2A38-A13B-4B87-A94C-52F01E691E6D}"/>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90" name="Picture 89">
              <a:extLst>
                <a:ext uri="{FF2B5EF4-FFF2-40B4-BE49-F238E27FC236}">
                  <a16:creationId xmlns:a16="http://schemas.microsoft.com/office/drawing/2014/main" id="{4BC289D0-92C8-42A9-B562-DBB02E34093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91" name="Group 90">
            <a:extLst>
              <a:ext uri="{FF2B5EF4-FFF2-40B4-BE49-F238E27FC236}">
                <a16:creationId xmlns:a16="http://schemas.microsoft.com/office/drawing/2014/main" id="{13CE6128-0619-4F09-9152-07E95A07F762}"/>
              </a:ext>
            </a:extLst>
          </p:cNvPr>
          <p:cNvGrpSpPr/>
          <p:nvPr/>
        </p:nvGrpSpPr>
        <p:grpSpPr>
          <a:xfrm>
            <a:off x="7845638" y="1434131"/>
            <a:ext cx="1120531" cy="1120531"/>
            <a:chOff x="8002959" y="1462392"/>
            <a:chExt cx="1143000" cy="1143000"/>
          </a:xfrm>
        </p:grpSpPr>
        <p:sp>
          <p:nvSpPr>
            <p:cNvPr id="93" name="Oval 92">
              <a:extLst>
                <a:ext uri="{FF2B5EF4-FFF2-40B4-BE49-F238E27FC236}">
                  <a16:creationId xmlns:a16="http://schemas.microsoft.com/office/drawing/2014/main" id="{B18ABE92-43C6-42D8-8F9E-49BC39671829}"/>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94" name="Picture 93">
              <a:extLst>
                <a:ext uri="{FF2B5EF4-FFF2-40B4-BE49-F238E27FC236}">
                  <a16:creationId xmlns:a16="http://schemas.microsoft.com/office/drawing/2014/main" id="{93C1A368-9E43-4D7C-A1E7-4956EDF6D73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8080896" y="1734550"/>
              <a:ext cx="974153" cy="649435"/>
            </a:xfrm>
            <a:prstGeom prst="rect">
              <a:avLst/>
            </a:prstGeom>
          </p:spPr>
        </p:pic>
        <p:pic>
          <p:nvPicPr>
            <p:cNvPr id="96" name="Picture 95">
              <a:extLst>
                <a:ext uri="{FF2B5EF4-FFF2-40B4-BE49-F238E27FC236}">
                  <a16:creationId xmlns:a16="http://schemas.microsoft.com/office/drawing/2014/main" id="{03C8C0D1-D46C-4382-B491-36A12305E6C7}"/>
                </a:ext>
              </a:extLst>
            </p:cNvPr>
            <p:cNvPicPr>
              <a:picLocks noChangeAspect="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97" name="Group 96">
            <a:extLst>
              <a:ext uri="{FF2B5EF4-FFF2-40B4-BE49-F238E27FC236}">
                <a16:creationId xmlns:a16="http://schemas.microsoft.com/office/drawing/2014/main" id="{7718AF7A-B81A-48F3-AAB3-947F8F0B07C1}"/>
              </a:ext>
            </a:extLst>
          </p:cNvPr>
          <p:cNvGrpSpPr/>
          <p:nvPr/>
        </p:nvGrpSpPr>
        <p:grpSpPr>
          <a:xfrm>
            <a:off x="9042615" y="3092376"/>
            <a:ext cx="1120531" cy="1120531"/>
            <a:chOff x="9223938" y="3153888"/>
            <a:chExt cx="1143000" cy="1143000"/>
          </a:xfrm>
        </p:grpSpPr>
        <p:sp>
          <p:nvSpPr>
            <p:cNvPr id="98" name="Oval 97">
              <a:extLst>
                <a:ext uri="{FF2B5EF4-FFF2-40B4-BE49-F238E27FC236}">
                  <a16:creationId xmlns:a16="http://schemas.microsoft.com/office/drawing/2014/main" id="{94F1D436-2971-461A-B7E4-AC41120E530A}"/>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99" name="Picture 98">
              <a:extLst>
                <a:ext uri="{FF2B5EF4-FFF2-40B4-BE49-F238E27FC236}">
                  <a16:creationId xmlns:a16="http://schemas.microsoft.com/office/drawing/2014/main" id="{105ED2F3-7BE3-4C2E-83FB-BC98E6003A75}"/>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9305682" y="3244824"/>
              <a:ext cx="966541" cy="966541"/>
            </a:xfrm>
            <a:prstGeom prst="rect">
              <a:avLst/>
            </a:prstGeom>
          </p:spPr>
        </p:pic>
      </p:grpSp>
    </p:spTree>
    <p:extLst>
      <p:ext uri="{BB962C8B-B14F-4D97-AF65-F5344CB8AC3E}">
        <p14:creationId xmlns:p14="http://schemas.microsoft.com/office/powerpoint/2010/main" val="238229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anim calcmode="lin" valueType="num">
                                      <p:cBhvr>
                                        <p:cTn id="9" dur="300" fill="hold"/>
                                        <p:tgtEl>
                                          <p:spTgt spid="19"/>
                                        </p:tgtEl>
                                        <p:attrNameLst>
                                          <p:attrName>style.rotation</p:attrName>
                                        </p:attrNameLst>
                                      </p:cBhvr>
                                      <p:tavLst>
                                        <p:tav tm="0">
                                          <p:val>
                                            <p:fltVal val="90"/>
                                          </p:val>
                                        </p:tav>
                                        <p:tav tm="100000">
                                          <p:val>
                                            <p:fltVal val="0"/>
                                          </p:val>
                                        </p:tav>
                                      </p:tavLst>
                                    </p:anim>
                                    <p:animEffect transition="in" filter="fade">
                                      <p:cBhvr>
                                        <p:cTn id="10" dur="300"/>
                                        <p:tgtEl>
                                          <p:spTgt spid="19"/>
                                        </p:tgtEl>
                                      </p:cBhvr>
                                    </p:animEffect>
                                  </p:childTnLst>
                                </p:cTn>
                              </p:par>
                            </p:childTnLst>
                          </p:cTn>
                        </p:par>
                        <p:par>
                          <p:cTn id="11" fill="hold">
                            <p:stCondLst>
                              <p:cond delay="300"/>
                            </p:stCondLst>
                            <p:childTnLst>
                              <p:par>
                                <p:cTn id="12" presetID="31" presetClass="entr" presetSubtype="0" fill="hold" nodeType="after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p:cTn id="14" dur="300" fill="hold"/>
                                        <p:tgtEl>
                                          <p:spTgt spid="97"/>
                                        </p:tgtEl>
                                        <p:attrNameLst>
                                          <p:attrName>ppt_w</p:attrName>
                                        </p:attrNameLst>
                                      </p:cBhvr>
                                      <p:tavLst>
                                        <p:tav tm="0">
                                          <p:val>
                                            <p:fltVal val="0"/>
                                          </p:val>
                                        </p:tav>
                                        <p:tav tm="100000">
                                          <p:val>
                                            <p:strVal val="#ppt_w"/>
                                          </p:val>
                                        </p:tav>
                                      </p:tavLst>
                                    </p:anim>
                                    <p:anim calcmode="lin" valueType="num">
                                      <p:cBhvr>
                                        <p:cTn id="15" dur="300" fill="hold"/>
                                        <p:tgtEl>
                                          <p:spTgt spid="97"/>
                                        </p:tgtEl>
                                        <p:attrNameLst>
                                          <p:attrName>ppt_h</p:attrName>
                                        </p:attrNameLst>
                                      </p:cBhvr>
                                      <p:tavLst>
                                        <p:tav tm="0">
                                          <p:val>
                                            <p:fltVal val="0"/>
                                          </p:val>
                                        </p:tav>
                                        <p:tav tm="100000">
                                          <p:val>
                                            <p:strVal val="#ppt_h"/>
                                          </p:val>
                                        </p:tav>
                                      </p:tavLst>
                                    </p:anim>
                                    <p:anim calcmode="lin" valueType="num">
                                      <p:cBhvr>
                                        <p:cTn id="16" dur="300" fill="hold"/>
                                        <p:tgtEl>
                                          <p:spTgt spid="97"/>
                                        </p:tgtEl>
                                        <p:attrNameLst>
                                          <p:attrName>style.rotation</p:attrName>
                                        </p:attrNameLst>
                                      </p:cBhvr>
                                      <p:tavLst>
                                        <p:tav tm="0">
                                          <p:val>
                                            <p:fltVal val="90"/>
                                          </p:val>
                                        </p:tav>
                                        <p:tav tm="100000">
                                          <p:val>
                                            <p:fltVal val="0"/>
                                          </p:val>
                                        </p:tav>
                                      </p:tavLst>
                                    </p:anim>
                                    <p:animEffect transition="in" filter="fade">
                                      <p:cBhvr>
                                        <p:cTn id="17" dur="300"/>
                                        <p:tgtEl>
                                          <p:spTgt spid="97"/>
                                        </p:tgtEl>
                                      </p:cBhvr>
                                    </p:animEffect>
                                  </p:childTnLst>
                                </p:cTn>
                              </p:par>
                            </p:childTnLst>
                          </p:cTn>
                        </p:par>
                        <p:par>
                          <p:cTn id="18" fill="hold">
                            <p:stCondLst>
                              <p:cond delay="600"/>
                            </p:stCondLst>
                            <p:childTnLst>
                              <p:par>
                                <p:cTn id="19" presetID="31" presetClass="entr" presetSubtype="0" fill="hold" nodeType="after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300" fill="hold"/>
                                        <p:tgtEl>
                                          <p:spTgt spid="91"/>
                                        </p:tgtEl>
                                        <p:attrNameLst>
                                          <p:attrName>ppt_w</p:attrName>
                                        </p:attrNameLst>
                                      </p:cBhvr>
                                      <p:tavLst>
                                        <p:tav tm="0">
                                          <p:val>
                                            <p:fltVal val="0"/>
                                          </p:val>
                                        </p:tav>
                                        <p:tav tm="100000">
                                          <p:val>
                                            <p:strVal val="#ppt_w"/>
                                          </p:val>
                                        </p:tav>
                                      </p:tavLst>
                                    </p:anim>
                                    <p:anim calcmode="lin" valueType="num">
                                      <p:cBhvr>
                                        <p:cTn id="22" dur="300" fill="hold"/>
                                        <p:tgtEl>
                                          <p:spTgt spid="91"/>
                                        </p:tgtEl>
                                        <p:attrNameLst>
                                          <p:attrName>ppt_h</p:attrName>
                                        </p:attrNameLst>
                                      </p:cBhvr>
                                      <p:tavLst>
                                        <p:tav tm="0">
                                          <p:val>
                                            <p:fltVal val="0"/>
                                          </p:val>
                                        </p:tav>
                                        <p:tav tm="100000">
                                          <p:val>
                                            <p:strVal val="#ppt_h"/>
                                          </p:val>
                                        </p:tav>
                                      </p:tavLst>
                                    </p:anim>
                                    <p:anim calcmode="lin" valueType="num">
                                      <p:cBhvr>
                                        <p:cTn id="23" dur="300" fill="hold"/>
                                        <p:tgtEl>
                                          <p:spTgt spid="91"/>
                                        </p:tgtEl>
                                        <p:attrNameLst>
                                          <p:attrName>style.rotation</p:attrName>
                                        </p:attrNameLst>
                                      </p:cBhvr>
                                      <p:tavLst>
                                        <p:tav tm="0">
                                          <p:val>
                                            <p:fltVal val="90"/>
                                          </p:val>
                                        </p:tav>
                                        <p:tav tm="100000">
                                          <p:val>
                                            <p:fltVal val="0"/>
                                          </p:val>
                                        </p:tav>
                                      </p:tavLst>
                                    </p:anim>
                                    <p:animEffect transition="in" filter="fade">
                                      <p:cBhvr>
                                        <p:cTn id="24" dur="300"/>
                                        <p:tgtEl>
                                          <p:spTgt spid="91"/>
                                        </p:tgtEl>
                                      </p:cBhvr>
                                    </p:animEffect>
                                  </p:childTnLst>
                                </p:cTn>
                              </p:par>
                            </p:childTnLst>
                          </p:cTn>
                        </p:par>
                        <p:par>
                          <p:cTn id="25" fill="hold">
                            <p:stCondLst>
                              <p:cond delay="900"/>
                            </p:stCondLst>
                            <p:childTnLst>
                              <p:par>
                                <p:cTn id="26" presetID="31" presetClass="entr" presetSubtype="0" fill="hold" nodeType="afterEffect">
                                  <p:stCondLst>
                                    <p:cond delay="0"/>
                                  </p:stCondLst>
                                  <p:childTnLst>
                                    <p:set>
                                      <p:cBhvr>
                                        <p:cTn id="27" dur="1" fill="hold">
                                          <p:stCondLst>
                                            <p:cond delay="0"/>
                                          </p:stCondLst>
                                        </p:cTn>
                                        <p:tgtEl>
                                          <p:spTgt spid="210"/>
                                        </p:tgtEl>
                                        <p:attrNameLst>
                                          <p:attrName>style.visibility</p:attrName>
                                        </p:attrNameLst>
                                      </p:cBhvr>
                                      <p:to>
                                        <p:strVal val="visible"/>
                                      </p:to>
                                    </p:set>
                                    <p:anim calcmode="lin" valueType="num">
                                      <p:cBhvr>
                                        <p:cTn id="28" dur="300" fill="hold"/>
                                        <p:tgtEl>
                                          <p:spTgt spid="210"/>
                                        </p:tgtEl>
                                        <p:attrNameLst>
                                          <p:attrName>ppt_w</p:attrName>
                                        </p:attrNameLst>
                                      </p:cBhvr>
                                      <p:tavLst>
                                        <p:tav tm="0">
                                          <p:val>
                                            <p:fltVal val="0"/>
                                          </p:val>
                                        </p:tav>
                                        <p:tav tm="100000">
                                          <p:val>
                                            <p:strVal val="#ppt_w"/>
                                          </p:val>
                                        </p:tav>
                                      </p:tavLst>
                                    </p:anim>
                                    <p:anim calcmode="lin" valueType="num">
                                      <p:cBhvr>
                                        <p:cTn id="29" dur="300" fill="hold"/>
                                        <p:tgtEl>
                                          <p:spTgt spid="210"/>
                                        </p:tgtEl>
                                        <p:attrNameLst>
                                          <p:attrName>ppt_h</p:attrName>
                                        </p:attrNameLst>
                                      </p:cBhvr>
                                      <p:tavLst>
                                        <p:tav tm="0">
                                          <p:val>
                                            <p:fltVal val="0"/>
                                          </p:val>
                                        </p:tav>
                                        <p:tav tm="100000">
                                          <p:val>
                                            <p:strVal val="#ppt_h"/>
                                          </p:val>
                                        </p:tav>
                                      </p:tavLst>
                                    </p:anim>
                                    <p:anim calcmode="lin" valueType="num">
                                      <p:cBhvr>
                                        <p:cTn id="30" dur="300" fill="hold"/>
                                        <p:tgtEl>
                                          <p:spTgt spid="210"/>
                                        </p:tgtEl>
                                        <p:attrNameLst>
                                          <p:attrName>style.rotation</p:attrName>
                                        </p:attrNameLst>
                                      </p:cBhvr>
                                      <p:tavLst>
                                        <p:tav tm="0">
                                          <p:val>
                                            <p:fltVal val="90"/>
                                          </p:val>
                                        </p:tav>
                                        <p:tav tm="100000">
                                          <p:val>
                                            <p:fltVal val="0"/>
                                          </p:val>
                                        </p:tav>
                                      </p:tavLst>
                                    </p:anim>
                                    <p:animEffect transition="in" filter="fade">
                                      <p:cBhvr>
                                        <p:cTn id="31" dur="300"/>
                                        <p:tgtEl>
                                          <p:spTgt spid="210"/>
                                        </p:tgtEl>
                                      </p:cBhvr>
                                    </p:animEffect>
                                  </p:childTnLst>
                                </p:cTn>
                              </p:par>
                            </p:childTnLst>
                          </p:cTn>
                        </p:par>
                        <p:par>
                          <p:cTn id="32" fill="hold">
                            <p:stCondLst>
                              <p:cond delay="1200"/>
                            </p:stCondLst>
                            <p:childTnLst>
                              <p:par>
                                <p:cTn id="33" presetID="31" presetClass="entr" presetSubtype="0"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300" fill="hold"/>
                                        <p:tgtEl>
                                          <p:spTgt spid="87"/>
                                        </p:tgtEl>
                                        <p:attrNameLst>
                                          <p:attrName>ppt_w</p:attrName>
                                        </p:attrNameLst>
                                      </p:cBhvr>
                                      <p:tavLst>
                                        <p:tav tm="0">
                                          <p:val>
                                            <p:fltVal val="0"/>
                                          </p:val>
                                        </p:tav>
                                        <p:tav tm="100000">
                                          <p:val>
                                            <p:strVal val="#ppt_w"/>
                                          </p:val>
                                        </p:tav>
                                      </p:tavLst>
                                    </p:anim>
                                    <p:anim calcmode="lin" valueType="num">
                                      <p:cBhvr>
                                        <p:cTn id="36" dur="300" fill="hold"/>
                                        <p:tgtEl>
                                          <p:spTgt spid="87"/>
                                        </p:tgtEl>
                                        <p:attrNameLst>
                                          <p:attrName>ppt_h</p:attrName>
                                        </p:attrNameLst>
                                      </p:cBhvr>
                                      <p:tavLst>
                                        <p:tav tm="0">
                                          <p:val>
                                            <p:fltVal val="0"/>
                                          </p:val>
                                        </p:tav>
                                        <p:tav tm="100000">
                                          <p:val>
                                            <p:strVal val="#ppt_h"/>
                                          </p:val>
                                        </p:tav>
                                      </p:tavLst>
                                    </p:anim>
                                    <p:anim calcmode="lin" valueType="num">
                                      <p:cBhvr>
                                        <p:cTn id="37" dur="300" fill="hold"/>
                                        <p:tgtEl>
                                          <p:spTgt spid="87"/>
                                        </p:tgtEl>
                                        <p:attrNameLst>
                                          <p:attrName>style.rotation</p:attrName>
                                        </p:attrNameLst>
                                      </p:cBhvr>
                                      <p:tavLst>
                                        <p:tav tm="0">
                                          <p:val>
                                            <p:fltVal val="90"/>
                                          </p:val>
                                        </p:tav>
                                        <p:tav tm="100000">
                                          <p:val>
                                            <p:fltVal val="0"/>
                                          </p:val>
                                        </p:tav>
                                      </p:tavLst>
                                    </p:anim>
                                    <p:animEffect transition="in" filter="fade">
                                      <p:cBhvr>
                                        <p:cTn id="38" dur="300"/>
                                        <p:tgtEl>
                                          <p:spTgt spid="87"/>
                                        </p:tgtEl>
                                      </p:cBhvr>
                                    </p:animEffect>
                                  </p:childTnLst>
                                </p:cTn>
                              </p:par>
                            </p:childTnLst>
                          </p:cTn>
                        </p:par>
                        <p:par>
                          <p:cTn id="39" fill="hold">
                            <p:stCondLst>
                              <p:cond delay="1500"/>
                            </p:stCondLst>
                            <p:childTnLst>
                              <p:par>
                                <p:cTn id="40" presetID="31"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300" fill="hold"/>
                                        <p:tgtEl>
                                          <p:spTgt spid="12"/>
                                        </p:tgtEl>
                                        <p:attrNameLst>
                                          <p:attrName>ppt_w</p:attrName>
                                        </p:attrNameLst>
                                      </p:cBhvr>
                                      <p:tavLst>
                                        <p:tav tm="0">
                                          <p:val>
                                            <p:fltVal val="0"/>
                                          </p:val>
                                        </p:tav>
                                        <p:tav tm="100000">
                                          <p:val>
                                            <p:strVal val="#ppt_w"/>
                                          </p:val>
                                        </p:tav>
                                      </p:tavLst>
                                    </p:anim>
                                    <p:anim calcmode="lin" valueType="num">
                                      <p:cBhvr>
                                        <p:cTn id="43" dur="300" fill="hold"/>
                                        <p:tgtEl>
                                          <p:spTgt spid="12"/>
                                        </p:tgtEl>
                                        <p:attrNameLst>
                                          <p:attrName>ppt_h</p:attrName>
                                        </p:attrNameLst>
                                      </p:cBhvr>
                                      <p:tavLst>
                                        <p:tav tm="0">
                                          <p:val>
                                            <p:fltVal val="0"/>
                                          </p:val>
                                        </p:tav>
                                        <p:tav tm="100000">
                                          <p:val>
                                            <p:strVal val="#ppt_h"/>
                                          </p:val>
                                        </p:tav>
                                      </p:tavLst>
                                    </p:anim>
                                    <p:anim calcmode="lin" valueType="num">
                                      <p:cBhvr>
                                        <p:cTn id="44" dur="300" fill="hold"/>
                                        <p:tgtEl>
                                          <p:spTgt spid="12"/>
                                        </p:tgtEl>
                                        <p:attrNameLst>
                                          <p:attrName>style.rotation</p:attrName>
                                        </p:attrNameLst>
                                      </p:cBhvr>
                                      <p:tavLst>
                                        <p:tav tm="0">
                                          <p:val>
                                            <p:fltVal val="90"/>
                                          </p:val>
                                        </p:tav>
                                        <p:tav tm="100000">
                                          <p:val>
                                            <p:fltVal val="0"/>
                                          </p:val>
                                        </p:tav>
                                      </p:tavLst>
                                    </p:anim>
                                    <p:animEffect transition="in" filter="fade">
                                      <p:cBhvr>
                                        <p:cTn id="45"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dri2.img.digitalrivercontent.net/Storefront/Site/msuk/images/promo/banners-Surf/en-UK-Acc-Mod-D2-SP4-Type-Cover-Fingerprint-ID-desktop.jpg">
            <a:extLst>
              <a:ext uri="{FF2B5EF4-FFF2-40B4-BE49-F238E27FC236}">
                <a16:creationId xmlns:a16="http://schemas.microsoft.com/office/drawing/2014/main" id="{41924668-5E4B-4D3A-902F-1351415F6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586366" y="2274056"/>
            <a:ext cx="2825496" cy="2825496"/>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45D29E3-C4FD-4347-A3B8-086DE567BAEB}"/>
              </a:ext>
            </a:extLst>
          </p:cNvPr>
          <p:cNvPicPr>
            <a:picLocks noChangeAspect="1"/>
          </p:cNvPicPr>
          <p:nvPr/>
        </p:nvPicPr>
        <p:blipFill rotWithShape="1">
          <a:blip r:embed="rId4"/>
          <a:srcRect l="49079" t="14789" r="5036" b="3709"/>
          <a:stretch/>
        </p:blipFill>
        <p:spPr>
          <a:xfrm>
            <a:off x="780138" y="2274056"/>
            <a:ext cx="2825496" cy="2825496"/>
          </a:xfrm>
          <a:prstGeom prst="ellipse">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09A4999-AD91-4870-BD09-127FF44813CD}"/>
              </a:ext>
            </a:extLst>
          </p:cNvPr>
          <p:cNvPicPr>
            <a:picLocks noChangeAspect="1"/>
          </p:cNvPicPr>
          <p:nvPr/>
        </p:nvPicPr>
        <p:blipFill rotWithShape="1">
          <a:blip r:embed="rId5"/>
          <a:srcRect l="342" t="3495" r="342" b="30310"/>
          <a:stretch/>
        </p:blipFill>
        <p:spPr>
          <a:xfrm>
            <a:off x="4683252" y="2274056"/>
            <a:ext cx="2825496" cy="2825496"/>
          </a:xfrm>
          <a:prstGeom prst="ellipse">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a:t>Go password-less with Windows 10 Hello</a:t>
            </a:r>
          </a:p>
        </p:txBody>
      </p:sp>
      <p:sp>
        <p:nvSpPr>
          <p:cNvPr id="24" name="TextBox 23">
            <a:extLst>
              <a:ext uri="{FF2B5EF4-FFF2-40B4-BE49-F238E27FC236}">
                <a16:creationId xmlns:a16="http://schemas.microsoft.com/office/drawing/2014/main" id="{0972AF0A-26B7-445A-8FE8-8C1AD8933542}"/>
              </a:ext>
            </a:extLst>
          </p:cNvPr>
          <p:cNvSpPr txBox="1"/>
          <p:nvPr/>
        </p:nvSpPr>
        <p:spPr>
          <a:xfrm>
            <a:off x="8351298" y="1550199"/>
            <a:ext cx="3295631" cy="307777"/>
          </a:xfrm>
          <a:prstGeom prst="rect">
            <a:avLst/>
          </a:prstGeom>
          <a:noFill/>
        </p:spPr>
        <p:txBody>
          <a:bodyPr wrap="square" lIns="0" tIns="0" rIns="0" bIns="0" rtlCol="0">
            <a:spAutoFit/>
          </a:bodyPr>
          <a:lstStyle/>
          <a:p>
            <a:pPr algn="ctr"/>
            <a:r>
              <a:rPr lang="en-US" sz="2000">
                <a:solidFill>
                  <a:schemeClr val="accent1"/>
                </a:solidFill>
              </a:rPr>
              <a:t>Password-less authentication</a:t>
            </a:r>
          </a:p>
        </p:txBody>
      </p:sp>
      <p:sp>
        <p:nvSpPr>
          <p:cNvPr id="25" name="TextBox 24">
            <a:extLst>
              <a:ext uri="{FF2B5EF4-FFF2-40B4-BE49-F238E27FC236}">
                <a16:creationId xmlns:a16="http://schemas.microsoft.com/office/drawing/2014/main" id="{4166BA0E-AC15-4FD7-80D7-D72295547FD2}"/>
              </a:ext>
            </a:extLst>
          </p:cNvPr>
          <p:cNvSpPr txBox="1"/>
          <p:nvPr/>
        </p:nvSpPr>
        <p:spPr>
          <a:xfrm>
            <a:off x="4515678" y="1550199"/>
            <a:ext cx="3160644" cy="307777"/>
          </a:xfrm>
          <a:prstGeom prst="rect">
            <a:avLst/>
          </a:prstGeom>
          <a:noFill/>
        </p:spPr>
        <p:txBody>
          <a:bodyPr wrap="square" lIns="0" tIns="0" rIns="0" bIns="0" rtlCol="0">
            <a:spAutoFit/>
          </a:bodyPr>
          <a:lstStyle/>
          <a:p>
            <a:pPr algn="ctr"/>
            <a:r>
              <a:rPr lang="en-US" sz="2000">
                <a:solidFill>
                  <a:schemeClr val="accent1"/>
                </a:solidFill>
              </a:rPr>
              <a:t>User-friendly experience</a:t>
            </a:r>
          </a:p>
        </p:txBody>
      </p:sp>
      <p:sp>
        <p:nvSpPr>
          <p:cNvPr id="26" name="TextBox 25">
            <a:extLst>
              <a:ext uri="{FF2B5EF4-FFF2-40B4-BE49-F238E27FC236}">
                <a16:creationId xmlns:a16="http://schemas.microsoft.com/office/drawing/2014/main" id="{BDCB5E75-F7BE-4B13-9178-200370B48A4D}"/>
              </a:ext>
            </a:extLst>
          </p:cNvPr>
          <p:cNvSpPr txBox="1"/>
          <p:nvPr/>
        </p:nvSpPr>
        <p:spPr>
          <a:xfrm>
            <a:off x="612564" y="1550199"/>
            <a:ext cx="3160644" cy="307777"/>
          </a:xfrm>
          <a:prstGeom prst="rect">
            <a:avLst/>
          </a:prstGeom>
          <a:noFill/>
        </p:spPr>
        <p:txBody>
          <a:bodyPr wrap="square" lIns="0" tIns="0" rIns="0" bIns="0" rtlCol="0">
            <a:spAutoFit/>
          </a:bodyPr>
          <a:lstStyle/>
          <a:p>
            <a:pPr algn="ctr"/>
            <a:r>
              <a:rPr lang="en-US" sz="2000">
                <a:solidFill>
                  <a:schemeClr val="accent1"/>
                </a:solidFill>
              </a:rPr>
              <a:t>Enterprise-grade security</a:t>
            </a:r>
          </a:p>
        </p:txBody>
      </p:sp>
      <p:sp>
        <p:nvSpPr>
          <p:cNvPr id="55" name="Rectangle 54">
            <a:extLst>
              <a:ext uri="{FF2B5EF4-FFF2-40B4-BE49-F238E27FC236}">
                <a16:creationId xmlns:a16="http://schemas.microsoft.com/office/drawing/2014/main" id="{F1C8D1BD-9E17-4612-8914-12582D9666CE}"/>
              </a:ext>
            </a:extLst>
          </p:cNvPr>
          <p:cNvSpPr/>
          <p:nvPr/>
        </p:nvSpPr>
        <p:spPr bwMode="auto">
          <a:xfrm>
            <a:off x="0" y="5486400"/>
            <a:ext cx="12188952" cy="1371600"/>
          </a:xfrm>
          <a:prstGeom prst="rect">
            <a:avLst/>
          </a:prstGeom>
          <a:solidFill>
            <a:schemeClr val="tx2">
              <a:alpha val="60000"/>
            </a:schemeClr>
          </a:solidFill>
        </p:spPr>
        <p:txBody>
          <a:bodyPr wrap="square" lIns="0" tIns="0" rIns="0" bIns="0" rtlCol="0" anchor="ctr">
            <a:noAutofit/>
          </a:bodyPr>
          <a:lstStyle/>
          <a:p>
            <a:pPr algn="ctr">
              <a:lnSpc>
                <a:spcPct val="90000"/>
              </a:lnSpc>
            </a:pPr>
            <a:endParaRPr lang="en-US" sz="3200" spc="-70">
              <a:solidFill>
                <a:schemeClr val="bg1"/>
              </a:solidFill>
              <a:latin typeface="+mj-lt"/>
            </a:endParaRPr>
          </a:p>
        </p:txBody>
      </p:sp>
      <p:sp>
        <p:nvSpPr>
          <p:cNvPr id="9" name="Rectangle 8">
            <a:extLst>
              <a:ext uri="{FF2B5EF4-FFF2-40B4-BE49-F238E27FC236}">
                <a16:creationId xmlns:a16="http://schemas.microsoft.com/office/drawing/2014/main" id="{72E6220C-5A3F-44BB-8808-AD8E8370DD71}"/>
              </a:ext>
            </a:extLst>
          </p:cNvPr>
          <p:cNvSpPr/>
          <p:nvPr/>
        </p:nvSpPr>
        <p:spPr>
          <a:xfrm>
            <a:off x="1006050" y="5513453"/>
            <a:ext cx="1999483" cy="996005"/>
          </a:xfrm>
          <a:prstGeom prst="rect">
            <a:avLst/>
          </a:prstGeom>
        </p:spPr>
        <p:txBody>
          <a:bodyPr wrap="square" lIns="179285" tIns="143428" rIns="179285" bIns="143428">
            <a:spAutoFit/>
          </a:bodyPr>
          <a:lstStyle/>
          <a:p>
            <a:pPr marL="112048" defTabSz="822839">
              <a:lnSpc>
                <a:spcPct val="85000"/>
              </a:lnSpc>
              <a:spcAft>
                <a:spcPts val="529"/>
              </a:spcAft>
            </a:pPr>
            <a:r>
              <a:rPr lang="en-US" sz="5400" kern="0" spc="-196">
                <a:ln w="3175">
                  <a:noFill/>
                </a:ln>
                <a:solidFill>
                  <a:schemeClr val="bg1"/>
                </a:solidFill>
                <a:latin typeface="+mj-lt"/>
                <a:cs typeface="Segoe UI" panose="020B0502040204020203" pitchFamily="34" charset="0"/>
              </a:rPr>
              <a:t>47M</a:t>
            </a:r>
            <a:r>
              <a:rPr lang="en-US" sz="5400" spc="-29">
                <a:solidFill>
                  <a:schemeClr val="bg1"/>
                </a:solidFill>
              </a:rPr>
              <a:t> </a:t>
            </a:r>
          </a:p>
        </p:txBody>
      </p:sp>
      <p:sp>
        <p:nvSpPr>
          <p:cNvPr id="11" name="Rectangle 10">
            <a:extLst>
              <a:ext uri="{FF2B5EF4-FFF2-40B4-BE49-F238E27FC236}">
                <a16:creationId xmlns:a16="http://schemas.microsoft.com/office/drawing/2014/main" id="{7B1F8156-E24C-45C2-925E-E862AC89F0D8}"/>
              </a:ext>
            </a:extLst>
          </p:cNvPr>
          <p:cNvSpPr/>
          <p:nvPr/>
        </p:nvSpPr>
        <p:spPr>
          <a:xfrm>
            <a:off x="4374806" y="6136587"/>
            <a:ext cx="3566160" cy="812877"/>
          </a:xfrm>
          <a:prstGeom prst="rect">
            <a:avLst/>
          </a:prstGeom>
        </p:spPr>
        <p:txBody>
          <a:bodyPr wrap="square" lIns="179285" tIns="143428" rIns="179285" bIns="143428">
            <a:spAutoFit/>
          </a:bodyPr>
          <a:lstStyle/>
          <a:p>
            <a:pPr marL="112048" defTabSz="822839">
              <a:lnSpc>
                <a:spcPct val="85000"/>
              </a:lnSpc>
              <a:spcAft>
                <a:spcPts val="529"/>
              </a:spcAft>
            </a:pPr>
            <a:r>
              <a:rPr lang="en-US" sz="2000" spc="-29">
                <a:solidFill>
                  <a:schemeClr val="bg1"/>
                </a:solidFill>
              </a:rPr>
              <a:t>enterprises have deployed Windows Hello for Business</a:t>
            </a:r>
          </a:p>
        </p:txBody>
      </p:sp>
      <p:sp>
        <p:nvSpPr>
          <p:cNvPr id="56" name="Rectangle 55">
            <a:extLst>
              <a:ext uri="{FF2B5EF4-FFF2-40B4-BE49-F238E27FC236}">
                <a16:creationId xmlns:a16="http://schemas.microsoft.com/office/drawing/2014/main" id="{9C12C2F0-034C-4008-917C-65200943DCC8}"/>
              </a:ext>
            </a:extLst>
          </p:cNvPr>
          <p:cNvSpPr/>
          <p:nvPr/>
        </p:nvSpPr>
        <p:spPr>
          <a:xfrm>
            <a:off x="1054175" y="6136587"/>
            <a:ext cx="2232434" cy="812877"/>
          </a:xfrm>
          <a:prstGeom prst="rect">
            <a:avLst/>
          </a:prstGeom>
        </p:spPr>
        <p:txBody>
          <a:bodyPr wrap="square" lIns="179285" tIns="143428" rIns="179285" bIns="143428">
            <a:spAutoFit/>
          </a:bodyPr>
          <a:lstStyle/>
          <a:p>
            <a:pPr marL="112048" defTabSz="822839">
              <a:lnSpc>
                <a:spcPct val="85000"/>
              </a:lnSpc>
              <a:spcAft>
                <a:spcPts val="529"/>
              </a:spcAft>
            </a:pPr>
            <a:r>
              <a:rPr lang="en-US" sz="2000" spc="-29">
                <a:solidFill>
                  <a:schemeClr val="bg1"/>
                </a:solidFill>
              </a:rPr>
              <a:t>active Windows </a:t>
            </a:r>
            <a:br>
              <a:rPr lang="en-US" sz="2000" spc="-29">
                <a:solidFill>
                  <a:schemeClr val="bg1"/>
                </a:solidFill>
              </a:rPr>
            </a:br>
            <a:r>
              <a:rPr lang="en-US" sz="2000" spc="-29">
                <a:solidFill>
                  <a:schemeClr val="bg1"/>
                </a:solidFill>
              </a:rPr>
              <a:t>Hello users</a:t>
            </a:r>
          </a:p>
        </p:txBody>
      </p:sp>
      <p:sp>
        <p:nvSpPr>
          <p:cNvPr id="57" name="Rectangle 56">
            <a:extLst>
              <a:ext uri="{FF2B5EF4-FFF2-40B4-BE49-F238E27FC236}">
                <a16:creationId xmlns:a16="http://schemas.microsoft.com/office/drawing/2014/main" id="{BF80048F-AB14-46E0-943F-8C6DEB5BA584}"/>
              </a:ext>
            </a:extLst>
          </p:cNvPr>
          <p:cNvSpPr/>
          <p:nvPr/>
        </p:nvSpPr>
        <p:spPr>
          <a:xfrm>
            <a:off x="4326681" y="5513453"/>
            <a:ext cx="2747471" cy="996005"/>
          </a:xfrm>
          <a:prstGeom prst="rect">
            <a:avLst/>
          </a:prstGeom>
        </p:spPr>
        <p:txBody>
          <a:bodyPr wrap="square" lIns="179285" tIns="143428" rIns="179285" bIns="143428">
            <a:spAutoFit/>
          </a:bodyPr>
          <a:lstStyle/>
          <a:p>
            <a:pPr marL="112048" defTabSz="822839">
              <a:lnSpc>
                <a:spcPct val="85000"/>
              </a:lnSpc>
              <a:spcAft>
                <a:spcPts val="529"/>
              </a:spcAft>
            </a:pPr>
            <a:r>
              <a:rPr lang="en-US" sz="5400" kern="0" spc="-196">
                <a:ln w="3175">
                  <a:noFill/>
                </a:ln>
                <a:solidFill>
                  <a:schemeClr val="bg1"/>
                </a:solidFill>
                <a:latin typeface="+mj-lt"/>
                <a:cs typeface="Segoe UI" panose="020B0502040204020203" pitchFamily="34" charset="0"/>
              </a:rPr>
              <a:t>6.5K</a:t>
            </a:r>
            <a:endParaRPr lang="en-US" sz="2000" spc="-29">
              <a:solidFill>
                <a:schemeClr val="bg1"/>
              </a:solidFill>
            </a:endParaRPr>
          </a:p>
        </p:txBody>
      </p:sp>
      <p:sp>
        <p:nvSpPr>
          <p:cNvPr id="20" name="Rectangle 19">
            <a:extLst>
              <a:ext uri="{FF2B5EF4-FFF2-40B4-BE49-F238E27FC236}">
                <a16:creationId xmlns:a16="http://schemas.microsoft.com/office/drawing/2014/main" id="{FAD9EA86-4DC6-4123-840B-DDE6367C794D}"/>
              </a:ext>
            </a:extLst>
          </p:cNvPr>
          <p:cNvSpPr/>
          <p:nvPr/>
        </p:nvSpPr>
        <p:spPr>
          <a:xfrm>
            <a:off x="9077288" y="6119653"/>
            <a:ext cx="3111664" cy="812877"/>
          </a:xfrm>
          <a:prstGeom prst="rect">
            <a:avLst/>
          </a:prstGeom>
        </p:spPr>
        <p:txBody>
          <a:bodyPr wrap="square" lIns="179285" tIns="143428" rIns="179285" bIns="143428">
            <a:spAutoFit/>
          </a:bodyPr>
          <a:lstStyle/>
          <a:p>
            <a:pPr marL="112048" defTabSz="822839">
              <a:lnSpc>
                <a:spcPct val="85000"/>
              </a:lnSpc>
              <a:spcAft>
                <a:spcPts val="529"/>
              </a:spcAft>
            </a:pPr>
            <a:r>
              <a:rPr lang="en-US" sz="2000" spc="-29">
                <a:solidFill>
                  <a:schemeClr val="bg1"/>
                </a:solidFill>
              </a:rPr>
              <a:t>growth in biometric</a:t>
            </a:r>
            <a:br>
              <a:rPr lang="en-US" sz="2000" spc="-29">
                <a:solidFill>
                  <a:schemeClr val="bg1"/>
                </a:solidFill>
              </a:rPr>
            </a:br>
            <a:r>
              <a:rPr lang="en-US" sz="2000" spc="-29">
                <a:solidFill>
                  <a:schemeClr val="bg1"/>
                </a:solidFill>
              </a:rPr>
              <a:t>capable computers</a:t>
            </a:r>
          </a:p>
        </p:txBody>
      </p:sp>
      <p:sp>
        <p:nvSpPr>
          <p:cNvPr id="21" name="Rectangle 20">
            <a:extLst>
              <a:ext uri="{FF2B5EF4-FFF2-40B4-BE49-F238E27FC236}">
                <a16:creationId xmlns:a16="http://schemas.microsoft.com/office/drawing/2014/main" id="{86B88389-F774-421F-9A14-704994FF054D}"/>
              </a:ext>
            </a:extLst>
          </p:cNvPr>
          <p:cNvSpPr/>
          <p:nvPr/>
        </p:nvSpPr>
        <p:spPr>
          <a:xfrm>
            <a:off x="9029163" y="5513453"/>
            <a:ext cx="2747471" cy="996005"/>
          </a:xfrm>
          <a:prstGeom prst="rect">
            <a:avLst/>
          </a:prstGeom>
        </p:spPr>
        <p:txBody>
          <a:bodyPr wrap="square" lIns="179285" tIns="143428" rIns="179285" bIns="143428">
            <a:spAutoFit/>
          </a:bodyPr>
          <a:lstStyle/>
          <a:p>
            <a:pPr marL="112048" defTabSz="822839">
              <a:lnSpc>
                <a:spcPct val="85000"/>
              </a:lnSpc>
              <a:spcAft>
                <a:spcPts val="529"/>
              </a:spcAft>
            </a:pPr>
            <a:r>
              <a:rPr lang="en-US" sz="5400" kern="0" spc="-196">
                <a:ln w="3175">
                  <a:noFill/>
                </a:ln>
                <a:solidFill>
                  <a:schemeClr val="bg1"/>
                </a:solidFill>
                <a:latin typeface="+mj-lt"/>
                <a:cs typeface="Segoe UI" panose="020B0502040204020203" pitchFamily="34" charset="0"/>
              </a:rPr>
              <a:t>350%</a:t>
            </a:r>
            <a:endParaRPr lang="en-US" sz="2000" spc="-29">
              <a:solidFill>
                <a:schemeClr val="bg1"/>
              </a:solidFill>
            </a:endParaRPr>
          </a:p>
        </p:txBody>
      </p:sp>
      <p:grpSp>
        <p:nvGrpSpPr>
          <p:cNvPr id="29" name="Group 28">
            <a:extLst>
              <a:ext uri="{FF2B5EF4-FFF2-40B4-BE49-F238E27FC236}">
                <a16:creationId xmlns:a16="http://schemas.microsoft.com/office/drawing/2014/main" id="{66D465A2-95ED-42D9-8006-0014F034A184}"/>
              </a:ext>
            </a:extLst>
          </p:cNvPr>
          <p:cNvGrpSpPr/>
          <p:nvPr/>
        </p:nvGrpSpPr>
        <p:grpSpPr>
          <a:xfrm>
            <a:off x="3900721" y="6074894"/>
            <a:ext cx="618162" cy="618162"/>
            <a:chOff x="4708603" y="5946159"/>
            <a:chExt cx="618162" cy="618162"/>
          </a:xfrm>
        </p:grpSpPr>
        <p:sp>
          <p:nvSpPr>
            <p:cNvPr id="30" name="Oval 29">
              <a:extLst>
                <a:ext uri="{FF2B5EF4-FFF2-40B4-BE49-F238E27FC236}">
                  <a16:creationId xmlns:a16="http://schemas.microsoft.com/office/drawing/2014/main" id="{F95AE5D9-6E2C-4A4F-81D9-47A80EDE738E}"/>
                </a:ext>
              </a:extLst>
            </p:cNvPr>
            <p:cNvSpPr/>
            <p:nvPr/>
          </p:nvSpPr>
          <p:spPr bwMode="auto">
            <a:xfrm>
              <a:off x="4708603" y="5946159"/>
              <a:ext cx="618162" cy="61816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1" name="Financial_E7BB" title="Icon of a chart made of vertical lines with a line tracing the top of each, turning into an arrow pointing up">
              <a:extLst>
                <a:ext uri="{FF2B5EF4-FFF2-40B4-BE49-F238E27FC236}">
                  <a16:creationId xmlns:a16="http://schemas.microsoft.com/office/drawing/2014/main" id="{405CD2FA-1879-4D66-9DCE-982B0F07C1F5}"/>
                </a:ext>
              </a:extLst>
            </p:cNvPr>
            <p:cNvSpPr>
              <a:spLocks noChangeAspect="1" noEditPoints="1"/>
            </p:cNvSpPr>
            <p:nvPr/>
          </p:nvSpPr>
          <p:spPr bwMode="auto">
            <a:xfrm>
              <a:off x="4860171" y="6114733"/>
              <a:ext cx="315026" cy="281014"/>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3" name="Group 2">
            <a:extLst>
              <a:ext uri="{FF2B5EF4-FFF2-40B4-BE49-F238E27FC236}">
                <a16:creationId xmlns:a16="http://schemas.microsoft.com/office/drawing/2014/main" id="{F4FBCE1B-745A-4B17-9FA2-02C5D453550F}"/>
              </a:ext>
            </a:extLst>
          </p:cNvPr>
          <p:cNvGrpSpPr/>
          <p:nvPr/>
        </p:nvGrpSpPr>
        <p:grpSpPr>
          <a:xfrm>
            <a:off x="527127" y="6074894"/>
            <a:ext cx="618162" cy="618162"/>
            <a:chOff x="527127" y="5946159"/>
            <a:chExt cx="618162" cy="618162"/>
          </a:xfrm>
        </p:grpSpPr>
        <p:sp>
          <p:nvSpPr>
            <p:cNvPr id="27" name="Oval 26">
              <a:extLst>
                <a:ext uri="{FF2B5EF4-FFF2-40B4-BE49-F238E27FC236}">
                  <a16:creationId xmlns:a16="http://schemas.microsoft.com/office/drawing/2014/main" id="{4ACA939F-FA97-4E63-807B-F69EE5054054}"/>
                </a:ext>
              </a:extLst>
            </p:cNvPr>
            <p:cNvSpPr/>
            <p:nvPr/>
          </p:nvSpPr>
          <p:spPr bwMode="auto">
            <a:xfrm>
              <a:off x="527127" y="5946159"/>
              <a:ext cx="618162" cy="61816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7" name="biometrics" title="Icon of the Windows Hello logo">
              <a:extLst>
                <a:ext uri="{FF2B5EF4-FFF2-40B4-BE49-F238E27FC236}">
                  <a16:creationId xmlns:a16="http://schemas.microsoft.com/office/drawing/2014/main" id="{F33C5B1D-D39F-42EE-9D5D-DA5C2EDF8061}"/>
                </a:ext>
              </a:extLst>
            </p:cNvPr>
            <p:cNvSpPr>
              <a:spLocks noChangeAspect="1" noEditPoints="1"/>
            </p:cNvSpPr>
            <p:nvPr/>
          </p:nvSpPr>
          <p:spPr bwMode="auto">
            <a:xfrm>
              <a:off x="640195" y="6113106"/>
              <a:ext cx="392026" cy="284268"/>
            </a:xfrm>
            <a:custGeom>
              <a:avLst/>
              <a:gdLst>
                <a:gd name="T0" fmla="*/ 99 w 334"/>
                <a:gd name="T1" fmla="*/ 175 h 242"/>
                <a:gd name="T2" fmla="*/ 167 w 334"/>
                <a:gd name="T3" fmla="*/ 107 h 242"/>
                <a:gd name="T4" fmla="*/ 235 w 334"/>
                <a:gd name="T5" fmla="*/ 175 h 242"/>
                <a:gd name="T6" fmla="*/ 167 w 334"/>
                <a:gd name="T7" fmla="*/ 242 h 242"/>
                <a:gd name="T8" fmla="*/ 99 w 334"/>
                <a:gd name="T9" fmla="*/ 175 h 242"/>
                <a:gd name="T10" fmla="*/ 334 w 334"/>
                <a:gd name="T11" fmla="*/ 125 h 242"/>
                <a:gd name="T12" fmla="*/ 167 w 334"/>
                <a:gd name="T13" fmla="*/ 0 h 242"/>
                <a:gd name="T14" fmla="*/ 0 w 334"/>
                <a:gd name="T15" fmla="*/ 125 h 242"/>
                <a:gd name="T16" fmla="*/ 35 w 334"/>
                <a:gd name="T17" fmla="*/ 135 h 242"/>
                <a:gd name="T18" fmla="*/ 167 w 334"/>
                <a:gd name="T19" fmla="*/ 37 h 242"/>
                <a:gd name="T20" fmla="*/ 298 w 334"/>
                <a:gd name="T21" fmla="*/ 134 h 242"/>
                <a:gd name="T22" fmla="*/ 334 w 334"/>
                <a:gd name="T23" fmla="*/ 1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242">
                  <a:moveTo>
                    <a:pt x="99" y="175"/>
                  </a:moveTo>
                  <a:cubicBezTo>
                    <a:pt x="99" y="137"/>
                    <a:pt x="130" y="107"/>
                    <a:pt x="167" y="107"/>
                  </a:cubicBezTo>
                  <a:cubicBezTo>
                    <a:pt x="204" y="107"/>
                    <a:pt x="235" y="137"/>
                    <a:pt x="235" y="175"/>
                  </a:cubicBezTo>
                  <a:cubicBezTo>
                    <a:pt x="235" y="212"/>
                    <a:pt x="204" y="242"/>
                    <a:pt x="167" y="242"/>
                  </a:cubicBezTo>
                  <a:cubicBezTo>
                    <a:pt x="130" y="242"/>
                    <a:pt x="99" y="212"/>
                    <a:pt x="99" y="175"/>
                  </a:cubicBezTo>
                  <a:close/>
                  <a:moveTo>
                    <a:pt x="334" y="125"/>
                  </a:moveTo>
                  <a:cubicBezTo>
                    <a:pt x="313" y="53"/>
                    <a:pt x="246" y="0"/>
                    <a:pt x="167" y="0"/>
                  </a:cubicBezTo>
                  <a:cubicBezTo>
                    <a:pt x="88" y="0"/>
                    <a:pt x="21" y="53"/>
                    <a:pt x="0" y="125"/>
                  </a:cubicBezTo>
                  <a:cubicBezTo>
                    <a:pt x="35" y="135"/>
                    <a:pt x="35" y="135"/>
                    <a:pt x="35" y="135"/>
                  </a:cubicBezTo>
                  <a:cubicBezTo>
                    <a:pt x="52" y="78"/>
                    <a:pt x="105" y="37"/>
                    <a:pt x="167" y="37"/>
                  </a:cubicBezTo>
                  <a:cubicBezTo>
                    <a:pt x="229" y="37"/>
                    <a:pt x="281" y="78"/>
                    <a:pt x="298" y="134"/>
                  </a:cubicBezTo>
                  <a:lnTo>
                    <a:pt x="334" y="125"/>
                  </a:ln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grpSp>
        <p:nvGrpSpPr>
          <p:cNvPr id="4" name="Group 3">
            <a:extLst>
              <a:ext uri="{FF2B5EF4-FFF2-40B4-BE49-F238E27FC236}">
                <a16:creationId xmlns:a16="http://schemas.microsoft.com/office/drawing/2014/main" id="{63E55803-3B16-4319-A92A-19D2FE274B04}"/>
              </a:ext>
            </a:extLst>
          </p:cNvPr>
          <p:cNvGrpSpPr/>
          <p:nvPr/>
        </p:nvGrpSpPr>
        <p:grpSpPr>
          <a:xfrm>
            <a:off x="8601386" y="6074894"/>
            <a:ext cx="618162" cy="618162"/>
            <a:chOff x="8616376" y="5946159"/>
            <a:chExt cx="618162" cy="618162"/>
          </a:xfrm>
        </p:grpSpPr>
        <p:sp>
          <p:nvSpPr>
            <p:cNvPr id="33" name="Oval 32">
              <a:extLst>
                <a:ext uri="{FF2B5EF4-FFF2-40B4-BE49-F238E27FC236}">
                  <a16:creationId xmlns:a16="http://schemas.microsoft.com/office/drawing/2014/main" id="{D4430932-0A3B-4DC4-BDA9-DDC16C9A1807}"/>
                </a:ext>
              </a:extLst>
            </p:cNvPr>
            <p:cNvSpPr/>
            <p:nvPr/>
          </p:nvSpPr>
          <p:spPr bwMode="auto">
            <a:xfrm>
              <a:off x="8616376" y="5946159"/>
              <a:ext cx="618162" cy="61816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9" name="UniversalApp_E8CC" title="Icon of a cellphone in front of a tablet">
              <a:extLst>
                <a:ext uri="{FF2B5EF4-FFF2-40B4-BE49-F238E27FC236}">
                  <a16:creationId xmlns:a16="http://schemas.microsoft.com/office/drawing/2014/main" id="{AF8B9558-D013-4615-BA8D-7B4D743D9F86}"/>
                </a:ext>
              </a:extLst>
            </p:cNvPr>
            <p:cNvSpPr>
              <a:spLocks noChangeAspect="1" noEditPoints="1"/>
            </p:cNvSpPr>
            <p:nvPr/>
          </p:nvSpPr>
          <p:spPr bwMode="auto">
            <a:xfrm>
              <a:off x="8727786" y="6110185"/>
              <a:ext cx="395343" cy="290110"/>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38" name="object 60">
            <a:extLst>
              <a:ext uri="{FF2B5EF4-FFF2-40B4-BE49-F238E27FC236}">
                <a16:creationId xmlns:a16="http://schemas.microsoft.com/office/drawing/2014/main" id="{D3EB2F27-73CF-4C46-957F-8C43D08FE690}"/>
              </a:ext>
            </a:extLst>
          </p:cNvPr>
          <p:cNvSpPr/>
          <p:nvPr/>
        </p:nvSpPr>
        <p:spPr>
          <a:xfrm>
            <a:off x="585217" y="2079135"/>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40" name="object 60">
            <a:extLst>
              <a:ext uri="{FF2B5EF4-FFF2-40B4-BE49-F238E27FC236}">
                <a16:creationId xmlns:a16="http://schemas.microsoft.com/office/drawing/2014/main" id="{B633AB47-7FE4-4A04-922C-3BB7F18C77B7}"/>
              </a:ext>
            </a:extLst>
          </p:cNvPr>
          <p:cNvSpPr/>
          <p:nvPr/>
        </p:nvSpPr>
        <p:spPr>
          <a:xfrm>
            <a:off x="8391445" y="2079135"/>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41" name="object 60">
            <a:extLst>
              <a:ext uri="{FF2B5EF4-FFF2-40B4-BE49-F238E27FC236}">
                <a16:creationId xmlns:a16="http://schemas.microsoft.com/office/drawing/2014/main" id="{D581227A-775B-4A82-A83A-6F04836F6F2E}"/>
              </a:ext>
            </a:extLst>
          </p:cNvPr>
          <p:cNvSpPr/>
          <p:nvPr/>
        </p:nvSpPr>
        <p:spPr>
          <a:xfrm>
            <a:off x="4488331" y="2079135"/>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Tree>
    <p:extLst>
      <p:ext uri="{BB962C8B-B14F-4D97-AF65-F5344CB8AC3E}">
        <p14:creationId xmlns:p14="http://schemas.microsoft.com/office/powerpoint/2010/main" val="2840586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animBg="1"/>
      <p:bldP spid="9" grpId="0"/>
      <p:bldP spid="11" grpId="0"/>
      <p:bldP spid="56" grpId="0"/>
      <p:bldP spid="57" grpId="0"/>
      <p:bldP spid="20"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AB9A73F-230A-40F0-8631-0C4CA37139F2}"/>
              </a:ext>
            </a:extLst>
          </p:cNvPr>
          <p:cNvSpPr txBox="1"/>
          <p:nvPr/>
        </p:nvSpPr>
        <p:spPr>
          <a:xfrm>
            <a:off x="8904535" y="1385413"/>
            <a:ext cx="2377544" cy="61555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a:ea typeface="+mn-ea"/>
                <a:cs typeface="+mn-cs"/>
              </a:rPr>
              <a:t>OATH passcodes for 3</a:t>
            </a:r>
            <a:r>
              <a:rPr kumimoji="0" lang="en-US" sz="2000" b="0" i="0" u="none" strike="noStrike" kern="1200" cap="none" spc="0" normalizeH="0" baseline="30000" noProof="0">
                <a:ln>
                  <a:noFill/>
                </a:ln>
                <a:solidFill>
                  <a:srgbClr val="0078D4"/>
                </a:solidFill>
                <a:effectLst/>
                <a:uLnTx/>
                <a:uFillTx/>
                <a:latin typeface="Segoe UI"/>
                <a:ea typeface="+mn-ea"/>
                <a:cs typeface="+mn-cs"/>
              </a:rPr>
              <a:t>rd</a:t>
            </a:r>
            <a:r>
              <a:rPr kumimoji="0" lang="en-US" sz="2000" b="0" i="0" u="none" strike="noStrike" kern="1200" cap="none" spc="0" normalizeH="0" baseline="0" noProof="0">
                <a:ln>
                  <a:noFill/>
                </a:ln>
                <a:solidFill>
                  <a:srgbClr val="0078D4"/>
                </a:solidFill>
                <a:effectLst/>
                <a:uLnTx/>
                <a:uFillTx/>
                <a:latin typeface="Segoe UI"/>
                <a:ea typeface="+mn-ea"/>
                <a:cs typeface="+mn-cs"/>
              </a:rPr>
              <a:t> party accounts</a:t>
            </a:r>
          </a:p>
        </p:txBody>
      </p:sp>
      <p:sp>
        <p:nvSpPr>
          <p:cNvPr id="11" name="TextBox 10">
            <a:extLst>
              <a:ext uri="{FF2B5EF4-FFF2-40B4-BE49-F238E27FC236}">
                <a16:creationId xmlns:a16="http://schemas.microsoft.com/office/drawing/2014/main" id="{5F6F6EFF-D699-4488-95C6-C22EA7199B2A}"/>
              </a:ext>
            </a:extLst>
          </p:cNvPr>
          <p:cNvSpPr txBox="1"/>
          <p:nvPr/>
        </p:nvSpPr>
        <p:spPr>
          <a:xfrm>
            <a:off x="4193406" y="1550199"/>
            <a:ext cx="38051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a:ea typeface="+mn-ea"/>
                <a:cs typeface="+mn-cs"/>
              </a:rPr>
              <a:t>User-friendly experience</a:t>
            </a:r>
          </a:p>
        </p:txBody>
      </p:sp>
      <p:pic>
        <p:nvPicPr>
          <p:cNvPr id="8" name="Picture 7">
            <a:extLst>
              <a:ext uri="{FF2B5EF4-FFF2-40B4-BE49-F238E27FC236}">
                <a16:creationId xmlns:a16="http://schemas.microsoft.com/office/drawing/2014/main" id="{3EE6AA3E-F5DB-4FE0-919F-4985E18C793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653" t="13538" r="22653" b="13538"/>
          <a:stretch/>
        </p:blipFill>
        <p:spPr>
          <a:xfrm>
            <a:off x="4683252" y="2315448"/>
            <a:ext cx="2825496" cy="2825496"/>
          </a:xfrm>
          <a:prstGeom prst="ellipse">
            <a:avLst/>
          </a:prstGeom>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1A640631-6E85-463F-A06D-F72AC93E0884}"/>
              </a:ext>
            </a:extLst>
          </p:cNvPr>
          <p:cNvSpPr>
            <a:spLocks noGrp="1"/>
          </p:cNvSpPr>
          <p:nvPr>
            <p:ph type="title"/>
          </p:nvPr>
        </p:nvSpPr>
        <p:spPr/>
        <p:txBody>
          <a:bodyPr/>
          <a:lstStyle/>
          <a:p>
            <a:r>
              <a:rPr lang="en-US"/>
              <a:t>Go password-less with Microsoft Authenticator</a:t>
            </a:r>
          </a:p>
        </p:txBody>
      </p:sp>
      <p:sp>
        <p:nvSpPr>
          <p:cNvPr id="20" name="TextBox 19">
            <a:extLst>
              <a:ext uri="{FF2B5EF4-FFF2-40B4-BE49-F238E27FC236}">
                <a16:creationId xmlns:a16="http://schemas.microsoft.com/office/drawing/2014/main" id="{911A34F2-7595-48C9-8D31-6FE15B9C7CDD}"/>
              </a:ext>
            </a:extLst>
          </p:cNvPr>
          <p:cNvSpPr txBox="1"/>
          <p:nvPr/>
        </p:nvSpPr>
        <p:spPr>
          <a:xfrm>
            <a:off x="327573" y="1550199"/>
            <a:ext cx="3730624" cy="307777"/>
          </a:xfrm>
          <a:prstGeom prst="rect">
            <a:avLst/>
          </a:prstGeom>
          <a:noFill/>
        </p:spPr>
        <p:txBody>
          <a:bodyPr wrap="square" lIns="0" tIns="0" rIns="0" bIns="0" rtlCol="0">
            <a:spAutoFit/>
          </a:bodyPr>
          <a:lstStyle/>
          <a:p>
            <a:pPr algn="ctr"/>
            <a:r>
              <a:rPr lang="en-US" sz="2000">
                <a:solidFill>
                  <a:schemeClr val="accent1"/>
                </a:solidFill>
              </a:rPr>
              <a:t>Password-less authentication</a:t>
            </a:r>
          </a:p>
        </p:txBody>
      </p:sp>
      <p:pic>
        <p:nvPicPr>
          <p:cNvPr id="21" name="Picture 20">
            <a:extLst>
              <a:ext uri="{FF2B5EF4-FFF2-40B4-BE49-F238E27FC236}">
                <a16:creationId xmlns:a16="http://schemas.microsoft.com/office/drawing/2014/main" id="{591A108A-B344-42FA-B5BC-CAF11DA1C0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1"/>
          <a:stretch/>
        </p:blipFill>
        <p:spPr>
          <a:xfrm>
            <a:off x="779716" y="2315027"/>
            <a:ext cx="2826339" cy="2826339"/>
          </a:xfrm>
          <a:prstGeom prst="ellipse">
            <a:avLst/>
          </a:prstGeom>
          <a:effectLst>
            <a:outerShdw blurRad="50800" dist="38100" dir="2700000" algn="tl" rotWithShape="0">
              <a:prstClr val="black">
                <a:alpha val="40000"/>
              </a:prstClr>
            </a:outerShdw>
          </a:effectLst>
        </p:spPr>
      </p:pic>
      <p:sp>
        <p:nvSpPr>
          <p:cNvPr id="22" name="object 60">
            <a:extLst>
              <a:ext uri="{FF2B5EF4-FFF2-40B4-BE49-F238E27FC236}">
                <a16:creationId xmlns:a16="http://schemas.microsoft.com/office/drawing/2014/main" id="{F9C0D33B-36CA-4183-8C71-C2500311E66E}"/>
              </a:ext>
            </a:extLst>
          </p:cNvPr>
          <p:cNvSpPr/>
          <p:nvPr/>
        </p:nvSpPr>
        <p:spPr>
          <a:xfrm>
            <a:off x="585217" y="2120527"/>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pic>
        <p:nvPicPr>
          <p:cNvPr id="23" name="Picture 22">
            <a:extLst>
              <a:ext uri="{FF2B5EF4-FFF2-40B4-BE49-F238E27FC236}">
                <a16:creationId xmlns:a16="http://schemas.microsoft.com/office/drawing/2014/main" id="{57D8BE19-8635-4DB0-B204-F1B9B890E9DF}"/>
              </a:ext>
            </a:extLst>
          </p:cNvPr>
          <p:cNvPicPr>
            <a:picLocks noChangeAspect="1"/>
          </p:cNvPicPr>
          <p:nvPr/>
        </p:nvPicPr>
        <p:blipFill rotWithShape="1">
          <a:blip r:embed="rId5"/>
          <a:srcRect l="36258" t="12782" r="-1" b="36223"/>
          <a:stretch/>
        </p:blipFill>
        <p:spPr>
          <a:xfrm>
            <a:off x="8586366" y="2315448"/>
            <a:ext cx="2825497" cy="2825496"/>
          </a:xfrm>
          <a:prstGeom prst="ellipse">
            <a:avLst/>
          </a:prstGeom>
          <a:effectLst>
            <a:outerShdw blurRad="50800" dist="38100" dir="2700000" algn="tl" rotWithShape="0">
              <a:prstClr val="black">
                <a:alpha val="40000"/>
              </a:prstClr>
            </a:outerShdw>
          </a:effectLst>
        </p:spPr>
      </p:pic>
      <p:sp>
        <p:nvSpPr>
          <p:cNvPr id="24" name="object 60">
            <a:extLst>
              <a:ext uri="{FF2B5EF4-FFF2-40B4-BE49-F238E27FC236}">
                <a16:creationId xmlns:a16="http://schemas.microsoft.com/office/drawing/2014/main" id="{E8E68B85-33D3-42D7-A274-112EE844AA6A}"/>
              </a:ext>
            </a:extLst>
          </p:cNvPr>
          <p:cNvSpPr/>
          <p:nvPr/>
        </p:nvSpPr>
        <p:spPr>
          <a:xfrm>
            <a:off x="8391445" y="2120527"/>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25" name="object 60">
            <a:extLst>
              <a:ext uri="{FF2B5EF4-FFF2-40B4-BE49-F238E27FC236}">
                <a16:creationId xmlns:a16="http://schemas.microsoft.com/office/drawing/2014/main" id="{DAB9910C-72A5-4B82-9F1F-068D61923002}"/>
              </a:ext>
            </a:extLst>
          </p:cNvPr>
          <p:cNvSpPr/>
          <p:nvPr/>
        </p:nvSpPr>
        <p:spPr>
          <a:xfrm>
            <a:off x="4488331" y="2120527"/>
            <a:ext cx="3215338" cy="3215338"/>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grpSp>
        <p:nvGrpSpPr>
          <p:cNvPr id="6" name="Group 5">
            <a:extLst>
              <a:ext uri="{FF2B5EF4-FFF2-40B4-BE49-F238E27FC236}">
                <a16:creationId xmlns:a16="http://schemas.microsoft.com/office/drawing/2014/main" id="{DEAB5F6C-E672-4C12-BF30-52A5B0DC9070}"/>
              </a:ext>
            </a:extLst>
          </p:cNvPr>
          <p:cNvGrpSpPr/>
          <p:nvPr/>
        </p:nvGrpSpPr>
        <p:grpSpPr>
          <a:xfrm>
            <a:off x="1524" y="5757238"/>
            <a:ext cx="12188952" cy="1100762"/>
            <a:chOff x="1524" y="5757238"/>
            <a:chExt cx="12188952" cy="1100762"/>
          </a:xfrm>
        </p:grpSpPr>
        <p:sp useBgFill="1">
          <p:nvSpPr>
            <p:cNvPr id="14" name="Rectangle 13">
              <a:extLst>
                <a:ext uri="{FF2B5EF4-FFF2-40B4-BE49-F238E27FC236}">
                  <a16:creationId xmlns:a16="http://schemas.microsoft.com/office/drawing/2014/main" id="{8F2E702A-0724-4B88-952C-E0D68D5593E7}"/>
                </a:ext>
              </a:extLst>
            </p:cNvPr>
            <p:cNvSpPr/>
            <p:nvPr/>
          </p:nvSpPr>
          <p:spPr bwMode="auto">
            <a:xfrm>
              <a:off x="1524" y="5757238"/>
              <a:ext cx="12188952" cy="1100762"/>
            </a:xfrm>
            <a:prstGeom prst="rect">
              <a:avLst/>
            </a:prstGeom>
            <a:solidFill>
              <a:schemeClr val="tx2">
                <a:alpha val="60000"/>
              </a:schemeClr>
            </a:solidFill>
          </p:spPr>
          <p:txBody>
            <a:bodyPr wrap="square" lIns="0" tIns="0" rIns="0" bIns="0" rtlCol="0" anchor="ctr">
              <a:noAutofit/>
            </a:bodyPr>
            <a:lstStyle/>
            <a:p>
              <a:pPr algn="ctr">
                <a:lnSpc>
                  <a:spcPct val="90000"/>
                </a:lnSpc>
              </a:pPr>
              <a:endParaRPr lang="en-US" sz="3200" spc="-70">
                <a:solidFill>
                  <a:schemeClr val="bg1"/>
                </a:solidFill>
                <a:latin typeface="+mj-lt"/>
              </a:endParaRPr>
            </a:p>
          </p:txBody>
        </p:sp>
        <p:sp>
          <p:nvSpPr>
            <p:cNvPr id="16" name="Rectangle 15">
              <a:extLst>
                <a:ext uri="{FF2B5EF4-FFF2-40B4-BE49-F238E27FC236}">
                  <a16:creationId xmlns:a16="http://schemas.microsoft.com/office/drawing/2014/main" id="{6B2CFB91-79EC-46E8-B52A-5F5F4937E630}"/>
                </a:ext>
              </a:extLst>
            </p:cNvPr>
            <p:cNvSpPr/>
            <p:nvPr/>
          </p:nvSpPr>
          <p:spPr>
            <a:xfrm>
              <a:off x="2071164" y="5770375"/>
              <a:ext cx="1999483" cy="1074488"/>
            </a:xfrm>
            <a:prstGeom prst="rect">
              <a:avLst/>
            </a:prstGeom>
          </p:spPr>
          <p:txBody>
            <a:bodyPr wrap="square" lIns="179285" tIns="143428" rIns="179285" bIns="143428">
              <a:spAutoFit/>
            </a:bodyPr>
            <a:lstStyle/>
            <a:p>
              <a:pPr marL="112048" defTabSz="822839">
                <a:lnSpc>
                  <a:spcPct val="85000"/>
                </a:lnSpc>
                <a:spcAft>
                  <a:spcPts val="529"/>
                </a:spcAft>
              </a:pPr>
              <a:r>
                <a:rPr lang="en-US" sz="6000" kern="0" spc="-196">
                  <a:ln w="3175">
                    <a:noFill/>
                  </a:ln>
                  <a:solidFill>
                    <a:schemeClr val="bg1"/>
                  </a:solidFill>
                  <a:latin typeface="+mj-lt"/>
                  <a:cs typeface="Segoe UI" panose="020B0502040204020203" pitchFamily="34" charset="0"/>
                </a:rPr>
                <a:t>5</a:t>
              </a:r>
              <a:r>
                <a:rPr lang="en-US" sz="4400" kern="0" spc="-196">
                  <a:ln w="3175">
                    <a:noFill/>
                  </a:ln>
                  <a:solidFill>
                    <a:schemeClr val="bg1"/>
                  </a:solidFill>
                  <a:latin typeface="+mj-lt"/>
                  <a:cs typeface="Segoe UI" panose="020B0502040204020203" pitchFamily="34" charset="0"/>
                </a:rPr>
                <a:t>M+</a:t>
              </a:r>
              <a:r>
                <a:rPr lang="en-US" sz="6000" spc="-29">
                  <a:solidFill>
                    <a:schemeClr val="bg1"/>
                  </a:solidFill>
                </a:rPr>
                <a:t> </a:t>
              </a:r>
            </a:p>
          </p:txBody>
        </p:sp>
        <p:sp>
          <p:nvSpPr>
            <p:cNvPr id="17" name="Rectangle 16">
              <a:extLst>
                <a:ext uri="{FF2B5EF4-FFF2-40B4-BE49-F238E27FC236}">
                  <a16:creationId xmlns:a16="http://schemas.microsoft.com/office/drawing/2014/main" id="{84D8E4BD-94EF-4C86-94BE-D74A29C00722}"/>
                </a:ext>
              </a:extLst>
            </p:cNvPr>
            <p:cNvSpPr/>
            <p:nvPr/>
          </p:nvSpPr>
          <p:spPr>
            <a:xfrm>
              <a:off x="3421015" y="6113320"/>
              <a:ext cx="2132430" cy="597434"/>
            </a:xfrm>
            <a:prstGeom prst="rect">
              <a:avLst/>
            </a:prstGeom>
          </p:spPr>
          <p:txBody>
            <a:bodyPr wrap="square" lIns="179285" tIns="143428" rIns="179285" bIns="143428">
              <a:spAutoFit/>
            </a:bodyPr>
            <a:lstStyle/>
            <a:p>
              <a:pPr marL="112048" defTabSz="822839">
                <a:lnSpc>
                  <a:spcPct val="85000"/>
                </a:lnSpc>
                <a:spcAft>
                  <a:spcPts val="529"/>
                </a:spcAft>
              </a:pPr>
              <a:r>
                <a:rPr lang="en-US" sz="2353" spc="-29">
                  <a:solidFill>
                    <a:schemeClr val="bg1"/>
                  </a:solidFill>
                </a:rPr>
                <a:t>active users</a:t>
              </a:r>
            </a:p>
          </p:txBody>
        </p:sp>
        <p:sp>
          <p:nvSpPr>
            <p:cNvPr id="18" name="Rectangle 17">
              <a:extLst>
                <a:ext uri="{FF2B5EF4-FFF2-40B4-BE49-F238E27FC236}">
                  <a16:creationId xmlns:a16="http://schemas.microsoft.com/office/drawing/2014/main" id="{8484EEB9-43D6-4B9A-814C-58F1D05FB3BA}"/>
                </a:ext>
              </a:extLst>
            </p:cNvPr>
            <p:cNvSpPr/>
            <p:nvPr/>
          </p:nvSpPr>
          <p:spPr>
            <a:xfrm>
              <a:off x="8648098" y="6125673"/>
              <a:ext cx="2192564" cy="597434"/>
            </a:xfrm>
            <a:prstGeom prst="rect">
              <a:avLst/>
            </a:prstGeom>
          </p:spPr>
          <p:txBody>
            <a:bodyPr wrap="square" lIns="179285" tIns="143428" rIns="179285" bIns="143428">
              <a:spAutoFit/>
            </a:bodyPr>
            <a:lstStyle/>
            <a:p>
              <a:pPr marL="112048" defTabSz="822839">
                <a:lnSpc>
                  <a:spcPct val="85000"/>
                </a:lnSpc>
                <a:spcAft>
                  <a:spcPts val="529"/>
                </a:spcAft>
              </a:pPr>
              <a:r>
                <a:rPr lang="en-US" sz="2353" spc="-29">
                  <a:solidFill>
                    <a:schemeClr val="bg1"/>
                  </a:solidFill>
                </a:rPr>
                <a:t>downloads </a:t>
              </a:r>
            </a:p>
          </p:txBody>
        </p:sp>
        <p:sp>
          <p:nvSpPr>
            <p:cNvPr id="19" name="Rectangle 18">
              <a:extLst>
                <a:ext uri="{FF2B5EF4-FFF2-40B4-BE49-F238E27FC236}">
                  <a16:creationId xmlns:a16="http://schemas.microsoft.com/office/drawing/2014/main" id="{6BF8C802-6A13-4C1A-B23A-4929AB5F5495}"/>
                </a:ext>
              </a:extLst>
            </p:cNvPr>
            <p:cNvSpPr/>
            <p:nvPr/>
          </p:nvSpPr>
          <p:spPr>
            <a:xfrm>
              <a:off x="6925450" y="5770375"/>
              <a:ext cx="2747471" cy="1074488"/>
            </a:xfrm>
            <a:prstGeom prst="rect">
              <a:avLst/>
            </a:prstGeom>
          </p:spPr>
          <p:txBody>
            <a:bodyPr wrap="square" lIns="179285" tIns="143428" rIns="179285" bIns="143428">
              <a:spAutoFit/>
            </a:bodyPr>
            <a:lstStyle/>
            <a:p>
              <a:pPr marL="112048" defTabSz="822839">
                <a:lnSpc>
                  <a:spcPct val="85000"/>
                </a:lnSpc>
                <a:spcAft>
                  <a:spcPts val="529"/>
                </a:spcAft>
              </a:pPr>
              <a:r>
                <a:rPr lang="en-US" sz="6000" kern="0" spc="-196">
                  <a:ln w="3175">
                    <a:noFill/>
                  </a:ln>
                  <a:solidFill>
                    <a:schemeClr val="bg1"/>
                  </a:solidFill>
                  <a:latin typeface="+mj-lt"/>
                  <a:cs typeface="Segoe UI" panose="020B0502040204020203" pitchFamily="34" charset="0"/>
                </a:rPr>
                <a:t>20</a:t>
              </a:r>
              <a:r>
                <a:rPr lang="en-US" sz="4400" kern="0" spc="-196">
                  <a:ln w="3175">
                    <a:noFill/>
                  </a:ln>
                  <a:solidFill>
                    <a:schemeClr val="bg1"/>
                  </a:solidFill>
                  <a:latin typeface="+mj-lt"/>
                  <a:cs typeface="Segoe UI" panose="020B0502040204020203" pitchFamily="34" charset="0"/>
                </a:rPr>
                <a:t>M+</a:t>
              </a:r>
              <a:endParaRPr lang="en-US" sz="2353" spc="-29">
                <a:solidFill>
                  <a:schemeClr val="bg1"/>
                </a:solidFill>
              </a:endParaRPr>
            </a:p>
          </p:txBody>
        </p:sp>
        <p:sp>
          <p:nvSpPr>
            <p:cNvPr id="30" name="Oval 29">
              <a:extLst>
                <a:ext uri="{FF2B5EF4-FFF2-40B4-BE49-F238E27FC236}">
                  <a16:creationId xmlns:a16="http://schemas.microsoft.com/office/drawing/2014/main" id="{B9639EE0-D1D1-4DAE-B073-EF55D9EF4158}"/>
                </a:ext>
              </a:extLst>
            </p:cNvPr>
            <p:cNvSpPr/>
            <p:nvPr/>
          </p:nvSpPr>
          <p:spPr bwMode="auto">
            <a:xfrm>
              <a:off x="1632448" y="5954088"/>
              <a:ext cx="618162" cy="61816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2" name="people_4" title="Icon of a person">
              <a:extLst>
                <a:ext uri="{FF2B5EF4-FFF2-40B4-BE49-F238E27FC236}">
                  <a16:creationId xmlns:a16="http://schemas.microsoft.com/office/drawing/2014/main" id="{79500B4F-A6C2-433D-8582-08EF20D772A1}"/>
                </a:ext>
              </a:extLst>
            </p:cNvPr>
            <p:cNvSpPr>
              <a:spLocks noChangeAspect="1" noEditPoints="1"/>
            </p:cNvSpPr>
            <p:nvPr/>
          </p:nvSpPr>
          <p:spPr bwMode="auto">
            <a:xfrm>
              <a:off x="1803363" y="6108700"/>
              <a:ext cx="276334" cy="308938"/>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9F043FB2-B727-4D64-A32D-86E94AC8A1BE}"/>
                </a:ext>
              </a:extLst>
            </p:cNvPr>
            <p:cNvGrpSpPr/>
            <p:nvPr/>
          </p:nvGrpSpPr>
          <p:grpSpPr>
            <a:xfrm>
              <a:off x="6468044" y="5954244"/>
              <a:ext cx="618162" cy="618162"/>
              <a:chOff x="5838182" y="5954244"/>
              <a:chExt cx="618162" cy="618162"/>
            </a:xfrm>
          </p:grpSpPr>
          <p:sp>
            <p:nvSpPr>
              <p:cNvPr id="27" name="Oval 26">
                <a:extLst>
                  <a:ext uri="{FF2B5EF4-FFF2-40B4-BE49-F238E27FC236}">
                    <a16:creationId xmlns:a16="http://schemas.microsoft.com/office/drawing/2014/main" id="{BEF8BA82-AABA-41FD-B880-40AF3EB47591}"/>
                  </a:ext>
                </a:extLst>
              </p:cNvPr>
              <p:cNvSpPr/>
              <p:nvPr/>
            </p:nvSpPr>
            <p:spPr bwMode="auto">
              <a:xfrm>
                <a:off x="5838182" y="5954244"/>
                <a:ext cx="618162" cy="61816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33" name="browser_3" title="Icon of a browser window with an arrow pointing from the outside to the center">
                <a:extLst>
                  <a:ext uri="{FF2B5EF4-FFF2-40B4-BE49-F238E27FC236}">
                    <a16:creationId xmlns:a16="http://schemas.microsoft.com/office/drawing/2014/main" id="{9604D76C-CE79-4FA9-97A5-0E6892E39536}"/>
                  </a:ext>
                </a:extLst>
              </p:cNvPr>
              <p:cNvSpPr>
                <a:spLocks noChangeAspect="1" noEditPoints="1"/>
              </p:cNvSpPr>
              <p:nvPr/>
            </p:nvSpPr>
            <p:spPr bwMode="auto">
              <a:xfrm>
                <a:off x="5994401" y="6117924"/>
                <a:ext cx="305726" cy="290802"/>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spTree>
    <p:extLst>
      <p:ext uri="{BB962C8B-B14F-4D97-AF65-F5344CB8AC3E}">
        <p14:creationId xmlns:p14="http://schemas.microsoft.com/office/powerpoint/2010/main" val="108303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1446371-E0EB-4614-AEA5-D57A2B07375C}"/>
              </a:ext>
            </a:extLst>
          </p:cNvPr>
          <p:cNvSpPr/>
          <p:nvPr/>
        </p:nvSpPr>
        <p:spPr>
          <a:xfrm>
            <a:off x="173608" y="2332061"/>
            <a:ext cx="11902761" cy="2550394"/>
          </a:xfrm>
          <a:custGeom>
            <a:avLst/>
            <a:gdLst>
              <a:gd name="connsiteX0" fmla="*/ 1272581 w 11902761"/>
              <a:gd name="connsiteY0" fmla="*/ 0 h 2550394"/>
              <a:gd name="connsiteX1" fmla="*/ 1376951 w 11902761"/>
              <a:gd name="connsiteY1" fmla="*/ 4227 h 2550394"/>
              <a:gd name="connsiteX2" fmla="*/ 1478999 w 11902761"/>
              <a:gd name="connsiteY2" fmla="*/ 16690 h 2550394"/>
              <a:gd name="connsiteX3" fmla="*/ 1578396 w 11902761"/>
              <a:gd name="connsiteY3" fmla="*/ 37061 h 2550394"/>
              <a:gd name="connsiteX4" fmla="*/ 1674815 w 11902761"/>
              <a:gd name="connsiteY4" fmla="*/ 65010 h 2550394"/>
              <a:gd name="connsiteX5" fmla="*/ 1767926 w 11902761"/>
              <a:gd name="connsiteY5" fmla="*/ 100212 h 2550394"/>
              <a:gd name="connsiteX6" fmla="*/ 1857405 w 11902761"/>
              <a:gd name="connsiteY6" fmla="*/ 142336 h 2550394"/>
              <a:gd name="connsiteX7" fmla="*/ 1942921 w 11902761"/>
              <a:gd name="connsiteY7" fmla="*/ 191056 h 2550394"/>
              <a:gd name="connsiteX8" fmla="*/ 2024150 w 11902761"/>
              <a:gd name="connsiteY8" fmla="*/ 246040 h 2550394"/>
              <a:gd name="connsiteX9" fmla="*/ 2100762 w 11902761"/>
              <a:gd name="connsiteY9" fmla="*/ 306965 h 2550394"/>
              <a:gd name="connsiteX10" fmla="*/ 2172430 w 11902761"/>
              <a:gd name="connsiteY10" fmla="*/ 373499 h 2550394"/>
              <a:gd name="connsiteX11" fmla="*/ 2238828 w 11902761"/>
              <a:gd name="connsiteY11" fmla="*/ 445316 h 2550394"/>
              <a:gd name="connsiteX12" fmla="*/ 2299626 w 11902761"/>
              <a:gd name="connsiteY12" fmla="*/ 522086 h 2550394"/>
              <a:gd name="connsiteX13" fmla="*/ 2354498 w 11902761"/>
              <a:gd name="connsiteY13" fmla="*/ 603481 h 2550394"/>
              <a:gd name="connsiteX14" fmla="*/ 2403117 w 11902761"/>
              <a:gd name="connsiteY14" fmla="*/ 689174 h 2550394"/>
              <a:gd name="connsiteX15" fmla="*/ 2445155 w 11902761"/>
              <a:gd name="connsiteY15" fmla="*/ 778836 h 2550394"/>
              <a:gd name="connsiteX16" fmla="*/ 2450188 w 11902761"/>
              <a:gd name="connsiteY16" fmla="*/ 792204 h 2550394"/>
              <a:gd name="connsiteX17" fmla="*/ 2455221 w 11902761"/>
              <a:gd name="connsiteY17" fmla="*/ 778836 h 2550394"/>
              <a:gd name="connsiteX18" fmla="*/ 2497259 w 11902761"/>
              <a:gd name="connsiteY18" fmla="*/ 689174 h 2550394"/>
              <a:gd name="connsiteX19" fmla="*/ 2545877 w 11902761"/>
              <a:gd name="connsiteY19" fmla="*/ 603481 h 2550394"/>
              <a:gd name="connsiteX20" fmla="*/ 2600750 w 11902761"/>
              <a:gd name="connsiteY20" fmla="*/ 522086 h 2550394"/>
              <a:gd name="connsiteX21" fmla="*/ 2661548 w 11902761"/>
              <a:gd name="connsiteY21" fmla="*/ 445316 h 2550394"/>
              <a:gd name="connsiteX22" fmla="*/ 2727945 w 11902761"/>
              <a:gd name="connsiteY22" fmla="*/ 373499 h 2550394"/>
              <a:gd name="connsiteX23" fmla="*/ 2799613 w 11902761"/>
              <a:gd name="connsiteY23" fmla="*/ 306965 h 2550394"/>
              <a:gd name="connsiteX24" fmla="*/ 2876225 w 11902761"/>
              <a:gd name="connsiteY24" fmla="*/ 246040 h 2550394"/>
              <a:gd name="connsiteX25" fmla="*/ 2957455 w 11902761"/>
              <a:gd name="connsiteY25" fmla="*/ 191056 h 2550394"/>
              <a:gd name="connsiteX26" fmla="*/ 3042971 w 11902761"/>
              <a:gd name="connsiteY26" fmla="*/ 142336 h 2550394"/>
              <a:gd name="connsiteX27" fmla="*/ 3132450 w 11902761"/>
              <a:gd name="connsiteY27" fmla="*/ 100212 h 2550394"/>
              <a:gd name="connsiteX28" fmla="*/ 3225561 w 11902761"/>
              <a:gd name="connsiteY28" fmla="*/ 65010 h 2550394"/>
              <a:gd name="connsiteX29" fmla="*/ 3321980 w 11902761"/>
              <a:gd name="connsiteY29" fmla="*/ 37061 h 2550394"/>
              <a:gd name="connsiteX30" fmla="*/ 3421377 w 11902761"/>
              <a:gd name="connsiteY30" fmla="*/ 16690 h 2550394"/>
              <a:gd name="connsiteX31" fmla="*/ 3523425 w 11902761"/>
              <a:gd name="connsiteY31" fmla="*/ 4227 h 2550394"/>
              <a:gd name="connsiteX32" fmla="*/ 3627797 w 11902761"/>
              <a:gd name="connsiteY32" fmla="*/ 0 h 2550394"/>
              <a:gd name="connsiteX33" fmla="*/ 3732166 w 11902761"/>
              <a:gd name="connsiteY33" fmla="*/ 4227 h 2550394"/>
              <a:gd name="connsiteX34" fmla="*/ 3834215 w 11902761"/>
              <a:gd name="connsiteY34" fmla="*/ 16690 h 2550394"/>
              <a:gd name="connsiteX35" fmla="*/ 3933612 w 11902761"/>
              <a:gd name="connsiteY35" fmla="*/ 37061 h 2550394"/>
              <a:gd name="connsiteX36" fmla="*/ 4030030 w 11902761"/>
              <a:gd name="connsiteY36" fmla="*/ 65010 h 2550394"/>
              <a:gd name="connsiteX37" fmla="*/ 4123142 w 11902761"/>
              <a:gd name="connsiteY37" fmla="*/ 100212 h 2550394"/>
              <a:gd name="connsiteX38" fmla="*/ 4212620 w 11902761"/>
              <a:gd name="connsiteY38" fmla="*/ 142336 h 2550394"/>
              <a:gd name="connsiteX39" fmla="*/ 4298137 w 11902761"/>
              <a:gd name="connsiteY39" fmla="*/ 191056 h 2550394"/>
              <a:gd name="connsiteX40" fmla="*/ 4379366 w 11902761"/>
              <a:gd name="connsiteY40" fmla="*/ 246040 h 2550394"/>
              <a:gd name="connsiteX41" fmla="*/ 4455978 w 11902761"/>
              <a:gd name="connsiteY41" fmla="*/ 306965 h 2550394"/>
              <a:gd name="connsiteX42" fmla="*/ 4527646 w 11902761"/>
              <a:gd name="connsiteY42" fmla="*/ 373499 h 2550394"/>
              <a:gd name="connsiteX43" fmla="*/ 4594044 w 11902761"/>
              <a:gd name="connsiteY43" fmla="*/ 445316 h 2550394"/>
              <a:gd name="connsiteX44" fmla="*/ 4654841 w 11902761"/>
              <a:gd name="connsiteY44" fmla="*/ 522086 h 2550394"/>
              <a:gd name="connsiteX45" fmla="*/ 4709714 w 11902761"/>
              <a:gd name="connsiteY45" fmla="*/ 603481 h 2550394"/>
              <a:gd name="connsiteX46" fmla="*/ 4758332 w 11902761"/>
              <a:gd name="connsiteY46" fmla="*/ 689174 h 2550394"/>
              <a:gd name="connsiteX47" fmla="*/ 4796195 w 11902761"/>
              <a:gd name="connsiteY47" fmla="*/ 769931 h 2550394"/>
              <a:gd name="connsiteX48" fmla="*/ 4834059 w 11902761"/>
              <a:gd name="connsiteY48" fmla="*/ 689174 h 2550394"/>
              <a:gd name="connsiteX49" fmla="*/ 4882677 w 11902761"/>
              <a:gd name="connsiteY49" fmla="*/ 603481 h 2550394"/>
              <a:gd name="connsiteX50" fmla="*/ 4937550 w 11902761"/>
              <a:gd name="connsiteY50" fmla="*/ 522086 h 2550394"/>
              <a:gd name="connsiteX51" fmla="*/ 4998347 w 11902761"/>
              <a:gd name="connsiteY51" fmla="*/ 445316 h 2550394"/>
              <a:gd name="connsiteX52" fmla="*/ 5064745 w 11902761"/>
              <a:gd name="connsiteY52" fmla="*/ 373499 h 2550394"/>
              <a:gd name="connsiteX53" fmla="*/ 5136413 w 11902761"/>
              <a:gd name="connsiteY53" fmla="*/ 306965 h 2550394"/>
              <a:gd name="connsiteX54" fmla="*/ 5213025 w 11902761"/>
              <a:gd name="connsiteY54" fmla="*/ 246040 h 2550394"/>
              <a:gd name="connsiteX55" fmla="*/ 5294254 w 11902761"/>
              <a:gd name="connsiteY55" fmla="*/ 191056 h 2550394"/>
              <a:gd name="connsiteX56" fmla="*/ 5379771 w 11902761"/>
              <a:gd name="connsiteY56" fmla="*/ 142336 h 2550394"/>
              <a:gd name="connsiteX57" fmla="*/ 5469249 w 11902761"/>
              <a:gd name="connsiteY57" fmla="*/ 100212 h 2550394"/>
              <a:gd name="connsiteX58" fmla="*/ 5562361 w 11902761"/>
              <a:gd name="connsiteY58" fmla="*/ 65010 h 2550394"/>
              <a:gd name="connsiteX59" fmla="*/ 5658779 w 11902761"/>
              <a:gd name="connsiteY59" fmla="*/ 37061 h 2550394"/>
              <a:gd name="connsiteX60" fmla="*/ 5758176 w 11902761"/>
              <a:gd name="connsiteY60" fmla="*/ 16690 h 2550394"/>
              <a:gd name="connsiteX61" fmla="*/ 5860225 w 11902761"/>
              <a:gd name="connsiteY61" fmla="*/ 4227 h 2550394"/>
              <a:gd name="connsiteX62" fmla="*/ 5964596 w 11902761"/>
              <a:gd name="connsiteY62" fmla="*/ 0 h 2550394"/>
              <a:gd name="connsiteX63" fmla="*/ 6068966 w 11902761"/>
              <a:gd name="connsiteY63" fmla="*/ 4227 h 2550394"/>
              <a:gd name="connsiteX64" fmla="*/ 6171015 w 11902761"/>
              <a:gd name="connsiteY64" fmla="*/ 16690 h 2550394"/>
              <a:gd name="connsiteX65" fmla="*/ 6270412 w 11902761"/>
              <a:gd name="connsiteY65" fmla="*/ 37061 h 2550394"/>
              <a:gd name="connsiteX66" fmla="*/ 6366830 w 11902761"/>
              <a:gd name="connsiteY66" fmla="*/ 65010 h 2550394"/>
              <a:gd name="connsiteX67" fmla="*/ 6459942 w 11902761"/>
              <a:gd name="connsiteY67" fmla="*/ 100212 h 2550394"/>
              <a:gd name="connsiteX68" fmla="*/ 6549420 w 11902761"/>
              <a:gd name="connsiteY68" fmla="*/ 142336 h 2550394"/>
              <a:gd name="connsiteX69" fmla="*/ 6634937 w 11902761"/>
              <a:gd name="connsiteY69" fmla="*/ 191056 h 2550394"/>
              <a:gd name="connsiteX70" fmla="*/ 6716166 w 11902761"/>
              <a:gd name="connsiteY70" fmla="*/ 246040 h 2550394"/>
              <a:gd name="connsiteX71" fmla="*/ 6792778 w 11902761"/>
              <a:gd name="connsiteY71" fmla="*/ 306965 h 2550394"/>
              <a:gd name="connsiteX72" fmla="*/ 6864446 w 11902761"/>
              <a:gd name="connsiteY72" fmla="*/ 373499 h 2550394"/>
              <a:gd name="connsiteX73" fmla="*/ 6930844 w 11902761"/>
              <a:gd name="connsiteY73" fmla="*/ 445316 h 2550394"/>
              <a:gd name="connsiteX74" fmla="*/ 6991641 w 11902761"/>
              <a:gd name="connsiteY74" fmla="*/ 522086 h 2550394"/>
              <a:gd name="connsiteX75" fmla="*/ 7046514 w 11902761"/>
              <a:gd name="connsiteY75" fmla="*/ 603481 h 2550394"/>
              <a:gd name="connsiteX76" fmla="*/ 7095132 w 11902761"/>
              <a:gd name="connsiteY76" fmla="*/ 689174 h 2550394"/>
              <a:gd name="connsiteX77" fmla="*/ 7128988 w 11902761"/>
              <a:gd name="connsiteY77" fmla="*/ 761383 h 2550394"/>
              <a:gd name="connsiteX78" fmla="*/ 7162844 w 11902761"/>
              <a:gd name="connsiteY78" fmla="*/ 689174 h 2550394"/>
              <a:gd name="connsiteX79" fmla="*/ 7211462 w 11902761"/>
              <a:gd name="connsiteY79" fmla="*/ 603481 h 2550394"/>
              <a:gd name="connsiteX80" fmla="*/ 7266335 w 11902761"/>
              <a:gd name="connsiteY80" fmla="*/ 522086 h 2550394"/>
              <a:gd name="connsiteX81" fmla="*/ 7327132 w 11902761"/>
              <a:gd name="connsiteY81" fmla="*/ 445316 h 2550394"/>
              <a:gd name="connsiteX82" fmla="*/ 7393530 w 11902761"/>
              <a:gd name="connsiteY82" fmla="*/ 373499 h 2550394"/>
              <a:gd name="connsiteX83" fmla="*/ 7465198 w 11902761"/>
              <a:gd name="connsiteY83" fmla="*/ 306965 h 2550394"/>
              <a:gd name="connsiteX84" fmla="*/ 7541810 w 11902761"/>
              <a:gd name="connsiteY84" fmla="*/ 246040 h 2550394"/>
              <a:gd name="connsiteX85" fmla="*/ 7623039 w 11902761"/>
              <a:gd name="connsiteY85" fmla="*/ 191056 h 2550394"/>
              <a:gd name="connsiteX86" fmla="*/ 7708556 w 11902761"/>
              <a:gd name="connsiteY86" fmla="*/ 142336 h 2550394"/>
              <a:gd name="connsiteX87" fmla="*/ 7798034 w 11902761"/>
              <a:gd name="connsiteY87" fmla="*/ 100212 h 2550394"/>
              <a:gd name="connsiteX88" fmla="*/ 7891146 w 11902761"/>
              <a:gd name="connsiteY88" fmla="*/ 65010 h 2550394"/>
              <a:gd name="connsiteX89" fmla="*/ 7987564 w 11902761"/>
              <a:gd name="connsiteY89" fmla="*/ 37061 h 2550394"/>
              <a:gd name="connsiteX90" fmla="*/ 8086961 w 11902761"/>
              <a:gd name="connsiteY90" fmla="*/ 16690 h 2550394"/>
              <a:gd name="connsiteX91" fmla="*/ 8189010 w 11902761"/>
              <a:gd name="connsiteY91" fmla="*/ 4227 h 2550394"/>
              <a:gd name="connsiteX92" fmla="*/ 8293381 w 11902761"/>
              <a:gd name="connsiteY92" fmla="*/ 0 h 2550394"/>
              <a:gd name="connsiteX93" fmla="*/ 8397751 w 11902761"/>
              <a:gd name="connsiteY93" fmla="*/ 4227 h 2550394"/>
              <a:gd name="connsiteX94" fmla="*/ 8499800 w 11902761"/>
              <a:gd name="connsiteY94" fmla="*/ 16690 h 2550394"/>
              <a:gd name="connsiteX95" fmla="*/ 8599197 w 11902761"/>
              <a:gd name="connsiteY95" fmla="*/ 37061 h 2550394"/>
              <a:gd name="connsiteX96" fmla="*/ 8695615 w 11902761"/>
              <a:gd name="connsiteY96" fmla="*/ 65010 h 2550394"/>
              <a:gd name="connsiteX97" fmla="*/ 8788727 w 11902761"/>
              <a:gd name="connsiteY97" fmla="*/ 100212 h 2550394"/>
              <a:gd name="connsiteX98" fmla="*/ 8878205 w 11902761"/>
              <a:gd name="connsiteY98" fmla="*/ 142336 h 2550394"/>
              <a:gd name="connsiteX99" fmla="*/ 8963722 w 11902761"/>
              <a:gd name="connsiteY99" fmla="*/ 191056 h 2550394"/>
              <a:gd name="connsiteX100" fmla="*/ 9044950 w 11902761"/>
              <a:gd name="connsiteY100" fmla="*/ 246040 h 2550394"/>
              <a:gd name="connsiteX101" fmla="*/ 9121563 w 11902761"/>
              <a:gd name="connsiteY101" fmla="*/ 306965 h 2550394"/>
              <a:gd name="connsiteX102" fmla="*/ 9193231 w 11902761"/>
              <a:gd name="connsiteY102" fmla="*/ 373499 h 2550394"/>
              <a:gd name="connsiteX103" fmla="*/ 9259628 w 11902761"/>
              <a:gd name="connsiteY103" fmla="*/ 445316 h 2550394"/>
              <a:gd name="connsiteX104" fmla="*/ 9320426 w 11902761"/>
              <a:gd name="connsiteY104" fmla="*/ 522086 h 2550394"/>
              <a:gd name="connsiteX105" fmla="*/ 9375299 w 11902761"/>
              <a:gd name="connsiteY105" fmla="*/ 603481 h 2550394"/>
              <a:gd name="connsiteX106" fmla="*/ 9423917 w 11902761"/>
              <a:gd name="connsiteY106" fmla="*/ 689174 h 2550394"/>
              <a:gd name="connsiteX107" fmla="*/ 9461780 w 11902761"/>
              <a:gd name="connsiteY107" fmla="*/ 769930 h 2550394"/>
              <a:gd name="connsiteX108" fmla="*/ 9499643 w 11902761"/>
              <a:gd name="connsiteY108" fmla="*/ 689174 h 2550394"/>
              <a:gd name="connsiteX109" fmla="*/ 9548262 w 11902761"/>
              <a:gd name="connsiteY109" fmla="*/ 603481 h 2550394"/>
              <a:gd name="connsiteX110" fmla="*/ 9603134 w 11902761"/>
              <a:gd name="connsiteY110" fmla="*/ 522086 h 2550394"/>
              <a:gd name="connsiteX111" fmla="*/ 9663932 w 11902761"/>
              <a:gd name="connsiteY111" fmla="*/ 445316 h 2550394"/>
              <a:gd name="connsiteX112" fmla="*/ 9730330 w 11902761"/>
              <a:gd name="connsiteY112" fmla="*/ 373499 h 2550394"/>
              <a:gd name="connsiteX113" fmla="*/ 9801998 w 11902761"/>
              <a:gd name="connsiteY113" fmla="*/ 306965 h 2550394"/>
              <a:gd name="connsiteX114" fmla="*/ 9878610 w 11902761"/>
              <a:gd name="connsiteY114" fmla="*/ 246040 h 2550394"/>
              <a:gd name="connsiteX115" fmla="*/ 9959839 w 11902761"/>
              <a:gd name="connsiteY115" fmla="*/ 191056 h 2550394"/>
              <a:gd name="connsiteX116" fmla="*/ 10045355 w 11902761"/>
              <a:gd name="connsiteY116" fmla="*/ 142336 h 2550394"/>
              <a:gd name="connsiteX117" fmla="*/ 10134834 w 11902761"/>
              <a:gd name="connsiteY117" fmla="*/ 100212 h 2550394"/>
              <a:gd name="connsiteX118" fmla="*/ 10227946 w 11902761"/>
              <a:gd name="connsiteY118" fmla="*/ 65010 h 2550394"/>
              <a:gd name="connsiteX119" fmla="*/ 10324364 w 11902761"/>
              <a:gd name="connsiteY119" fmla="*/ 37061 h 2550394"/>
              <a:gd name="connsiteX120" fmla="*/ 10423761 w 11902761"/>
              <a:gd name="connsiteY120" fmla="*/ 16690 h 2550394"/>
              <a:gd name="connsiteX121" fmla="*/ 10525809 w 11902761"/>
              <a:gd name="connsiteY121" fmla="*/ 4227 h 2550394"/>
              <a:gd name="connsiteX122" fmla="*/ 10630181 w 11902761"/>
              <a:gd name="connsiteY122" fmla="*/ 0 h 2550394"/>
              <a:gd name="connsiteX123" fmla="*/ 10734551 w 11902761"/>
              <a:gd name="connsiteY123" fmla="*/ 4227 h 2550394"/>
              <a:gd name="connsiteX124" fmla="*/ 10836600 w 11902761"/>
              <a:gd name="connsiteY124" fmla="*/ 16690 h 2550394"/>
              <a:gd name="connsiteX125" fmla="*/ 10935997 w 11902761"/>
              <a:gd name="connsiteY125" fmla="*/ 37061 h 2550394"/>
              <a:gd name="connsiteX126" fmla="*/ 11032415 w 11902761"/>
              <a:gd name="connsiteY126" fmla="*/ 65010 h 2550394"/>
              <a:gd name="connsiteX127" fmla="*/ 11125527 w 11902761"/>
              <a:gd name="connsiteY127" fmla="*/ 100212 h 2550394"/>
              <a:gd name="connsiteX128" fmla="*/ 11215005 w 11902761"/>
              <a:gd name="connsiteY128" fmla="*/ 142336 h 2550394"/>
              <a:gd name="connsiteX129" fmla="*/ 11300522 w 11902761"/>
              <a:gd name="connsiteY129" fmla="*/ 191056 h 2550394"/>
              <a:gd name="connsiteX130" fmla="*/ 11381750 w 11902761"/>
              <a:gd name="connsiteY130" fmla="*/ 246040 h 2550394"/>
              <a:gd name="connsiteX131" fmla="*/ 11458363 w 11902761"/>
              <a:gd name="connsiteY131" fmla="*/ 306965 h 2550394"/>
              <a:gd name="connsiteX132" fmla="*/ 11530031 w 11902761"/>
              <a:gd name="connsiteY132" fmla="*/ 373499 h 2550394"/>
              <a:gd name="connsiteX133" fmla="*/ 11596428 w 11902761"/>
              <a:gd name="connsiteY133" fmla="*/ 445316 h 2550394"/>
              <a:gd name="connsiteX134" fmla="*/ 11657226 w 11902761"/>
              <a:gd name="connsiteY134" fmla="*/ 522086 h 2550394"/>
              <a:gd name="connsiteX135" fmla="*/ 11712099 w 11902761"/>
              <a:gd name="connsiteY135" fmla="*/ 603481 h 2550394"/>
              <a:gd name="connsiteX136" fmla="*/ 11760717 w 11902761"/>
              <a:gd name="connsiteY136" fmla="*/ 689174 h 2550394"/>
              <a:gd name="connsiteX137" fmla="*/ 11802756 w 11902761"/>
              <a:gd name="connsiteY137" fmla="*/ 778836 h 2550394"/>
              <a:gd name="connsiteX138" fmla="*/ 11837884 w 11902761"/>
              <a:gd name="connsiteY138" fmla="*/ 872139 h 2550394"/>
              <a:gd name="connsiteX139" fmla="*/ 11865776 w 11902761"/>
              <a:gd name="connsiteY139" fmla="*/ 968755 h 2550394"/>
              <a:gd name="connsiteX140" fmla="*/ 11886104 w 11902761"/>
              <a:gd name="connsiteY140" fmla="*/ 1068356 h 2550394"/>
              <a:gd name="connsiteX141" fmla="*/ 11898541 w 11902761"/>
              <a:gd name="connsiteY141" fmla="*/ 1170612 h 2550394"/>
              <a:gd name="connsiteX142" fmla="*/ 11902761 w 11902761"/>
              <a:gd name="connsiteY142" fmla="*/ 1275196 h 2550394"/>
              <a:gd name="connsiteX143" fmla="*/ 11898541 w 11902761"/>
              <a:gd name="connsiteY143" fmla="*/ 1379780 h 2550394"/>
              <a:gd name="connsiteX144" fmla="*/ 11886104 w 11902761"/>
              <a:gd name="connsiteY144" fmla="*/ 1482034 h 2550394"/>
              <a:gd name="connsiteX145" fmla="*/ 11865776 w 11902761"/>
              <a:gd name="connsiteY145" fmla="*/ 1581633 h 2550394"/>
              <a:gd name="connsiteX146" fmla="*/ 11837884 w 11902761"/>
              <a:gd name="connsiteY146" fmla="*/ 1678248 h 2550394"/>
              <a:gd name="connsiteX147" fmla="*/ 11802756 w 11902761"/>
              <a:gd name="connsiteY147" fmla="*/ 1771550 h 2550394"/>
              <a:gd name="connsiteX148" fmla="*/ 11760717 w 11902761"/>
              <a:gd name="connsiteY148" fmla="*/ 1861211 h 2550394"/>
              <a:gd name="connsiteX149" fmla="*/ 11712099 w 11902761"/>
              <a:gd name="connsiteY149" fmla="*/ 1946905 h 2550394"/>
              <a:gd name="connsiteX150" fmla="*/ 11657226 w 11902761"/>
              <a:gd name="connsiteY150" fmla="*/ 2028300 h 2550394"/>
              <a:gd name="connsiteX151" fmla="*/ 11596428 w 11902761"/>
              <a:gd name="connsiteY151" fmla="*/ 2105071 h 2550394"/>
              <a:gd name="connsiteX152" fmla="*/ 11530031 w 11902761"/>
              <a:gd name="connsiteY152" fmla="*/ 2176887 h 2550394"/>
              <a:gd name="connsiteX153" fmla="*/ 11458363 w 11902761"/>
              <a:gd name="connsiteY153" fmla="*/ 2243422 h 2550394"/>
              <a:gd name="connsiteX154" fmla="*/ 11381750 w 11902761"/>
              <a:gd name="connsiteY154" fmla="*/ 2304347 h 2550394"/>
              <a:gd name="connsiteX155" fmla="*/ 11300522 w 11902761"/>
              <a:gd name="connsiteY155" fmla="*/ 2359334 h 2550394"/>
              <a:gd name="connsiteX156" fmla="*/ 11215005 w 11902761"/>
              <a:gd name="connsiteY156" fmla="*/ 2408054 h 2550394"/>
              <a:gd name="connsiteX157" fmla="*/ 11125527 w 11902761"/>
              <a:gd name="connsiteY157" fmla="*/ 2450180 h 2550394"/>
              <a:gd name="connsiteX158" fmla="*/ 11032415 w 11902761"/>
              <a:gd name="connsiteY158" fmla="*/ 2485381 h 2550394"/>
              <a:gd name="connsiteX159" fmla="*/ 10935997 w 11902761"/>
              <a:gd name="connsiteY159" fmla="*/ 2513332 h 2550394"/>
              <a:gd name="connsiteX160" fmla="*/ 10836600 w 11902761"/>
              <a:gd name="connsiteY160" fmla="*/ 2533703 h 2550394"/>
              <a:gd name="connsiteX161" fmla="*/ 10734551 w 11902761"/>
              <a:gd name="connsiteY161" fmla="*/ 2546167 h 2550394"/>
              <a:gd name="connsiteX162" fmla="*/ 10630181 w 11902761"/>
              <a:gd name="connsiteY162" fmla="*/ 2550394 h 2550394"/>
              <a:gd name="connsiteX163" fmla="*/ 10525809 w 11902761"/>
              <a:gd name="connsiteY163" fmla="*/ 2546167 h 2550394"/>
              <a:gd name="connsiteX164" fmla="*/ 10423761 w 11902761"/>
              <a:gd name="connsiteY164" fmla="*/ 2533703 h 2550394"/>
              <a:gd name="connsiteX165" fmla="*/ 10324364 w 11902761"/>
              <a:gd name="connsiteY165" fmla="*/ 2513332 h 2550394"/>
              <a:gd name="connsiteX166" fmla="*/ 10227946 w 11902761"/>
              <a:gd name="connsiteY166" fmla="*/ 2485381 h 2550394"/>
              <a:gd name="connsiteX167" fmla="*/ 10134834 w 11902761"/>
              <a:gd name="connsiteY167" fmla="*/ 2450180 h 2550394"/>
              <a:gd name="connsiteX168" fmla="*/ 10045355 w 11902761"/>
              <a:gd name="connsiteY168" fmla="*/ 2408054 h 2550394"/>
              <a:gd name="connsiteX169" fmla="*/ 9959839 w 11902761"/>
              <a:gd name="connsiteY169" fmla="*/ 2359334 h 2550394"/>
              <a:gd name="connsiteX170" fmla="*/ 9878610 w 11902761"/>
              <a:gd name="connsiteY170" fmla="*/ 2304347 h 2550394"/>
              <a:gd name="connsiteX171" fmla="*/ 9801998 w 11902761"/>
              <a:gd name="connsiteY171" fmla="*/ 2243422 h 2550394"/>
              <a:gd name="connsiteX172" fmla="*/ 9730330 w 11902761"/>
              <a:gd name="connsiteY172" fmla="*/ 2176887 h 2550394"/>
              <a:gd name="connsiteX173" fmla="*/ 9663932 w 11902761"/>
              <a:gd name="connsiteY173" fmla="*/ 2105071 h 2550394"/>
              <a:gd name="connsiteX174" fmla="*/ 9603134 w 11902761"/>
              <a:gd name="connsiteY174" fmla="*/ 2028300 h 2550394"/>
              <a:gd name="connsiteX175" fmla="*/ 9548262 w 11902761"/>
              <a:gd name="connsiteY175" fmla="*/ 1946905 h 2550394"/>
              <a:gd name="connsiteX176" fmla="*/ 9499643 w 11902761"/>
              <a:gd name="connsiteY176" fmla="*/ 1861211 h 2550394"/>
              <a:gd name="connsiteX177" fmla="*/ 9461780 w 11902761"/>
              <a:gd name="connsiteY177" fmla="*/ 1780455 h 2550394"/>
              <a:gd name="connsiteX178" fmla="*/ 9423917 w 11902761"/>
              <a:gd name="connsiteY178" fmla="*/ 1861211 h 2550394"/>
              <a:gd name="connsiteX179" fmla="*/ 9375299 w 11902761"/>
              <a:gd name="connsiteY179" fmla="*/ 1946905 h 2550394"/>
              <a:gd name="connsiteX180" fmla="*/ 9320426 w 11902761"/>
              <a:gd name="connsiteY180" fmla="*/ 2028300 h 2550394"/>
              <a:gd name="connsiteX181" fmla="*/ 9259628 w 11902761"/>
              <a:gd name="connsiteY181" fmla="*/ 2105071 h 2550394"/>
              <a:gd name="connsiteX182" fmla="*/ 9193231 w 11902761"/>
              <a:gd name="connsiteY182" fmla="*/ 2176887 h 2550394"/>
              <a:gd name="connsiteX183" fmla="*/ 9121563 w 11902761"/>
              <a:gd name="connsiteY183" fmla="*/ 2243422 h 2550394"/>
              <a:gd name="connsiteX184" fmla="*/ 9044950 w 11902761"/>
              <a:gd name="connsiteY184" fmla="*/ 2304347 h 2550394"/>
              <a:gd name="connsiteX185" fmla="*/ 8963722 w 11902761"/>
              <a:gd name="connsiteY185" fmla="*/ 2359334 h 2550394"/>
              <a:gd name="connsiteX186" fmla="*/ 8878205 w 11902761"/>
              <a:gd name="connsiteY186" fmla="*/ 2408054 h 2550394"/>
              <a:gd name="connsiteX187" fmla="*/ 8788727 w 11902761"/>
              <a:gd name="connsiteY187" fmla="*/ 2450180 h 2550394"/>
              <a:gd name="connsiteX188" fmla="*/ 8695615 w 11902761"/>
              <a:gd name="connsiteY188" fmla="*/ 2485381 h 2550394"/>
              <a:gd name="connsiteX189" fmla="*/ 8599197 w 11902761"/>
              <a:gd name="connsiteY189" fmla="*/ 2513332 h 2550394"/>
              <a:gd name="connsiteX190" fmla="*/ 8499800 w 11902761"/>
              <a:gd name="connsiteY190" fmla="*/ 2533703 h 2550394"/>
              <a:gd name="connsiteX191" fmla="*/ 8397751 w 11902761"/>
              <a:gd name="connsiteY191" fmla="*/ 2546167 h 2550394"/>
              <a:gd name="connsiteX192" fmla="*/ 8293381 w 11902761"/>
              <a:gd name="connsiteY192" fmla="*/ 2550394 h 2550394"/>
              <a:gd name="connsiteX193" fmla="*/ 8189010 w 11902761"/>
              <a:gd name="connsiteY193" fmla="*/ 2546167 h 2550394"/>
              <a:gd name="connsiteX194" fmla="*/ 8086961 w 11902761"/>
              <a:gd name="connsiteY194" fmla="*/ 2533703 h 2550394"/>
              <a:gd name="connsiteX195" fmla="*/ 7987564 w 11902761"/>
              <a:gd name="connsiteY195" fmla="*/ 2513332 h 2550394"/>
              <a:gd name="connsiteX196" fmla="*/ 7891146 w 11902761"/>
              <a:gd name="connsiteY196" fmla="*/ 2485381 h 2550394"/>
              <a:gd name="connsiteX197" fmla="*/ 7798034 w 11902761"/>
              <a:gd name="connsiteY197" fmla="*/ 2450180 h 2550394"/>
              <a:gd name="connsiteX198" fmla="*/ 7708556 w 11902761"/>
              <a:gd name="connsiteY198" fmla="*/ 2408054 h 2550394"/>
              <a:gd name="connsiteX199" fmla="*/ 7623039 w 11902761"/>
              <a:gd name="connsiteY199" fmla="*/ 2359334 h 2550394"/>
              <a:gd name="connsiteX200" fmla="*/ 7541810 w 11902761"/>
              <a:gd name="connsiteY200" fmla="*/ 2304347 h 2550394"/>
              <a:gd name="connsiteX201" fmla="*/ 7465198 w 11902761"/>
              <a:gd name="connsiteY201" fmla="*/ 2243422 h 2550394"/>
              <a:gd name="connsiteX202" fmla="*/ 7393530 w 11902761"/>
              <a:gd name="connsiteY202" fmla="*/ 2176887 h 2550394"/>
              <a:gd name="connsiteX203" fmla="*/ 7327132 w 11902761"/>
              <a:gd name="connsiteY203" fmla="*/ 2105071 h 2550394"/>
              <a:gd name="connsiteX204" fmla="*/ 7266335 w 11902761"/>
              <a:gd name="connsiteY204" fmla="*/ 2028300 h 2550394"/>
              <a:gd name="connsiteX205" fmla="*/ 7211462 w 11902761"/>
              <a:gd name="connsiteY205" fmla="*/ 1946905 h 2550394"/>
              <a:gd name="connsiteX206" fmla="*/ 7162844 w 11902761"/>
              <a:gd name="connsiteY206" fmla="*/ 1861211 h 2550394"/>
              <a:gd name="connsiteX207" fmla="*/ 7128988 w 11902761"/>
              <a:gd name="connsiteY207" fmla="*/ 1789002 h 2550394"/>
              <a:gd name="connsiteX208" fmla="*/ 7095132 w 11902761"/>
              <a:gd name="connsiteY208" fmla="*/ 1861211 h 2550394"/>
              <a:gd name="connsiteX209" fmla="*/ 7046514 w 11902761"/>
              <a:gd name="connsiteY209" fmla="*/ 1946905 h 2550394"/>
              <a:gd name="connsiteX210" fmla="*/ 6991641 w 11902761"/>
              <a:gd name="connsiteY210" fmla="*/ 2028300 h 2550394"/>
              <a:gd name="connsiteX211" fmla="*/ 6930844 w 11902761"/>
              <a:gd name="connsiteY211" fmla="*/ 2105071 h 2550394"/>
              <a:gd name="connsiteX212" fmla="*/ 6864446 w 11902761"/>
              <a:gd name="connsiteY212" fmla="*/ 2176887 h 2550394"/>
              <a:gd name="connsiteX213" fmla="*/ 6792778 w 11902761"/>
              <a:gd name="connsiteY213" fmla="*/ 2243422 h 2550394"/>
              <a:gd name="connsiteX214" fmla="*/ 6716166 w 11902761"/>
              <a:gd name="connsiteY214" fmla="*/ 2304347 h 2550394"/>
              <a:gd name="connsiteX215" fmla="*/ 6634937 w 11902761"/>
              <a:gd name="connsiteY215" fmla="*/ 2359334 h 2550394"/>
              <a:gd name="connsiteX216" fmla="*/ 6549420 w 11902761"/>
              <a:gd name="connsiteY216" fmla="*/ 2408054 h 2550394"/>
              <a:gd name="connsiteX217" fmla="*/ 6459942 w 11902761"/>
              <a:gd name="connsiteY217" fmla="*/ 2450180 h 2550394"/>
              <a:gd name="connsiteX218" fmla="*/ 6366830 w 11902761"/>
              <a:gd name="connsiteY218" fmla="*/ 2485381 h 2550394"/>
              <a:gd name="connsiteX219" fmla="*/ 6270412 w 11902761"/>
              <a:gd name="connsiteY219" fmla="*/ 2513332 h 2550394"/>
              <a:gd name="connsiteX220" fmla="*/ 6171015 w 11902761"/>
              <a:gd name="connsiteY220" fmla="*/ 2533703 h 2550394"/>
              <a:gd name="connsiteX221" fmla="*/ 6068966 w 11902761"/>
              <a:gd name="connsiteY221" fmla="*/ 2546167 h 2550394"/>
              <a:gd name="connsiteX222" fmla="*/ 5964596 w 11902761"/>
              <a:gd name="connsiteY222" fmla="*/ 2550394 h 2550394"/>
              <a:gd name="connsiteX223" fmla="*/ 5860225 w 11902761"/>
              <a:gd name="connsiteY223" fmla="*/ 2546167 h 2550394"/>
              <a:gd name="connsiteX224" fmla="*/ 5758176 w 11902761"/>
              <a:gd name="connsiteY224" fmla="*/ 2533703 h 2550394"/>
              <a:gd name="connsiteX225" fmla="*/ 5658779 w 11902761"/>
              <a:gd name="connsiteY225" fmla="*/ 2513332 h 2550394"/>
              <a:gd name="connsiteX226" fmla="*/ 5562361 w 11902761"/>
              <a:gd name="connsiteY226" fmla="*/ 2485381 h 2550394"/>
              <a:gd name="connsiteX227" fmla="*/ 5469249 w 11902761"/>
              <a:gd name="connsiteY227" fmla="*/ 2450180 h 2550394"/>
              <a:gd name="connsiteX228" fmla="*/ 5379771 w 11902761"/>
              <a:gd name="connsiteY228" fmla="*/ 2408054 h 2550394"/>
              <a:gd name="connsiteX229" fmla="*/ 5294254 w 11902761"/>
              <a:gd name="connsiteY229" fmla="*/ 2359334 h 2550394"/>
              <a:gd name="connsiteX230" fmla="*/ 5213025 w 11902761"/>
              <a:gd name="connsiteY230" fmla="*/ 2304347 h 2550394"/>
              <a:gd name="connsiteX231" fmla="*/ 5136413 w 11902761"/>
              <a:gd name="connsiteY231" fmla="*/ 2243422 h 2550394"/>
              <a:gd name="connsiteX232" fmla="*/ 5064745 w 11902761"/>
              <a:gd name="connsiteY232" fmla="*/ 2176887 h 2550394"/>
              <a:gd name="connsiteX233" fmla="*/ 4998347 w 11902761"/>
              <a:gd name="connsiteY233" fmla="*/ 2105071 h 2550394"/>
              <a:gd name="connsiteX234" fmla="*/ 4937550 w 11902761"/>
              <a:gd name="connsiteY234" fmla="*/ 2028300 h 2550394"/>
              <a:gd name="connsiteX235" fmla="*/ 4882677 w 11902761"/>
              <a:gd name="connsiteY235" fmla="*/ 1946905 h 2550394"/>
              <a:gd name="connsiteX236" fmla="*/ 4834059 w 11902761"/>
              <a:gd name="connsiteY236" fmla="*/ 1861211 h 2550394"/>
              <a:gd name="connsiteX237" fmla="*/ 4796195 w 11902761"/>
              <a:gd name="connsiteY237" fmla="*/ 1780455 h 2550394"/>
              <a:gd name="connsiteX238" fmla="*/ 4758332 w 11902761"/>
              <a:gd name="connsiteY238" fmla="*/ 1861211 h 2550394"/>
              <a:gd name="connsiteX239" fmla="*/ 4709714 w 11902761"/>
              <a:gd name="connsiteY239" fmla="*/ 1946905 h 2550394"/>
              <a:gd name="connsiteX240" fmla="*/ 4654841 w 11902761"/>
              <a:gd name="connsiteY240" fmla="*/ 2028300 h 2550394"/>
              <a:gd name="connsiteX241" fmla="*/ 4594044 w 11902761"/>
              <a:gd name="connsiteY241" fmla="*/ 2105071 h 2550394"/>
              <a:gd name="connsiteX242" fmla="*/ 4527646 w 11902761"/>
              <a:gd name="connsiteY242" fmla="*/ 2176887 h 2550394"/>
              <a:gd name="connsiteX243" fmla="*/ 4455978 w 11902761"/>
              <a:gd name="connsiteY243" fmla="*/ 2243422 h 2550394"/>
              <a:gd name="connsiteX244" fmla="*/ 4379366 w 11902761"/>
              <a:gd name="connsiteY244" fmla="*/ 2304347 h 2550394"/>
              <a:gd name="connsiteX245" fmla="*/ 4298137 w 11902761"/>
              <a:gd name="connsiteY245" fmla="*/ 2359334 h 2550394"/>
              <a:gd name="connsiteX246" fmla="*/ 4212620 w 11902761"/>
              <a:gd name="connsiteY246" fmla="*/ 2408054 h 2550394"/>
              <a:gd name="connsiteX247" fmla="*/ 4123142 w 11902761"/>
              <a:gd name="connsiteY247" fmla="*/ 2450180 h 2550394"/>
              <a:gd name="connsiteX248" fmla="*/ 4030030 w 11902761"/>
              <a:gd name="connsiteY248" fmla="*/ 2485381 h 2550394"/>
              <a:gd name="connsiteX249" fmla="*/ 3933612 w 11902761"/>
              <a:gd name="connsiteY249" fmla="*/ 2513332 h 2550394"/>
              <a:gd name="connsiteX250" fmla="*/ 3834215 w 11902761"/>
              <a:gd name="connsiteY250" fmla="*/ 2533703 h 2550394"/>
              <a:gd name="connsiteX251" fmla="*/ 3732166 w 11902761"/>
              <a:gd name="connsiteY251" fmla="*/ 2546167 h 2550394"/>
              <a:gd name="connsiteX252" fmla="*/ 3627797 w 11902761"/>
              <a:gd name="connsiteY252" fmla="*/ 2550394 h 2550394"/>
              <a:gd name="connsiteX253" fmla="*/ 3523425 w 11902761"/>
              <a:gd name="connsiteY253" fmla="*/ 2546167 h 2550394"/>
              <a:gd name="connsiteX254" fmla="*/ 3421377 w 11902761"/>
              <a:gd name="connsiteY254" fmla="*/ 2533703 h 2550394"/>
              <a:gd name="connsiteX255" fmla="*/ 3321980 w 11902761"/>
              <a:gd name="connsiteY255" fmla="*/ 2513332 h 2550394"/>
              <a:gd name="connsiteX256" fmla="*/ 3225561 w 11902761"/>
              <a:gd name="connsiteY256" fmla="*/ 2485381 h 2550394"/>
              <a:gd name="connsiteX257" fmla="*/ 3132450 w 11902761"/>
              <a:gd name="connsiteY257" fmla="*/ 2450180 h 2550394"/>
              <a:gd name="connsiteX258" fmla="*/ 3042971 w 11902761"/>
              <a:gd name="connsiteY258" fmla="*/ 2408054 h 2550394"/>
              <a:gd name="connsiteX259" fmla="*/ 2957455 w 11902761"/>
              <a:gd name="connsiteY259" fmla="*/ 2359334 h 2550394"/>
              <a:gd name="connsiteX260" fmla="*/ 2876225 w 11902761"/>
              <a:gd name="connsiteY260" fmla="*/ 2304347 h 2550394"/>
              <a:gd name="connsiteX261" fmla="*/ 2799613 w 11902761"/>
              <a:gd name="connsiteY261" fmla="*/ 2243422 h 2550394"/>
              <a:gd name="connsiteX262" fmla="*/ 2727945 w 11902761"/>
              <a:gd name="connsiteY262" fmla="*/ 2176887 h 2550394"/>
              <a:gd name="connsiteX263" fmla="*/ 2661548 w 11902761"/>
              <a:gd name="connsiteY263" fmla="*/ 2105071 h 2550394"/>
              <a:gd name="connsiteX264" fmla="*/ 2600750 w 11902761"/>
              <a:gd name="connsiteY264" fmla="*/ 2028300 h 2550394"/>
              <a:gd name="connsiteX265" fmla="*/ 2545877 w 11902761"/>
              <a:gd name="connsiteY265" fmla="*/ 1946905 h 2550394"/>
              <a:gd name="connsiteX266" fmla="*/ 2497259 w 11902761"/>
              <a:gd name="connsiteY266" fmla="*/ 1861211 h 2550394"/>
              <a:gd name="connsiteX267" fmla="*/ 2455221 w 11902761"/>
              <a:gd name="connsiteY267" fmla="*/ 1771550 h 2550394"/>
              <a:gd name="connsiteX268" fmla="*/ 2450188 w 11902761"/>
              <a:gd name="connsiteY268" fmla="*/ 1758182 h 2550394"/>
              <a:gd name="connsiteX269" fmla="*/ 2445155 w 11902761"/>
              <a:gd name="connsiteY269" fmla="*/ 1771550 h 2550394"/>
              <a:gd name="connsiteX270" fmla="*/ 2403117 w 11902761"/>
              <a:gd name="connsiteY270" fmla="*/ 1861211 h 2550394"/>
              <a:gd name="connsiteX271" fmla="*/ 2354498 w 11902761"/>
              <a:gd name="connsiteY271" fmla="*/ 1946905 h 2550394"/>
              <a:gd name="connsiteX272" fmla="*/ 2299626 w 11902761"/>
              <a:gd name="connsiteY272" fmla="*/ 2028300 h 2550394"/>
              <a:gd name="connsiteX273" fmla="*/ 2238828 w 11902761"/>
              <a:gd name="connsiteY273" fmla="*/ 2105071 h 2550394"/>
              <a:gd name="connsiteX274" fmla="*/ 2172430 w 11902761"/>
              <a:gd name="connsiteY274" fmla="*/ 2176887 h 2550394"/>
              <a:gd name="connsiteX275" fmla="*/ 2100762 w 11902761"/>
              <a:gd name="connsiteY275" fmla="*/ 2243422 h 2550394"/>
              <a:gd name="connsiteX276" fmla="*/ 2024150 w 11902761"/>
              <a:gd name="connsiteY276" fmla="*/ 2304347 h 2550394"/>
              <a:gd name="connsiteX277" fmla="*/ 1942921 w 11902761"/>
              <a:gd name="connsiteY277" fmla="*/ 2359334 h 2550394"/>
              <a:gd name="connsiteX278" fmla="*/ 1857405 w 11902761"/>
              <a:gd name="connsiteY278" fmla="*/ 2408054 h 2550394"/>
              <a:gd name="connsiteX279" fmla="*/ 1767926 w 11902761"/>
              <a:gd name="connsiteY279" fmla="*/ 2450180 h 2550394"/>
              <a:gd name="connsiteX280" fmla="*/ 1674815 w 11902761"/>
              <a:gd name="connsiteY280" fmla="*/ 2485381 h 2550394"/>
              <a:gd name="connsiteX281" fmla="*/ 1578396 w 11902761"/>
              <a:gd name="connsiteY281" fmla="*/ 2513332 h 2550394"/>
              <a:gd name="connsiteX282" fmla="*/ 1478999 w 11902761"/>
              <a:gd name="connsiteY282" fmla="*/ 2533703 h 2550394"/>
              <a:gd name="connsiteX283" fmla="*/ 1376951 w 11902761"/>
              <a:gd name="connsiteY283" fmla="*/ 2546167 h 2550394"/>
              <a:gd name="connsiteX284" fmla="*/ 1272581 w 11902761"/>
              <a:gd name="connsiteY284" fmla="*/ 2550394 h 2550394"/>
              <a:gd name="connsiteX285" fmla="*/ 1168209 w 11902761"/>
              <a:gd name="connsiteY285" fmla="*/ 2546167 h 2550394"/>
              <a:gd name="connsiteX286" fmla="*/ 1066161 w 11902761"/>
              <a:gd name="connsiteY286" fmla="*/ 2533703 h 2550394"/>
              <a:gd name="connsiteX287" fmla="*/ 966763 w 11902761"/>
              <a:gd name="connsiteY287" fmla="*/ 2513332 h 2550394"/>
              <a:gd name="connsiteX288" fmla="*/ 870345 w 11902761"/>
              <a:gd name="connsiteY288" fmla="*/ 2485381 h 2550394"/>
              <a:gd name="connsiteX289" fmla="*/ 777234 w 11902761"/>
              <a:gd name="connsiteY289" fmla="*/ 2450180 h 2550394"/>
              <a:gd name="connsiteX290" fmla="*/ 687755 w 11902761"/>
              <a:gd name="connsiteY290" fmla="*/ 2408054 h 2550394"/>
              <a:gd name="connsiteX291" fmla="*/ 602238 w 11902761"/>
              <a:gd name="connsiteY291" fmla="*/ 2359334 h 2550394"/>
              <a:gd name="connsiteX292" fmla="*/ 521010 w 11902761"/>
              <a:gd name="connsiteY292" fmla="*/ 2304347 h 2550394"/>
              <a:gd name="connsiteX293" fmla="*/ 444397 w 11902761"/>
              <a:gd name="connsiteY293" fmla="*/ 2243422 h 2550394"/>
              <a:gd name="connsiteX294" fmla="*/ 372729 w 11902761"/>
              <a:gd name="connsiteY294" fmla="*/ 2176887 h 2550394"/>
              <a:gd name="connsiteX295" fmla="*/ 306332 w 11902761"/>
              <a:gd name="connsiteY295" fmla="*/ 2105071 h 2550394"/>
              <a:gd name="connsiteX296" fmla="*/ 245534 w 11902761"/>
              <a:gd name="connsiteY296" fmla="*/ 2028300 h 2550394"/>
              <a:gd name="connsiteX297" fmla="*/ 190661 w 11902761"/>
              <a:gd name="connsiteY297" fmla="*/ 1946905 h 2550394"/>
              <a:gd name="connsiteX298" fmla="*/ 142043 w 11902761"/>
              <a:gd name="connsiteY298" fmla="*/ 1861211 h 2550394"/>
              <a:gd name="connsiteX299" fmla="*/ 100005 w 11902761"/>
              <a:gd name="connsiteY299" fmla="*/ 1771550 h 2550394"/>
              <a:gd name="connsiteX300" fmla="*/ 64876 w 11902761"/>
              <a:gd name="connsiteY300" fmla="*/ 1678248 h 2550394"/>
              <a:gd name="connsiteX301" fmla="*/ 36984 w 11902761"/>
              <a:gd name="connsiteY301" fmla="*/ 1581633 h 2550394"/>
              <a:gd name="connsiteX302" fmla="*/ 16656 w 11902761"/>
              <a:gd name="connsiteY302" fmla="*/ 1482034 h 2550394"/>
              <a:gd name="connsiteX303" fmla="*/ 4219 w 11902761"/>
              <a:gd name="connsiteY303" fmla="*/ 1379780 h 2550394"/>
              <a:gd name="connsiteX304" fmla="*/ 0 w 11902761"/>
              <a:gd name="connsiteY304" fmla="*/ 1275196 h 2550394"/>
              <a:gd name="connsiteX305" fmla="*/ 4219 w 11902761"/>
              <a:gd name="connsiteY305" fmla="*/ 1170612 h 2550394"/>
              <a:gd name="connsiteX306" fmla="*/ 16656 w 11902761"/>
              <a:gd name="connsiteY306" fmla="*/ 1068356 h 2550394"/>
              <a:gd name="connsiteX307" fmla="*/ 36984 w 11902761"/>
              <a:gd name="connsiteY307" fmla="*/ 968755 h 2550394"/>
              <a:gd name="connsiteX308" fmla="*/ 64876 w 11902761"/>
              <a:gd name="connsiteY308" fmla="*/ 872139 h 2550394"/>
              <a:gd name="connsiteX309" fmla="*/ 100005 w 11902761"/>
              <a:gd name="connsiteY309" fmla="*/ 778836 h 2550394"/>
              <a:gd name="connsiteX310" fmla="*/ 142043 w 11902761"/>
              <a:gd name="connsiteY310" fmla="*/ 689174 h 2550394"/>
              <a:gd name="connsiteX311" fmla="*/ 190661 w 11902761"/>
              <a:gd name="connsiteY311" fmla="*/ 603481 h 2550394"/>
              <a:gd name="connsiteX312" fmla="*/ 245534 w 11902761"/>
              <a:gd name="connsiteY312" fmla="*/ 522086 h 2550394"/>
              <a:gd name="connsiteX313" fmla="*/ 306332 w 11902761"/>
              <a:gd name="connsiteY313" fmla="*/ 445316 h 2550394"/>
              <a:gd name="connsiteX314" fmla="*/ 372729 w 11902761"/>
              <a:gd name="connsiteY314" fmla="*/ 373499 h 2550394"/>
              <a:gd name="connsiteX315" fmla="*/ 444397 w 11902761"/>
              <a:gd name="connsiteY315" fmla="*/ 306965 h 2550394"/>
              <a:gd name="connsiteX316" fmla="*/ 521010 w 11902761"/>
              <a:gd name="connsiteY316" fmla="*/ 246040 h 2550394"/>
              <a:gd name="connsiteX317" fmla="*/ 602238 w 11902761"/>
              <a:gd name="connsiteY317" fmla="*/ 191056 h 2550394"/>
              <a:gd name="connsiteX318" fmla="*/ 687755 w 11902761"/>
              <a:gd name="connsiteY318" fmla="*/ 142336 h 2550394"/>
              <a:gd name="connsiteX319" fmla="*/ 777234 w 11902761"/>
              <a:gd name="connsiteY319" fmla="*/ 100212 h 2550394"/>
              <a:gd name="connsiteX320" fmla="*/ 870345 w 11902761"/>
              <a:gd name="connsiteY320" fmla="*/ 65010 h 2550394"/>
              <a:gd name="connsiteX321" fmla="*/ 966763 w 11902761"/>
              <a:gd name="connsiteY321" fmla="*/ 37061 h 2550394"/>
              <a:gd name="connsiteX322" fmla="*/ 1066161 w 11902761"/>
              <a:gd name="connsiteY322" fmla="*/ 16690 h 2550394"/>
              <a:gd name="connsiteX323" fmla="*/ 1168209 w 11902761"/>
              <a:gd name="connsiteY323" fmla="*/ 4227 h 25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1902761" h="2550394">
                <a:moveTo>
                  <a:pt x="1272581" y="0"/>
                </a:moveTo>
                <a:lnTo>
                  <a:pt x="1376951" y="4227"/>
                </a:lnTo>
                <a:lnTo>
                  <a:pt x="1478999" y="16690"/>
                </a:lnTo>
                <a:lnTo>
                  <a:pt x="1578396" y="37061"/>
                </a:lnTo>
                <a:lnTo>
                  <a:pt x="1674815" y="65010"/>
                </a:lnTo>
                <a:lnTo>
                  <a:pt x="1767926" y="100212"/>
                </a:lnTo>
                <a:lnTo>
                  <a:pt x="1857405" y="142336"/>
                </a:lnTo>
                <a:lnTo>
                  <a:pt x="1942921" y="191056"/>
                </a:lnTo>
                <a:lnTo>
                  <a:pt x="2024150" y="246040"/>
                </a:lnTo>
                <a:lnTo>
                  <a:pt x="2100762" y="306965"/>
                </a:lnTo>
                <a:lnTo>
                  <a:pt x="2172430" y="373499"/>
                </a:lnTo>
                <a:lnTo>
                  <a:pt x="2238828" y="445316"/>
                </a:lnTo>
                <a:lnTo>
                  <a:pt x="2299626" y="522086"/>
                </a:lnTo>
                <a:lnTo>
                  <a:pt x="2354498" y="603481"/>
                </a:lnTo>
                <a:lnTo>
                  <a:pt x="2403117" y="689174"/>
                </a:lnTo>
                <a:lnTo>
                  <a:pt x="2445155" y="778836"/>
                </a:lnTo>
                <a:lnTo>
                  <a:pt x="2450188" y="792204"/>
                </a:lnTo>
                <a:lnTo>
                  <a:pt x="2455221" y="778836"/>
                </a:lnTo>
                <a:lnTo>
                  <a:pt x="2497259" y="689174"/>
                </a:lnTo>
                <a:lnTo>
                  <a:pt x="2545877" y="603481"/>
                </a:lnTo>
                <a:lnTo>
                  <a:pt x="2600750" y="522086"/>
                </a:lnTo>
                <a:lnTo>
                  <a:pt x="2661548" y="445316"/>
                </a:lnTo>
                <a:lnTo>
                  <a:pt x="2727945" y="373499"/>
                </a:lnTo>
                <a:lnTo>
                  <a:pt x="2799613" y="306965"/>
                </a:lnTo>
                <a:lnTo>
                  <a:pt x="2876225" y="246040"/>
                </a:lnTo>
                <a:lnTo>
                  <a:pt x="2957455" y="191056"/>
                </a:lnTo>
                <a:lnTo>
                  <a:pt x="3042971" y="142336"/>
                </a:lnTo>
                <a:lnTo>
                  <a:pt x="3132450" y="100212"/>
                </a:lnTo>
                <a:lnTo>
                  <a:pt x="3225561" y="65010"/>
                </a:lnTo>
                <a:lnTo>
                  <a:pt x="3321980" y="37061"/>
                </a:lnTo>
                <a:lnTo>
                  <a:pt x="3421377" y="16690"/>
                </a:lnTo>
                <a:lnTo>
                  <a:pt x="3523425" y="4227"/>
                </a:lnTo>
                <a:lnTo>
                  <a:pt x="3627797" y="0"/>
                </a:lnTo>
                <a:lnTo>
                  <a:pt x="3732166" y="4227"/>
                </a:lnTo>
                <a:lnTo>
                  <a:pt x="3834215" y="16690"/>
                </a:lnTo>
                <a:lnTo>
                  <a:pt x="3933612" y="37061"/>
                </a:lnTo>
                <a:lnTo>
                  <a:pt x="4030030" y="65010"/>
                </a:lnTo>
                <a:lnTo>
                  <a:pt x="4123142" y="100212"/>
                </a:lnTo>
                <a:lnTo>
                  <a:pt x="4212620" y="142336"/>
                </a:lnTo>
                <a:lnTo>
                  <a:pt x="4298137" y="191056"/>
                </a:lnTo>
                <a:lnTo>
                  <a:pt x="4379366" y="246040"/>
                </a:lnTo>
                <a:lnTo>
                  <a:pt x="4455978" y="306965"/>
                </a:lnTo>
                <a:lnTo>
                  <a:pt x="4527646" y="373499"/>
                </a:lnTo>
                <a:lnTo>
                  <a:pt x="4594044" y="445316"/>
                </a:lnTo>
                <a:lnTo>
                  <a:pt x="4654841" y="522086"/>
                </a:lnTo>
                <a:lnTo>
                  <a:pt x="4709714" y="603481"/>
                </a:lnTo>
                <a:lnTo>
                  <a:pt x="4758332" y="689174"/>
                </a:lnTo>
                <a:lnTo>
                  <a:pt x="4796195" y="769931"/>
                </a:lnTo>
                <a:lnTo>
                  <a:pt x="4834059" y="689174"/>
                </a:lnTo>
                <a:lnTo>
                  <a:pt x="4882677" y="603481"/>
                </a:lnTo>
                <a:lnTo>
                  <a:pt x="4937550" y="522086"/>
                </a:lnTo>
                <a:lnTo>
                  <a:pt x="4998347" y="445316"/>
                </a:lnTo>
                <a:lnTo>
                  <a:pt x="5064745" y="373499"/>
                </a:lnTo>
                <a:lnTo>
                  <a:pt x="5136413" y="306965"/>
                </a:lnTo>
                <a:lnTo>
                  <a:pt x="5213025" y="246040"/>
                </a:lnTo>
                <a:lnTo>
                  <a:pt x="5294254" y="191056"/>
                </a:lnTo>
                <a:lnTo>
                  <a:pt x="5379771" y="142336"/>
                </a:lnTo>
                <a:lnTo>
                  <a:pt x="5469249" y="100212"/>
                </a:lnTo>
                <a:lnTo>
                  <a:pt x="5562361" y="65010"/>
                </a:lnTo>
                <a:lnTo>
                  <a:pt x="5658779" y="37061"/>
                </a:lnTo>
                <a:lnTo>
                  <a:pt x="5758176" y="16690"/>
                </a:lnTo>
                <a:lnTo>
                  <a:pt x="5860225" y="4227"/>
                </a:lnTo>
                <a:lnTo>
                  <a:pt x="5964596" y="0"/>
                </a:lnTo>
                <a:lnTo>
                  <a:pt x="6068966" y="4227"/>
                </a:lnTo>
                <a:lnTo>
                  <a:pt x="6171015" y="16690"/>
                </a:lnTo>
                <a:lnTo>
                  <a:pt x="6270412" y="37061"/>
                </a:lnTo>
                <a:lnTo>
                  <a:pt x="6366830" y="65010"/>
                </a:lnTo>
                <a:lnTo>
                  <a:pt x="6459942" y="100212"/>
                </a:lnTo>
                <a:lnTo>
                  <a:pt x="6549420" y="142336"/>
                </a:lnTo>
                <a:lnTo>
                  <a:pt x="6634937" y="191056"/>
                </a:lnTo>
                <a:lnTo>
                  <a:pt x="6716166" y="246040"/>
                </a:lnTo>
                <a:lnTo>
                  <a:pt x="6792778" y="306965"/>
                </a:lnTo>
                <a:lnTo>
                  <a:pt x="6864446" y="373499"/>
                </a:lnTo>
                <a:lnTo>
                  <a:pt x="6930844" y="445316"/>
                </a:lnTo>
                <a:lnTo>
                  <a:pt x="6991641" y="522086"/>
                </a:lnTo>
                <a:lnTo>
                  <a:pt x="7046514" y="603481"/>
                </a:lnTo>
                <a:lnTo>
                  <a:pt x="7095132" y="689174"/>
                </a:lnTo>
                <a:lnTo>
                  <a:pt x="7128988" y="761383"/>
                </a:lnTo>
                <a:lnTo>
                  <a:pt x="7162844" y="689174"/>
                </a:lnTo>
                <a:lnTo>
                  <a:pt x="7211462" y="603481"/>
                </a:lnTo>
                <a:lnTo>
                  <a:pt x="7266335" y="522086"/>
                </a:lnTo>
                <a:lnTo>
                  <a:pt x="7327132" y="445316"/>
                </a:lnTo>
                <a:lnTo>
                  <a:pt x="7393530" y="373499"/>
                </a:lnTo>
                <a:lnTo>
                  <a:pt x="7465198" y="306965"/>
                </a:lnTo>
                <a:lnTo>
                  <a:pt x="7541810" y="246040"/>
                </a:lnTo>
                <a:lnTo>
                  <a:pt x="7623039" y="191056"/>
                </a:lnTo>
                <a:lnTo>
                  <a:pt x="7708556" y="142336"/>
                </a:lnTo>
                <a:lnTo>
                  <a:pt x="7798034" y="100212"/>
                </a:lnTo>
                <a:lnTo>
                  <a:pt x="7891146" y="65010"/>
                </a:lnTo>
                <a:lnTo>
                  <a:pt x="7987564" y="37061"/>
                </a:lnTo>
                <a:lnTo>
                  <a:pt x="8086961" y="16690"/>
                </a:lnTo>
                <a:lnTo>
                  <a:pt x="8189010" y="4227"/>
                </a:lnTo>
                <a:lnTo>
                  <a:pt x="8293381" y="0"/>
                </a:lnTo>
                <a:lnTo>
                  <a:pt x="8397751" y="4227"/>
                </a:lnTo>
                <a:lnTo>
                  <a:pt x="8499800" y="16690"/>
                </a:lnTo>
                <a:lnTo>
                  <a:pt x="8599197" y="37061"/>
                </a:lnTo>
                <a:lnTo>
                  <a:pt x="8695615" y="65010"/>
                </a:lnTo>
                <a:lnTo>
                  <a:pt x="8788727" y="100212"/>
                </a:lnTo>
                <a:lnTo>
                  <a:pt x="8878205" y="142336"/>
                </a:lnTo>
                <a:lnTo>
                  <a:pt x="8963722" y="191056"/>
                </a:lnTo>
                <a:lnTo>
                  <a:pt x="9044950" y="246040"/>
                </a:lnTo>
                <a:lnTo>
                  <a:pt x="9121563" y="306965"/>
                </a:lnTo>
                <a:lnTo>
                  <a:pt x="9193231" y="373499"/>
                </a:lnTo>
                <a:lnTo>
                  <a:pt x="9259628" y="445316"/>
                </a:lnTo>
                <a:lnTo>
                  <a:pt x="9320426" y="522086"/>
                </a:lnTo>
                <a:lnTo>
                  <a:pt x="9375299" y="603481"/>
                </a:lnTo>
                <a:lnTo>
                  <a:pt x="9423917" y="689174"/>
                </a:lnTo>
                <a:lnTo>
                  <a:pt x="9461780" y="769930"/>
                </a:lnTo>
                <a:lnTo>
                  <a:pt x="9499643" y="689174"/>
                </a:lnTo>
                <a:lnTo>
                  <a:pt x="9548262" y="603481"/>
                </a:lnTo>
                <a:lnTo>
                  <a:pt x="9603134" y="522086"/>
                </a:lnTo>
                <a:lnTo>
                  <a:pt x="9663932" y="445316"/>
                </a:lnTo>
                <a:lnTo>
                  <a:pt x="9730330" y="373499"/>
                </a:lnTo>
                <a:lnTo>
                  <a:pt x="9801998" y="306965"/>
                </a:lnTo>
                <a:lnTo>
                  <a:pt x="9878610" y="246040"/>
                </a:lnTo>
                <a:lnTo>
                  <a:pt x="9959839" y="191056"/>
                </a:lnTo>
                <a:lnTo>
                  <a:pt x="10045355" y="142336"/>
                </a:lnTo>
                <a:lnTo>
                  <a:pt x="10134834" y="100212"/>
                </a:lnTo>
                <a:lnTo>
                  <a:pt x="10227946" y="65010"/>
                </a:lnTo>
                <a:lnTo>
                  <a:pt x="10324364" y="37061"/>
                </a:lnTo>
                <a:lnTo>
                  <a:pt x="10423761" y="16690"/>
                </a:lnTo>
                <a:lnTo>
                  <a:pt x="10525809" y="4227"/>
                </a:lnTo>
                <a:lnTo>
                  <a:pt x="10630181" y="0"/>
                </a:lnTo>
                <a:lnTo>
                  <a:pt x="10734551" y="4227"/>
                </a:lnTo>
                <a:lnTo>
                  <a:pt x="10836600" y="16690"/>
                </a:lnTo>
                <a:lnTo>
                  <a:pt x="10935997" y="37061"/>
                </a:lnTo>
                <a:lnTo>
                  <a:pt x="11032415" y="65010"/>
                </a:lnTo>
                <a:lnTo>
                  <a:pt x="11125527" y="100212"/>
                </a:lnTo>
                <a:lnTo>
                  <a:pt x="11215005" y="142336"/>
                </a:lnTo>
                <a:lnTo>
                  <a:pt x="11300522" y="191056"/>
                </a:lnTo>
                <a:lnTo>
                  <a:pt x="11381750" y="246040"/>
                </a:lnTo>
                <a:lnTo>
                  <a:pt x="11458363" y="306965"/>
                </a:lnTo>
                <a:lnTo>
                  <a:pt x="11530031" y="373499"/>
                </a:lnTo>
                <a:lnTo>
                  <a:pt x="11596428" y="445316"/>
                </a:lnTo>
                <a:lnTo>
                  <a:pt x="11657226" y="522086"/>
                </a:lnTo>
                <a:lnTo>
                  <a:pt x="11712099" y="603481"/>
                </a:lnTo>
                <a:lnTo>
                  <a:pt x="11760717" y="689174"/>
                </a:lnTo>
                <a:lnTo>
                  <a:pt x="11802756" y="778836"/>
                </a:lnTo>
                <a:lnTo>
                  <a:pt x="11837884" y="872139"/>
                </a:lnTo>
                <a:lnTo>
                  <a:pt x="11865776" y="968755"/>
                </a:lnTo>
                <a:lnTo>
                  <a:pt x="11886104" y="1068356"/>
                </a:lnTo>
                <a:lnTo>
                  <a:pt x="11898541" y="1170612"/>
                </a:lnTo>
                <a:lnTo>
                  <a:pt x="11902761" y="1275196"/>
                </a:lnTo>
                <a:lnTo>
                  <a:pt x="11898541" y="1379780"/>
                </a:lnTo>
                <a:lnTo>
                  <a:pt x="11886104" y="1482034"/>
                </a:lnTo>
                <a:lnTo>
                  <a:pt x="11865776" y="1581633"/>
                </a:lnTo>
                <a:lnTo>
                  <a:pt x="11837884" y="1678248"/>
                </a:lnTo>
                <a:lnTo>
                  <a:pt x="11802756" y="1771550"/>
                </a:lnTo>
                <a:lnTo>
                  <a:pt x="11760717" y="1861211"/>
                </a:lnTo>
                <a:lnTo>
                  <a:pt x="11712099" y="1946905"/>
                </a:lnTo>
                <a:lnTo>
                  <a:pt x="11657226" y="2028300"/>
                </a:lnTo>
                <a:lnTo>
                  <a:pt x="11596428" y="2105071"/>
                </a:lnTo>
                <a:lnTo>
                  <a:pt x="11530031" y="2176887"/>
                </a:lnTo>
                <a:lnTo>
                  <a:pt x="11458363" y="2243422"/>
                </a:lnTo>
                <a:lnTo>
                  <a:pt x="11381750" y="2304347"/>
                </a:lnTo>
                <a:lnTo>
                  <a:pt x="11300522" y="2359334"/>
                </a:lnTo>
                <a:lnTo>
                  <a:pt x="11215005" y="2408054"/>
                </a:lnTo>
                <a:lnTo>
                  <a:pt x="11125527" y="2450180"/>
                </a:lnTo>
                <a:lnTo>
                  <a:pt x="11032415" y="2485381"/>
                </a:lnTo>
                <a:lnTo>
                  <a:pt x="10935997" y="2513332"/>
                </a:lnTo>
                <a:lnTo>
                  <a:pt x="10836600" y="2533703"/>
                </a:lnTo>
                <a:lnTo>
                  <a:pt x="10734551" y="2546167"/>
                </a:lnTo>
                <a:lnTo>
                  <a:pt x="10630181" y="2550394"/>
                </a:lnTo>
                <a:lnTo>
                  <a:pt x="10525809" y="2546167"/>
                </a:lnTo>
                <a:lnTo>
                  <a:pt x="10423761" y="2533703"/>
                </a:lnTo>
                <a:lnTo>
                  <a:pt x="10324364" y="2513332"/>
                </a:lnTo>
                <a:lnTo>
                  <a:pt x="10227946" y="2485381"/>
                </a:lnTo>
                <a:lnTo>
                  <a:pt x="10134834" y="2450180"/>
                </a:lnTo>
                <a:lnTo>
                  <a:pt x="10045355" y="2408054"/>
                </a:lnTo>
                <a:lnTo>
                  <a:pt x="9959839" y="2359334"/>
                </a:lnTo>
                <a:lnTo>
                  <a:pt x="9878610" y="2304347"/>
                </a:lnTo>
                <a:lnTo>
                  <a:pt x="9801998" y="2243422"/>
                </a:lnTo>
                <a:lnTo>
                  <a:pt x="9730330" y="2176887"/>
                </a:lnTo>
                <a:lnTo>
                  <a:pt x="9663932" y="2105071"/>
                </a:lnTo>
                <a:lnTo>
                  <a:pt x="9603134" y="2028300"/>
                </a:lnTo>
                <a:lnTo>
                  <a:pt x="9548262" y="1946905"/>
                </a:lnTo>
                <a:lnTo>
                  <a:pt x="9499643" y="1861211"/>
                </a:lnTo>
                <a:lnTo>
                  <a:pt x="9461780" y="1780455"/>
                </a:lnTo>
                <a:lnTo>
                  <a:pt x="9423917" y="1861211"/>
                </a:lnTo>
                <a:lnTo>
                  <a:pt x="9375299" y="1946905"/>
                </a:lnTo>
                <a:lnTo>
                  <a:pt x="9320426" y="2028300"/>
                </a:lnTo>
                <a:lnTo>
                  <a:pt x="9259628" y="2105071"/>
                </a:lnTo>
                <a:lnTo>
                  <a:pt x="9193231" y="2176887"/>
                </a:lnTo>
                <a:lnTo>
                  <a:pt x="9121563" y="2243422"/>
                </a:lnTo>
                <a:lnTo>
                  <a:pt x="9044950" y="2304347"/>
                </a:lnTo>
                <a:lnTo>
                  <a:pt x="8963722" y="2359334"/>
                </a:lnTo>
                <a:lnTo>
                  <a:pt x="8878205" y="2408054"/>
                </a:lnTo>
                <a:lnTo>
                  <a:pt x="8788727" y="2450180"/>
                </a:lnTo>
                <a:lnTo>
                  <a:pt x="8695615" y="2485381"/>
                </a:lnTo>
                <a:lnTo>
                  <a:pt x="8599197" y="2513332"/>
                </a:lnTo>
                <a:lnTo>
                  <a:pt x="8499800" y="2533703"/>
                </a:lnTo>
                <a:lnTo>
                  <a:pt x="8397751" y="2546167"/>
                </a:lnTo>
                <a:lnTo>
                  <a:pt x="8293381" y="2550394"/>
                </a:lnTo>
                <a:lnTo>
                  <a:pt x="8189010" y="2546167"/>
                </a:lnTo>
                <a:lnTo>
                  <a:pt x="8086961" y="2533703"/>
                </a:lnTo>
                <a:lnTo>
                  <a:pt x="7987564" y="2513332"/>
                </a:lnTo>
                <a:lnTo>
                  <a:pt x="7891146" y="2485381"/>
                </a:lnTo>
                <a:lnTo>
                  <a:pt x="7798034" y="2450180"/>
                </a:lnTo>
                <a:lnTo>
                  <a:pt x="7708556" y="2408054"/>
                </a:lnTo>
                <a:lnTo>
                  <a:pt x="7623039" y="2359334"/>
                </a:lnTo>
                <a:lnTo>
                  <a:pt x="7541810" y="2304347"/>
                </a:lnTo>
                <a:lnTo>
                  <a:pt x="7465198" y="2243422"/>
                </a:lnTo>
                <a:lnTo>
                  <a:pt x="7393530" y="2176887"/>
                </a:lnTo>
                <a:lnTo>
                  <a:pt x="7327132" y="2105071"/>
                </a:lnTo>
                <a:lnTo>
                  <a:pt x="7266335" y="2028300"/>
                </a:lnTo>
                <a:lnTo>
                  <a:pt x="7211462" y="1946905"/>
                </a:lnTo>
                <a:lnTo>
                  <a:pt x="7162844" y="1861211"/>
                </a:lnTo>
                <a:lnTo>
                  <a:pt x="7128988" y="1789002"/>
                </a:lnTo>
                <a:lnTo>
                  <a:pt x="7095132" y="1861211"/>
                </a:lnTo>
                <a:lnTo>
                  <a:pt x="7046514" y="1946905"/>
                </a:lnTo>
                <a:lnTo>
                  <a:pt x="6991641" y="2028300"/>
                </a:lnTo>
                <a:lnTo>
                  <a:pt x="6930844" y="2105071"/>
                </a:lnTo>
                <a:lnTo>
                  <a:pt x="6864446" y="2176887"/>
                </a:lnTo>
                <a:lnTo>
                  <a:pt x="6792778" y="2243422"/>
                </a:lnTo>
                <a:lnTo>
                  <a:pt x="6716166" y="2304347"/>
                </a:lnTo>
                <a:lnTo>
                  <a:pt x="6634937" y="2359334"/>
                </a:lnTo>
                <a:lnTo>
                  <a:pt x="6549420" y="2408054"/>
                </a:lnTo>
                <a:lnTo>
                  <a:pt x="6459942" y="2450180"/>
                </a:lnTo>
                <a:lnTo>
                  <a:pt x="6366830" y="2485381"/>
                </a:lnTo>
                <a:lnTo>
                  <a:pt x="6270412" y="2513332"/>
                </a:lnTo>
                <a:lnTo>
                  <a:pt x="6171015" y="2533703"/>
                </a:lnTo>
                <a:lnTo>
                  <a:pt x="6068966" y="2546167"/>
                </a:lnTo>
                <a:lnTo>
                  <a:pt x="5964596" y="2550394"/>
                </a:lnTo>
                <a:lnTo>
                  <a:pt x="5860225" y="2546167"/>
                </a:lnTo>
                <a:lnTo>
                  <a:pt x="5758176" y="2533703"/>
                </a:lnTo>
                <a:lnTo>
                  <a:pt x="5658779" y="2513332"/>
                </a:lnTo>
                <a:lnTo>
                  <a:pt x="5562361" y="2485381"/>
                </a:lnTo>
                <a:lnTo>
                  <a:pt x="5469249" y="2450180"/>
                </a:lnTo>
                <a:lnTo>
                  <a:pt x="5379771" y="2408054"/>
                </a:lnTo>
                <a:lnTo>
                  <a:pt x="5294254" y="2359334"/>
                </a:lnTo>
                <a:lnTo>
                  <a:pt x="5213025" y="2304347"/>
                </a:lnTo>
                <a:lnTo>
                  <a:pt x="5136413" y="2243422"/>
                </a:lnTo>
                <a:lnTo>
                  <a:pt x="5064745" y="2176887"/>
                </a:lnTo>
                <a:lnTo>
                  <a:pt x="4998347" y="2105071"/>
                </a:lnTo>
                <a:lnTo>
                  <a:pt x="4937550" y="2028300"/>
                </a:lnTo>
                <a:lnTo>
                  <a:pt x="4882677" y="1946905"/>
                </a:lnTo>
                <a:lnTo>
                  <a:pt x="4834059" y="1861211"/>
                </a:lnTo>
                <a:lnTo>
                  <a:pt x="4796195" y="1780455"/>
                </a:lnTo>
                <a:lnTo>
                  <a:pt x="4758332" y="1861211"/>
                </a:lnTo>
                <a:lnTo>
                  <a:pt x="4709714" y="1946905"/>
                </a:lnTo>
                <a:lnTo>
                  <a:pt x="4654841" y="2028300"/>
                </a:lnTo>
                <a:lnTo>
                  <a:pt x="4594044" y="2105071"/>
                </a:lnTo>
                <a:lnTo>
                  <a:pt x="4527646" y="2176887"/>
                </a:lnTo>
                <a:lnTo>
                  <a:pt x="4455978" y="2243422"/>
                </a:lnTo>
                <a:lnTo>
                  <a:pt x="4379366" y="2304347"/>
                </a:lnTo>
                <a:lnTo>
                  <a:pt x="4298137" y="2359334"/>
                </a:lnTo>
                <a:lnTo>
                  <a:pt x="4212620" y="2408054"/>
                </a:lnTo>
                <a:lnTo>
                  <a:pt x="4123142" y="2450180"/>
                </a:lnTo>
                <a:lnTo>
                  <a:pt x="4030030" y="2485381"/>
                </a:lnTo>
                <a:lnTo>
                  <a:pt x="3933612" y="2513332"/>
                </a:lnTo>
                <a:lnTo>
                  <a:pt x="3834215" y="2533703"/>
                </a:lnTo>
                <a:lnTo>
                  <a:pt x="3732166" y="2546167"/>
                </a:lnTo>
                <a:lnTo>
                  <a:pt x="3627797" y="2550394"/>
                </a:lnTo>
                <a:lnTo>
                  <a:pt x="3523425" y="2546167"/>
                </a:lnTo>
                <a:lnTo>
                  <a:pt x="3421377" y="2533703"/>
                </a:lnTo>
                <a:lnTo>
                  <a:pt x="3321980" y="2513332"/>
                </a:lnTo>
                <a:lnTo>
                  <a:pt x="3225561" y="2485381"/>
                </a:lnTo>
                <a:lnTo>
                  <a:pt x="3132450" y="2450180"/>
                </a:lnTo>
                <a:lnTo>
                  <a:pt x="3042971" y="2408054"/>
                </a:lnTo>
                <a:lnTo>
                  <a:pt x="2957455" y="2359334"/>
                </a:lnTo>
                <a:lnTo>
                  <a:pt x="2876225" y="2304347"/>
                </a:lnTo>
                <a:lnTo>
                  <a:pt x="2799613" y="2243422"/>
                </a:lnTo>
                <a:lnTo>
                  <a:pt x="2727945" y="2176887"/>
                </a:lnTo>
                <a:lnTo>
                  <a:pt x="2661548" y="2105071"/>
                </a:lnTo>
                <a:lnTo>
                  <a:pt x="2600750" y="2028300"/>
                </a:lnTo>
                <a:lnTo>
                  <a:pt x="2545877" y="1946905"/>
                </a:lnTo>
                <a:lnTo>
                  <a:pt x="2497259" y="1861211"/>
                </a:lnTo>
                <a:lnTo>
                  <a:pt x="2455221" y="1771550"/>
                </a:lnTo>
                <a:lnTo>
                  <a:pt x="2450188" y="1758182"/>
                </a:lnTo>
                <a:lnTo>
                  <a:pt x="2445155" y="1771550"/>
                </a:lnTo>
                <a:lnTo>
                  <a:pt x="2403117" y="1861211"/>
                </a:lnTo>
                <a:lnTo>
                  <a:pt x="2354498" y="1946905"/>
                </a:lnTo>
                <a:lnTo>
                  <a:pt x="2299626" y="2028300"/>
                </a:lnTo>
                <a:lnTo>
                  <a:pt x="2238828" y="2105071"/>
                </a:lnTo>
                <a:lnTo>
                  <a:pt x="2172430" y="2176887"/>
                </a:lnTo>
                <a:lnTo>
                  <a:pt x="2100762" y="2243422"/>
                </a:lnTo>
                <a:lnTo>
                  <a:pt x="2024150" y="2304347"/>
                </a:lnTo>
                <a:lnTo>
                  <a:pt x="1942921" y="2359334"/>
                </a:lnTo>
                <a:lnTo>
                  <a:pt x="1857405" y="2408054"/>
                </a:lnTo>
                <a:lnTo>
                  <a:pt x="1767926" y="2450180"/>
                </a:lnTo>
                <a:lnTo>
                  <a:pt x="1674815" y="2485381"/>
                </a:lnTo>
                <a:lnTo>
                  <a:pt x="1578396" y="2513332"/>
                </a:lnTo>
                <a:lnTo>
                  <a:pt x="1478999" y="2533703"/>
                </a:lnTo>
                <a:lnTo>
                  <a:pt x="1376951" y="2546167"/>
                </a:lnTo>
                <a:lnTo>
                  <a:pt x="1272581" y="2550394"/>
                </a:lnTo>
                <a:lnTo>
                  <a:pt x="1168209" y="2546167"/>
                </a:lnTo>
                <a:lnTo>
                  <a:pt x="1066161" y="2533703"/>
                </a:lnTo>
                <a:lnTo>
                  <a:pt x="966763" y="2513332"/>
                </a:lnTo>
                <a:lnTo>
                  <a:pt x="870345" y="2485381"/>
                </a:lnTo>
                <a:lnTo>
                  <a:pt x="777234" y="2450180"/>
                </a:lnTo>
                <a:lnTo>
                  <a:pt x="687755" y="2408054"/>
                </a:lnTo>
                <a:lnTo>
                  <a:pt x="602238" y="2359334"/>
                </a:lnTo>
                <a:lnTo>
                  <a:pt x="521010" y="2304347"/>
                </a:lnTo>
                <a:lnTo>
                  <a:pt x="444397" y="2243422"/>
                </a:lnTo>
                <a:lnTo>
                  <a:pt x="372729" y="2176887"/>
                </a:lnTo>
                <a:lnTo>
                  <a:pt x="306332" y="2105071"/>
                </a:lnTo>
                <a:lnTo>
                  <a:pt x="245534" y="2028300"/>
                </a:lnTo>
                <a:lnTo>
                  <a:pt x="190661" y="1946905"/>
                </a:lnTo>
                <a:lnTo>
                  <a:pt x="142043" y="1861211"/>
                </a:lnTo>
                <a:lnTo>
                  <a:pt x="100005" y="1771550"/>
                </a:lnTo>
                <a:lnTo>
                  <a:pt x="64876" y="1678248"/>
                </a:lnTo>
                <a:lnTo>
                  <a:pt x="36984" y="1581633"/>
                </a:lnTo>
                <a:lnTo>
                  <a:pt x="16656" y="1482034"/>
                </a:lnTo>
                <a:lnTo>
                  <a:pt x="4219" y="1379780"/>
                </a:lnTo>
                <a:lnTo>
                  <a:pt x="0" y="1275196"/>
                </a:lnTo>
                <a:lnTo>
                  <a:pt x="4219" y="1170612"/>
                </a:lnTo>
                <a:lnTo>
                  <a:pt x="16656" y="1068356"/>
                </a:lnTo>
                <a:lnTo>
                  <a:pt x="36984" y="968755"/>
                </a:lnTo>
                <a:lnTo>
                  <a:pt x="64876" y="872139"/>
                </a:lnTo>
                <a:lnTo>
                  <a:pt x="100005" y="778836"/>
                </a:lnTo>
                <a:lnTo>
                  <a:pt x="142043" y="689174"/>
                </a:lnTo>
                <a:lnTo>
                  <a:pt x="190661" y="603481"/>
                </a:lnTo>
                <a:lnTo>
                  <a:pt x="245534" y="522086"/>
                </a:lnTo>
                <a:lnTo>
                  <a:pt x="306332" y="445316"/>
                </a:lnTo>
                <a:lnTo>
                  <a:pt x="372729" y="373499"/>
                </a:lnTo>
                <a:lnTo>
                  <a:pt x="444397" y="306965"/>
                </a:lnTo>
                <a:lnTo>
                  <a:pt x="521010" y="246040"/>
                </a:lnTo>
                <a:lnTo>
                  <a:pt x="602238" y="191056"/>
                </a:lnTo>
                <a:lnTo>
                  <a:pt x="687755" y="142336"/>
                </a:lnTo>
                <a:lnTo>
                  <a:pt x="777234" y="100212"/>
                </a:lnTo>
                <a:lnTo>
                  <a:pt x="870345" y="65010"/>
                </a:lnTo>
                <a:lnTo>
                  <a:pt x="966763" y="37061"/>
                </a:lnTo>
                <a:lnTo>
                  <a:pt x="1066161" y="16690"/>
                </a:lnTo>
                <a:lnTo>
                  <a:pt x="1168209" y="4227"/>
                </a:lnTo>
                <a:close/>
              </a:path>
            </a:pathLst>
          </a:custGeom>
          <a:noFill/>
          <a:ln>
            <a:solidFill>
              <a:srgbClr val="0070C0"/>
            </a:solidFill>
            <a:prstDash val="dash"/>
          </a:ln>
        </p:spPr>
        <p:txBody>
          <a:bodyPr wrap="square" lIns="0" tIns="0" rIns="0" bIns="0" rtlCol="0">
            <a:noAutofit/>
          </a:bodyPr>
          <a:lstStyle/>
          <a:p>
            <a:pPr defTabSz="623318">
              <a:defRPr/>
            </a:pPr>
            <a:endParaRPr sz="1226">
              <a:solidFill>
                <a:prstClr val="black"/>
              </a:solidFill>
              <a:latin typeface="Calibri"/>
            </a:endParaRPr>
          </a:p>
        </p:txBody>
      </p:sp>
      <p:pic>
        <p:nvPicPr>
          <p:cNvPr id="13" name="Picture 12">
            <a:extLst>
              <a:ext uri="{FF2B5EF4-FFF2-40B4-BE49-F238E27FC236}">
                <a16:creationId xmlns:a16="http://schemas.microsoft.com/office/drawing/2014/main" id="{A6EDEBF3-1721-4502-8116-7E932E9ADF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13429" y="2521466"/>
            <a:ext cx="2196294" cy="2171584"/>
          </a:xfrm>
          <a:prstGeom prst="ellipse">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529A333-7540-4382-BCE7-CDC40944F2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6102" y="2521466"/>
            <a:ext cx="2200173" cy="2171584"/>
          </a:xfrm>
          <a:prstGeom prst="ellipse">
            <a:avLst/>
          </a:prstGeom>
          <a:effectLst>
            <a:outerShdw blurRad="50800" dist="38100" dir="2700000" algn="tl" rotWithShape="0">
              <a:prstClr val="black">
                <a:alpha val="40000"/>
              </a:prstClr>
            </a:outerShdw>
          </a:effectLst>
        </p:spPr>
      </p:pic>
      <p:pic>
        <p:nvPicPr>
          <p:cNvPr id="6" name="Picture 5" descr="A picture containing person, wall, clothing, young&#10;&#10;Description automatically generated">
            <a:extLst>
              <a:ext uri="{FF2B5EF4-FFF2-40B4-BE49-F238E27FC236}">
                <a16:creationId xmlns:a16="http://schemas.microsoft.com/office/drawing/2014/main" id="{96F9A952-0C45-4848-8308-286FAF64A1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40056" y="2521466"/>
            <a:ext cx="2200173" cy="2171584"/>
          </a:xfrm>
          <a:prstGeom prst="ellipse">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13643746-BCCD-4FBD-8ED3-149A3346E00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68842" y="2521466"/>
            <a:ext cx="2196294" cy="2171584"/>
          </a:xfrm>
          <a:prstGeom prst="ellipse">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159A643-BCA6-46AD-829B-CDB5BA4160A5}"/>
              </a:ext>
            </a:extLst>
          </p:cNvPr>
          <p:cNvSpPr>
            <a:spLocks noGrp="1"/>
          </p:cNvSpPr>
          <p:nvPr>
            <p:ph type="title"/>
          </p:nvPr>
        </p:nvSpPr>
        <p:spPr/>
        <p:txBody>
          <a:bodyPr/>
          <a:lstStyle/>
          <a:p>
            <a:r>
              <a:rPr lang="en-US"/>
              <a:t>Multi-factor authentication</a:t>
            </a:r>
          </a:p>
        </p:txBody>
      </p:sp>
      <p:sp>
        <p:nvSpPr>
          <p:cNvPr id="8" name="TextBox 7">
            <a:extLst>
              <a:ext uri="{FF2B5EF4-FFF2-40B4-BE49-F238E27FC236}">
                <a16:creationId xmlns:a16="http://schemas.microsoft.com/office/drawing/2014/main" id="{2B3D97FC-6971-4174-9507-E5507B3752AD}"/>
              </a:ext>
            </a:extLst>
          </p:cNvPr>
          <p:cNvSpPr txBox="1"/>
          <p:nvPr/>
        </p:nvSpPr>
        <p:spPr>
          <a:xfrm>
            <a:off x="588263" y="1043765"/>
            <a:ext cx="9621983" cy="627864"/>
          </a:xfrm>
          <a:prstGeom prst="rect">
            <a:avLst/>
          </a:prstGeom>
          <a:noFill/>
        </p:spPr>
        <p:txBody>
          <a:bodyPr wrap="square" lIns="0" tIns="146304" rIns="182880" bIns="146304" rtlCol="0">
            <a:spAutoFit/>
          </a:bodyPr>
          <a:lstStyle/>
          <a:p>
            <a:pPr>
              <a:lnSpc>
                <a:spcPct val="90000"/>
              </a:lnSpc>
              <a:spcAft>
                <a:spcPts val="600"/>
              </a:spcAft>
            </a:pPr>
            <a:r>
              <a:rPr lang="en-US" sz="2400">
                <a:solidFill>
                  <a:schemeClr val="accent1"/>
                </a:solidFill>
              </a:rPr>
              <a:t>Prevents 99.9% of identity attacks</a:t>
            </a:r>
          </a:p>
        </p:txBody>
      </p:sp>
      <p:pic>
        <p:nvPicPr>
          <p:cNvPr id="16" name="Picture 15">
            <a:extLst>
              <a:ext uri="{FF2B5EF4-FFF2-40B4-BE49-F238E27FC236}">
                <a16:creationId xmlns:a16="http://schemas.microsoft.com/office/drawing/2014/main" id="{3B09F2DD-38C2-4302-A7F5-02B58C35616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07195" y="2521466"/>
            <a:ext cx="2188418" cy="2171584"/>
          </a:xfrm>
          <a:prstGeom prst="ellipse">
            <a:avLst/>
          </a:prstGeom>
          <a:solidFill>
            <a:srgbClr val="0078D7"/>
          </a:solidFill>
          <a:ln w="10795" cap="flat" cmpd="sng" algn="ctr">
            <a:noFill/>
            <a:prstDash val="solid"/>
          </a:ln>
          <a:effectLst>
            <a:outerShdw blurRad="50800" dist="38100" dir="2700000" algn="tl" rotWithShape="0">
              <a:prstClr val="black">
                <a:alpha val="40000"/>
              </a:prstClr>
            </a:outerShdw>
          </a:effectLst>
        </p:spPr>
      </p:pic>
      <p:sp>
        <p:nvSpPr>
          <p:cNvPr id="22" name="Picture Placeholder 3">
            <a:extLst>
              <a:ext uri="{FF2B5EF4-FFF2-40B4-BE49-F238E27FC236}">
                <a16:creationId xmlns:a16="http://schemas.microsoft.com/office/drawing/2014/main" id="{560A0452-8BDD-4475-AAB5-F725692B49EE}"/>
              </a:ext>
            </a:extLst>
          </p:cNvPr>
          <p:cNvSpPr txBox="1">
            <a:spLocks/>
          </p:cNvSpPr>
          <p:nvPr/>
        </p:nvSpPr>
        <p:spPr>
          <a:xfrm>
            <a:off x="2703257" y="2521466"/>
            <a:ext cx="2196294" cy="2171584"/>
          </a:xfrm>
          <a:prstGeom prst="ellipse">
            <a:avLst/>
          </a:prstGeom>
          <a:solidFill>
            <a:schemeClr val="tx1">
              <a:alpha val="61000"/>
            </a:schemeClr>
          </a:solidFill>
        </p:spPr>
        <p:txBody>
          <a:bodyPr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buSzTx/>
              <a:buNone/>
            </a:pPr>
            <a:r>
              <a:rPr lang="en-US" sz="2400" spc="-50">
                <a:ln w="3175">
                  <a:noFill/>
                </a:ln>
                <a:solidFill>
                  <a:srgbClr val="FFFFFF"/>
                </a:solidFill>
                <a:latin typeface="Segoe UI Semibold"/>
                <a:cs typeface="Segoe UI Semilight" panose="020B0402040204020203" pitchFamily="34" charset="0"/>
              </a:rPr>
              <a:t>SMS</a:t>
            </a:r>
          </a:p>
        </p:txBody>
      </p:sp>
      <p:sp>
        <p:nvSpPr>
          <p:cNvPr id="25" name="Picture Placeholder 3">
            <a:extLst>
              <a:ext uri="{FF2B5EF4-FFF2-40B4-BE49-F238E27FC236}">
                <a16:creationId xmlns:a16="http://schemas.microsoft.com/office/drawing/2014/main" id="{7DD58343-97A2-49A9-92DF-3CD2C1B28325}"/>
              </a:ext>
            </a:extLst>
          </p:cNvPr>
          <p:cNvSpPr txBox="1">
            <a:spLocks/>
          </p:cNvSpPr>
          <p:nvPr/>
        </p:nvSpPr>
        <p:spPr>
          <a:xfrm>
            <a:off x="7368842" y="2521466"/>
            <a:ext cx="2196294" cy="2171584"/>
          </a:xfrm>
          <a:prstGeom prst="ellipse">
            <a:avLst/>
          </a:prstGeom>
          <a:solidFill>
            <a:schemeClr val="tx1">
              <a:alpha val="61000"/>
            </a:schemeClr>
          </a:solidFill>
        </p:spPr>
        <p:txBody>
          <a:bodyPr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buSzTx/>
              <a:buNone/>
            </a:pPr>
            <a:r>
              <a:rPr lang="en-US" sz="2400" spc="-50">
                <a:ln w="3175">
                  <a:noFill/>
                </a:ln>
                <a:solidFill>
                  <a:srgbClr val="FFFFFF"/>
                </a:solidFill>
                <a:latin typeface="Segoe UI Semibold"/>
                <a:cs typeface="Segoe UI Semilight" panose="020B0402040204020203" pitchFamily="34" charset="0"/>
              </a:rPr>
              <a:t>OATH Token</a:t>
            </a:r>
          </a:p>
        </p:txBody>
      </p:sp>
      <p:sp>
        <p:nvSpPr>
          <p:cNvPr id="27" name="Picture Placeholder 3">
            <a:extLst>
              <a:ext uri="{FF2B5EF4-FFF2-40B4-BE49-F238E27FC236}">
                <a16:creationId xmlns:a16="http://schemas.microsoft.com/office/drawing/2014/main" id="{D9F98834-ABCB-4B2A-AECC-5486E22862AC}"/>
              </a:ext>
            </a:extLst>
          </p:cNvPr>
          <p:cNvSpPr txBox="1">
            <a:spLocks/>
          </p:cNvSpPr>
          <p:nvPr/>
        </p:nvSpPr>
        <p:spPr>
          <a:xfrm>
            <a:off x="348041" y="2521466"/>
            <a:ext cx="2196294" cy="2171584"/>
          </a:xfrm>
          <a:prstGeom prst="ellipse">
            <a:avLst/>
          </a:prstGeom>
          <a:solidFill>
            <a:schemeClr val="tx1">
              <a:alpha val="61000"/>
            </a:schemeClr>
          </a:solidFill>
        </p:spPr>
        <p:txBody>
          <a:bodyPr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buSzTx/>
              <a:buNone/>
            </a:pPr>
            <a:r>
              <a:rPr lang="en-US" sz="2400" spc="-50">
                <a:ln w="3175">
                  <a:noFill/>
                </a:ln>
                <a:solidFill>
                  <a:srgbClr val="FFFFFF"/>
                </a:solidFill>
                <a:latin typeface="Segoe UI Semibold"/>
                <a:cs typeface="Segoe UI Semilight" panose="020B0402040204020203" pitchFamily="34" charset="0"/>
              </a:rPr>
              <a:t>Push-approval</a:t>
            </a:r>
          </a:p>
        </p:txBody>
      </p:sp>
      <p:sp>
        <p:nvSpPr>
          <p:cNvPr id="28" name="Picture Placeholder 3">
            <a:extLst>
              <a:ext uri="{FF2B5EF4-FFF2-40B4-BE49-F238E27FC236}">
                <a16:creationId xmlns:a16="http://schemas.microsoft.com/office/drawing/2014/main" id="{D8E7484D-BC18-4D9A-A32B-D38F922A0D33}"/>
              </a:ext>
            </a:extLst>
          </p:cNvPr>
          <p:cNvSpPr txBox="1">
            <a:spLocks/>
          </p:cNvSpPr>
          <p:nvPr/>
        </p:nvSpPr>
        <p:spPr>
          <a:xfrm>
            <a:off x="5041995" y="2521466"/>
            <a:ext cx="2196294" cy="2171584"/>
          </a:xfrm>
          <a:prstGeom prst="ellipse">
            <a:avLst/>
          </a:prstGeom>
          <a:solidFill>
            <a:schemeClr val="tx1">
              <a:alpha val="61000"/>
            </a:schemeClr>
          </a:solidFill>
        </p:spPr>
        <p:txBody>
          <a:bodyPr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buSzTx/>
              <a:buNone/>
            </a:pPr>
            <a:r>
              <a:rPr lang="en-US" sz="2400" spc="-50">
                <a:ln w="3175">
                  <a:noFill/>
                </a:ln>
                <a:solidFill>
                  <a:srgbClr val="FFFFFF"/>
                </a:solidFill>
                <a:latin typeface="Segoe UI Semibold"/>
                <a:cs typeface="Segoe UI Semilight" panose="020B0402040204020203" pitchFamily="34" charset="0"/>
              </a:rPr>
              <a:t>Voice call</a:t>
            </a:r>
          </a:p>
        </p:txBody>
      </p:sp>
      <p:sp>
        <p:nvSpPr>
          <p:cNvPr id="29" name="Picture Placeholder 3">
            <a:extLst>
              <a:ext uri="{FF2B5EF4-FFF2-40B4-BE49-F238E27FC236}">
                <a16:creationId xmlns:a16="http://schemas.microsoft.com/office/drawing/2014/main" id="{6394807D-D190-4525-A964-6A298D61D72B}"/>
              </a:ext>
            </a:extLst>
          </p:cNvPr>
          <p:cNvSpPr txBox="1">
            <a:spLocks/>
          </p:cNvSpPr>
          <p:nvPr/>
        </p:nvSpPr>
        <p:spPr>
          <a:xfrm>
            <a:off x="9713429" y="2521466"/>
            <a:ext cx="2196294" cy="2171584"/>
          </a:xfrm>
          <a:prstGeom prst="ellipse">
            <a:avLst/>
          </a:prstGeom>
          <a:solidFill>
            <a:schemeClr val="tx1">
              <a:alpha val="61000"/>
            </a:schemeClr>
          </a:solidFill>
        </p:spPr>
        <p:txBody>
          <a:bodyPr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buSzTx/>
              <a:buNone/>
            </a:pPr>
            <a:r>
              <a:rPr lang="en-US" sz="2400" spc="-50">
                <a:ln w="3175">
                  <a:noFill/>
                </a:ln>
                <a:solidFill>
                  <a:srgbClr val="FFFFFF"/>
                </a:solidFill>
                <a:latin typeface="Segoe UI Semibold"/>
                <a:cs typeface="Segoe UI Semilight" panose="020B0402040204020203" pitchFamily="34" charset="0"/>
              </a:rPr>
              <a:t>OATH codes</a:t>
            </a:r>
          </a:p>
        </p:txBody>
      </p:sp>
    </p:spTree>
    <p:extLst>
      <p:ext uri="{BB962C8B-B14F-4D97-AF65-F5344CB8AC3E}">
        <p14:creationId xmlns:p14="http://schemas.microsoft.com/office/powerpoint/2010/main" val="3279583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loudblogs.microsoft.com/uploads/prod/2018/06/061918_0620_AzureADPass2.png">
            <a:extLst>
              <a:ext uri="{FF2B5EF4-FFF2-40B4-BE49-F238E27FC236}">
                <a16:creationId xmlns:a16="http://schemas.microsoft.com/office/drawing/2014/main" id="{276DC784-6AA5-48EC-AF0E-C4FDF1DC0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2441" y="487"/>
            <a:ext cx="1325160" cy="7882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66B9775-85C9-49F9-8DBF-1560582A554B}"/>
              </a:ext>
            </a:extLst>
          </p:cNvPr>
          <p:cNvSpPr>
            <a:spLocks noGrp="1"/>
          </p:cNvSpPr>
          <p:nvPr>
            <p:ph type="title"/>
          </p:nvPr>
        </p:nvSpPr>
        <p:spPr/>
        <p:txBody>
          <a:bodyPr/>
          <a:lstStyle/>
          <a:p>
            <a:r>
              <a:rPr lang="en-US"/>
              <a:t>Azure AD Password Protection</a:t>
            </a:r>
          </a:p>
        </p:txBody>
      </p:sp>
      <p:sp>
        <p:nvSpPr>
          <p:cNvPr id="16" name="Title 4">
            <a:extLst>
              <a:ext uri="{FF2B5EF4-FFF2-40B4-BE49-F238E27FC236}">
                <a16:creationId xmlns:a16="http://schemas.microsoft.com/office/drawing/2014/main" id="{444321F6-14FB-4070-ACBF-E228425ED1AD}"/>
              </a:ext>
            </a:extLst>
          </p:cNvPr>
          <p:cNvSpPr txBox="1">
            <a:spLocks/>
          </p:cNvSpPr>
          <p:nvPr/>
        </p:nvSpPr>
        <p:spPr>
          <a:xfrm>
            <a:off x="597836" y="1005557"/>
            <a:ext cx="11334587"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sz="2745" spc="-69">
                <a:solidFill>
                  <a:schemeClr val="accent1"/>
                </a:solidFill>
                <a:latin typeface="Segoe UI Semilight" panose="020B0402040204020203" pitchFamily="34" charset="0"/>
                <a:cs typeface="Segoe UI Semilight" panose="020B0402040204020203" pitchFamily="34" charset="0"/>
              </a:rPr>
              <a:t>Cloud intelligence to ensure strong passwords</a:t>
            </a:r>
          </a:p>
        </p:txBody>
      </p:sp>
      <p:pic>
        <p:nvPicPr>
          <p:cNvPr id="2056" name="Picture 2055">
            <a:extLst>
              <a:ext uri="{FF2B5EF4-FFF2-40B4-BE49-F238E27FC236}">
                <a16:creationId xmlns:a16="http://schemas.microsoft.com/office/drawing/2014/main" id="{50413CD0-535A-4F17-AA11-0FA62CC07598}"/>
              </a:ext>
            </a:extLst>
          </p:cNvPr>
          <p:cNvPicPr>
            <a:picLocks noChangeAspect="1"/>
          </p:cNvPicPr>
          <p:nvPr/>
        </p:nvPicPr>
        <p:blipFill>
          <a:blip r:embed="rId4"/>
          <a:stretch>
            <a:fillRect/>
          </a:stretch>
        </p:blipFill>
        <p:spPr>
          <a:xfrm>
            <a:off x="6218678" y="1775927"/>
            <a:ext cx="5390969" cy="4536303"/>
          </a:xfrm>
          <a:prstGeom prst="rect">
            <a:avLst/>
          </a:prstGeom>
          <a:effectLst>
            <a:outerShdw blurRad="50800" dist="25400" dir="2700000" algn="tl" rotWithShape="0">
              <a:prstClr val="black">
                <a:alpha val="40000"/>
              </a:prstClr>
            </a:outerShdw>
          </a:effectLst>
        </p:spPr>
      </p:pic>
      <p:sp>
        <p:nvSpPr>
          <p:cNvPr id="8" name="Text Placeholder 7">
            <a:extLst>
              <a:ext uri="{FF2B5EF4-FFF2-40B4-BE49-F238E27FC236}">
                <a16:creationId xmlns:a16="http://schemas.microsoft.com/office/drawing/2014/main" id="{F730EB52-D6E1-4FFE-83DE-66416BA02D1B}"/>
              </a:ext>
            </a:extLst>
          </p:cNvPr>
          <p:cNvSpPr>
            <a:spLocks noGrp="1"/>
          </p:cNvSpPr>
          <p:nvPr>
            <p:ph type="body" sz="quarter" idx="10"/>
          </p:nvPr>
        </p:nvSpPr>
        <p:spPr>
          <a:xfrm>
            <a:off x="1163405" y="2303593"/>
            <a:ext cx="4805970" cy="3077766"/>
          </a:xfrm>
        </p:spPr>
        <p:txBody>
          <a:bodyPr/>
          <a:lstStyle/>
          <a:p>
            <a:pPr>
              <a:spcBef>
                <a:spcPts val="2400"/>
              </a:spcBef>
            </a:pPr>
            <a:r>
              <a:rPr lang="en-US" sz="2000"/>
              <a:t>Dynamic banning of passwords based on known bad patterns and those you define.</a:t>
            </a:r>
          </a:p>
          <a:p>
            <a:pPr>
              <a:spcBef>
                <a:spcPts val="2400"/>
              </a:spcBef>
            </a:pPr>
            <a:r>
              <a:rPr lang="en-US" sz="2000"/>
              <a:t>Smart Lockout to thwart bad actors</a:t>
            </a:r>
            <a:br>
              <a:rPr lang="en-US" sz="2000"/>
            </a:br>
            <a:r>
              <a:rPr lang="en-US" sz="2000"/>
              <a:t>trying to guess passwords. </a:t>
            </a:r>
          </a:p>
          <a:p>
            <a:pPr>
              <a:spcBef>
                <a:spcPts val="2400"/>
              </a:spcBef>
            </a:pPr>
            <a:r>
              <a:rPr lang="en-US" sz="2000"/>
              <a:t>Built for hybrid environments.</a:t>
            </a:r>
          </a:p>
          <a:p>
            <a:pPr>
              <a:spcBef>
                <a:spcPts val="2400"/>
              </a:spcBef>
            </a:pPr>
            <a:r>
              <a:rPr lang="en-US" sz="2000"/>
              <a:t>Unified admin experience for</a:t>
            </a:r>
            <a:br>
              <a:rPr lang="en-US" sz="2000"/>
            </a:br>
            <a:r>
              <a:rPr lang="en-US" sz="2000"/>
              <a:t>on-premises and cloud.</a:t>
            </a:r>
          </a:p>
        </p:txBody>
      </p:sp>
      <p:sp>
        <p:nvSpPr>
          <p:cNvPr id="64" name="Rectangle 63">
            <a:extLst>
              <a:ext uri="{FF2B5EF4-FFF2-40B4-BE49-F238E27FC236}">
                <a16:creationId xmlns:a16="http://schemas.microsoft.com/office/drawing/2014/main" id="{E0E88E15-7979-4C3D-945B-4E1FC8A68349}"/>
              </a:ext>
            </a:extLst>
          </p:cNvPr>
          <p:cNvSpPr/>
          <p:nvPr/>
        </p:nvSpPr>
        <p:spPr bwMode="auto">
          <a:xfrm>
            <a:off x="1" y="1763471"/>
            <a:ext cx="1148544" cy="5094529"/>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grpSp>
        <p:nvGrpSpPr>
          <p:cNvPr id="65" name="Group 64">
            <a:extLst>
              <a:ext uri="{FF2B5EF4-FFF2-40B4-BE49-F238E27FC236}">
                <a16:creationId xmlns:a16="http://schemas.microsoft.com/office/drawing/2014/main" id="{B2427086-ACD1-4227-9AE9-42065267F8E6}"/>
              </a:ext>
            </a:extLst>
          </p:cNvPr>
          <p:cNvGrpSpPr/>
          <p:nvPr/>
        </p:nvGrpSpPr>
        <p:grpSpPr>
          <a:xfrm>
            <a:off x="597836" y="2369098"/>
            <a:ext cx="399048" cy="399048"/>
            <a:chOff x="5788247" y="1528219"/>
            <a:chExt cx="612560" cy="612560"/>
          </a:xfrm>
          <a:noFill/>
        </p:grpSpPr>
        <p:sp>
          <p:nvSpPr>
            <p:cNvPr id="66" name="Oval 65">
              <a:extLst>
                <a:ext uri="{FF2B5EF4-FFF2-40B4-BE49-F238E27FC236}">
                  <a16:creationId xmlns:a16="http://schemas.microsoft.com/office/drawing/2014/main" id="{7557E1C7-BE2A-45C4-B516-A4BD986F2D45}"/>
                </a:ext>
              </a:extLst>
            </p:cNvPr>
            <p:cNvSpPr/>
            <p:nvPr/>
          </p:nvSpPr>
          <p:spPr bwMode="auto">
            <a:xfrm>
              <a:off x="5788247"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cxnSp>
          <p:nvCxnSpPr>
            <p:cNvPr id="69" name="Straight Connector 68">
              <a:extLst>
                <a:ext uri="{FF2B5EF4-FFF2-40B4-BE49-F238E27FC236}">
                  <a16:creationId xmlns:a16="http://schemas.microsoft.com/office/drawing/2014/main" id="{3D4AC5DE-96BE-4C4D-B325-845FB4C9BBEF}"/>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0" name="L-Shape 69">
              <a:extLst>
                <a:ext uri="{FF2B5EF4-FFF2-40B4-BE49-F238E27FC236}">
                  <a16:creationId xmlns:a16="http://schemas.microsoft.com/office/drawing/2014/main" id="{CF52D0E6-6424-4C41-9495-5B4FAD793776}"/>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err="1">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grpSp>
        <p:nvGrpSpPr>
          <p:cNvPr id="71" name="Group 70">
            <a:extLst>
              <a:ext uri="{FF2B5EF4-FFF2-40B4-BE49-F238E27FC236}">
                <a16:creationId xmlns:a16="http://schemas.microsoft.com/office/drawing/2014/main" id="{7A931F10-7ED4-4C9B-BCF2-C3A70766BA21}"/>
              </a:ext>
            </a:extLst>
          </p:cNvPr>
          <p:cNvGrpSpPr/>
          <p:nvPr/>
        </p:nvGrpSpPr>
        <p:grpSpPr>
          <a:xfrm>
            <a:off x="597836" y="3299681"/>
            <a:ext cx="399048" cy="399048"/>
            <a:chOff x="5788247" y="1528219"/>
            <a:chExt cx="612560" cy="612560"/>
          </a:xfrm>
          <a:noFill/>
        </p:grpSpPr>
        <p:sp>
          <p:nvSpPr>
            <p:cNvPr id="72" name="Oval 71">
              <a:extLst>
                <a:ext uri="{FF2B5EF4-FFF2-40B4-BE49-F238E27FC236}">
                  <a16:creationId xmlns:a16="http://schemas.microsoft.com/office/drawing/2014/main" id="{E111E51A-0FE2-4BEE-9A42-AFC7204DA304}"/>
                </a:ext>
              </a:extLst>
            </p:cNvPr>
            <p:cNvSpPr/>
            <p:nvPr/>
          </p:nvSpPr>
          <p:spPr bwMode="auto">
            <a:xfrm>
              <a:off x="5788247"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cxnSp>
          <p:nvCxnSpPr>
            <p:cNvPr id="73" name="Straight Connector 72">
              <a:extLst>
                <a:ext uri="{FF2B5EF4-FFF2-40B4-BE49-F238E27FC236}">
                  <a16:creationId xmlns:a16="http://schemas.microsoft.com/office/drawing/2014/main" id="{C65A6BF7-088B-4ADC-8B16-FB7B6310782B}"/>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L-Shape 73">
              <a:extLst>
                <a:ext uri="{FF2B5EF4-FFF2-40B4-BE49-F238E27FC236}">
                  <a16:creationId xmlns:a16="http://schemas.microsoft.com/office/drawing/2014/main" id="{AE4A8519-958D-4691-979B-AB8CEBD5CE7F}"/>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err="1">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grpSp>
        <p:nvGrpSpPr>
          <p:cNvPr id="75" name="Group 74">
            <a:extLst>
              <a:ext uri="{FF2B5EF4-FFF2-40B4-BE49-F238E27FC236}">
                <a16:creationId xmlns:a16="http://schemas.microsoft.com/office/drawing/2014/main" id="{F3BFD613-8347-47C9-B34F-A3FC10A8BA64}"/>
              </a:ext>
            </a:extLst>
          </p:cNvPr>
          <p:cNvGrpSpPr/>
          <p:nvPr/>
        </p:nvGrpSpPr>
        <p:grpSpPr>
          <a:xfrm>
            <a:off x="597836" y="4113389"/>
            <a:ext cx="399048" cy="399048"/>
            <a:chOff x="5788247" y="1528219"/>
            <a:chExt cx="612560" cy="612560"/>
          </a:xfrm>
          <a:noFill/>
        </p:grpSpPr>
        <p:sp>
          <p:nvSpPr>
            <p:cNvPr id="76" name="Oval 75">
              <a:extLst>
                <a:ext uri="{FF2B5EF4-FFF2-40B4-BE49-F238E27FC236}">
                  <a16:creationId xmlns:a16="http://schemas.microsoft.com/office/drawing/2014/main" id="{F76A14B3-CA20-4829-B6D4-97BC085B60A2}"/>
                </a:ext>
              </a:extLst>
            </p:cNvPr>
            <p:cNvSpPr/>
            <p:nvPr/>
          </p:nvSpPr>
          <p:spPr bwMode="auto">
            <a:xfrm>
              <a:off x="5788247"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cxnSp>
          <p:nvCxnSpPr>
            <p:cNvPr id="77" name="Straight Connector 76">
              <a:extLst>
                <a:ext uri="{FF2B5EF4-FFF2-40B4-BE49-F238E27FC236}">
                  <a16:creationId xmlns:a16="http://schemas.microsoft.com/office/drawing/2014/main" id="{0D06BA6D-BFF2-47F0-B0DD-76BA054AC39C}"/>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L-Shape 77">
              <a:extLst>
                <a:ext uri="{FF2B5EF4-FFF2-40B4-BE49-F238E27FC236}">
                  <a16:creationId xmlns:a16="http://schemas.microsoft.com/office/drawing/2014/main" id="{D7BCBB19-C63E-43BD-A5B5-66A5C0FCED2D}"/>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err="1">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grpSp>
        <p:nvGrpSpPr>
          <p:cNvPr id="79" name="Group 78">
            <a:extLst>
              <a:ext uri="{FF2B5EF4-FFF2-40B4-BE49-F238E27FC236}">
                <a16:creationId xmlns:a16="http://schemas.microsoft.com/office/drawing/2014/main" id="{7C62D25C-98E8-44C0-99B9-315EA7CDAA4E}"/>
              </a:ext>
            </a:extLst>
          </p:cNvPr>
          <p:cNvGrpSpPr/>
          <p:nvPr/>
        </p:nvGrpSpPr>
        <p:grpSpPr>
          <a:xfrm>
            <a:off x="597836" y="4783824"/>
            <a:ext cx="399048" cy="399048"/>
            <a:chOff x="5788247" y="1528219"/>
            <a:chExt cx="612560" cy="612560"/>
          </a:xfrm>
          <a:noFill/>
        </p:grpSpPr>
        <p:sp>
          <p:nvSpPr>
            <p:cNvPr id="80" name="Oval 79">
              <a:extLst>
                <a:ext uri="{FF2B5EF4-FFF2-40B4-BE49-F238E27FC236}">
                  <a16:creationId xmlns:a16="http://schemas.microsoft.com/office/drawing/2014/main" id="{72EA4960-2563-4773-895D-0EE51EF060D4}"/>
                </a:ext>
              </a:extLst>
            </p:cNvPr>
            <p:cNvSpPr/>
            <p:nvPr/>
          </p:nvSpPr>
          <p:spPr bwMode="auto">
            <a:xfrm>
              <a:off x="5788247"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cxnSp>
          <p:nvCxnSpPr>
            <p:cNvPr id="81" name="Straight Connector 80">
              <a:extLst>
                <a:ext uri="{FF2B5EF4-FFF2-40B4-BE49-F238E27FC236}">
                  <a16:creationId xmlns:a16="http://schemas.microsoft.com/office/drawing/2014/main" id="{B90A27B0-4021-4078-8628-0E35F14DF92B}"/>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L-Shape 81">
              <a:extLst>
                <a:ext uri="{FF2B5EF4-FFF2-40B4-BE49-F238E27FC236}">
                  <a16:creationId xmlns:a16="http://schemas.microsoft.com/office/drawing/2014/main" id="{B210BAAE-2D46-41C2-8E82-458034CDF799}"/>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5" tIns="140588" rIns="175735" bIns="140588" numCol="1" spcCol="0" rtlCol="0" fromWordArt="0" anchor="t" anchorCtr="0" forceAA="0" compatLnSpc="1">
              <a:prstTxWarp prst="textNoShape">
                <a:avLst/>
              </a:prstTxWarp>
              <a:noAutofit/>
            </a:bodyPr>
            <a:lstStyle/>
            <a:p>
              <a:pPr algn="ctr" defTabSz="895923" fontAlgn="base">
                <a:lnSpc>
                  <a:spcPct val="90000"/>
                </a:lnSpc>
                <a:spcBef>
                  <a:spcPct val="0"/>
                </a:spcBef>
                <a:spcAft>
                  <a:spcPct val="0"/>
                </a:spcAft>
                <a:defRPr/>
              </a:pPr>
              <a:endParaRPr lang="en-US" sz="2745" err="1">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spTree>
    <p:extLst>
      <p:ext uri="{BB962C8B-B14F-4D97-AF65-F5344CB8AC3E}">
        <p14:creationId xmlns:p14="http://schemas.microsoft.com/office/powerpoint/2010/main" val="4211633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additive="base">
                                        <p:cTn id="26"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 calcmode="lin" valueType="num">
                                      <p:cBhvr additive="base">
                                        <p:cTn id="34"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par>
                                <p:cTn id="40" presetID="2" presetClass="entr" presetSubtype="8" fill="hold" grpId="0"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 calcmode="lin" valueType="num">
                                      <p:cBhvr additive="base">
                                        <p:cTn id="42"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03A02-9A61-4081-BE15-0298483DD6CD}"/>
              </a:ext>
            </a:extLst>
          </p:cNvPr>
          <p:cNvSpPr>
            <a:spLocks noGrp="1"/>
          </p:cNvSpPr>
          <p:nvPr>
            <p:ph type="title"/>
          </p:nvPr>
        </p:nvSpPr>
        <p:spPr>
          <a:xfrm>
            <a:off x="588263" y="457200"/>
            <a:ext cx="11018520" cy="553998"/>
          </a:xfrm>
        </p:spPr>
        <p:txBody>
          <a:bodyPr/>
          <a:lstStyle/>
          <a:p>
            <a:r>
              <a:rPr lang="en-US" dirty="0"/>
              <a:t>Azure AD</a:t>
            </a:r>
          </a:p>
        </p:txBody>
      </p:sp>
      <p:sp>
        <p:nvSpPr>
          <p:cNvPr id="6" name="Text Placeholder 5">
            <a:extLst>
              <a:ext uri="{FF2B5EF4-FFF2-40B4-BE49-F238E27FC236}">
                <a16:creationId xmlns:a16="http://schemas.microsoft.com/office/drawing/2014/main" id="{EEEC4A84-2497-4B53-BDCB-8F9F00A8C98A}"/>
              </a:ext>
            </a:extLst>
          </p:cNvPr>
          <p:cNvSpPr>
            <a:spLocks noGrp="1"/>
          </p:cNvSpPr>
          <p:nvPr>
            <p:ph type="body" sz="quarter" idx="10"/>
          </p:nvPr>
        </p:nvSpPr>
        <p:spPr>
          <a:xfrm>
            <a:off x="4656083" y="2551837"/>
            <a:ext cx="6810703" cy="1754326"/>
          </a:xfrm>
        </p:spPr>
        <p:txBody>
          <a:bodyPr/>
          <a:lstStyle/>
          <a:p>
            <a:pPr>
              <a:spcBef>
                <a:spcPts val="1800"/>
              </a:spcBef>
            </a:pPr>
            <a:r>
              <a:rPr lang="en-US"/>
              <a:t>Easy collaboration</a:t>
            </a:r>
          </a:p>
          <a:p>
            <a:pPr>
              <a:spcBef>
                <a:spcPts val="1800"/>
              </a:spcBef>
            </a:pPr>
            <a:r>
              <a:rPr lang="en-US"/>
              <a:t>BYOI Identity</a:t>
            </a:r>
          </a:p>
          <a:p>
            <a:pPr>
              <a:spcBef>
                <a:spcPts val="1800"/>
              </a:spcBef>
            </a:pPr>
            <a:r>
              <a:rPr lang="en-US"/>
              <a:t>Completely customizable user experiences</a:t>
            </a:r>
          </a:p>
        </p:txBody>
      </p:sp>
      <p:sp>
        <p:nvSpPr>
          <p:cNvPr id="38" name="Title 4">
            <a:extLst>
              <a:ext uri="{FF2B5EF4-FFF2-40B4-BE49-F238E27FC236}">
                <a16:creationId xmlns:a16="http://schemas.microsoft.com/office/drawing/2014/main" id="{359F5C8E-8F85-4B35-9B8D-340AE4C73E9C}"/>
              </a:ext>
            </a:extLst>
          </p:cNvPr>
          <p:cNvSpPr txBox="1">
            <a:spLocks/>
          </p:cNvSpPr>
          <p:nvPr/>
        </p:nvSpPr>
        <p:spPr>
          <a:xfrm>
            <a:off x="588263" y="891212"/>
            <a:ext cx="11336039"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sz="2745" spc="-69">
                <a:solidFill>
                  <a:schemeClr val="accent1"/>
                </a:solidFill>
                <a:latin typeface="Segoe UI Semilight" panose="020B0402040204020203" pitchFamily="34" charset="0"/>
                <a:cs typeface="Segoe UI Semilight" panose="020B0402040204020203" pitchFamily="34" charset="0"/>
              </a:rPr>
              <a:t>Seamless collaboration</a:t>
            </a:r>
          </a:p>
        </p:txBody>
      </p:sp>
      <p:grpSp>
        <p:nvGrpSpPr>
          <p:cNvPr id="13" name="Group 12">
            <a:extLst>
              <a:ext uri="{FF2B5EF4-FFF2-40B4-BE49-F238E27FC236}">
                <a16:creationId xmlns:a16="http://schemas.microsoft.com/office/drawing/2014/main" id="{F557C1EC-C978-4514-AACA-0974F23D603D}"/>
              </a:ext>
            </a:extLst>
          </p:cNvPr>
          <p:cNvGrpSpPr>
            <a:grpSpLocks noChangeAspect="1"/>
          </p:cNvGrpSpPr>
          <p:nvPr/>
        </p:nvGrpSpPr>
        <p:grpSpPr>
          <a:xfrm>
            <a:off x="1338262" y="2478596"/>
            <a:ext cx="2554843" cy="2560320"/>
            <a:chOff x="1630461" y="2771421"/>
            <a:chExt cx="2021354" cy="2025685"/>
          </a:xfrm>
        </p:grpSpPr>
        <p:grpSp>
          <p:nvGrpSpPr>
            <p:cNvPr id="14" name="Group 13">
              <a:extLst>
                <a:ext uri="{FF2B5EF4-FFF2-40B4-BE49-F238E27FC236}">
                  <a16:creationId xmlns:a16="http://schemas.microsoft.com/office/drawing/2014/main" id="{3207FBB6-6B93-4C2E-865D-4A7758EF5985}"/>
                </a:ext>
              </a:extLst>
            </p:cNvPr>
            <p:cNvGrpSpPr/>
            <p:nvPr/>
          </p:nvGrpSpPr>
          <p:grpSpPr>
            <a:xfrm>
              <a:off x="1630461" y="2771421"/>
              <a:ext cx="2021354" cy="2025685"/>
              <a:chOff x="6497289" y="2041126"/>
              <a:chExt cx="1613535" cy="1616992"/>
            </a:xfrm>
          </p:grpSpPr>
          <p:sp>
            <p:nvSpPr>
              <p:cNvPr id="16" name="object 60">
                <a:extLst>
                  <a:ext uri="{FF2B5EF4-FFF2-40B4-BE49-F238E27FC236}">
                    <a16:creationId xmlns:a16="http://schemas.microsoft.com/office/drawing/2014/main" id="{5DECA089-7E26-4D63-9A40-3D3C5AF6BAC1}"/>
                  </a:ext>
                </a:extLst>
              </p:cNvPr>
              <p:cNvSpPr/>
              <p:nvPr/>
            </p:nvSpPr>
            <p:spPr>
              <a:xfrm>
                <a:off x="6497289"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7" name="object 60">
                <a:extLst>
                  <a:ext uri="{FF2B5EF4-FFF2-40B4-BE49-F238E27FC236}">
                    <a16:creationId xmlns:a16="http://schemas.microsoft.com/office/drawing/2014/main" id="{E1CDEA57-C039-44A6-B1E8-3A39A05A570F}"/>
                  </a:ext>
                </a:extLst>
              </p:cNvPr>
              <p:cNvSpPr/>
              <p:nvPr/>
            </p:nvSpPr>
            <p:spPr>
              <a:xfrm>
                <a:off x="6637436"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rgbClr val="000000"/>
                </a:solidFill>
              </a:ln>
            </p:spPr>
            <p:txBody>
              <a:bodyPr wrap="square" lIns="0" tIns="0" rIns="0" bIns="0" rtlCol="0"/>
              <a:lstStyle/>
              <a:p>
                <a:pPr defTabSz="623318">
                  <a:defRPr/>
                </a:pPr>
                <a:endParaRPr sz="1226">
                  <a:solidFill>
                    <a:prstClr val="black"/>
                  </a:solidFill>
                  <a:latin typeface="Calibri"/>
                </a:endParaRPr>
              </a:p>
            </p:txBody>
          </p:sp>
        </p:grpSp>
        <p:pic>
          <p:nvPicPr>
            <p:cNvPr id="15" name="Picture 14">
              <a:extLst>
                <a:ext uri="{FF2B5EF4-FFF2-40B4-BE49-F238E27FC236}">
                  <a16:creationId xmlns:a16="http://schemas.microsoft.com/office/drawing/2014/main" id="{2A235BC0-AD9A-4E0C-A456-98F9480DCBE5}"/>
                </a:ext>
              </a:extLst>
            </p:cNvPr>
            <p:cNvPicPr>
              <a:picLocks noChangeAspect="1"/>
            </p:cNvPicPr>
            <p:nvPr/>
          </p:nvPicPr>
          <p:blipFill>
            <a:blip r:embed="rId3"/>
            <a:stretch>
              <a:fillRect/>
            </a:stretch>
          </p:blipFill>
          <p:spPr>
            <a:xfrm>
              <a:off x="2206798" y="3286423"/>
              <a:ext cx="868680" cy="868680"/>
            </a:xfrm>
            <a:prstGeom prst="rect">
              <a:avLst/>
            </a:prstGeom>
          </p:spPr>
        </p:pic>
      </p:grpSp>
    </p:spTree>
    <p:extLst>
      <p:ext uri="{BB962C8B-B14F-4D97-AF65-F5344CB8AC3E}">
        <p14:creationId xmlns:p14="http://schemas.microsoft.com/office/powerpoint/2010/main" val="1871563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0393821-091B-4543-92E3-D38ECDAA8422}"/>
              </a:ext>
            </a:extLst>
          </p:cNvPr>
          <p:cNvPicPr>
            <a:picLocks noGrp="1" noChangeAspect="1"/>
          </p:cNvPicPr>
          <p:nvPr>
            <p:ph type="pic" sz="quarter" idx="11"/>
          </p:nvPr>
        </p:nvPicPr>
        <p:blipFill rotWithShape="1">
          <a:blip r:embed="rId2"/>
          <a:srcRect l="28335" t="-13" r="-1463" b="13"/>
          <a:stretch/>
        </p:blipFill>
        <p:spPr>
          <a:xfrm>
            <a:off x="5016500" y="292100"/>
            <a:ext cx="6881813" cy="6272213"/>
          </a:xfrm>
        </p:spPr>
      </p:pic>
      <p:sp>
        <p:nvSpPr>
          <p:cNvPr id="2" name="Title 1">
            <a:extLst>
              <a:ext uri="{FF2B5EF4-FFF2-40B4-BE49-F238E27FC236}">
                <a16:creationId xmlns:a16="http://schemas.microsoft.com/office/drawing/2014/main" id="{7DC8EE9F-A0D9-4184-A7F3-8B3A71EEC4E0}"/>
              </a:ext>
            </a:extLst>
          </p:cNvPr>
          <p:cNvSpPr>
            <a:spLocks noGrp="1"/>
          </p:cNvSpPr>
          <p:nvPr>
            <p:ph type="title"/>
          </p:nvPr>
        </p:nvSpPr>
        <p:spPr>
          <a:xfrm>
            <a:off x="513081" y="1533168"/>
            <a:ext cx="3768898" cy="553998"/>
          </a:xfrm>
        </p:spPr>
        <p:txBody>
          <a:bodyPr/>
          <a:lstStyle/>
          <a:p>
            <a:r>
              <a:rPr lang="en-US"/>
              <a:t>Easier to share via B2B</a:t>
            </a:r>
          </a:p>
        </p:txBody>
      </p:sp>
      <p:sp>
        <p:nvSpPr>
          <p:cNvPr id="3" name="Text Placeholder 2">
            <a:extLst>
              <a:ext uri="{FF2B5EF4-FFF2-40B4-BE49-F238E27FC236}">
                <a16:creationId xmlns:a16="http://schemas.microsoft.com/office/drawing/2014/main" id="{B46BD8CA-408A-4AFB-B098-9C02222B03F8}"/>
              </a:ext>
            </a:extLst>
          </p:cNvPr>
          <p:cNvSpPr>
            <a:spLocks noGrp="1"/>
          </p:cNvSpPr>
          <p:nvPr>
            <p:ph type="body" sz="quarter" idx="10"/>
          </p:nvPr>
        </p:nvSpPr>
        <p:spPr>
          <a:xfrm>
            <a:off x="513081" y="2567154"/>
            <a:ext cx="3769300" cy="2757678"/>
          </a:xfrm>
        </p:spPr>
        <p:txBody>
          <a:bodyPr/>
          <a:lstStyle/>
          <a:p>
            <a:r>
              <a:rPr lang="en-US" sz="2800"/>
              <a:t>Same gesture to invite a guest as to share with an internal user</a:t>
            </a:r>
          </a:p>
          <a:p>
            <a:endParaRPr lang="en-US" sz="2800"/>
          </a:p>
          <a:p>
            <a:r>
              <a:rPr lang="en-US" sz="2800"/>
              <a:t>Guests only have to manage one credential</a:t>
            </a:r>
          </a:p>
        </p:txBody>
      </p:sp>
    </p:spTree>
    <p:extLst>
      <p:ext uri="{BB962C8B-B14F-4D97-AF65-F5344CB8AC3E}">
        <p14:creationId xmlns:p14="http://schemas.microsoft.com/office/powerpoint/2010/main" val="256167562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1887-0B0E-4621-8AFF-F2D65CB2504B}"/>
              </a:ext>
            </a:extLst>
          </p:cNvPr>
          <p:cNvSpPr>
            <a:spLocks noGrp="1"/>
          </p:cNvSpPr>
          <p:nvPr>
            <p:ph type="title"/>
          </p:nvPr>
        </p:nvSpPr>
        <p:spPr>
          <a:xfrm>
            <a:off x="588263" y="457200"/>
            <a:ext cx="11018520" cy="1107996"/>
          </a:xfrm>
        </p:spPr>
        <p:txBody>
          <a:bodyPr/>
          <a:lstStyle/>
          <a:p>
            <a:r>
              <a:rPr lang="en-US" dirty="0"/>
              <a:t>Share and collaborate with guests in Microsoft products</a:t>
            </a:r>
          </a:p>
        </p:txBody>
      </p:sp>
      <p:sp>
        <p:nvSpPr>
          <p:cNvPr id="3" name="Text Placeholder 2">
            <a:extLst>
              <a:ext uri="{FF2B5EF4-FFF2-40B4-BE49-F238E27FC236}">
                <a16:creationId xmlns:a16="http://schemas.microsoft.com/office/drawing/2014/main" id="{EED03378-7302-42AD-8449-402C44D4E90E}"/>
              </a:ext>
            </a:extLst>
          </p:cNvPr>
          <p:cNvSpPr>
            <a:spLocks noGrp="1"/>
          </p:cNvSpPr>
          <p:nvPr>
            <p:ph type="body" sz="quarter" idx="10"/>
          </p:nvPr>
        </p:nvSpPr>
        <p:spPr>
          <a:xfrm>
            <a:off x="584200" y="2019300"/>
            <a:ext cx="3993958" cy="3447098"/>
          </a:xfrm>
        </p:spPr>
        <p:txBody>
          <a:bodyPr/>
          <a:lstStyle/>
          <a:p>
            <a:r>
              <a:rPr lang="en-US"/>
              <a:t>Teams</a:t>
            </a:r>
          </a:p>
          <a:p>
            <a:r>
              <a:rPr lang="en-US"/>
              <a:t>Office365 Groups</a:t>
            </a:r>
          </a:p>
          <a:p>
            <a:r>
              <a:rPr lang="en-US"/>
              <a:t>SharePoint/Office client</a:t>
            </a:r>
          </a:p>
          <a:p>
            <a:r>
              <a:rPr lang="en-US"/>
              <a:t>Power BI</a:t>
            </a:r>
          </a:p>
          <a:p>
            <a:r>
              <a:rPr lang="en-US"/>
              <a:t>Visual Studio</a:t>
            </a:r>
          </a:p>
          <a:p>
            <a:r>
              <a:rPr lang="en-US"/>
              <a:t>…and more</a:t>
            </a:r>
          </a:p>
        </p:txBody>
      </p:sp>
      <p:pic>
        <p:nvPicPr>
          <p:cNvPr id="25" name="Picture 24">
            <a:extLst>
              <a:ext uri="{FF2B5EF4-FFF2-40B4-BE49-F238E27FC236}">
                <a16:creationId xmlns:a16="http://schemas.microsoft.com/office/drawing/2014/main" id="{86B70C5C-8A91-4256-A85F-F636E8752863}"/>
              </a:ext>
            </a:extLst>
          </p:cNvPr>
          <p:cNvPicPr>
            <a:picLocks noChangeAspect="1"/>
          </p:cNvPicPr>
          <p:nvPr/>
        </p:nvPicPr>
        <p:blipFill>
          <a:blip r:embed="rId2"/>
          <a:stretch>
            <a:fillRect/>
          </a:stretch>
        </p:blipFill>
        <p:spPr>
          <a:xfrm>
            <a:off x="6501016" y="2305188"/>
            <a:ext cx="884051" cy="727447"/>
          </a:xfrm>
          <a:prstGeom prst="rect">
            <a:avLst/>
          </a:prstGeom>
        </p:spPr>
      </p:pic>
      <p:pic>
        <p:nvPicPr>
          <p:cNvPr id="26" name="Picture 25">
            <a:extLst>
              <a:ext uri="{FF2B5EF4-FFF2-40B4-BE49-F238E27FC236}">
                <a16:creationId xmlns:a16="http://schemas.microsoft.com/office/drawing/2014/main" id="{193360F0-4E4C-418F-8CE1-1766C41194BC}"/>
              </a:ext>
            </a:extLst>
          </p:cNvPr>
          <p:cNvPicPr>
            <a:picLocks noChangeAspect="1"/>
          </p:cNvPicPr>
          <p:nvPr/>
        </p:nvPicPr>
        <p:blipFill>
          <a:blip r:embed="rId3"/>
          <a:stretch>
            <a:fillRect/>
          </a:stretch>
        </p:blipFill>
        <p:spPr>
          <a:xfrm>
            <a:off x="6476631" y="3134107"/>
            <a:ext cx="1633268" cy="1107996"/>
          </a:xfrm>
          <a:prstGeom prst="rect">
            <a:avLst/>
          </a:prstGeom>
        </p:spPr>
      </p:pic>
      <p:pic>
        <p:nvPicPr>
          <p:cNvPr id="27" name="Picture 26">
            <a:extLst>
              <a:ext uri="{FF2B5EF4-FFF2-40B4-BE49-F238E27FC236}">
                <a16:creationId xmlns:a16="http://schemas.microsoft.com/office/drawing/2014/main" id="{C7360E82-02F7-4D08-BBB5-F35343F9793F}"/>
              </a:ext>
            </a:extLst>
          </p:cNvPr>
          <p:cNvPicPr>
            <a:picLocks noChangeAspect="1"/>
          </p:cNvPicPr>
          <p:nvPr/>
        </p:nvPicPr>
        <p:blipFill>
          <a:blip r:embed="rId4"/>
          <a:stretch>
            <a:fillRect/>
          </a:stretch>
        </p:blipFill>
        <p:spPr>
          <a:xfrm>
            <a:off x="7409452" y="2105428"/>
            <a:ext cx="911871" cy="727448"/>
          </a:xfrm>
          <a:prstGeom prst="rect">
            <a:avLst/>
          </a:prstGeom>
        </p:spPr>
      </p:pic>
      <p:pic>
        <p:nvPicPr>
          <p:cNvPr id="28" name="Picture 27">
            <a:extLst>
              <a:ext uri="{FF2B5EF4-FFF2-40B4-BE49-F238E27FC236}">
                <a16:creationId xmlns:a16="http://schemas.microsoft.com/office/drawing/2014/main" id="{108DF790-8E25-4666-9CBE-41FA5A19F4C4}"/>
              </a:ext>
            </a:extLst>
          </p:cNvPr>
          <p:cNvPicPr>
            <a:picLocks noChangeAspect="1"/>
          </p:cNvPicPr>
          <p:nvPr/>
        </p:nvPicPr>
        <p:blipFill>
          <a:blip r:embed="rId5"/>
          <a:stretch>
            <a:fillRect/>
          </a:stretch>
        </p:blipFill>
        <p:spPr>
          <a:xfrm>
            <a:off x="9714389" y="3213633"/>
            <a:ext cx="1140822" cy="850671"/>
          </a:xfrm>
          <a:prstGeom prst="rect">
            <a:avLst/>
          </a:prstGeom>
        </p:spPr>
      </p:pic>
      <p:pic>
        <p:nvPicPr>
          <p:cNvPr id="29" name="Picture 28">
            <a:extLst>
              <a:ext uri="{FF2B5EF4-FFF2-40B4-BE49-F238E27FC236}">
                <a16:creationId xmlns:a16="http://schemas.microsoft.com/office/drawing/2014/main" id="{069A7312-744A-4D88-9193-F0889AA2C168}"/>
              </a:ext>
            </a:extLst>
          </p:cNvPr>
          <p:cNvPicPr>
            <a:picLocks noChangeAspect="1"/>
          </p:cNvPicPr>
          <p:nvPr/>
        </p:nvPicPr>
        <p:blipFill>
          <a:blip r:embed="rId6"/>
          <a:stretch>
            <a:fillRect/>
          </a:stretch>
        </p:blipFill>
        <p:spPr>
          <a:xfrm>
            <a:off x="8373103" y="1929195"/>
            <a:ext cx="868413" cy="745088"/>
          </a:xfrm>
          <a:prstGeom prst="rect">
            <a:avLst/>
          </a:prstGeom>
        </p:spPr>
      </p:pic>
      <p:pic>
        <p:nvPicPr>
          <p:cNvPr id="30" name="Picture 29">
            <a:extLst>
              <a:ext uri="{FF2B5EF4-FFF2-40B4-BE49-F238E27FC236}">
                <a16:creationId xmlns:a16="http://schemas.microsoft.com/office/drawing/2014/main" id="{A90D2422-D25D-4C0D-ABE8-F435D6C85E63}"/>
              </a:ext>
            </a:extLst>
          </p:cNvPr>
          <p:cNvPicPr>
            <a:picLocks noChangeAspect="1"/>
          </p:cNvPicPr>
          <p:nvPr/>
        </p:nvPicPr>
        <p:blipFill>
          <a:blip r:embed="rId7"/>
          <a:stretch>
            <a:fillRect/>
          </a:stretch>
        </p:blipFill>
        <p:spPr>
          <a:xfrm>
            <a:off x="8278140" y="2899413"/>
            <a:ext cx="1007777" cy="894477"/>
          </a:xfrm>
          <a:prstGeom prst="rect">
            <a:avLst/>
          </a:prstGeom>
        </p:spPr>
      </p:pic>
      <p:pic>
        <p:nvPicPr>
          <p:cNvPr id="31" name="Picture 30">
            <a:extLst>
              <a:ext uri="{FF2B5EF4-FFF2-40B4-BE49-F238E27FC236}">
                <a16:creationId xmlns:a16="http://schemas.microsoft.com/office/drawing/2014/main" id="{B222954A-8A2E-44AA-886E-3B3AC8DC067D}"/>
              </a:ext>
            </a:extLst>
          </p:cNvPr>
          <p:cNvPicPr>
            <a:picLocks noChangeAspect="1"/>
          </p:cNvPicPr>
          <p:nvPr/>
        </p:nvPicPr>
        <p:blipFill>
          <a:blip r:embed="rId8"/>
          <a:stretch>
            <a:fillRect/>
          </a:stretch>
        </p:blipFill>
        <p:spPr>
          <a:xfrm>
            <a:off x="5471231" y="4242103"/>
            <a:ext cx="974119" cy="927173"/>
          </a:xfrm>
          <a:prstGeom prst="rect">
            <a:avLst/>
          </a:prstGeom>
        </p:spPr>
      </p:pic>
      <p:pic>
        <p:nvPicPr>
          <p:cNvPr id="32" name="Picture 31">
            <a:extLst>
              <a:ext uri="{FF2B5EF4-FFF2-40B4-BE49-F238E27FC236}">
                <a16:creationId xmlns:a16="http://schemas.microsoft.com/office/drawing/2014/main" id="{53A74792-0263-4497-BA66-9B115150FCA1}"/>
              </a:ext>
            </a:extLst>
          </p:cNvPr>
          <p:cNvPicPr>
            <a:picLocks noChangeAspect="1"/>
          </p:cNvPicPr>
          <p:nvPr/>
        </p:nvPicPr>
        <p:blipFill>
          <a:blip r:embed="rId9"/>
          <a:stretch>
            <a:fillRect/>
          </a:stretch>
        </p:blipFill>
        <p:spPr>
          <a:xfrm>
            <a:off x="5627691" y="2868198"/>
            <a:ext cx="936618" cy="824862"/>
          </a:xfrm>
          <a:prstGeom prst="rect">
            <a:avLst/>
          </a:prstGeom>
        </p:spPr>
      </p:pic>
      <p:sp>
        <p:nvSpPr>
          <p:cNvPr id="14" name="Freeform: Shape 13">
            <a:extLst>
              <a:ext uri="{FF2B5EF4-FFF2-40B4-BE49-F238E27FC236}">
                <a16:creationId xmlns:a16="http://schemas.microsoft.com/office/drawing/2014/main" id="{202F7610-5940-40DA-B32F-AFB8E14519B7}"/>
              </a:ext>
            </a:extLst>
          </p:cNvPr>
          <p:cNvSpPr>
            <a:spLocks noChangeAspect="1"/>
          </p:cNvSpPr>
          <p:nvPr/>
        </p:nvSpPr>
        <p:spPr bwMode="auto">
          <a:xfrm flipV="1">
            <a:off x="7956382" y="4343575"/>
            <a:ext cx="1856541" cy="1844531"/>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rgbClr val="0078D7">
              <a:alpha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5" name="Picture 4">
            <a:extLst>
              <a:ext uri="{FF2B5EF4-FFF2-40B4-BE49-F238E27FC236}">
                <a16:creationId xmlns:a16="http://schemas.microsoft.com/office/drawing/2014/main" id="{C1D253AF-1625-49A3-9C9E-8BDD4861171A}"/>
              </a:ext>
            </a:extLst>
          </p:cNvPr>
          <p:cNvPicPr>
            <a:picLocks noChangeAspect="1"/>
          </p:cNvPicPr>
          <p:nvPr/>
        </p:nvPicPr>
        <p:blipFill rotWithShape="1">
          <a:blip r:embed="rId10"/>
          <a:srcRect r="56059"/>
          <a:stretch/>
        </p:blipFill>
        <p:spPr>
          <a:xfrm>
            <a:off x="10666093" y="4020399"/>
            <a:ext cx="1263345" cy="1428750"/>
          </a:xfrm>
          <a:prstGeom prst="rect">
            <a:avLst/>
          </a:prstGeom>
        </p:spPr>
      </p:pic>
      <p:cxnSp>
        <p:nvCxnSpPr>
          <p:cNvPr id="8" name="Straight Arrow Connector 7">
            <a:extLst>
              <a:ext uri="{FF2B5EF4-FFF2-40B4-BE49-F238E27FC236}">
                <a16:creationId xmlns:a16="http://schemas.microsoft.com/office/drawing/2014/main" id="{2AEEC2A9-31D6-4BEC-BC84-61FB290A3AF0}"/>
              </a:ext>
            </a:extLst>
          </p:cNvPr>
          <p:cNvCxnSpPr/>
          <p:nvPr/>
        </p:nvCxnSpPr>
        <p:spPr>
          <a:xfrm>
            <a:off x="6501016" y="4829750"/>
            <a:ext cx="1364371" cy="294572"/>
          </a:xfrm>
          <a:prstGeom prst="straightConnector1">
            <a:avLst/>
          </a:prstGeom>
          <a:ln w="28575">
            <a:solidFill>
              <a:schemeClr val="tx1">
                <a:lumMod val="75000"/>
                <a:lumOff val="25000"/>
              </a:schemeClr>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7D67EF-5742-420F-872F-BB9059DD3900}"/>
              </a:ext>
            </a:extLst>
          </p:cNvPr>
          <p:cNvCxnSpPr>
            <a:cxnSpLocks/>
          </p:cNvCxnSpPr>
          <p:nvPr/>
        </p:nvCxnSpPr>
        <p:spPr>
          <a:xfrm flipH="1">
            <a:off x="8857444" y="3840480"/>
            <a:ext cx="27208" cy="405087"/>
          </a:xfrm>
          <a:prstGeom prst="straightConnector1">
            <a:avLst/>
          </a:prstGeom>
          <a:ln w="28575">
            <a:solidFill>
              <a:schemeClr val="tx1">
                <a:lumMod val="75000"/>
                <a:lumOff val="25000"/>
              </a:schemeClr>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50FE131-C09D-4171-B7EC-3510E02DCD2E}"/>
              </a:ext>
            </a:extLst>
          </p:cNvPr>
          <p:cNvCxnSpPr>
            <a:cxnSpLocks/>
          </p:cNvCxnSpPr>
          <p:nvPr/>
        </p:nvCxnSpPr>
        <p:spPr>
          <a:xfrm>
            <a:off x="7865387" y="4256874"/>
            <a:ext cx="594294" cy="396044"/>
          </a:xfrm>
          <a:prstGeom prst="straightConnector1">
            <a:avLst/>
          </a:prstGeom>
          <a:ln w="28575">
            <a:solidFill>
              <a:schemeClr val="tx1">
                <a:lumMod val="75000"/>
                <a:lumOff val="25000"/>
              </a:schemeClr>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9959A6B-DD7A-4376-989C-194C645A2125}"/>
              </a:ext>
            </a:extLst>
          </p:cNvPr>
          <p:cNvCxnSpPr>
            <a:cxnSpLocks/>
          </p:cNvCxnSpPr>
          <p:nvPr/>
        </p:nvCxnSpPr>
        <p:spPr>
          <a:xfrm flipH="1">
            <a:off x="9418743" y="4092028"/>
            <a:ext cx="623675" cy="570002"/>
          </a:xfrm>
          <a:prstGeom prst="straightConnector1">
            <a:avLst/>
          </a:prstGeom>
          <a:ln w="28575">
            <a:solidFill>
              <a:schemeClr val="tx1">
                <a:lumMod val="75000"/>
                <a:lumOff val="25000"/>
              </a:schemeClr>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349E9EB-4780-41B8-AC95-D2C3CFD8DDAB}"/>
              </a:ext>
            </a:extLst>
          </p:cNvPr>
          <p:cNvCxnSpPr>
            <a:cxnSpLocks/>
          </p:cNvCxnSpPr>
          <p:nvPr/>
        </p:nvCxnSpPr>
        <p:spPr>
          <a:xfrm flipH="1">
            <a:off x="9864804" y="4977036"/>
            <a:ext cx="1075339" cy="327740"/>
          </a:xfrm>
          <a:prstGeom prst="straightConnector1">
            <a:avLst/>
          </a:prstGeom>
          <a:ln w="28575">
            <a:solidFill>
              <a:schemeClr val="tx1">
                <a:lumMod val="75000"/>
                <a:lumOff val="25000"/>
              </a:schemeClr>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2636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A3A0D-F2EB-4593-A27D-33B258464C55}"/>
              </a:ext>
            </a:extLst>
          </p:cNvPr>
          <p:cNvSpPr>
            <a:spLocks noGrp="1"/>
          </p:cNvSpPr>
          <p:nvPr>
            <p:ph type="title"/>
          </p:nvPr>
        </p:nvSpPr>
        <p:spPr/>
        <p:txBody>
          <a:bodyPr/>
          <a:lstStyle/>
          <a:p>
            <a:r>
              <a:rPr lang="en-US"/>
              <a:t>Works seamlessly with custom apps and resources</a:t>
            </a:r>
          </a:p>
        </p:txBody>
      </p:sp>
      <p:sp>
        <p:nvSpPr>
          <p:cNvPr id="4" name="Text Placeholder 3">
            <a:extLst>
              <a:ext uri="{FF2B5EF4-FFF2-40B4-BE49-F238E27FC236}">
                <a16:creationId xmlns:a16="http://schemas.microsoft.com/office/drawing/2014/main" id="{783C9603-8D57-4E6A-A0BC-16A13F07A35F}"/>
              </a:ext>
            </a:extLst>
          </p:cNvPr>
          <p:cNvSpPr>
            <a:spLocks noGrp="1"/>
          </p:cNvSpPr>
          <p:nvPr>
            <p:ph type="body" sz="quarter" idx="10"/>
          </p:nvPr>
        </p:nvSpPr>
        <p:spPr>
          <a:xfrm>
            <a:off x="757311" y="1716535"/>
            <a:ext cx="5743381" cy="3188565"/>
          </a:xfrm>
        </p:spPr>
        <p:txBody>
          <a:bodyPr/>
          <a:lstStyle/>
          <a:p>
            <a:r>
              <a:rPr lang="en-US"/>
              <a:t>Guests are just users in Azure AD</a:t>
            </a:r>
          </a:p>
          <a:p>
            <a:r>
              <a:rPr lang="en-US"/>
              <a:t>All Azure AD managed Apps and resources automatically support guests</a:t>
            </a:r>
          </a:p>
          <a:p>
            <a:r>
              <a:rPr lang="en-US"/>
              <a:t>Access to custom LOB apps and 3</a:t>
            </a:r>
            <a:r>
              <a:rPr lang="en-US" baseline="30000"/>
              <a:t>rd</a:t>
            </a:r>
            <a:r>
              <a:rPr lang="en-US"/>
              <a:t> party apps can be granted to guests</a:t>
            </a:r>
          </a:p>
        </p:txBody>
      </p:sp>
      <p:pic>
        <p:nvPicPr>
          <p:cNvPr id="5" name="Picture 4">
            <a:extLst>
              <a:ext uri="{FF2B5EF4-FFF2-40B4-BE49-F238E27FC236}">
                <a16:creationId xmlns:a16="http://schemas.microsoft.com/office/drawing/2014/main" id="{A3BEE62E-43F0-4230-B6BD-76A48C00FBE3}"/>
              </a:ext>
            </a:extLst>
          </p:cNvPr>
          <p:cNvPicPr>
            <a:picLocks noChangeAspect="1"/>
          </p:cNvPicPr>
          <p:nvPr/>
        </p:nvPicPr>
        <p:blipFill>
          <a:blip r:embed="rId2"/>
          <a:stretch>
            <a:fillRect/>
          </a:stretch>
        </p:blipFill>
        <p:spPr>
          <a:xfrm>
            <a:off x="8097520" y="1435497"/>
            <a:ext cx="3505200" cy="3533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249193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object 60">
            <a:extLst>
              <a:ext uri="{FF2B5EF4-FFF2-40B4-BE49-F238E27FC236}">
                <a16:creationId xmlns:a16="http://schemas.microsoft.com/office/drawing/2014/main" id="{4C939EDD-01A9-4BEF-BDFF-FAAF58E3D531}"/>
              </a:ext>
            </a:extLst>
          </p:cNvPr>
          <p:cNvSpPr/>
          <p:nvPr/>
        </p:nvSpPr>
        <p:spPr>
          <a:xfrm>
            <a:off x="1604581" y="1960295"/>
            <a:ext cx="2021354" cy="2025685"/>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60">
            <a:extLst>
              <a:ext uri="{FF2B5EF4-FFF2-40B4-BE49-F238E27FC236}">
                <a16:creationId xmlns:a16="http://schemas.microsoft.com/office/drawing/2014/main" id="{5147B757-0CBE-4C34-B2A2-68671EE2EA71}"/>
              </a:ext>
            </a:extLst>
          </p:cNvPr>
          <p:cNvSpPr/>
          <p:nvPr/>
        </p:nvSpPr>
        <p:spPr>
          <a:xfrm>
            <a:off x="1788522" y="2144631"/>
            <a:ext cx="1653472" cy="1657015"/>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148" name="Group 147">
            <a:extLst>
              <a:ext uri="{FF2B5EF4-FFF2-40B4-BE49-F238E27FC236}">
                <a16:creationId xmlns:a16="http://schemas.microsoft.com/office/drawing/2014/main" id="{3EA6FD46-110C-431B-8373-0E62A88BDE6A}"/>
              </a:ext>
            </a:extLst>
          </p:cNvPr>
          <p:cNvGrpSpPr/>
          <p:nvPr/>
        </p:nvGrpSpPr>
        <p:grpSpPr>
          <a:xfrm>
            <a:off x="5085323" y="1960295"/>
            <a:ext cx="2021354" cy="2025685"/>
            <a:chOff x="788560" y="2041126"/>
            <a:chExt cx="1613535" cy="1616992"/>
          </a:xfrm>
        </p:grpSpPr>
        <p:sp>
          <p:nvSpPr>
            <p:cNvPr id="149" name="object 60">
              <a:extLst>
                <a:ext uri="{FF2B5EF4-FFF2-40B4-BE49-F238E27FC236}">
                  <a16:creationId xmlns:a16="http://schemas.microsoft.com/office/drawing/2014/main" id="{68424C24-EFD1-4E9E-8848-427FE326F55A}"/>
                </a:ext>
              </a:extLst>
            </p:cNvPr>
            <p:cNvSpPr/>
            <p:nvPr/>
          </p:nvSpPr>
          <p:spPr>
            <a:xfrm>
              <a:off x="788560"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60">
              <a:extLst>
                <a:ext uri="{FF2B5EF4-FFF2-40B4-BE49-F238E27FC236}">
                  <a16:creationId xmlns:a16="http://schemas.microsoft.com/office/drawing/2014/main" id="{8F355750-7EC6-4BFE-8E07-2AF99D25088D}"/>
                </a:ext>
              </a:extLst>
            </p:cNvPr>
            <p:cNvSpPr/>
            <p:nvPr/>
          </p:nvSpPr>
          <p:spPr>
            <a:xfrm>
              <a:off x="928707"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rgbClr val="000000"/>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 name="Group 154">
            <a:extLst>
              <a:ext uri="{FF2B5EF4-FFF2-40B4-BE49-F238E27FC236}">
                <a16:creationId xmlns:a16="http://schemas.microsoft.com/office/drawing/2014/main" id="{719E0D84-A14B-4983-B31F-95BAB5D4F9A5}"/>
              </a:ext>
            </a:extLst>
          </p:cNvPr>
          <p:cNvGrpSpPr/>
          <p:nvPr/>
        </p:nvGrpSpPr>
        <p:grpSpPr>
          <a:xfrm>
            <a:off x="8585505" y="1960295"/>
            <a:ext cx="2021354" cy="2025685"/>
            <a:chOff x="6497289" y="2041126"/>
            <a:chExt cx="1613535" cy="1616992"/>
          </a:xfrm>
        </p:grpSpPr>
        <p:sp>
          <p:nvSpPr>
            <p:cNvPr id="158" name="object 60">
              <a:extLst>
                <a:ext uri="{FF2B5EF4-FFF2-40B4-BE49-F238E27FC236}">
                  <a16:creationId xmlns:a16="http://schemas.microsoft.com/office/drawing/2014/main" id="{034F0198-7F61-4E6C-9252-FAC67702F075}"/>
                </a:ext>
              </a:extLst>
            </p:cNvPr>
            <p:cNvSpPr/>
            <p:nvPr/>
          </p:nvSpPr>
          <p:spPr>
            <a:xfrm>
              <a:off x="6497289"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60">
              <a:extLst>
                <a:ext uri="{FF2B5EF4-FFF2-40B4-BE49-F238E27FC236}">
                  <a16:creationId xmlns:a16="http://schemas.microsoft.com/office/drawing/2014/main" id="{04BEDFFC-2C30-4ED0-9D1E-9FAEBD6D9A01}"/>
                </a:ext>
              </a:extLst>
            </p:cNvPr>
            <p:cNvSpPr/>
            <p:nvPr/>
          </p:nvSpPr>
          <p:spPr>
            <a:xfrm>
              <a:off x="6637436"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rgbClr val="000000"/>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itle 1">
            <a:extLst>
              <a:ext uri="{FF2B5EF4-FFF2-40B4-BE49-F238E27FC236}">
                <a16:creationId xmlns:a16="http://schemas.microsoft.com/office/drawing/2014/main" id="{ED8B627E-45D1-4239-A7F0-4589CE163DB5}"/>
              </a:ext>
            </a:extLst>
          </p:cNvPr>
          <p:cNvSpPr>
            <a:spLocks noGrp="1"/>
          </p:cNvSpPr>
          <p:nvPr>
            <p:ph type="title"/>
          </p:nvPr>
        </p:nvSpPr>
        <p:spPr>
          <a:xfrm>
            <a:off x="586740" y="303688"/>
            <a:ext cx="11018520" cy="553998"/>
          </a:xfrm>
        </p:spPr>
        <p:txBody>
          <a:bodyPr/>
          <a:lstStyle/>
          <a:p>
            <a:r>
              <a:rPr lang="en-US"/>
              <a:t>Bring Your Own Identity (BYOI)</a:t>
            </a:r>
          </a:p>
        </p:txBody>
      </p:sp>
      <p:sp>
        <p:nvSpPr>
          <p:cNvPr id="24" name="Rectangle 23">
            <a:extLst>
              <a:ext uri="{FF2B5EF4-FFF2-40B4-BE49-F238E27FC236}">
                <a16:creationId xmlns:a16="http://schemas.microsoft.com/office/drawing/2014/main" id="{B97E756D-388D-4016-B997-D5E00275F846}"/>
              </a:ext>
            </a:extLst>
          </p:cNvPr>
          <p:cNvSpPr/>
          <p:nvPr/>
        </p:nvSpPr>
        <p:spPr>
          <a:xfrm>
            <a:off x="482673" y="999309"/>
            <a:ext cx="6320063" cy="461665"/>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a:ea typeface="+mn-ea"/>
                <a:cs typeface="+mn-cs"/>
              </a:rPr>
              <a:t>Enabling work with any partner on the planet</a:t>
            </a:r>
          </a:p>
        </p:txBody>
      </p:sp>
      <p:pic>
        <p:nvPicPr>
          <p:cNvPr id="25" name="Picture 24">
            <a:extLst>
              <a:ext uri="{FF2B5EF4-FFF2-40B4-BE49-F238E27FC236}">
                <a16:creationId xmlns:a16="http://schemas.microsoft.com/office/drawing/2014/main" id="{A1A310F8-275A-4D68-A276-2D58FEBCDE1A}"/>
              </a:ext>
            </a:extLst>
          </p:cNvPr>
          <p:cNvPicPr>
            <a:picLocks noChangeAspect="1"/>
          </p:cNvPicPr>
          <p:nvPr/>
        </p:nvPicPr>
        <p:blipFill>
          <a:blip r:embed="rId3"/>
          <a:stretch>
            <a:fillRect/>
          </a:stretch>
        </p:blipFill>
        <p:spPr>
          <a:xfrm>
            <a:off x="2228709" y="2338992"/>
            <a:ext cx="773098" cy="773098"/>
          </a:xfrm>
          <a:prstGeom prst="rect">
            <a:avLst/>
          </a:prstGeom>
        </p:spPr>
      </p:pic>
      <p:pic>
        <p:nvPicPr>
          <p:cNvPr id="26" name="Picture 25">
            <a:extLst>
              <a:ext uri="{FF2B5EF4-FFF2-40B4-BE49-F238E27FC236}">
                <a16:creationId xmlns:a16="http://schemas.microsoft.com/office/drawing/2014/main" id="{0EB124C2-858F-4B29-ADBD-5830BAD49A64}"/>
              </a:ext>
            </a:extLst>
          </p:cNvPr>
          <p:cNvPicPr>
            <a:picLocks noChangeAspect="1"/>
          </p:cNvPicPr>
          <p:nvPr/>
        </p:nvPicPr>
        <p:blipFill>
          <a:blip r:embed="rId4"/>
          <a:stretch>
            <a:fillRect/>
          </a:stretch>
        </p:blipFill>
        <p:spPr>
          <a:xfrm>
            <a:off x="5819221" y="2459615"/>
            <a:ext cx="553558" cy="609029"/>
          </a:xfrm>
          <a:prstGeom prst="rect">
            <a:avLst/>
          </a:prstGeom>
        </p:spPr>
      </p:pic>
      <p:pic>
        <p:nvPicPr>
          <p:cNvPr id="27" name="Picture 26">
            <a:extLst>
              <a:ext uri="{FF2B5EF4-FFF2-40B4-BE49-F238E27FC236}">
                <a16:creationId xmlns:a16="http://schemas.microsoft.com/office/drawing/2014/main" id="{7C113947-6D99-4AC7-A898-C780BAE2E7A8}"/>
              </a:ext>
            </a:extLst>
          </p:cNvPr>
          <p:cNvPicPr>
            <a:picLocks noChangeAspect="1"/>
          </p:cNvPicPr>
          <p:nvPr/>
        </p:nvPicPr>
        <p:blipFill>
          <a:blip r:embed="rId5"/>
          <a:stretch>
            <a:fillRect/>
          </a:stretch>
        </p:blipFill>
        <p:spPr>
          <a:xfrm>
            <a:off x="9276142" y="2382975"/>
            <a:ext cx="640080" cy="640080"/>
          </a:xfrm>
          <a:prstGeom prst="rect">
            <a:avLst/>
          </a:prstGeom>
        </p:spPr>
      </p:pic>
      <p:sp>
        <p:nvSpPr>
          <p:cNvPr id="28" name="Rectangle 27">
            <a:extLst>
              <a:ext uri="{FF2B5EF4-FFF2-40B4-BE49-F238E27FC236}">
                <a16:creationId xmlns:a16="http://schemas.microsoft.com/office/drawing/2014/main" id="{71D9A50B-F8BC-4AD4-8CB6-03059F78E53F}"/>
              </a:ext>
            </a:extLst>
          </p:cNvPr>
          <p:cNvSpPr/>
          <p:nvPr/>
        </p:nvSpPr>
        <p:spPr>
          <a:xfrm>
            <a:off x="1604580" y="4493398"/>
            <a:ext cx="2432983" cy="691948"/>
          </a:xfrm>
          <a:prstGeom prst="rect">
            <a:avLst/>
          </a:prstGeom>
          <a:noFill/>
          <a:ln>
            <a:noFill/>
          </a:ln>
        </p:spPr>
        <p:txBody>
          <a:bodyPr wrap="square" lIns="0" tIns="0" rIns="0" bIns="0" anchor="ctr" anchorCtr="1">
            <a:noAutofit/>
          </a:bodyPr>
          <a:lstStyle/>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Azure AD </a:t>
            </a:r>
          </a:p>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One-time passcodes</a:t>
            </a:r>
          </a:p>
        </p:txBody>
      </p:sp>
      <p:sp>
        <p:nvSpPr>
          <p:cNvPr id="29" name="Rectangle 28">
            <a:extLst>
              <a:ext uri="{FF2B5EF4-FFF2-40B4-BE49-F238E27FC236}">
                <a16:creationId xmlns:a16="http://schemas.microsoft.com/office/drawing/2014/main" id="{B1FC2F0F-37FD-4D0C-8327-9C6A1DDC13EE}"/>
              </a:ext>
            </a:extLst>
          </p:cNvPr>
          <p:cNvSpPr/>
          <p:nvPr/>
        </p:nvSpPr>
        <p:spPr>
          <a:xfrm>
            <a:off x="5076160" y="4493397"/>
            <a:ext cx="2340935" cy="659537"/>
          </a:xfrm>
          <a:prstGeom prst="rect">
            <a:avLst/>
          </a:prstGeom>
          <a:noFill/>
          <a:ln>
            <a:noFill/>
          </a:ln>
        </p:spPr>
        <p:txBody>
          <a:bodyPr wrap="square" lIns="0" tIns="0" rIns="0" bIns="0" anchor="ctr" anchorCtr="1">
            <a:noAutofit/>
          </a:bodyPr>
          <a:lstStyle/>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Direct federation</a:t>
            </a:r>
          </a:p>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One-time passcodes</a:t>
            </a:r>
          </a:p>
        </p:txBody>
      </p:sp>
      <p:sp>
        <p:nvSpPr>
          <p:cNvPr id="30" name="Rectangle 29">
            <a:extLst>
              <a:ext uri="{FF2B5EF4-FFF2-40B4-BE49-F238E27FC236}">
                <a16:creationId xmlns:a16="http://schemas.microsoft.com/office/drawing/2014/main" id="{44A2CD50-2A65-4ACC-99F5-140669E1FCD4}"/>
              </a:ext>
            </a:extLst>
          </p:cNvPr>
          <p:cNvSpPr/>
          <p:nvPr/>
        </p:nvSpPr>
        <p:spPr>
          <a:xfrm>
            <a:off x="8455691" y="4493397"/>
            <a:ext cx="2379646" cy="1157713"/>
          </a:xfrm>
          <a:prstGeom prst="rect">
            <a:avLst/>
          </a:prstGeom>
          <a:noFill/>
          <a:ln>
            <a:noFill/>
          </a:ln>
        </p:spPr>
        <p:txBody>
          <a:bodyPr wrap="square" lIns="0" tIns="0" rIns="0" bIns="0" anchor="ctr" anchorCtr="1">
            <a:noAutofit/>
          </a:bodyPr>
          <a:lstStyle/>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Microsoft accounts</a:t>
            </a:r>
          </a:p>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Google federation</a:t>
            </a:r>
          </a:p>
          <a:p>
            <a:pPr marL="0" marR="0" lvl="0" indent="0" algn="l" defTabSz="878441" rtl="0" eaLnBrk="1" fontAlgn="base" latinLnBrk="0" hangingPunct="1">
              <a:lnSpc>
                <a:spcPct val="90000"/>
              </a:lnSpc>
              <a:spcBef>
                <a:spcPts val="1200"/>
              </a:spcBef>
              <a:spcAft>
                <a:spcPct val="0"/>
              </a:spcAft>
              <a:buClrTx/>
              <a:buSzTx/>
              <a:buFontTx/>
              <a:buNone/>
              <a:tabLst/>
              <a:defRPr/>
            </a:pPr>
            <a:r>
              <a:rPr kumimoji="0" lang="en-US" sz="20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One-time passcodes</a:t>
            </a:r>
          </a:p>
        </p:txBody>
      </p:sp>
      <p:sp>
        <p:nvSpPr>
          <p:cNvPr id="35" name="Rectangle 34">
            <a:extLst>
              <a:ext uri="{FF2B5EF4-FFF2-40B4-BE49-F238E27FC236}">
                <a16:creationId xmlns:a16="http://schemas.microsoft.com/office/drawing/2014/main" id="{0F4E525F-4A9E-440C-BA7E-56756396E07D}"/>
              </a:ext>
            </a:extLst>
          </p:cNvPr>
          <p:cNvSpPr/>
          <p:nvPr/>
        </p:nvSpPr>
        <p:spPr>
          <a:xfrm>
            <a:off x="2095725" y="3134720"/>
            <a:ext cx="1039067" cy="338554"/>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78D7"/>
                </a:solidFill>
                <a:effectLst/>
                <a:uLnTx/>
                <a:uFillTx/>
                <a:latin typeface="Segoe Pro SemiLight" panose="020B0402040204020203" pitchFamily="34" charset="0"/>
                <a:ea typeface="+mn-ea"/>
                <a:cs typeface="+mn-cs"/>
              </a:rPr>
              <a:t>Azure AD</a:t>
            </a:r>
            <a:endParaRPr kumimoji="0" lang="en-US" sz="1800" b="0" i="0" u="none" strike="noStrike" kern="0" cap="none" spc="0" normalizeH="0" baseline="0" noProof="0">
              <a:ln>
                <a:noFill/>
              </a:ln>
              <a:solidFill>
                <a:srgbClr val="0078D7"/>
              </a:solidFill>
              <a:effectLst/>
              <a:uLnTx/>
              <a:uFillTx/>
              <a:latin typeface="Segoe Pro SemiLight" panose="020B0402040204020203" pitchFamily="34" charset="0"/>
              <a:ea typeface="+mn-ea"/>
              <a:cs typeface="+mn-cs"/>
            </a:endParaRPr>
          </a:p>
        </p:txBody>
      </p:sp>
      <p:sp>
        <p:nvSpPr>
          <p:cNvPr id="36" name="Rectangle 35">
            <a:extLst>
              <a:ext uri="{FF2B5EF4-FFF2-40B4-BE49-F238E27FC236}">
                <a16:creationId xmlns:a16="http://schemas.microsoft.com/office/drawing/2014/main" id="{527C8919-5DD8-4AB5-B0EF-B6F5DA4C872D}"/>
              </a:ext>
            </a:extLst>
          </p:cNvPr>
          <p:cNvSpPr/>
          <p:nvPr/>
        </p:nvSpPr>
        <p:spPr>
          <a:xfrm>
            <a:off x="5449062" y="3134720"/>
            <a:ext cx="1293876" cy="301621"/>
          </a:xfrm>
          <a:prstGeom prst="rect">
            <a:avLst/>
          </a:prstGeom>
        </p:spPr>
        <p:txBody>
          <a:bodyPr wrap="square">
            <a:spAutoFit/>
          </a:bodyPr>
          <a:lstStyle/>
          <a:p>
            <a:pPr marL="0" marR="0" lvl="0" indent="0" algn="ctr" defTabSz="914367" rtl="0" eaLnBrk="1" fontAlgn="auto" latinLnBrk="0" hangingPunct="1">
              <a:lnSpc>
                <a:spcPct val="85000"/>
              </a:lnSpc>
              <a:spcBef>
                <a:spcPts val="0"/>
              </a:spcBef>
              <a:spcAft>
                <a:spcPts val="0"/>
              </a:spcAft>
              <a:buClrTx/>
              <a:buSzTx/>
              <a:buFontTx/>
              <a:buNone/>
              <a:tabLst/>
              <a:defRPr/>
            </a:pPr>
            <a:r>
              <a:rPr kumimoji="0" lang="en-US" sz="1600" b="0" i="0" u="none" strike="noStrike" kern="0" cap="none" spc="0" normalizeH="0" baseline="0" noProof="0">
                <a:ln>
                  <a:noFill/>
                </a:ln>
                <a:solidFill>
                  <a:srgbClr val="0078D7"/>
                </a:solidFill>
                <a:effectLst/>
                <a:uLnTx/>
                <a:uFillTx/>
                <a:latin typeface="Segoe Pro SemiLight" panose="020B0402040204020203" pitchFamily="34" charset="0"/>
                <a:ea typeface="+mn-ea"/>
                <a:cs typeface="+mn-cs"/>
              </a:rPr>
              <a:t>IT managed</a:t>
            </a:r>
            <a:endParaRPr kumimoji="0" lang="en-US" sz="1800" b="0" i="0" u="none" strike="noStrike" kern="0" cap="none" spc="0" normalizeH="0" baseline="0" noProof="0">
              <a:ln>
                <a:noFill/>
              </a:ln>
              <a:solidFill>
                <a:srgbClr val="0078D7"/>
              </a:solidFill>
              <a:effectLst/>
              <a:uLnTx/>
              <a:uFillTx/>
              <a:latin typeface="Segoe Pro SemiLight" panose="020B0402040204020203" pitchFamily="34" charset="0"/>
              <a:ea typeface="+mn-ea"/>
              <a:cs typeface="+mn-cs"/>
            </a:endParaRPr>
          </a:p>
        </p:txBody>
      </p:sp>
      <p:sp>
        <p:nvSpPr>
          <p:cNvPr id="41" name="Rectangle 40">
            <a:extLst>
              <a:ext uri="{FF2B5EF4-FFF2-40B4-BE49-F238E27FC236}">
                <a16:creationId xmlns:a16="http://schemas.microsoft.com/office/drawing/2014/main" id="{2621D14E-D8E9-48CA-A554-91EB65653884}"/>
              </a:ext>
            </a:extLst>
          </p:cNvPr>
          <p:cNvSpPr/>
          <p:nvPr/>
        </p:nvSpPr>
        <p:spPr>
          <a:xfrm>
            <a:off x="8949244" y="3134720"/>
            <a:ext cx="1293876" cy="301621"/>
          </a:xfrm>
          <a:prstGeom prst="rect">
            <a:avLst/>
          </a:prstGeom>
        </p:spPr>
        <p:txBody>
          <a:bodyPr wrap="square">
            <a:spAutoFit/>
          </a:bodyPr>
          <a:lstStyle/>
          <a:p>
            <a:pPr marL="0" marR="0" lvl="0" indent="0" algn="ctr" defTabSz="914367" rtl="0" eaLnBrk="1" fontAlgn="auto" latinLnBrk="0" hangingPunct="1">
              <a:lnSpc>
                <a:spcPct val="85000"/>
              </a:lnSpc>
              <a:spcBef>
                <a:spcPts val="0"/>
              </a:spcBef>
              <a:spcAft>
                <a:spcPts val="0"/>
              </a:spcAft>
              <a:buClrTx/>
              <a:buSzTx/>
              <a:buFontTx/>
              <a:buNone/>
              <a:tabLst/>
              <a:defRPr/>
            </a:pPr>
            <a:r>
              <a:rPr kumimoji="0" lang="en-US" sz="1600" b="0" i="0" u="none" strike="noStrike" kern="0" cap="none" spc="0" normalizeH="0" baseline="0" noProof="0">
                <a:ln>
                  <a:noFill/>
                </a:ln>
                <a:solidFill>
                  <a:srgbClr val="0078D7"/>
                </a:solidFill>
                <a:effectLst/>
                <a:uLnTx/>
                <a:uFillTx/>
                <a:latin typeface="Segoe Pro SemiLight" panose="020B0402040204020203" pitchFamily="34" charset="0"/>
                <a:ea typeface="+mn-ea"/>
                <a:cs typeface="+mn-cs"/>
              </a:rPr>
              <a:t>No IT</a:t>
            </a:r>
            <a:endParaRPr kumimoji="0" lang="en-US" sz="1800" b="0" i="0" u="none" strike="noStrike" kern="0" cap="none" spc="0" normalizeH="0" baseline="0" noProof="0">
              <a:ln>
                <a:noFill/>
              </a:ln>
              <a:solidFill>
                <a:srgbClr val="0078D7"/>
              </a:solidFill>
              <a:effectLst/>
              <a:uLnTx/>
              <a:uFillTx/>
              <a:latin typeface="Segoe Pro SemiLight" panose="020B0402040204020203" pitchFamily="34" charset="0"/>
              <a:ea typeface="+mn-ea"/>
              <a:cs typeface="+mn-cs"/>
            </a:endParaRPr>
          </a:p>
        </p:txBody>
      </p:sp>
      <p:sp>
        <p:nvSpPr>
          <p:cNvPr id="21" name="check 3" title="Icon of a checkmark with a circle around it">
            <a:extLst>
              <a:ext uri="{FF2B5EF4-FFF2-40B4-BE49-F238E27FC236}">
                <a16:creationId xmlns:a16="http://schemas.microsoft.com/office/drawing/2014/main" id="{36945925-57AB-4463-B6D3-74921C673792}"/>
              </a:ext>
            </a:extLst>
          </p:cNvPr>
          <p:cNvSpPr>
            <a:spLocks noChangeAspect="1" noEditPoints="1"/>
          </p:cNvSpPr>
          <p:nvPr/>
        </p:nvSpPr>
        <p:spPr bwMode="auto">
          <a:xfrm>
            <a:off x="2887688" y="4476456"/>
            <a:ext cx="274320" cy="272729"/>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solidFill>
            <a:srgbClr val="FFFFFF"/>
          </a:solidFill>
          <a:ln w="15875" cap="sq">
            <a:solidFill>
              <a:srgbClr val="70AC2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 name="check 3" title="Icon of a checkmark with a circle around it">
            <a:extLst>
              <a:ext uri="{FF2B5EF4-FFF2-40B4-BE49-F238E27FC236}">
                <a16:creationId xmlns:a16="http://schemas.microsoft.com/office/drawing/2014/main" id="{5C358168-46D1-4ACF-9E7F-E15F8F87711A}"/>
              </a:ext>
            </a:extLst>
          </p:cNvPr>
          <p:cNvSpPr>
            <a:spLocks noChangeAspect="1" noEditPoints="1"/>
          </p:cNvSpPr>
          <p:nvPr/>
        </p:nvSpPr>
        <p:spPr bwMode="auto">
          <a:xfrm>
            <a:off x="2738160" y="6302757"/>
            <a:ext cx="274320" cy="272729"/>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solidFill>
            <a:srgbClr val="FFFFFF"/>
          </a:solidFill>
          <a:ln w="15875" cap="sq">
            <a:solidFill>
              <a:srgbClr val="70AC2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 name="Rectangle 2">
            <a:extLst>
              <a:ext uri="{FF2B5EF4-FFF2-40B4-BE49-F238E27FC236}">
                <a16:creationId xmlns:a16="http://schemas.microsoft.com/office/drawing/2014/main" id="{4FD6D312-6989-4E3F-898B-E428FE6F9958}"/>
              </a:ext>
            </a:extLst>
          </p:cNvPr>
          <p:cNvSpPr/>
          <p:nvPr/>
        </p:nvSpPr>
        <p:spPr>
          <a:xfrm>
            <a:off x="3021274" y="6260805"/>
            <a:ext cx="2009396"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Generally available</a:t>
            </a: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2" name="Rectangle 31">
            <a:extLst>
              <a:ext uri="{FF2B5EF4-FFF2-40B4-BE49-F238E27FC236}">
                <a16:creationId xmlns:a16="http://schemas.microsoft.com/office/drawing/2014/main" id="{A1854382-8096-4B2F-BB17-74522A6FCD33}"/>
              </a:ext>
            </a:extLst>
          </p:cNvPr>
          <p:cNvSpPr/>
          <p:nvPr/>
        </p:nvSpPr>
        <p:spPr>
          <a:xfrm>
            <a:off x="5667803" y="6260805"/>
            <a:ext cx="1591526"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Public Preview</a:t>
            </a: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F6C17F9B-6FA7-4CDB-B593-F314BC755D7C}"/>
              </a:ext>
            </a:extLst>
          </p:cNvPr>
          <p:cNvSpPr/>
          <p:nvPr/>
        </p:nvSpPr>
        <p:spPr>
          <a:xfrm>
            <a:off x="7972853" y="6260805"/>
            <a:ext cx="1501501"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9" normalizeH="0" baseline="0" noProof="0">
                <a:ln>
                  <a:noFill/>
                </a:ln>
                <a:solidFill>
                  <a:srgbClr val="505050"/>
                </a:solidFill>
                <a:effectLst/>
                <a:uLnTx/>
                <a:uFillTx/>
                <a:latin typeface="Segoe UI"/>
                <a:ea typeface="Segoe UI" pitchFamily="34" charset="0"/>
                <a:cs typeface="Segoe UI" pitchFamily="34" charset="0"/>
              </a:rPr>
              <a:t>Coming soon</a:t>
            </a: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7" name="Eye" title="Icon of an eye">
            <a:extLst>
              <a:ext uri="{FF2B5EF4-FFF2-40B4-BE49-F238E27FC236}">
                <a16:creationId xmlns:a16="http://schemas.microsoft.com/office/drawing/2014/main" id="{46AE428D-5C73-49A7-AA31-48978092E6BB}"/>
              </a:ext>
            </a:extLst>
          </p:cNvPr>
          <p:cNvSpPr>
            <a:spLocks noChangeAspect="1" noEditPoints="1"/>
          </p:cNvSpPr>
          <p:nvPr/>
        </p:nvSpPr>
        <p:spPr bwMode="auto">
          <a:xfrm>
            <a:off x="7329935" y="4514124"/>
            <a:ext cx="365760" cy="201943"/>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solidFill>
            <a:srgbClr val="FFFFFF"/>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 name="DevUpdate_ECC5" title="Icon of a clock with an arrow around it pointing clockwise">
            <a:extLst>
              <a:ext uri="{FF2B5EF4-FFF2-40B4-BE49-F238E27FC236}">
                <a16:creationId xmlns:a16="http://schemas.microsoft.com/office/drawing/2014/main" id="{3489C87E-B9F1-45BF-BA0A-095215A0B9EF}"/>
              </a:ext>
            </a:extLst>
          </p:cNvPr>
          <p:cNvSpPr>
            <a:spLocks noChangeAspect="1" noEditPoints="1"/>
          </p:cNvSpPr>
          <p:nvPr/>
        </p:nvSpPr>
        <p:spPr bwMode="auto">
          <a:xfrm>
            <a:off x="7675086" y="6308278"/>
            <a:ext cx="274320" cy="274386"/>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9" name="check 3" title="Icon of a checkmark with a circle around it">
            <a:extLst>
              <a:ext uri="{FF2B5EF4-FFF2-40B4-BE49-F238E27FC236}">
                <a16:creationId xmlns:a16="http://schemas.microsoft.com/office/drawing/2014/main" id="{9A8ECA2B-6DA8-4A00-AFD4-8E39A231DB30}"/>
              </a:ext>
            </a:extLst>
          </p:cNvPr>
          <p:cNvSpPr>
            <a:spLocks noChangeAspect="1" noEditPoints="1"/>
          </p:cNvSpPr>
          <p:nvPr/>
        </p:nvSpPr>
        <p:spPr bwMode="auto">
          <a:xfrm>
            <a:off x="10723968" y="4506753"/>
            <a:ext cx="274320" cy="272729"/>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solidFill>
            <a:srgbClr val="FFFFFF"/>
          </a:solidFill>
          <a:ln w="15875" cap="sq">
            <a:solidFill>
              <a:srgbClr val="70AC2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0" name="DevUpdate_ECC5" title="Icon of a clock with an arrow around it pointing clockwise">
            <a:extLst>
              <a:ext uri="{FF2B5EF4-FFF2-40B4-BE49-F238E27FC236}">
                <a16:creationId xmlns:a16="http://schemas.microsoft.com/office/drawing/2014/main" id="{11E55630-865E-43C9-B565-E231D607F299}"/>
              </a:ext>
            </a:extLst>
          </p:cNvPr>
          <p:cNvSpPr>
            <a:spLocks noChangeAspect="1" noEditPoints="1"/>
          </p:cNvSpPr>
          <p:nvPr/>
        </p:nvSpPr>
        <p:spPr bwMode="auto">
          <a:xfrm>
            <a:off x="4025972" y="4923312"/>
            <a:ext cx="274320" cy="274386"/>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2" name="DevUpdate_ECC5" title="Icon of a clock with an arrow around it pointing clockwise">
            <a:extLst>
              <a:ext uri="{FF2B5EF4-FFF2-40B4-BE49-F238E27FC236}">
                <a16:creationId xmlns:a16="http://schemas.microsoft.com/office/drawing/2014/main" id="{660A2938-8F04-4C59-B8AD-508FFBF1A8E5}"/>
              </a:ext>
            </a:extLst>
          </p:cNvPr>
          <p:cNvSpPr>
            <a:spLocks noChangeAspect="1" noEditPoints="1"/>
          </p:cNvSpPr>
          <p:nvPr/>
        </p:nvSpPr>
        <p:spPr bwMode="auto">
          <a:xfrm>
            <a:off x="7617390" y="4878548"/>
            <a:ext cx="274320" cy="274386"/>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3" name="Eye" title="Icon of an eye">
            <a:extLst>
              <a:ext uri="{FF2B5EF4-FFF2-40B4-BE49-F238E27FC236}">
                <a16:creationId xmlns:a16="http://schemas.microsoft.com/office/drawing/2014/main" id="{37C6AA82-4202-4B0A-9DF9-76A9501E9270}"/>
              </a:ext>
            </a:extLst>
          </p:cNvPr>
          <p:cNvSpPr>
            <a:spLocks noChangeAspect="1" noEditPoints="1"/>
          </p:cNvSpPr>
          <p:nvPr/>
        </p:nvSpPr>
        <p:spPr bwMode="auto">
          <a:xfrm>
            <a:off x="5296245" y="6344500"/>
            <a:ext cx="365760" cy="201943"/>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solidFill>
            <a:srgbClr val="FFFFFF"/>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6" name="Straight Connector 5">
            <a:extLst>
              <a:ext uri="{FF2B5EF4-FFF2-40B4-BE49-F238E27FC236}">
                <a16:creationId xmlns:a16="http://schemas.microsoft.com/office/drawing/2014/main" id="{3BFAE4AC-B868-4360-BE93-EA7AA5BB63CB}"/>
              </a:ext>
            </a:extLst>
          </p:cNvPr>
          <p:cNvCxnSpPr/>
          <p:nvPr/>
        </p:nvCxnSpPr>
        <p:spPr>
          <a:xfrm>
            <a:off x="1593850" y="6059238"/>
            <a:ext cx="9004300"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45" name="Table 44">
            <a:extLst>
              <a:ext uri="{FF2B5EF4-FFF2-40B4-BE49-F238E27FC236}">
                <a16:creationId xmlns:a16="http://schemas.microsoft.com/office/drawing/2014/main" id="{C273C205-80AA-4D58-8BB6-BFA9D89F937E}"/>
              </a:ext>
            </a:extLst>
          </p:cNvPr>
          <p:cNvGraphicFramePr>
            <a:graphicFrameLocks noGrp="1"/>
          </p:cNvGraphicFramePr>
          <p:nvPr/>
        </p:nvGraphicFramePr>
        <p:xfrm>
          <a:off x="262343" y="7333551"/>
          <a:ext cx="11667314" cy="1652170"/>
        </p:xfrm>
        <a:graphic>
          <a:graphicData uri="http://schemas.openxmlformats.org/drawingml/2006/table">
            <a:tbl>
              <a:tblPr firstRow="1" bandRow="1">
                <a:tableStyleId>{5C22544A-7EE6-4342-B048-85BDC9FD1C3A}</a:tableStyleId>
              </a:tblPr>
              <a:tblGrid>
                <a:gridCol w="1820795">
                  <a:extLst>
                    <a:ext uri="{9D8B030D-6E8A-4147-A177-3AD203B41FA5}">
                      <a16:colId xmlns:a16="http://schemas.microsoft.com/office/drawing/2014/main" val="774025996"/>
                    </a:ext>
                  </a:extLst>
                </a:gridCol>
                <a:gridCol w="4018599">
                  <a:extLst>
                    <a:ext uri="{9D8B030D-6E8A-4147-A177-3AD203B41FA5}">
                      <a16:colId xmlns:a16="http://schemas.microsoft.com/office/drawing/2014/main" val="1511660052"/>
                    </a:ext>
                  </a:extLst>
                </a:gridCol>
                <a:gridCol w="2913960">
                  <a:extLst>
                    <a:ext uri="{9D8B030D-6E8A-4147-A177-3AD203B41FA5}">
                      <a16:colId xmlns:a16="http://schemas.microsoft.com/office/drawing/2014/main" val="2416560965"/>
                    </a:ext>
                  </a:extLst>
                </a:gridCol>
                <a:gridCol w="2913960">
                  <a:extLst>
                    <a:ext uri="{9D8B030D-6E8A-4147-A177-3AD203B41FA5}">
                      <a16:colId xmlns:a16="http://schemas.microsoft.com/office/drawing/2014/main" val="1116952337"/>
                    </a:ext>
                  </a:extLst>
                </a:gridCol>
              </a:tblGrid>
              <a:tr h="0">
                <a:tc>
                  <a:txBody>
                    <a:bodyPr/>
                    <a:lstStyle/>
                    <a:p>
                      <a:r>
                        <a:rPr lang="en-US" sz="900"/>
                        <a:t>Partner Type</a:t>
                      </a:r>
                    </a:p>
                  </a:txBody>
                  <a:tcPr marL="89642" marR="89642" marT="44821" marB="44821"/>
                </a:tc>
                <a:tc>
                  <a:txBody>
                    <a:bodyPr/>
                    <a:lstStyle/>
                    <a:p>
                      <a:r>
                        <a:rPr lang="en-US" sz="900"/>
                        <a:t>Description</a:t>
                      </a:r>
                    </a:p>
                  </a:txBody>
                  <a:tcPr marL="89642" marR="89642" marT="44821" marB="44821"/>
                </a:tc>
                <a:tc>
                  <a:txBody>
                    <a:bodyPr/>
                    <a:lstStyle/>
                    <a:p>
                      <a:r>
                        <a:rPr lang="en-US" sz="900"/>
                        <a:t>Current</a:t>
                      </a:r>
                    </a:p>
                  </a:txBody>
                  <a:tcPr marL="89642" marR="89642" marT="44821" marB="44821"/>
                </a:tc>
                <a:tc>
                  <a:txBody>
                    <a:bodyPr/>
                    <a:lstStyle/>
                    <a:p>
                      <a:r>
                        <a:rPr lang="en-US" sz="900"/>
                        <a:t>Roadmap</a:t>
                      </a:r>
                    </a:p>
                  </a:txBody>
                  <a:tcPr marL="89642" marR="89642" marT="44821" marB="44821"/>
                </a:tc>
                <a:extLst>
                  <a:ext uri="{0D108BD9-81ED-4DB2-BD59-A6C34878D82A}">
                    <a16:rowId xmlns:a16="http://schemas.microsoft.com/office/drawing/2014/main" val="3291843425"/>
                  </a:ext>
                </a:extLst>
              </a:tr>
              <a:tr h="0">
                <a:tc rowSpan="2">
                  <a:txBody>
                    <a:bodyPr/>
                    <a:lstStyle/>
                    <a:p>
                      <a:r>
                        <a:rPr lang="en-US" sz="700"/>
                        <a:t>Type 1: </a:t>
                      </a:r>
                      <a:r>
                        <a:rPr lang="en-US" sz="700" b="1"/>
                        <a:t>PARTNERS WITH Azure AD</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a:t>Partner has an Azure AD and the user has an account</a:t>
                      </a:r>
                    </a:p>
                  </a:txBody>
                  <a:tcPr marL="89642" marR="89642" marT="44821" marB="44821"/>
                </a:tc>
                <a:tc>
                  <a:txBody>
                    <a:bodyPr/>
                    <a:lstStyle/>
                    <a:p>
                      <a:r>
                        <a:rPr lang="en-US" sz="700"/>
                        <a:t>Supported</a:t>
                      </a:r>
                    </a:p>
                  </a:txBody>
                  <a:tcPr marL="89642" marR="89642" marT="44821" marB="44821"/>
                </a:tc>
                <a:tc>
                  <a:txBody>
                    <a:bodyPr/>
                    <a:lstStyle/>
                    <a:p>
                      <a:endParaRPr lang="en-US" sz="700"/>
                    </a:p>
                  </a:txBody>
                  <a:tcPr marL="89642" marR="89642" marT="44821" marB="44821"/>
                </a:tc>
                <a:extLst>
                  <a:ext uri="{0D108BD9-81ED-4DB2-BD59-A6C34878D82A}">
                    <a16:rowId xmlns:a16="http://schemas.microsoft.com/office/drawing/2014/main" val="1792101313"/>
                  </a:ext>
                </a:extLst>
              </a:tr>
              <a:tr h="0">
                <a:tc vMerge="1">
                  <a:txBody>
                    <a:bodyPr/>
                    <a:lstStyle/>
                    <a:p>
                      <a:endParaRPr lang="en-US"/>
                    </a:p>
                  </a:txBody>
                  <a:tcPr/>
                </a:tc>
                <a:tc>
                  <a:txBody>
                    <a:bodyPr/>
                    <a:lstStyle/>
                    <a:p>
                      <a:r>
                        <a:rPr lang="en-US" sz="700"/>
                        <a:t>Partner has an Azure AD but the user doesn’t have an Azure AD account</a:t>
                      </a:r>
                    </a:p>
                  </a:txBody>
                  <a:tcPr marL="89642" marR="89642" marT="44821" marB="44821"/>
                </a:tc>
                <a:tc>
                  <a:txBody>
                    <a:bodyPr/>
                    <a:lstStyle/>
                    <a:p>
                      <a:r>
                        <a:rPr lang="en-US" sz="700"/>
                        <a:t>Not supported</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1">
                          <a:solidFill>
                            <a:schemeClr val="tx1"/>
                          </a:solidFill>
                          <a:highlight>
                            <a:srgbClr val="FFFF00"/>
                          </a:highlight>
                        </a:rPr>
                        <a:t>Private Preview: Email-based</a:t>
                      </a:r>
                      <a:r>
                        <a:rPr lang="en-US" sz="700">
                          <a:solidFill>
                            <a:schemeClr val="tx1"/>
                          </a:solidFill>
                          <a:highlight>
                            <a:srgbClr val="FFFF00"/>
                          </a:highlight>
                        </a:rPr>
                        <a:t> Sign-in with OTP</a:t>
                      </a:r>
                      <a:endParaRPr lang="en-US" sz="700">
                        <a:solidFill>
                          <a:srgbClr val="0078D7"/>
                        </a:solidFill>
                        <a:highlight>
                          <a:srgbClr val="FFFF00"/>
                        </a:highlight>
                      </a:endParaRPr>
                    </a:p>
                    <a:p>
                      <a:endParaRPr lang="en-US" sz="700"/>
                    </a:p>
                  </a:txBody>
                  <a:tcPr marL="89642" marR="89642" marT="44821" marB="44821"/>
                </a:tc>
                <a:extLst>
                  <a:ext uri="{0D108BD9-81ED-4DB2-BD59-A6C34878D82A}">
                    <a16:rowId xmlns:a16="http://schemas.microsoft.com/office/drawing/2014/main" val="491549486"/>
                  </a:ext>
                </a:extLst>
              </a:tr>
              <a:tr h="0">
                <a:tc>
                  <a:txBody>
                    <a:bodyPr/>
                    <a:lstStyle/>
                    <a:p>
                      <a:r>
                        <a:rPr lang="en-US" sz="700"/>
                        <a:t>Type 2: </a:t>
                      </a:r>
                    </a:p>
                    <a:p>
                      <a:r>
                        <a:rPr lang="en-US" sz="700" b="1"/>
                        <a:t>PARTNERS WITHOUT Azure AD</a:t>
                      </a:r>
                    </a:p>
                    <a:p>
                      <a:endParaRPr lang="en-US" sz="700"/>
                    </a:p>
                  </a:txBody>
                  <a:tcPr marL="89642" marR="89642" marT="44821" marB="44821"/>
                </a:tc>
                <a:tc>
                  <a:txBody>
                    <a:bodyPr/>
                    <a:lstStyle/>
                    <a:p>
                      <a:r>
                        <a:rPr lang="en-US" sz="700"/>
                        <a:t>Partner has an IT department and an Identity solution, but no Azure AD (ex. OnPrem, AWS, </a:t>
                      </a:r>
                      <a:r>
                        <a:rPr lang="en-US" sz="700" err="1"/>
                        <a:t>Google@Work</a:t>
                      </a:r>
                      <a:r>
                        <a:rPr lang="en-US" sz="700"/>
                        <a:t>)</a:t>
                      </a:r>
                    </a:p>
                  </a:txBody>
                  <a:tcPr marL="89642" marR="89642" marT="44821" marB="44821"/>
                </a:tc>
                <a:tc>
                  <a:txBody>
                    <a:bodyPr/>
                    <a:lstStyle/>
                    <a:p>
                      <a:r>
                        <a:rPr lang="en-US" sz="700"/>
                        <a:t>Supported through creation of JIT Azure AD accounts (aka “viral accounts”)</a:t>
                      </a:r>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1">
                          <a:solidFill>
                            <a:schemeClr val="tx1"/>
                          </a:solidFill>
                          <a:highlight>
                            <a:srgbClr val="FFFF00"/>
                          </a:highlight>
                        </a:rPr>
                        <a:t>Private Preview: Email-based</a:t>
                      </a:r>
                      <a:r>
                        <a:rPr lang="en-US" sz="700">
                          <a:solidFill>
                            <a:schemeClr val="tx1"/>
                          </a:solidFill>
                          <a:highlight>
                            <a:srgbClr val="FFFF00"/>
                          </a:highlight>
                        </a:rPr>
                        <a:t> Sign-in with OTP</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700"/>
                    </a:p>
                    <a:p>
                      <a:pPr marL="0" marR="0" lvl="0" indent="0" algn="l" defTabSz="932742" rtl="0" eaLnBrk="1" fontAlgn="auto" latinLnBrk="0" hangingPunct="1">
                        <a:lnSpc>
                          <a:spcPct val="100000"/>
                        </a:lnSpc>
                        <a:spcBef>
                          <a:spcPts val="0"/>
                        </a:spcBef>
                        <a:spcAft>
                          <a:spcPts val="0"/>
                        </a:spcAft>
                        <a:buClrTx/>
                        <a:buSzTx/>
                        <a:buFontTx/>
                        <a:buNone/>
                        <a:tabLst/>
                        <a:defRPr/>
                      </a:pPr>
                      <a:r>
                        <a:rPr lang="en-US" sz="700" b="1">
                          <a:solidFill>
                            <a:schemeClr val="tx1"/>
                          </a:solidFill>
                          <a:highlight>
                            <a:srgbClr val="FFFF00"/>
                          </a:highlight>
                        </a:rPr>
                        <a:t>Private Preview: </a:t>
                      </a:r>
                      <a:r>
                        <a:rPr lang="en-US" sz="700">
                          <a:solidFill>
                            <a:schemeClr val="tx1"/>
                          </a:solidFill>
                          <a:highlight>
                            <a:srgbClr val="FFFF00"/>
                          </a:highlight>
                        </a:rPr>
                        <a:t>Direct Federation</a:t>
                      </a:r>
                    </a:p>
                    <a:p>
                      <a:endParaRPr lang="en-US" sz="700"/>
                    </a:p>
                  </a:txBody>
                  <a:tcPr marL="89642" marR="89642" marT="44821" marB="44821"/>
                </a:tc>
                <a:extLst>
                  <a:ext uri="{0D108BD9-81ED-4DB2-BD59-A6C34878D82A}">
                    <a16:rowId xmlns:a16="http://schemas.microsoft.com/office/drawing/2014/main" val="1058916363"/>
                  </a:ext>
                </a:extLst>
              </a:tr>
              <a:tr h="0">
                <a:tc>
                  <a:txBody>
                    <a:bodyPr/>
                    <a:lstStyle/>
                    <a:p>
                      <a:r>
                        <a:rPr lang="en-US" sz="700"/>
                        <a:t>Type 3:</a:t>
                      </a:r>
                    </a:p>
                    <a:p>
                      <a:r>
                        <a:rPr lang="en-US" sz="700" b="1"/>
                        <a:t>PARTNERS WITH NO IT </a:t>
                      </a:r>
                    </a:p>
                  </a:txBody>
                  <a:tcPr marL="89642" marR="89642" marT="44821" marB="44821"/>
                </a:tc>
                <a:tc>
                  <a:txBody>
                    <a:bodyPr/>
                    <a:lstStyle/>
                    <a:p>
                      <a:r>
                        <a:rPr lang="en-US" sz="700"/>
                        <a:t>Partner has no IT department, uses social ID (ex. Gmail, MSA, comcast.net, etc.)</a:t>
                      </a:r>
                    </a:p>
                  </a:txBody>
                  <a:tcPr marL="89642" marR="89642" marT="44821" marB="44821"/>
                </a:tc>
                <a:tc>
                  <a:txBody>
                    <a:bodyPr/>
                    <a:lstStyle/>
                    <a:p>
                      <a:r>
                        <a:rPr lang="en-US" sz="700"/>
                        <a:t>Supported through creation of JIT MSA and Google accounts (in Preview)</a:t>
                      </a:r>
                    </a:p>
                    <a:p>
                      <a:endParaRPr lang="en-US" sz="700"/>
                    </a:p>
                  </a:txBody>
                  <a:tcPr marL="89642" marR="89642" marT="44821" marB="44821"/>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1">
                          <a:solidFill>
                            <a:schemeClr val="tx1"/>
                          </a:solidFill>
                          <a:highlight>
                            <a:srgbClr val="FFFF00"/>
                          </a:highlight>
                        </a:rPr>
                        <a:t>Private Preview: Email-based</a:t>
                      </a:r>
                      <a:r>
                        <a:rPr lang="en-US" sz="700">
                          <a:solidFill>
                            <a:schemeClr val="tx1"/>
                          </a:solidFill>
                          <a:highlight>
                            <a:srgbClr val="FFFF00"/>
                          </a:highlight>
                        </a:rPr>
                        <a:t> Sign-in with OTP</a:t>
                      </a:r>
                      <a:endParaRPr lang="en-US" sz="700">
                        <a:highlight>
                          <a:srgbClr val="FFFF00"/>
                        </a:highlight>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700"/>
                    </a:p>
                    <a:p>
                      <a:pPr marL="0" marR="0" lvl="0" indent="0" algn="l" defTabSz="932742" rtl="0" eaLnBrk="1" fontAlgn="auto" latinLnBrk="0" hangingPunct="1">
                        <a:lnSpc>
                          <a:spcPct val="100000"/>
                        </a:lnSpc>
                        <a:spcBef>
                          <a:spcPts val="0"/>
                        </a:spcBef>
                        <a:spcAft>
                          <a:spcPts val="0"/>
                        </a:spcAft>
                        <a:buClrTx/>
                        <a:buSzTx/>
                        <a:buFontTx/>
                        <a:buNone/>
                        <a:tabLst/>
                        <a:defRPr/>
                      </a:pPr>
                      <a:r>
                        <a:rPr lang="en-US" sz="700" b="1" kern="1200">
                          <a:solidFill>
                            <a:schemeClr val="tx1"/>
                          </a:solidFill>
                          <a:highlight>
                            <a:srgbClr val="00FFFF"/>
                          </a:highlight>
                          <a:latin typeface="+mn-lt"/>
                          <a:ea typeface="+mn-ea"/>
                          <a:cs typeface="+mn-cs"/>
                        </a:rPr>
                        <a:t>Public Preview: </a:t>
                      </a:r>
                      <a:r>
                        <a:rPr lang="en-US" sz="700" kern="1200">
                          <a:solidFill>
                            <a:schemeClr val="tx1"/>
                          </a:solidFill>
                          <a:highlight>
                            <a:srgbClr val="00FFFF"/>
                          </a:highlight>
                          <a:latin typeface="+mn-lt"/>
                          <a:ea typeface="+mn-ea"/>
                          <a:cs typeface="+mn-cs"/>
                        </a:rPr>
                        <a:t>Google Federation</a:t>
                      </a:r>
                    </a:p>
                  </a:txBody>
                  <a:tcPr marL="89642" marR="89642" marT="44821" marB="44821"/>
                </a:tc>
                <a:extLst>
                  <a:ext uri="{0D108BD9-81ED-4DB2-BD59-A6C34878D82A}">
                    <a16:rowId xmlns:a16="http://schemas.microsoft.com/office/drawing/2014/main" val="2441451725"/>
                  </a:ext>
                </a:extLst>
              </a:tr>
            </a:tbl>
          </a:graphicData>
        </a:graphic>
      </p:graphicFrame>
      <p:sp>
        <p:nvSpPr>
          <p:cNvPr id="4" name="Eye" title="Icon of an eye">
            <a:extLst>
              <a:ext uri="{FF2B5EF4-FFF2-40B4-BE49-F238E27FC236}">
                <a16:creationId xmlns:a16="http://schemas.microsoft.com/office/drawing/2014/main" id="{9E7F2154-796B-4DC7-83C6-C88EDD4F9552}"/>
              </a:ext>
            </a:extLst>
          </p:cNvPr>
          <p:cNvSpPr>
            <a:spLocks noChangeAspect="1" noEditPoints="1"/>
          </p:cNvSpPr>
          <p:nvPr/>
        </p:nvSpPr>
        <p:spPr bwMode="auto">
          <a:xfrm>
            <a:off x="10733731" y="4942658"/>
            <a:ext cx="365760" cy="201943"/>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solidFill>
            <a:srgbClr val="FFFFFF"/>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DevUpdate_ECC5" title="Icon of a clock with an arrow around it pointing clockwise">
            <a:extLst>
              <a:ext uri="{FF2B5EF4-FFF2-40B4-BE49-F238E27FC236}">
                <a16:creationId xmlns:a16="http://schemas.microsoft.com/office/drawing/2014/main" id="{6A0ECB0F-F65A-431D-A582-F0FDB53883ED}"/>
              </a:ext>
            </a:extLst>
          </p:cNvPr>
          <p:cNvSpPr>
            <a:spLocks noChangeAspect="1" noEditPoints="1"/>
          </p:cNvSpPr>
          <p:nvPr/>
        </p:nvSpPr>
        <p:spPr bwMode="auto">
          <a:xfrm>
            <a:off x="10861084" y="5366958"/>
            <a:ext cx="274320" cy="274386"/>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solidFill>
            <a:srgbClr val="FFFFFF"/>
          </a:solid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158243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50"/>
                                        <p:tgtEl>
                                          <p:spTgt spid="22"/>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50"/>
                                        <p:tgtEl>
                                          <p:spTgt spid="34"/>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50"/>
                                        <p:tgtEl>
                                          <p:spTgt spid="3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250"/>
                                        <p:tgtEl>
                                          <p:spTgt spid="4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 grpId="0"/>
      <p:bldP spid="32" grpId="0"/>
      <p:bldP spid="34" grpId="0"/>
      <p:bldP spid="37" grpId="0" animBg="1"/>
      <p:bldP spid="38" grpId="0" animBg="1"/>
      <p:bldP spid="39" grpId="0" animBg="1"/>
      <p:bldP spid="40" grpId="0" animBg="1"/>
      <p:bldP spid="42" grpId="0" animBg="1"/>
      <p:bldP spid="43" grpId="0" animBg="1"/>
      <p:bldP spid="4"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EDD2F-32EB-48FD-BA9F-1FBBE3B62FBF}"/>
              </a:ext>
            </a:extLst>
          </p:cNvPr>
          <p:cNvSpPr>
            <a:spLocks noGrp="1"/>
          </p:cNvSpPr>
          <p:nvPr>
            <p:ph type="title"/>
          </p:nvPr>
        </p:nvSpPr>
        <p:spPr/>
        <p:txBody>
          <a:bodyPr/>
          <a:lstStyle/>
          <a:p>
            <a:r>
              <a:rPr lang="en-US"/>
              <a:t>BYOI - Google federation</a:t>
            </a:r>
          </a:p>
        </p:txBody>
      </p:sp>
      <p:sp>
        <p:nvSpPr>
          <p:cNvPr id="4" name="Text Placeholder 3">
            <a:extLst>
              <a:ext uri="{FF2B5EF4-FFF2-40B4-BE49-F238E27FC236}">
                <a16:creationId xmlns:a16="http://schemas.microsoft.com/office/drawing/2014/main" id="{863BB349-FFA8-4AAA-8DF7-ACD51ABE42E0}"/>
              </a:ext>
            </a:extLst>
          </p:cNvPr>
          <p:cNvSpPr>
            <a:spLocks noGrp="1"/>
          </p:cNvSpPr>
          <p:nvPr>
            <p:ph type="body" sz="quarter" idx="10"/>
          </p:nvPr>
        </p:nvSpPr>
        <p:spPr>
          <a:xfrm>
            <a:off x="584200" y="1435497"/>
            <a:ext cx="3900495" cy="1723549"/>
          </a:xfrm>
        </p:spPr>
        <p:txBody>
          <a:bodyPr/>
          <a:lstStyle/>
          <a:p>
            <a:r>
              <a:rPr lang="en-US"/>
              <a:t>Enables users with Gmail accounts to use those credentials for B2B</a:t>
            </a:r>
          </a:p>
        </p:txBody>
      </p:sp>
      <p:pic>
        <p:nvPicPr>
          <p:cNvPr id="2" name="Picture 1">
            <a:extLst>
              <a:ext uri="{FF2B5EF4-FFF2-40B4-BE49-F238E27FC236}">
                <a16:creationId xmlns:a16="http://schemas.microsoft.com/office/drawing/2014/main" id="{711CDDDB-CC36-44EE-AB15-3E452F204BA6}"/>
              </a:ext>
            </a:extLst>
          </p:cNvPr>
          <p:cNvPicPr>
            <a:picLocks noChangeAspect="1"/>
          </p:cNvPicPr>
          <p:nvPr/>
        </p:nvPicPr>
        <p:blipFill>
          <a:blip r:embed="rId2"/>
          <a:stretch>
            <a:fillRect/>
          </a:stretch>
        </p:blipFill>
        <p:spPr>
          <a:xfrm>
            <a:off x="4484695" y="1422314"/>
            <a:ext cx="7707305" cy="4250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16862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oup 200"/>
          <p:cNvGrpSpPr/>
          <p:nvPr/>
        </p:nvGrpSpPr>
        <p:grpSpPr>
          <a:xfrm>
            <a:off x="9301116" y="4972943"/>
            <a:ext cx="475216" cy="475216"/>
            <a:chOff x="7996472" y="4632292"/>
            <a:chExt cx="1143000" cy="1143000"/>
          </a:xfrm>
        </p:grpSpPr>
        <p:sp>
          <p:nvSpPr>
            <p:cNvPr id="202" name="Oval 201">
              <a:extLst>
                <a:ext uri="{FF2B5EF4-FFF2-40B4-BE49-F238E27FC236}">
                  <a16:creationId xmlns:a16="http://schemas.microsoft.com/office/drawing/2014/main" id="{29148561-EFBD-41AF-901C-FAA6DCD03E5B}"/>
                </a:ext>
              </a:extLst>
            </p:cNvPr>
            <p:cNvSpPr/>
            <p:nvPr/>
          </p:nvSpPr>
          <p:spPr bwMode="auto">
            <a:xfrm>
              <a:off x="7996472" y="46322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204" name="Picture 20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sp>
        <p:nvSpPr>
          <p:cNvPr id="216" name="Dotted Circle"/>
          <p:cNvSpPr/>
          <p:nvPr/>
        </p:nvSpPr>
        <p:spPr>
          <a:xfrm>
            <a:off x="2890574" y="5004171"/>
            <a:ext cx="1568743" cy="1568743"/>
          </a:xfrm>
          <a:prstGeom prst="ellipse">
            <a:avLst/>
          </a:prstGeom>
          <a:solidFill>
            <a:schemeClr val="bg1">
              <a:lumMod val="95000"/>
            </a:schemeClr>
          </a:solidFill>
          <a:ln w="127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
              <a:solidFill>
                <a:srgbClr val="FFFFFF"/>
              </a:solidFill>
              <a:latin typeface="Segoe UI Semilight"/>
            </a:endParaRPr>
          </a:p>
        </p:txBody>
      </p:sp>
      <p:grpSp>
        <p:nvGrpSpPr>
          <p:cNvPr id="3" name="Group 2"/>
          <p:cNvGrpSpPr/>
          <p:nvPr/>
        </p:nvGrpSpPr>
        <p:grpSpPr>
          <a:xfrm>
            <a:off x="3134471" y="5269283"/>
            <a:ext cx="1080950" cy="1038521"/>
            <a:chOff x="3221327" y="5411300"/>
            <a:chExt cx="1102625" cy="1059345"/>
          </a:xfrm>
        </p:grpSpPr>
        <p:grpSp>
          <p:nvGrpSpPr>
            <p:cNvPr id="163" name="Group 162"/>
            <p:cNvGrpSpPr/>
            <p:nvPr/>
          </p:nvGrpSpPr>
          <p:grpSpPr>
            <a:xfrm>
              <a:off x="3221327" y="5756631"/>
              <a:ext cx="367510" cy="311388"/>
              <a:chOff x="4947743" y="5339803"/>
              <a:chExt cx="825499" cy="706436"/>
            </a:xfrm>
          </p:grpSpPr>
          <p:sp>
            <p:nvSpPr>
              <p:cNvPr id="164" name="Freeform 5"/>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5" name="Freeform 6"/>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6" name="Freeform 7"/>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7" name="Freeform 8"/>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8" name="Line 9"/>
              <p:cNvSpPr>
                <a:spLocks noChangeShapeType="1"/>
              </p:cNvSpPr>
              <p:nvPr/>
            </p:nvSpPr>
            <p:spPr bwMode="auto">
              <a:xfrm flipH="1" flipV="1">
                <a:off x="5468442" y="5963690"/>
                <a:ext cx="304800"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sp>
            <p:nvSpPr>
              <p:cNvPr id="169" name="Line 10"/>
              <p:cNvSpPr>
                <a:spLocks noChangeShapeType="1"/>
              </p:cNvSpPr>
              <p:nvPr/>
            </p:nvSpPr>
            <p:spPr bwMode="auto">
              <a:xfrm>
                <a:off x="5468443" y="5543002"/>
                <a:ext cx="30479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FFFFFF"/>
                  </a:solidFill>
                  <a:latin typeface="Segoe UI Semilight"/>
                </a:endParaRPr>
              </a:p>
            </p:txBody>
          </p:sp>
        </p:grpSp>
        <p:grpSp>
          <p:nvGrpSpPr>
            <p:cNvPr id="170" name="Group 169"/>
            <p:cNvGrpSpPr>
              <a:grpSpLocks noChangeAspect="1"/>
            </p:cNvGrpSpPr>
            <p:nvPr/>
          </p:nvGrpSpPr>
          <p:grpSpPr>
            <a:xfrm>
              <a:off x="3646206" y="6109142"/>
              <a:ext cx="272889" cy="361503"/>
              <a:chOff x="7063209" y="2163774"/>
              <a:chExt cx="658103" cy="834116"/>
            </a:xfrm>
          </p:grpSpPr>
          <p:sp>
            <p:nvSpPr>
              <p:cNvPr id="171" name="Freeform 29"/>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2" name="Freeform 30"/>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3" name="Rectangle 31"/>
              <p:cNvSpPr>
                <a:spLocks noChangeArrowheads="1"/>
              </p:cNvSpPr>
              <p:nvPr/>
            </p:nvSpPr>
            <p:spPr bwMode="auto">
              <a:xfrm>
                <a:off x="7155849" y="2376905"/>
                <a:ext cx="102229" cy="243795"/>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4" name="Rectangle 32"/>
              <p:cNvSpPr>
                <a:spLocks noChangeArrowheads="1"/>
              </p:cNvSpPr>
              <p:nvPr/>
            </p:nvSpPr>
            <p:spPr bwMode="auto">
              <a:xfrm>
                <a:off x="7312388" y="2448970"/>
                <a:ext cx="76671" cy="171731"/>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5" name="Rectangle 33"/>
              <p:cNvSpPr>
                <a:spLocks noChangeArrowheads="1"/>
              </p:cNvSpPr>
              <p:nvPr/>
            </p:nvSpPr>
            <p:spPr bwMode="auto">
              <a:xfrm>
                <a:off x="7441772" y="2501103"/>
                <a:ext cx="65491" cy="119599"/>
              </a:xfrm>
              <a:prstGeom prst="rect">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6" name="Freeform 34"/>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7" name="Line 35"/>
              <p:cNvSpPr>
                <a:spLocks noChangeShapeType="1"/>
              </p:cNvSpPr>
              <p:nvPr/>
            </p:nvSpPr>
            <p:spPr bwMode="auto">
              <a:xfrm flipH="1">
                <a:off x="715584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8" name="Line 36"/>
              <p:cNvSpPr>
                <a:spLocks noChangeShapeType="1"/>
              </p:cNvSpPr>
              <p:nvPr/>
            </p:nvSpPr>
            <p:spPr bwMode="auto">
              <a:xfrm flipH="1">
                <a:off x="7155849" y="2800098"/>
                <a:ext cx="132579"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79" name="Line 37"/>
              <p:cNvSpPr>
                <a:spLocks noChangeShapeType="1"/>
              </p:cNvSpPr>
              <p:nvPr/>
            </p:nvSpPr>
            <p:spPr bwMode="auto">
              <a:xfrm flipH="1">
                <a:off x="715584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80" name="Line 38"/>
              <p:cNvSpPr>
                <a:spLocks noChangeShapeType="1"/>
              </p:cNvSpPr>
              <p:nvPr/>
            </p:nvSpPr>
            <p:spPr bwMode="auto">
              <a:xfrm flipH="1">
                <a:off x="7449759" y="2709631"/>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81" name="Line 39"/>
              <p:cNvSpPr>
                <a:spLocks noChangeShapeType="1"/>
              </p:cNvSpPr>
              <p:nvPr/>
            </p:nvSpPr>
            <p:spPr bwMode="auto">
              <a:xfrm flipH="1">
                <a:off x="7449759" y="2800098"/>
                <a:ext cx="134177"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sp>
            <p:nvSpPr>
              <p:cNvPr id="182" name="Line 40"/>
              <p:cNvSpPr>
                <a:spLocks noChangeShapeType="1"/>
              </p:cNvSpPr>
              <p:nvPr/>
            </p:nvSpPr>
            <p:spPr bwMode="auto">
              <a:xfrm flipH="1">
                <a:off x="7449759" y="2884430"/>
                <a:ext cx="175708" cy="0"/>
              </a:xfrm>
              <a:prstGeom prst="line">
                <a:avLst/>
              </a:prstGeom>
              <a:noFill/>
              <a:ln w="12700" cap="flat">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endParaRPr lang="en-US" sz="1800">
                  <a:solidFill>
                    <a:srgbClr val="353535"/>
                  </a:solidFill>
                  <a:latin typeface="Segoe UI Semilight"/>
                </a:endParaRPr>
              </a:p>
            </p:txBody>
          </p:sp>
        </p:grpSp>
        <p:grpSp>
          <p:nvGrpSpPr>
            <p:cNvPr id="183" name="Group 182"/>
            <p:cNvGrpSpPr/>
            <p:nvPr/>
          </p:nvGrpSpPr>
          <p:grpSpPr>
            <a:xfrm>
              <a:off x="3626018" y="5411300"/>
              <a:ext cx="303954" cy="249439"/>
              <a:chOff x="997724" y="2784661"/>
              <a:chExt cx="817590" cy="670956"/>
            </a:xfrm>
          </p:grpSpPr>
          <p:sp>
            <p:nvSpPr>
              <p:cNvPr id="184" name="Oval 5"/>
              <p:cNvSpPr>
                <a:spLocks noChangeArrowheads="1"/>
              </p:cNvSpPr>
              <p:nvPr/>
            </p:nvSpPr>
            <p:spPr bwMode="auto">
              <a:xfrm>
                <a:off x="102567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5" name="Oval 6"/>
              <p:cNvSpPr>
                <a:spLocks noChangeArrowheads="1"/>
              </p:cNvSpPr>
              <p:nvPr/>
            </p:nvSpPr>
            <p:spPr bwMode="auto">
              <a:xfrm>
                <a:off x="1570736" y="2784661"/>
                <a:ext cx="216626" cy="214570"/>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6" name="Freeform 7"/>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7" name="Oval 8"/>
              <p:cNvSpPr>
                <a:spLocks noChangeArrowheads="1"/>
              </p:cNvSpPr>
              <p:nvPr/>
            </p:nvSpPr>
            <p:spPr bwMode="auto">
              <a:xfrm>
                <a:off x="1270254" y="2999231"/>
                <a:ext cx="272530" cy="269064"/>
              </a:xfrm>
              <a:prstGeom prst="ellipse">
                <a:avLst/>
              </a:pr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8" name="Freeform 9"/>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sp>
            <p:nvSpPr>
              <p:cNvPr id="189" name="Freeform 10"/>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2">
                    <a:lumMod val="50000"/>
                  </a:schemeClr>
                </a:solidFill>
                <a:prstDash val="solid"/>
                <a:miter lim="800000"/>
                <a:headEnd/>
                <a:tailEnd/>
              </a:ln>
            </p:spPr>
            <p:txBody>
              <a:bodyPr vert="horz" wrap="square" lIns="89642" tIns="44821" rIns="89642" bIns="44821" numCol="1" anchor="t" anchorCtr="0" compatLnSpc="1">
                <a:prstTxWarp prst="textNoShape">
                  <a:avLst/>
                </a:prstTxWarp>
              </a:bodyPr>
              <a:lstStyle/>
              <a:p>
                <a:pPr algn="ctr"/>
                <a:endParaRPr lang="en-US">
                  <a:solidFill>
                    <a:srgbClr val="353535"/>
                  </a:solidFill>
                  <a:latin typeface="Segoe UI Semilight"/>
                </a:endParaRPr>
              </a:p>
            </p:txBody>
          </p:sp>
        </p:grpSp>
        <p:grpSp>
          <p:nvGrpSpPr>
            <p:cNvPr id="190" name="Group 189"/>
            <p:cNvGrpSpPr>
              <a:grpSpLocks noChangeAspect="1"/>
            </p:cNvGrpSpPr>
            <p:nvPr/>
          </p:nvGrpSpPr>
          <p:grpSpPr>
            <a:xfrm>
              <a:off x="3996485" y="5750937"/>
              <a:ext cx="327467" cy="322767"/>
              <a:chOff x="9168011" y="5170699"/>
              <a:chExt cx="665163" cy="655622"/>
            </a:xfrm>
          </p:grpSpPr>
          <p:sp>
            <p:nvSpPr>
              <p:cNvPr id="191" name="Freeform 44"/>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chemeClr val="bg2">
                  <a:lumMod val="50000"/>
                </a:schemeClr>
              </a:solid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sp>
            <p:nvSpPr>
              <p:cNvPr id="192" name="Freeform 45"/>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sp>
            <p:nvSpPr>
              <p:cNvPr id="193" name="Freeform 46"/>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sp>
            <p:nvSpPr>
              <p:cNvPr id="194" name="Freeform 47"/>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chemeClr val="bg2">
                    <a:lumMod val="50000"/>
                  </a:schemeClr>
                </a:solidFill>
                <a:prstDash val="solid"/>
                <a:miter lim="800000"/>
                <a:headEnd/>
                <a:tailEnd/>
              </a:ln>
            </p:spPr>
            <p:txBody>
              <a:bodyPr vert="horz" wrap="square" lIns="91427" tIns="45713" rIns="91427" bIns="45713" numCol="1" anchor="t" anchorCtr="0" compatLnSpc="1">
                <a:prstTxWarp prst="textNoShape">
                  <a:avLst/>
                </a:prstTxWarp>
              </a:bodyPr>
              <a:lstStyle/>
              <a:p>
                <a:endParaRPr lang="en-US" sz="1800">
                  <a:ln w="12700">
                    <a:solidFill>
                      <a:srgbClr val="353535"/>
                    </a:solidFill>
                  </a:ln>
                  <a:solidFill>
                    <a:srgbClr val="002050"/>
                  </a:solidFill>
                  <a:latin typeface="Segoe UI Semilight"/>
                </a:endParaRPr>
              </a:p>
            </p:txBody>
          </p:sp>
        </p:grpSp>
      </p:grpSp>
      <p:sp>
        <p:nvSpPr>
          <p:cNvPr id="203" name="Text"/>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algn="r" defTabSz="913841" fontAlgn="base">
              <a:lnSpc>
                <a:spcPct val="90000"/>
              </a:lnSpc>
              <a:spcBef>
                <a:spcPct val="0"/>
              </a:spcBef>
              <a:spcAft>
                <a:spcPct val="0"/>
              </a:spcAft>
            </a:pPr>
            <a:r>
              <a:rPr lang="en-US" sz="1568" kern="0" spc="-49">
                <a:solidFill>
                  <a:srgbClr val="505050"/>
                </a:solidFill>
                <a:latin typeface="Segoe UI Semilight"/>
              </a:rPr>
              <a:t>On-premises</a:t>
            </a:r>
            <a:endParaRPr lang="en-US" kern="0" spc="-49">
              <a:solidFill>
                <a:srgbClr val="505050"/>
              </a:solidFill>
              <a:latin typeface="Segoe UI Semilight"/>
            </a:endParaRPr>
          </a:p>
        </p:txBody>
      </p:sp>
      <p:grpSp>
        <p:nvGrpSpPr>
          <p:cNvPr id="246" name="Group 245">
            <a:extLst>
              <a:ext uri="{FF2B5EF4-FFF2-40B4-BE49-F238E27FC236}">
                <a16:creationId xmlns:a16="http://schemas.microsoft.com/office/drawing/2014/main" id="{B36638DE-65FC-4C65-9C88-FDCAD1B1CE21}"/>
              </a:ext>
            </a:extLst>
          </p:cNvPr>
          <p:cNvGrpSpPr>
            <a:grpSpLocks noChangeAspect="1"/>
          </p:cNvGrpSpPr>
          <p:nvPr/>
        </p:nvGrpSpPr>
        <p:grpSpPr>
          <a:xfrm>
            <a:off x="5628000" y="1859810"/>
            <a:ext cx="1120531" cy="1120531"/>
            <a:chOff x="5932610" y="2325701"/>
            <a:chExt cx="914400" cy="914400"/>
          </a:xfrm>
        </p:grpSpPr>
        <p:sp>
          <p:nvSpPr>
            <p:cNvPr id="247" name="Oval 246">
              <a:extLst>
                <a:ext uri="{FF2B5EF4-FFF2-40B4-BE49-F238E27FC236}">
                  <a16:creationId xmlns:a16="http://schemas.microsoft.com/office/drawing/2014/main" id="{96D0A6C2-438B-4D34-B28B-F1455D316DA2}"/>
                </a:ext>
              </a:extLst>
            </p:cNvPr>
            <p:cNvSpPr>
              <a:spLocks noChangeAspect="1"/>
            </p:cNvSpPr>
            <p:nvPr/>
          </p:nvSpPr>
          <p:spPr bwMode="auto">
            <a:xfrm>
              <a:off x="5932610" y="232570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48" name="Group 247">
              <a:extLst>
                <a:ext uri="{FF2B5EF4-FFF2-40B4-BE49-F238E27FC236}">
                  <a16:creationId xmlns:a16="http://schemas.microsoft.com/office/drawing/2014/main" id="{B6EE04AD-3BFE-4EDB-9E9D-BF540F0EE6BD}"/>
                </a:ext>
              </a:extLst>
            </p:cNvPr>
            <p:cNvGrpSpPr>
              <a:grpSpLocks noChangeAspect="1"/>
            </p:cNvGrpSpPr>
            <p:nvPr/>
          </p:nvGrpSpPr>
          <p:grpSpPr>
            <a:xfrm>
              <a:off x="6222332" y="2484305"/>
              <a:ext cx="334986" cy="597213"/>
              <a:chOff x="9756147" y="5515365"/>
              <a:chExt cx="315631" cy="562708"/>
            </a:xfrm>
          </p:grpSpPr>
          <p:grpSp>
            <p:nvGrpSpPr>
              <p:cNvPr id="249" name="Group 248">
                <a:extLst>
                  <a:ext uri="{FF2B5EF4-FFF2-40B4-BE49-F238E27FC236}">
                    <a16:creationId xmlns:a16="http://schemas.microsoft.com/office/drawing/2014/main" id="{08E48AE4-6A3C-4BD5-A6DA-A68683B5B401}"/>
                  </a:ext>
                </a:extLst>
              </p:cNvPr>
              <p:cNvGrpSpPr/>
              <p:nvPr/>
            </p:nvGrpSpPr>
            <p:grpSpPr>
              <a:xfrm>
                <a:off x="9775703" y="5561872"/>
                <a:ext cx="276492" cy="508980"/>
                <a:chOff x="8817145" y="5862985"/>
                <a:chExt cx="200848" cy="389795"/>
              </a:xfrm>
            </p:grpSpPr>
            <p:sp>
              <p:nvSpPr>
                <p:cNvPr id="252" name="Rectangle 11">
                  <a:extLst>
                    <a:ext uri="{FF2B5EF4-FFF2-40B4-BE49-F238E27FC236}">
                      <a16:creationId xmlns:a16="http://schemas.microsoft.com/office/drawing/2014/main" id="{EABD14A3-1D61-4CE6-A9AC-F0B3D5487F8A}"/>
                    </a:ext>
                  </a:extLst>
                </p:cNvPr>
                <p:cNvSpPr>
                  <a:spLocks noChangeArrowheads="1"/>
                </p:cNvSpPr>
                <p:nvPr/>
              </p:nvSpPr>
              <p:spPr bwMode="auto">
                <a:xfrm>
                  <a:off x="8817145" y="5869469"/>
                  <a:ext cx="200848" cy="383311"/>
                </a:xfrm>
                <a:prstGeom prst="round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53" name="Rectangle 12">
                  <a:extLst>
                    <a:ext uri="{FF2B5EF4-FFF2-40B4-BE49-F238E27FC236}">
                      <a16:creationId xmlns:a16="http://schemas.microsoft.com/office/drawing/2014/main" id="{6B14F863-461A-405A-B7DD-09075D342AC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54" name="Freeform 17">
                  <a:extLst>
                    <a:ext uri="{FF2B5EF4-FFF2-40B4-BE49-F238E27FC236}">
                      <a16:creationId xmlns:a16="http://schemas.microsoft.com/office/drawing/2014/main" id="{01EC654B-7C6F-4D6A-AF2A-3A58BF8117A4}"/>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sp>
            <p:nvSpPr>
              <p:cNvPr id="250" name="Freeform 464">
                <a:extLst>
                  <a:ext uri="{FF2B5EF4-FFF2-40B4-BE49-F238E27FC236}">
                    <a16:creationId xmlns:a16="http://schemas.microsoft.com/office/drawing/2014/main" id="{5CBE17EB-DE13-4BB1-9DEB-1DECF5468FDB}"/>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51" name="Picture 250">
                <a:extLst>
                  <a:ext uri="{FF2B5EF4-FFF2-40B4-BE49-F238E27FC236}">
                    <a16:creationId xmlns:a16="http://schemas.microsoft.com/office/drawing/2014/main" id="{E1B9D7F2-7D3D-4F0D-BC9D-9A21EBEA6C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255" name="Group 254">
            <a:extLst>
              <a:ext uri="{FF2B5EF4-FFF2-40B4-BE49-F238E27FC236}">
                <a16:creationId xmlns:a16="http://schemas.microsoft.com/office/drawing/2014/main" id="{1003732B-82E5-4587-AC63-D56666D0D70F}"/>
              </a:ext>
            </a:extLst>
          </p:cNvPr>
          <p:cNvGrpSpPr>
            <a:grpSpLocks noChangeAspect="1"/>
          </p:cNvGrpSpPr>
          <p:nvPr/>
        </p:nvGrpSpPr>
        <p:grpSpPr>
          <a:xfrm>
            <a:off x="3638424" y="1908188"/>
            <a:ext cx="1120531" cy="1120531"/>
            <a:chOff x="4611866" y="1684871"/>
            <a:chExt cx="914400" cy="914400"/>
          </a:xfrm>
        </p:grpSpPr>
        <p:sp>
          <p:nvSpPr>
            <p:cNvPr id="256" name="Oval 255">
              <a:extLst>
                <a:ext uri="{FF2B5EF4-FFF2-40B4-BE49-F238E27FC236}">
                  <a16:creationId xmlns:a16="http://schemas.microsoft.com/office/drawing/2014/main" id="{E215AD04-1D46-4C97-8837-9AB81B37A441}"/>
                </a:ext>
              </a:extLst>
            </p:cNvPr>
            <p:cNvSpPr>
              <a:spLocks noChangeAspect="1"/>
            </p:cNvSpPr>
            <p:nvPr/>
          </p:nvSpPr>
          <p:spPr bwMode="auto">
            <a:xfrm>
              <a:off x="4611866" y="168487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57" name="Group 256">
              <a:extLst>
                <a:ext uri="{FF2B5EF4-FFF2-40B4-BE49-F238E27FC236}">
                  <a16:creationId xmlns:a16="http://schemas.microsoft.com/office/drawing/2014/main" id="{ADC3BB02-3FAC-4263-B0BC-E8821A67EE7A}"/>
                </a:ext>
              </a:extLst>
            </p:cNvPr>
            <p:cNvGrpSpPr>
              <a:grpSpLocks noChangeAspect="1"/>
            </p:cNvGrpSpPr>
            <p:nvPr/>
          </p:nvGrpSpPr>
          <p:grpSpPr>
            <a:xfrm>
              <a:off x="4883530" y="1836335"/>
              <a:ext cx="355944" cy="611472"/>
              <a:chOff x="9002225" y="4856834"/>
              <a:chExt cx="250199" cy="429814"/>
            </a:xfrm>
          </p:grpSpPr>
          <p:grpSp>
            <p:nvGrpSpPr>
              <p:cNvPr id="258" name="Group 257">
                <a:extLst>
                  <a:ext uri="{FF2B5EF4-FFF2-40B4-BE49-F238E27FC236}">
                    <a16:creationId xmlns:a16="http://schemas.microsoft.com/office/drawing/2014/main" id="{78CE293E-1752-4CC1-BE34-8013C9897648}"/>
                  </a:ext>
                </a:extLst>
              </p:cNvPr>
              <p:cNvGrpSpPr>
                <a:grpSpLocks noChangeAspect="1"/>
              </p:cNvGrpSpPr>
              <p:nvPr/>
            </p:nvGrpSpPr>
            <p:grpSpPr>
              <a:xfrm>
                <a:off x="9002225" y="4856834"/>
                <a:ext cx="250199" cy="429814"/>
                <a:chOff x="7170738" y="7689850"/>
                <a:chExt cx="692150" cy="1189038"/>
              </a:xfrm>
            </p:grpSpPr>
            <p:sp>
              <p:nvSpPr>
                <p:cNvPr id="260" name="Freeform 10">
                  <a:extLst>
                    <a:ext uri="{FF2B5EF4-FFF2-40B4-BE49-F238E27FC236}">
                      <a16:creationId xmlns:a16="http://schemas.microsoft.com/office/drawing/2014/main" id="{3C1DFFD7-D091-4617-B3C4-233EBF1E711F}"/>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1" name="Rectangle 11">
                  <a:extLst>
                    <a:ext uri="{FF2B5EF4-FFF2-40B4-BE49-F238E27FC236}">
                      <a16:creationId xmlns:a16="http://schemas.microsoft.com/office/drawing/2014/main" id="{056CB8BC-3C80-4628-8DC7-44FA4365B5B0}"/>
                    </a:ext>
                  </a:extLst>
                </p:cNvPr>
                <p:cNvSpPr>
                  <a:spLocks noChangeArrowheads="1"/>
                </p:cNvSpPr>
                <p:nvPr/>
              </p:nvSpPr>
              <p:spPr bwMode="auto">
                <a:xfrm>
                  <a:off x="7239000" y="7758113"/>
                  <a:ext cx="555625" cy="935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2" name="Rectangle 12">
                  <a:extLst>
                    <a:ext uri="{FF2B5EF4-FFF2-40B4-BE49-F238E27FC236}">
                      <a16:creationId xmlns:a16="http://schemas.microsoft.com/office/drawing/2014/main" id="{7924BDFD-4711-4EA3-B79F-8C440FAD2EB4}"/>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3" name="Freeform 13">
                  <a:extLst>
                    <a:ext uri="{FF2B5EF4-FFF2-40B4-BE49-F238E27FC236}">
                      <a16:creationId xmlns:a16="http://schemas.microsoft.com/office/drawing/2014/main" id="{D78510B4-9B4E-4D55-9343-18A09CB3F197}"/>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4" name="Rectangle 14">
                  <a:extLst>
                    <a:ext uri="{FF2B5EF4-FFF2-40B4-BE49-F238E27FC236}">
                      <a16:creationId xmlns:a16="http://schemas.microsoft.com/office/drawing/2014/main" id="{EE45F9A8-E118-47B5-9D58-3FB9D3515A40}"/>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5" name="Freeform 15">
                  <a:extLst>
                    <a:ext uri="{FF2B5EF4-FFF2-40B4-BE49-F238E27FC236}">
                      <a16:creationId xmlns:a16="http://schemas.microsoft.com/office/drawing/2014/main" id="{DBF1C5AC-5A59-4F2A-8956-47EC619B043B}"/>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6" name="Freeform 17">
                  <a:extLst>
                    <a:ext uri="{FF2B5EF4-FFF2-40B4-BE49-F238E27FC236}">
                      <a16:creationId xmlns:a16="http://schemas.microsoft.com/office/drawing/2014/main" id="{E88A33A7-7754-4D0B-B468-74E166AFBF6D}"/>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pic>
            <p:nvPicPr>
              <p:cNvPr id="259" name="Picture 258">
                <a:extLst>
                  <a:ext uri="{FF2B5EF4-FFF2-40B4-BE49-F238E27FC236}">
                    <a16:creationId xmlns:a16="http://schemas.microsoft.com/office/drawing/2014/main" id="{12E097AE-537E-4662-9145-C558DCBBBDB1}"/>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267" name="Group 266">
            <a:extLst>
              <a:ext uri="{FF2B5EF4-FFF2-40B4-BE49-F238E27FC236}">
                <a16:creationId xmlns:a16="http://schemas.microsoft.com/office/drawing/2014/main" id="{D968C514-865E-4DD0-BB92-7C68C7885F14}"/>
              </a:ext>
            </a:extLst>
          </p:cNvPr>
          <p:cNvGrpSpPr>
            <a:grpSpLocks noChangeAspect="1"/>
          </p:cNvGrpSpPr>
          <p:nvPr/>
        </p:nvGrpSpPr>
        <p:grpSpPr>
          <a:xfrm>
            <a:off x="6021147" y="3913264"/>
            <a:ext cx="1120531" cy="1120531"/>
            <a:chOff x="7488915" y="4160672"/>
            <a:chExt cx="914400" cy="914400"/>
          </a:xfrm>
        </p:grpSpPr>
        <p:sp>
          <p:nvSpPr>
            <p:cNvPr id="268" name="Oval 267">
              <a:extLst>
                <a:ext uri="{FF2B5EF4-FFF2-40B4-BE49-F238E27FC236}">
                  <a16:creationId xmlns:a16="http://schemas.microsoft.com/office/drawing/2014/main" id="{9AD959AF-9212-40F4-BAFA-C151BB1638FC}"/>
                </a:ext>
              </a:extLst>
            </p:cNvPr>
            <p:cNvSpPr>
              <a:spLocks noChangeAspect="1"/>
            </p:cNvSpPr>
            <p:nvPr/>
          </p:nvSpPr>
          <p:spPr bwMode="auto">
            <a:xfrm>
              <a:off x="7488915" y="4160672"/>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69" name="Group 268">
              <a:extLst>
                <a:ext uri="{FF2B5EF4-FFF2-40B4-BE49-F238E27FC236}">
                  <a16:creationId xmlns:a16="http://schemas.microsoft.com/office/drawing/2014/main" id="{60DBC4E7-614E-4A16-B408-40E9AA85D9D1}"/>
                </a:ext>
              </a:extLst>
            </p:cNvPr>
            <p:cNvGrpSpPr>
              <a:grpSpLocks noChangeAspect="1"/>
            </p:cNvGrpSpPr>
            <p:nvPr/>
          </p:nvGrpSpPr>
          <p:grpSpPr>
            <a:xfrm>
              <a:off x="7725213" y="4317830"/>
              <a:ext cx="441804" cy="600084"/>
              <a:chOff x="11395930" y="2227184"/>
              <a:chExt cx="416827" cy="566158"/>
            </a:xfrm>
          </p:grpSpPr>
          <p:grpSp>
            <p:nvGrpSpPr>
              <p:cNvPr id="270" name="Group 269">
                <a:extLst>
                  <a:ext uri="{FF2B5EF4-FFF2-40B4-BE49-F238E27FC236}">
                    <a16:creationId xmlns:a16="http://schemas.microsoft.com/office/drawing/2014/main" id="{27772E1E-45B2-4AEA-B59D-87BE43C38522}"/>
                  </a:ext>
                </a:extLst>
              </p:cNvPr>
              <p:cNvGrpSpPr/>
              <p:nvPr/>
            </p:nvGrpSpPr>
            <p:grpSpPr>
              <a:xfrm>
                <a:off x="11403418" y="2232104"/>
                <a:ext cx="401275" cy="530028"/>
                <a:chOff x="8817145" y="5862982"/>
                <a:chExt cx="200853" cy="338001"/>
              </a:xfrm>
            </p:grpSpPr>
            <p:sp>
              <p:nvSpPr>
                <p:cNvPr id="274" name="Rectangle 11">
                  <a:extLst>
                    <a:ext uri="{FF2B5EF4-FFF2-40B4-BE49-F238E27FC236}">
                      <a16:creationId xmlns:a16="http://schemas.microsoft.com/office/drawing/2014/main" id="{BE01CCA4-FF65-40D0-8D6A-58C8D31D6D2E}"/>
                    </a:ext>
                  </a:extLst>
                </p:cNvPr>
                <p:cNvSpPr>
                  <a:spLocks noChangeArrowheads="1"/>
                </p:cNvSpPr>
                <p:nvPr/>
              </p:nvSpPr>
              <p:spPr bwMode="auto">
                <a:xfrm>
                  <a:off x="8817150" y="5862982"/>
                  <a:ext cx="200848" cy="3379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75" name="Rectangle 12">
                  <a:extLst>
                    <a:ext uri="{FF2B5EF4-FFF2-40B4-BE49-F238E27FC236}">
                      <a16:creationId xmlns:a16="http://schemas.microsoft.com/office/drawing/2014/main" id="{4C1B82CA-62A5-42D6-A7F5-F71EACA2FD42}"/>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76" name="Freeform 17">
                  <a:extLst>
                    <a:ext uri="{FF2B5EF4-FFF2-40B4-BE49-F238E27FC236}">
                      <a16:creationId xmlns:a16="http://schemas.microsoft.com/office/drawing/2014/main" id="{3FC7930B-B1E6-42A3-BF83-FFAD60426C1F}"/>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sp>
            <p:nvSpPr>
              <p:cNvPr id="271" name="Freeform 9">
                <a:extLst>
                  <a:ext uri="{FF2B5EF4-FFF2-40B4-BE49-F238E27FC236}">
                    <a16:creationId xmlns:a16="http://schemas.microsoft.com/office/drawing/2014/main" id="{C8B1FD77-1B37-400A-8883-69A5C1552566}"/>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72" name="Picture 271">
                <a:extLst>
                  <a:ext uri="{FF2B5EF4-FFF2-40B4-BE49-F238E27FC236}">
                    <a16:creationId xmlns:a16="http://schemas.microsoft.com/office/drawing/2014/main" id="{8860C1FA-2534-4C4E-9285-0990DAECA4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273" name="Oval 272">
                <a:extLst>
                  <a:ext uri="{FF2B5EF4-FFF2-40B4-BE49-F238E27FC236}">
                    <a16:creationId xmlns:a16="http://schemas.microsoft.com/office/drawing/2014/main" id="{35C15195-59E1-40D5-B3F0-3307EB414A4A}"/>
                  </a:ext>
                </a:extLst>
              </p:cNvPr>
              <p:cNvSpPr/>
              <p:nvPr/>
            </p:nvSpPr>
            <p:spPr bwMode="auto">
              <a:xfrm>
                <a:off x="11586055" y="2745036"/>
                <a:ext cx="36576" cy="3657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277" name="Group 276">
            <a:extLst>
              <a:ext uri="{FF2B5EF4-FFF2-40B4-BE49-F238E27FC236}">
                <a16:creationId xmlns:a16="http://schemas.microsoft.com/office/drawing/2014/main" id="{1A84497F-C3A7-45C0-8BCE-29700504FE62}"/>
              </a:ext>
            </a:extLst>
          </p:cNvPr>
          <p:cNvGrpSpPr>
            <a:grpSpLocks noChangeAspect="1"/>
          </p:cNvGrpSpPr>
          <p:nvPr/>
        </p:nvGrpSpPr>
        <p:grpSpPr>
          <a:xfrm>
            <a:off x="4031571" y="3913264"/>
            <a:ext cx="1120531" cy="1120531"/>
            <a:chOff x="5301956" y="4678104"/>
            <a:chExt cx="914400" cy="914400"/>
          </a:xfrm>
        </p:grpSpPr>
        <p:sp>
          <p:nvSpPr>
            <p:cNvPr id="278" name="Oval 277">
              <a:extLst>
                <a:ext uri="{FF2B5EF4-FFF2-40B4-BE49-F238E27FC236}">
                  <a16:creationId xmlns:a16="http://schemas.microsoft.com/office/drawing/2014/main" id="{CC50B6CA-E1D0-44EA-9A4E-85CC9D979193}"/>
                </a:ext>
              </a:extLst>
            </p:cNvPr>
            <p:cNvSpPr>
              <a:spLocks noChangeAspect="1"/>
            </p:cNvSpPr>
            <p:nvPr/>
          </p:nvSpPr>
          <p:spPr bwMode="auto">
            <a:xfrm>
              <a:off x="5301956" y="4678104"/>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79" name="Group 278">
              <a:extLst>
                <a:ext uri="{FF2B5EF4-FFF2-40B4-BE49-F238E27FC236}">
                  <a16:creationId xmlns:a16="http://schemas.microsoft.com/office/drawing/2014/main" id="{ACFFA65A-EB31-4539-AE51-9579AB69C4A5}"/>
                </a:ext>
              </a:extLst>
            </p:cNvPr>
            <p:cNvGrpSpPr>
              <a:grpSpLocks noChangeAspect="1"/>
            </p:cNvGrpSpPr>
            <p:nvPr/>
          </p:nvGrpSpPr>
          <p:grpSpPr>
            <a:xfrm>
              <a:off x="5416532" y="4898732"/>
              <a:ext cx="674706" cy="433016"/>
              <a:chOff x="8025136" y="7417948"/>
              <a:chExt cx="1135149" cy="728520"/>
            </a:xfrm>
          </p:grpSpPr>
          <p:sp>
            <p:nvSpPr>
              <p:cNvPr id="280" name="Freeform 7">
                <a:extLst>
                  <a:ext uri="{FF2B5EF4-FFF2-40B4-BE49-F238E27FC236}">
                    <a16:creationId xmlns:a16="http://schemas.microsoft.com/office/drawing/2014/main" id="{8EF4EFC0-AF92-4AD5-832E-67BCC6A75819}"/>
                  </a:ext>
                </a:extLst>
              </p:cNvPr>
              <p:cNvSpPr>
                <a:spLocks/>
              </p:cNvSpPr>
              <p:nvPr/>
            </p:nvSpPr>
            <p:spPr bwMode="auto">
              <a:xfrm>
                <a:off x="8141719" y="7437278"/>
                <a:ext cx="896936" cy="617404"/>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kern="0">
                  <a:solidFill>
                    <a:srgbClr val="505050"/>
                  </a:solidFill>
                  <a:latin typeface="Segoe UI"/>
                  <a:ea typeface="ＭＳ Ｐゴシック" charset="0"/>
                </a:endParaRPr>
              </a:p>
            </p:txBody>
          </p:sp>
          <p:grpSp>
            <p:nvGrpSpPr>
              <p:cNvPr id="281" name="Group 280">
                <a:extLst>
                  <a:ext uri="{FF2B5EF4-FFF2-40B4-BE49-F238E27FC236}">
                    <a16:creationId xmlns:a16="http://schemas.microsoft.com/office/drawing/2014/main" id="{B56E2199-10CF-4043-A28F-DD679E602BC7}"/>
                  </a:ext>
                </a:extLst>
              </p:cNvPr>
              <p:cNvGrpSpPr/>
              <p:nvPr/>
            </p:nvGrpSpPr>
            <p:grpSpPr>
              <a:xfrm>
                <a:off x="8025136" y="7417948"/>
                <a:ext cx="1135149" cy="728520"/>
                <a:chOff x="8025136" y="7417948"/>
                <a:chExt cx="1135149" cy="728520"/>
              </a:xfrm>
            </p:grpSpPr>
            <p:sp>
              <p:nvSpPr>
                <p:cNvPr id="282" name="Freeform 40">
                  <a:extLst>
                    <a:ext uri="{FF2B5EF4-FFF2-40B4-BE49-F238E27FC236}">
                      <a16:creationId xmlns:a16="http://schemas.microsoft.com/office/drawing/2014/main" id="{9E6D6F89-EC93-44FC-95BB-D1C515F0568D}"/>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endParaRPr lang="en-US">
                    <a:solidFill>
                      <a:srgbClr val="FFFFFF"/>
                    </a:solidFill>
                    <a:latin typeface="Segoe UI Semilight"/>
                  </a:endParaRPr>
                </a:p>
              </p:txBody>
            </p:sp>
            <p:sp>
              <p:nvSpPr>
                <p:cNvPr id="283" name="Freeform 512">
                  <a:extLst>
                    <a:ext uri="{FF2B5EF4-FFF2-40B4-BE49-F238E27FC236}">
                      <a16:creationId xmlns:a16="http://schemas.microsoft.com/office/drawing/2014/main" id="{39AD14DA-FB78-4BBD-903B-88D5502FFF4C}"/>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defTabSz="896386">
                    <a:defRPr/>
                  </a:pPr>
                  <a:endParaRPr lang="en-US" kern="0">
                    <a:solidFill>
                      <a:srgbClr val="FFFFFF"/>
                    </a:solidFill>
                    <a:latin typeface="Segoe UI"/>
                  </a:endParaRPr>
                </a:p>
              </p:txBody>
            </p:sp>
          </p:grpSp>
        </p:grpSp>
      </p:grpSp>
      <p:sp>
        <p:nvSpPr>
          <p:cNvPr id="16" name="Rectangle 15">
            <a:extLst>
              <a:ext uri="{FF2B5EF4-FFF2-40B4-BE49-F238E27FC236}">
                <a16:creationId xmlns:a16="http://schemas.microsoft.com/office/drawing/2014/main" id="{D3D6E1FB-5412-420C-9E8F-0370079FF7D3}"/>
              </a:ext>
            </a:extLst>
          </p:cNvPr>
          <p:cNvSpPr/>
          <p:nvPr/>
        </p:nvSpPr>
        <p:spPr>
          <a:xfrm>
            <a:off x="3857254" y="3202706"/>
            <a:ext cx="4477493" cy="452590"/>
          </a:xfrm>
          <a:prstGeom prst="rect">
            <a:avLst/>
          </a:prstGeom>
        </p:spPr>
        <p:txBody>
          <a:bodyPr wrap="none">
            <a:spAutoFit/>
          </a:bodyPr>
          <a:lstStyle/>
          <a:p>
            <a:r>
              <a:rPr lang="en-US" sz="2353" spc="-98">
                <a:solidFill>
                  <a:srgbClr val="353535"/>
                </a:solidFill>
                <a:latin typeface="Segoe UI Semibold" panose="020B0702040204020203" pitchFamily="34" charset="0"/>
                <a:cs typeface="Segoe UI Semibold" panose="020B0702040204020203" pitchFamily="34" charset="0"/>
              </a:rPr>
              <a:t>MOBILE AND PERSONAL DEVICES</a:t>
            </a:r>
          </a:p>
        </p:txBody>
      </p:sp>
      <p:grpSp>
        <p:nvGrpSpPr>
          <p:cNvPr id="150" name="Group 149">
            <a:extLst>
              <a:ext uri="{FF2B5EF4-FFF2-40B4-BE49-F238E27FC236}">
                <a16:creationId xmlns:a16="http://schemas.microsoft.com/office/drawing/2014/main" id="{50F052F2-5AF8-49A9-96EE-6D03F40C4219}"/>
              </a:ext>
            </a:extLst>
          </p:cNvPr>
          <p:cNvGrpSpPr>
            <a:grpSpLocks noChangeAspect="1"/>
          </p:cNvGrpSpPr>
          <p:nvPr/>
        </p:nvGrpSpPr>
        <p:grpSpPr>
          <a:xfrm>
            <a:off x="4630241" y="603272"/>
            <a:ext cx="432015" cy="432015"/>
            <a:chOff x="5800549" y="3375773"/>
            <a:chExt cx="914400" cy="914400"/>
          </a:xfrm>
        </p:grpSpPr>
        <p:sp>
          <p:nvSpPr>
            <p:cNvPr id="151" name="Freeform 5">
              <a:extLst>
                <a:ext uri="{FF2B5EF4-FFF2-40B4-BE49-F238E27FC236}">
                  <a16:creationId xmlns:a16="http://schemas.microsoft.com/office/drawing/2014/main" id="{E0D5FFC0-82FA-492D-A976-475380F0434A}"/>
                </a:ext>
              </a:extLst>
            </p:cNvPr>
            <p:cNvSpPr>
              <a:spLocks/>
            </p:cNvSpPr>
            <p:nvPr/>
          </p:nvSpPr>
          <p:spPr bwMode="auto">
            <a:xfrm>
              <a:off x="5800549" y="3375773"/>
              <a:ext cx="914400" cy="9144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sp>
          <p:nvSpPr>
            <p:cNvPr id="152" name="Freeform 131">
              <a:extLst>
                <a:ext uri="{FF2B5EF4-FFF2-40B4-BE49-F238E27FC236}">
                  <a16:creationId xmlns:a16="http://schemas.microsoft.com/office/drawing/2014/main" id="{5D46B214-3861-437F-A78A-506D157E25B8}"/>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algn="ctr"/>
              <a:endParaRPr lang="en-US">
                <a:solidFill>
                  <a:srgbClr val="FFFFFF"/>
                </a:solidFill>
                <a:latin typeface="Segoe UI Semilight"/>
              </a:endParaRPr>
            </a:p>
          </p:txBody>
        </p:sp>
      </p:grpSp>
      <p:grpSp>
        <p:nvGrpSpPr>
          <p:cNvPr id="156" name="Group 155"/>
          <p:cNvGrpSpPr/>
          <p:nvPr/>
        </p:nvGrpSpPr>
        <p:grpSpPr>
          <a:xfrm>
            <a:off x="1196930" y="3940069"/>
            <a:ext cx="432014" cy="432014"/>
            <a:chOff x="2298257" y="3149636"/>
            <a:chExt cx="1143000" cy="1143000"/>
          </a:xfrm>
        </p:grpSpPr>
        <p:sp>
          <p:nvSpPr>
            <p:cNvPr id="157" name="Freeform 5">
              <a:extLst>
                <a:ext uri="{FF2B5EF4-FFF2-40B4-BE49-F238E27FC236}">
                  <a16:creationId xmlns:a16="http://schemas.microsoft.com/office/drawing/2014/main" id="{E0D5FFC0-82FA-492D-A976-475380F0434A}"/>
                </a:ext>
              </a:extLst>
            </p:cNvPr>
            <p:cNvSpPr>
              <a:spLocks/>
            </p:cNvSpPr>
            <p:nvPr/>
          </p:nvSpPr>
          <p:spPr bwMode="auto">
            <a:xfrm>
              <a:off x="2298257" y="3149636"/>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158" name="Picture 15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10" name="Group 9"/>
          <p:cNvGrpSpPr/>
          <p:nvPr/>
        </p:nvGrpSpPr>
        <p:grpSpPr>
          <a:xfrm>
            <a:off x="7617577" y="1914866"/>
            <a:ext cx="1120531" cy="1120531"/>
            <a:chOff x="7770325" y="1952766"/>
            <a:chExt cx="1143000" cy="1143000"/>
          </a:xfrm>
        </p:grpSpPr>
        <p:sp>
          <p:nvSpPr>
            <p:cNvPr id="288" name="Oval 287">
              <a:extLst>
                <a:ext uri="{FF2B5EF4-FFF2-40B4-BE49-F238E27FC236}">
                  <a16:creationId xmlns:a16="http://schemas.microsoft.com/office/drawing/2014/main" id="{E9302449-95BA-4D62-9AFE-58DBE11E383C}"/>
                </a:ext>
              </a:extLst>
            </p:cNvPr>
            <p:cNvSpPr>
              <a:spLocks noChangeAspect="1"/>
            </p:cNvSpPr>
            <p:nvPr/>
          </p:nvSpPr>
          <p:spPr bwMode="auto">
            <a:xfrm>
              <a:off x="7770325" y="1952766"/>
              <a:ext cx="1143000" cy="11430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pic>
          <p:nvPicPr>
            <p:cNvPr id="198" name="Picture 197"/>
            <p:cNvPicPr>
              <a:picLocks noChangeAspect="1"/>
            </p:cNvPicPr>
            <p:nvPr/>
          </p:nvPicPr>
          <p:blipFill>
            <a:blip r:embed="rId8"/>
            <a:stretch>
              <a:fillRect/>
            </a:stretch>
          </p:blipFill>
          <p:spPr>
            <a:xfrm>
              <a:off x="8124028" y="2158391"/>
              <a:ext cx="438918" cy="763335"/>
            </a:xfrm>
            <a:prstGeom prst="rect">
              <a:avLst/>
            </a:prstGeom>
          </p:spPr>
        </p:pic>
        <p:pic>
          <p:nvPicPr>
            <p:cNvPr id="200" name="Picture 199">
              <a:extLst>
                <a:ext uri="{FF2B5EF4-FFF2-40B4-BE49-F238E27FC236}">
                  <a16:creationId xmlns:a16="http://schemas.microsoft.com/office/drawing/2014/main" id="{E1B9D7F2-7D3D-4F0D-BC9D-9A21EBEA6C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9" name="Group 8"/>
          <p:cNvGrpSpPr/>
          <p:nvPr/>
        </p:nvGrpSpPr>
        <p:grpSpPr>
          <a:xfrm>
            <a:off x="8010724" y="3834052"/>
            <a:ext cx="1120531" cy="1120531"/>
            <a:chOff x="8785063" y="2988618"/>
            <a:chExt cx="1143000" cy="1143000"/>
          </a:xfrm>
        </p:grpSpPr>
        <p:grpSp>
          <p:nvGrpSpPr>
            <p:cNvPr id="299" name="Group 298">
              <a:extLst>
                <a:ext uri="{FF2B5EF4-FFF2-40B4-BE49-F238E27FC236}">
                  <a16:creationId xmlns:a16="http://schemas.microsoft.com/office/drawing/2014/main" id="{54A36A50-A5A7-4FD8-A772-763BF0106A67}"/>
                </a:ext>
              </a:extLst>
            </p:cNvPr>
            <p:cNvGrpSpPr>
              <a:grpSpLocks noChangeAspect="1"/>
            </p:cNvGrpSpPr>
            <p:nvPr/>
          </p:nvGrpSpPr>
          <p:grpSpPr>
            <a:xfrm>
              <a:off x="8785063" y="2988618"/>
              <a:ext cx="1143000" cy="1143000"/>
              <a:chOff x="7212772" y="5496293"/>
              <a:chExt cx="914400" cy="914400"/>
            </a:xfrm>
          </p:grpSpPr>
          <p:sp>
            <p:nvSpPr>
              <p:cNvPr id="300" name="Oval 299">
                <a:extLst>
                  <a:ext uri="{FF2B5EF4-FFF2-40B4-BE49-F238E27FC236}">
                    <a16:creationId xmlns:a16="http://schemas.microsoft.com/office/drawing/2014/main" id="{DAB1A55B-F873-487C-AE12-4B5BF2243EB7}"/>
                  </a:ext>
                </a:extLst>
              </p:cNvPr>
              <p:cNvSpPr>
                <a:spLocks noChangeAspect="1"/>
              </p:cNvSpPr>
              <p:nvPr/>
            </p:nvSpPr>
            <p:spPr bwMode="auto">
              <a:xfrm>
                <a:off x="7212772" y="5496293"/>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sp>
            <p:nvSpPr>
              <p:cNvPr id="302" name="Freeform 7">
                <a:extLst>
                  <a:ext uri="{FF2B5EF4-FFF2-40B4-BE49-F238E27FC236}">
                    <a16:creationId xmlns:a16="http://schemas.microsoft.com/office/drawing/2014/main" id="{759CDA06-0BCD-47EC-8146-BE15DEE579C1}"/>
                  </a:ext>
                </a:extLst>
              </p:cNvPr>
              <p:cNvSpPr>
                <a:spLocks/>
              </p:cNvSpPr>
              <p:nvPr/>
            </p:nvSpPr>
            <p:spPr bwMode="auto">
              <a:xfrm>
                <a:off x="7351595" y="5752813"/>
                <a:ext cx="636757" cy="366971"/>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kern="0">
                  <a:solidFill>
                    <a:srgbClr val="505050"/>
                  </a:solidFill>
                  <a:latin typeface="Segoe UI"/>
                  <a:ea typeface="ＭＳ Ｐゴシック" charset="0"/>
                </a:endParaRPr>
              </a:p>
            </p:txBody>
          </p:sp>
        </p:grpSp>
        <p:pic>
          <p:nvPicPr>
            <p:cNvPr id="6" name="Picture 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1957" y="3307382"/>
              <a:ext cx="849211" cy="550573"/>
            </a:xfrm>
            <a:prstGeom prst="rect">
              <a:avLst/>
            </a:prstGeom>
          </p:spPr>
        </p:pic>
      </p:grpSp>
      <p:grpSp>
        <p:nvGrpSpPr>
          <p:cNvPr id="213" name="Group 212">
            <a:extLst>
              <a:ext uri="{FF2B5EF4-FFF2-40B4-BE49-F238E27FC236}">
                <a16:creationId xmlns:a16="http://schemas.microsoft.com/office/drawing/2014/main" id="{70AA8547-DD40-423A-84D5-823A64863D58}"/>
              </a:ext>
            </a:extLst>
          </p:cNvPr>
          <p:cNvGrpSpPr>
            <a:grpSpLocks noChangeAspect="1"/>
          </p:cNvGrpSpPr>
          <p:nvPr/>
        </p:nvGrpSpPr>
        <p:grpSpPr>
          <a:xfrm>
            <a:off x="2018308" y="1828405"/>
            <a:ext cx="457200" cy="457200"/>
            <a:chOff x="3221255" y="1462391"/>
            <a:chExt cx="1143000" cy="1143000"/>
          </a:xfrm>
        </p:grpSpPr>
        <p:sp>
          <p:nvSpPr>
            <p:cNvPr id="214" name="Freeform 5">
              <a:extLst>
                <a:ext uri="{FF2B5EF4-FFF2-40B4-BE49-F238E27FC236}">
                  <a16:creationId xmlns:a16="http://schemas.microsoft.com/office/drawing/2014/main" id="{85942E35-C1F5-4F78-A8C6-84591E971DB3}"/>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215" name="Picture 214">
              <a:extLst>
                <a:ext uri="{FF2B5EF4-FFF2-40B4-BE49-F238E27FC236}">
                  <a16:creationId xmlns:a16="http://schemas.microsoft.com/office/drawing/2014/main" id="{9D66CFA7-5D3B-468E-8B5F-0EBE8224FE8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217" name="Group 216">
            <a:extLst>
              <a:ext uri="{FF2B5EF4-FFF2-40B4-BE49-F238E27FC236}">
                <a16:creationId xmlns:a16="http://schemas.microsoft.com/office/drawing/2014/main" id="{DA71FCF6-670C-402A-9B1A-2AF333E40FFF}"/>
              </a:ext>
            </a:extLst>
          </p:cNvPr>
          <p:cNvGrpSpPr>
            <a:grpSpLocks noChangeAspect="1"/>
          </p:cNvGrpSpPr>
          <p:nvPr/>
        </p:nvGrpSpPr>
        <p:grpSpPr>
          <a:xfrm>
            <a:off x="7401570" y="822832"/>
            <a:ext cx="457200" cy="457200"/>
            <a:chOff x="8002959" y="1462392"/>
            <a:chExt cx="1143000" cy="1143000"/>
          </a:xfrm>
        </p:grpSpPr>
        <p:sp>
          <p:nvSpPr>
            <p:cNvPr id="218" name="Oval 217">
              <a:extLst>
                <a:ext uri="{FF2B5EF4-FFF2-40B4-BE49-F238E27FC236}">
                  <a16:creationId xmlns:a16="http://schemas.microsoft.com/office/drawing/2014/main" id="{7CF6E4E1-49BF-434E-8BF7-D8C0EC84F311}"/>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219" name="Picture 218">
              <a:extLst>
                <a:ext uri="{FF2B5EF4-FFF2-40B4-BE49-F238E27FC236}">
                  <a16:creationId xmlns:a16="http://schemas.microsoft.com/office/drawing/2014/main" id="{BA44608A-7E31-48BA-A834-6BA714252EB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8080896" y="1734550"/>
              <a:ext cx="974153" cy="649435"/>
            </a:xfrm>
            <a:prstGeom prst="rect">
              <a:avLst/>
            </a:prstGeom>
          </p:spPr>
        </p:pic>
        <p:pic>
          <p:nvPicPr>
            <p:cNvPr id="220" name="Picture 219">
              <a:extLst>
                <a:ext uri="{FF2B5EF4-FFF2-40B4-BE49-F238E27FC236}">
                  <a16:creationId xmlns:a16="http://schemas.microsoft.com/office/drawing/2014/main" id="{610EF0F8-4D20-49A5-A2B4-2A17955A7378}"/>
                </a:ext>
              </a:extLst>
            </p:cNvPr>
            <p:cNvPicPr>
              <a:picLocks noChangeAspect="1"/>
            </p:cNvPicPr>
            <p:nvPr/>
          </p:nvPicPr>
          <p:blipFill>
            <a:blip r:embed="rId16">
              <a:duotone>
                <a:prstClr val="black"/>
                <a:schemeClr val="accent2">
                  <a:tint val="45000"/>
                  <a:satMod val="400000"/>
                </a:schemeClr>
              </a:duotone>
              <a:extLst>
                <a:ext uri="{BEBA8EAE-BF5A-486C-A8C5-ECC9F3942E4B}">
                  <a14:imgProps xmlns:a14="http://schemas.microsoft.com/office/drawing/2010/main">
                    <a14:imgLayer r:embed="rId17">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221" name="Group 220">
            <a:extLst>
              <a:ext uri="{FF2B5EF4-FFF2-40B4-BE49-F238E27FC236}">
                <a16:creationId xmlns:a16="http://schemas.microsoft.com/office/drawing/2014/main" id="{5E671EF0-5F4D-4C35-8E83-8C5321F87DBD}"/>
              </a:ext>
            </a:extLst>
          </p:cNvPr>
          <p:cNvGrpSpPr>
            <a:grpSpLocks noChangeAspect="1"/>
          </p:cNvGrpSpPr>
          <p:nvPr/>
        </p:nvGrpSpPr>
        <p:grpSpPr>
          <a:xfrm>
            <a:off x="10262741" y="2415700"/>
            <a:ext cx="457200" cy="457200"/>
            <a:chOff x="9223938" y="3153888"/>
            <a:chExt cx="1143000" cy="1143000"/>
          </a:xfrm>
        </p:grpSpPr>
        <p:sp>
          <p:nvSpPr>
            <p:cNvPr id="222" name="Oval 221">
              <a:extLst>
                <a:ext uri="{FF2B5EF4-FFF2-40B4-BE49-F238E27FC236}">
                  <a16:creationId xmlns:a16="http://schemas.microsoft.com/office/drawing/2014/main" id="{D2F49B7B-C18C-46C9-AF75-23334BE2037E}"/>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223" name="Picture 222">
              <a:extLst>
                <a:ext uri="{FF2B5EF4-FFF2-40B4-BE49-F238E27FC236}">
                  <a16:creationId xmlns:a16="http://schemas.microsoft.com/office/drawing/2014/main" id="{AD70191F-ADC7-46C7-B9A2-D6F9C26BC93E}"/>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9305682" y="3244824"/>
              <a:ext cx="966541" cy="966541"/>
            </a:xfrm>
            <a:prstGeom prst="rect">
              <a:avLst/>
            </a:prstGeom>
          </p:spPr>
        </p:pic>
      </p:grpSp>
      <p:grpSp>
        <p:nvGrpSpPr>
          <p:cNvPr id="224" name="On-Premises Building">
            <a:extLst>
              <a:ext uri="{FF2B5EF4-FFF2-40B4-BE49-F238E27FC236}">
                <a16:creationId xmlns:a16="http://schemas.microsoft.com/office/drawing/2014/main" id="{B1455F70-E7AE-442B-8E3E-DD1C509D920D}"/>
              </a:ext>
            </a:extLst>
          </p:cNvPr>
          <p:cNvGrpSpPr/>
          <p:nvPr/>
        </p:nvGrpSpPr>
        <p:grpSpPr>
          <a:xfrm>
            <a:off x="2271577" y="5357255"/>
            <a:ext cx="710232" cy="1009100"/>
            <a:chOff x="4410437" y="5171160"/>
            <a:chExt cx="871461" cy="1238332"/>
          </a:xfrm>
        </p:grpSpPr>
        <p:sp>
          <p:nvSpPr>
            <p:cNvPr id="225" name="Freeform 12">
              <a:extLst>
                <a:ext uri="{FF2B5EF4-FFF2-40B4-BE49-F238E27FC236}">
                  <a16:creationId xmlns:a16="http://schemas.microsoft.com/office/drawing/2014/main" id="{9405A493-C01F-4D8A-8F82-357EE83F5A95}"/>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26" name="Rectangle 14">
              <a:extLst>
                <a:ext uri="{FF2B5EF4-FFF2-40B4-BE49-F238E27FC236}">
                  <a16:creationId xmlns:a16="http://schemas.microsoft.com/office/drawing/2014/main" id="{00F4639F-EBFA-4122-B5D6-398CC9551567}"/>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27" name="Rectangle 15">
              <a:extLst>
                <a:ext uri="{FF2B5EF4-FFF2-40B4-BE49-F238E27FC236}">
                  <a16:creationId xmlns:a16="http://schemas.microsoft.com/office/drawing/2014/main" id="{5BFBFDAB-1229-4F4C-9847-B68357836233}"/>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28" name="Rectangle 16">
              <a:extLst>
                <a:ext uri="{FF2B5EF4-FFF2-40B4-BE49-F238E27FC236}">
                  <a16:creationId xmlns:a16="http://schemas.microsoft.com/office/drawing/2014/main" id="{F97D5167-6E2E-4847-9CF7-5212A0F5E7E3}"/>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29" name="Rectangle 17">
              <a:extLst>
                <a:ext uri="{FF2B5EF4-FFF2-40B4-BE49-F238E27FC236}">
                  <a16:creationId xmlns:a16="http://schemas.microsoft.com/office/drawing/2014/main" id="{AA840095-06FC-4254-A6FC-559974115F28}"/>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0" name="Rectangle 18">
              <a:extLst>
                <a:ext uri="{FF2B5EF4-FFF2-40B4-BE49-F238E27FC236}">
                  <a16:creationId xmlns:a16="http://schemas.microsoft.com/office/drawing/2014/main" id="{14721F6D-C3A3-42D8-BC21-280C257F947B}"/>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1" name="Rectangle 19">
              <a:extLst>
                <a:ext uri="{FF2B5EF4-FFF2-40B4-BE49-F238E27FC236}">
                  <a16:creationId xmlns:a16="http://schemas.microsoft.com/office/drawing/2014/main" id="{00B4F973-AC2A-47FC-9B9B-A174B0CED76A}"/>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2" name="Rectangle 20">
              <a:extLst>
                <a:ext uri="{FF2B5EF4-FFF2-40B4-BE49-F238E27FC236}">
                  <a16:creationId xmlns:a16="http://schemas.microsoft.com/office/drawing/2014/main" id="{EC6CBD63-CD0A-4DF4-9C95-622F19F11B9F}"/>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3" name="Rectangle 21">
              <a:extLst>
                <a:ext uri="{FF2B5EF4-FFF2-40B4-BE49-F238E27FC236}">
                  <a16:creationId xmlns:a16="http://schemas.microsoft.com/office/drawing/2014/main" id="{CC2BC212-6C4B-4D5C-B3CF-7058455DBB04}"/>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4" name="Rectangle 22">
              <a:extLst>
                <a:ext uri="{FF2B5EF4-FFF2-40B4-BE49-F238E27FC236}">
                  <a16:creationId xmlns:a16="http://schemas.microsoft.com/office/drawing/2014/main" id="{4D23D30A-AED3-4304-98F1-B1B55235EF56}"/>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5" name="Rectangle 23">
              <a:extLst>
                <a:ext uri="{FF2B5EF4-FFF2-40B4-BE49-F238E27FC236}">
                  <a16:creationId xmlns:a16="http://schemas.microsoft.com/office/drawing/2014/main" id="{6BC01428-0DE3-41FC-9182-AD5869549D8B}"/>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6" name="Rectangle 24">
              <a:extLst>
                <a:ext uri="{FF2B5EF4-FFF2-40B4-BE49-F238E27FC236}">
                  <a16:creationId xmlns:a16="http://schemas.microsoft.com/office/drawing/2014/main" id="{94356464-EA08-45A5-8666-7F8013F97AC9}"/>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7" name="Rectangle 25">
              <a:extLst>
                <a:ext uri="{FF2B5EF4-FFF2-40B4-BE49-F238E27FC236}">
                  <a16:creationId xmlns:a16="http://schemas.microsoft.com/office/drawing/2014/main" id="{15139F85-A05D-4535-8D2A-B8DA8CDD0F46}"/>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8" name="Rectangle 26">
              <a:extLst>
                <a:ext uri="{FF2B5EF4-FFF2-40B4-BE49-F238E27FC236}">
                  <a16:creationId xmlns:a16="http://schemas.microsoft.com/office/drawing/2014/main" id="{AF488B60-12E7-40DA-9BB6-817011B368FF}"/>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39" name="Rectangle 27">
              <a:extLst>
                <a:ext uri="{FF2B5EF4-FFF2-40B4-BE49-F238E27FC236}">
                  <a16:creationId xmlns:a16="http://schemas.microsoft.com/office/drawing/2014/main" id="{24C72E84-9381-49B5-93E7-EEF74FB99CC0}"/>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40" name="Rectangle 28">
              <a:extLst>
                <a:ext uri="{FF2B5EF4-FFF2-40B4-BE49-F238E27FC236}">
                  <a16:creationId xmlns:a16="http://schemas.microsoft.com/office/drawing/2014/main" id="{8B40F42B-C6B1-4DC3-BA5E-F6BC0FDF538C}"/>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41" name="Freeform 30">
              <a:extLst>
                <a:ext uri="{FF2B5EF4-FFF2-40B4-BE49-F238E27FC236}">
                  <a16:creationId xmlns:a16="http://schemas.microsoft.com/office/drawing/2014/main" id="{A65DF76D-2F55-482B-B700-3F2EB58C10D8}"/>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42" name="Rectangle 32">
              <a:extLst>
                <a:ext uri="{FF2B5EF4-FFF2-40B4-BE49-F238E27FC236}">
                  <a16:creationId xmlns:a16="http://schemas.microsoft.com/office/drawing/2014/main" id="{CAE1E00F-DC20-4094-AA3C-195EEDC1E513}"/>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43" name="Rectangle 34">
              <a:extLst>
                <a:ext uri="{FF2B5EF4-FFF2-40B4-BE49-F238E27FC236}">
                  <a16:creationId xmlns:a16="http://schemas.microsoft.com/office/drawing/2014/main" id="{7D7DE54C-D9B3-4BF6-9D40-F9E73834497E}"/>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44" name="Rectangle 36">
              <a:extLst>
                <a:ext uri="{FF2B5EF4-FFF2-40B4-BE49-F238E27FC236}">
                  <a16:creationId xmlns:a16="http://schemas.microsoft.com/office/drawing/2014/main" id="{559FF3DC-1CDC-4656-B7C5-EFB8C131BCAE}"/>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45" name="Rectangle 38">
              <a:extLst>
                <a:ext uri="{FF2B5EF4-FFF2-40B4-BE49-F238E27FC236}">
                  <a16:creationId xmlns:a16="http://schemas.microsoft.com/office/drawing/2014/main" id="{CC9812A2-8B7B-4E52-91E7-86DA43EB80AD}"/>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84" name="Rectangle 40">
              <a:extLst>
                <a:ext uri="{FF2B5EF4-FFF2-40B4-BE49-F238E27FC236}">
                  <a16:creationId xmlns:a16="http://schemas.microsoft.com/office/drawing/2014/main" id="{F7A340DC-5BC7-4B44-863C-9BF2C70626E3}"/>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85" name="Rectangle 41">
              <a:extLst>
                <a:ext uri="{FF2B5EF4-FFF2-40B4-BE49-F238E27FC236}">
                  <a16:creationId xmlns:a16="http://schemas.microsoft.com/office/drawing/2014/main" id="{94FF6902-798A-4317-8F3B-13C314D73FF7}"/>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86" name="Rectangle 42">
              <a:extLst>
                <a:ext uri="{FF2B5EF4-FFF2-40B4-BE49-F238E27FC236}">
                  <a16:creationId xmlns:a16="http://schemas.microsoft.com/office/drawing/2014/main" id="{8C75C11C-27A9-4742-82B7-108D65219CF4}"/>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87" name="Rectangle 43">
              <a:extLst>
                <a:ext uri="{FF2B5EF4-FFF2-40B4-BE49-F238E27FC236}">
                  <a16:creationId xmlns:a16="http://schemas.microsoft.com/office/drawing/2014/main" id="{50DC00B7-F9BD-4555-B9A7-404BC86C0D6B}"/>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89" name="Rectangle 44">
              <a:extLst>
                <a:ext uri="{FF2B5EF4-FFF2-40B4-BE49-F238E27FC236}">
                  <a16:creationId xmlns:a16="http://schemas.microsoft.com/office/drawing/2014/main" id="{E8B2AEB9-252F-4C18-9258-00D35AF77071}"/>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90" name="Rectangle 45">
              <a:extLst>
                <a:ext uri="{FF2B5EF4-FFF2-40B4-BE49-F238E27FC236}">
                  <a16:creationId xmlns:a16="http://schemas.microsoft.com/office/drawing/2014/main" id="{ED570260-B8A4-4EB3-B451-F1DEDDC765E6}"/>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91" name="Rectangle 46">
              <a:extLst>
                <a:ext uri="{FF2B5EF4-FFF2-40B4-BE49-F238E27FC236}">
                  <a16:creationId xmlns:a16="http://schemas.microsoft.com/office/drawing/2014/main" id="{CA54B271-DB50-4669-904C-B9BE8F5FB1CB}"/>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92" name="Rectangle 47">
              <a:extLst>
                <a:ext uri="{FF2B5EF4-FFF2-40B4-BE49-F238E27FC236}">
                  <a16:creationId xmlns:a16="http://schemas.microsoft.com/office/drawing/2014/main" id="{232B61AC-1F95-4292-94F4-5478A7DFE8DC}"/>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grpSp>
    </p:spTree>
    <p:extLst>
      <p:ext uri="{BB962C8B-B14F-4D97-AF65-F5344CB8AC3E}">
        <p14:creationId xmlns:p14="http://schemas.microsoft.com/office/powerpoint/2010/main" val="31852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2426-1664-4CA8-B670-AC96A371C102}"/>
              </a:ext>
            </a:extLst>
          </p:cNvPr>
          <p:cNvSpPr>
            <a:spLocks noGrp="1"/>
          </p:cNvSpPr>
          <p:nvPr>
            <p:ph type="title"/>
          </p:nvPr>
        </p:nvSpPr>
        <p:spPr/>
        <p:txBody>
          <a:bodyPr/>
          <a:lstStyle/>
          <a:p>
            <a:r>
              <a:rPr lang="en-US"/>
              <a:t>BYOI - One time passcodes</a:t>
            </a:r>
          </a:p>
        </p:txBody>
      </p:sp>
      <p:sp>
        <p:nvSpPr>
          <p:cNvPr id="3" name="Text Placeholder 2">
            <a:extLst>
              <a:ext uri="{FF2B5EF4-FFF2-40B4-BE49-F238E27FC236}">
                <a16:creationId xmlns:a16="http://schemas.microsoft.com/office/drawing/2014/main" id="{EC5FB7A0-A20D-4849-BCFC-DCB6808036BF}"/>
              </a:ext>
            </a:extLst>
          </p:cNvPr>
          <p:cNvSpPr>
            <a:spLocks noGrp="1"/>
          </p:cNvSpPr>
          <p:nvPr>
            <p:ph type="body" sz="quarter" idx="10"/>
          </p:nvPr>
        </p:nvSpPr>
        <p:spPr>
          <a:xfrm>
            <a:off x="584200" y="1435497"/>
            <a:ext cx="6043613" cy="2240613"/>
          </a:xfrm>
        </p:spPr>
        <p:txBody>
          <a:bodyPr/>
          <a:lstStyle/>
          <a:p>
            <a:r>
              <a:rPr lang="en-US"/>
              <a:t>Supports authentication of any user with any non-federated email address</a:t>
            </a:r>
          </a:p>
          <a:p>
            <a:r>
              <a:rPr lang="en-US"/>
              <a:t>Appear just like any other guest in Azure AD and can have all the same control mechanisms</a:t>
            </a:r>
          </a:p>
        </p:txBody>
      </p:sp>
      <p:pic>
        <p:nvPicPr>
          <p:cNvPr id="4" name="Picture 3">
            <a:extLst>
              <a:ext uri="{FF2B5EF4-FFF2-40B4-BE49-F238E27FC236}">
                <a16:creationId xmlns:a16="http://schemas.microsoft.com/office/drawing/2014/main" id="{74BA8499-BFFD-4DE1-96ED-0CCB7A24A5A8}"/>
              </a:ext>
            </a:extLst>
          </p:cNvPr>
          <p:cNvPicPr>
            <a:picLocks noChangeAspect="1"/>
          </p:cNvPicPr>
          <p:nvPr/>
        </p:nvPicPr>
        <p:blipFill>
          <a:blip r:embed="rId2"/>
          <a:stretch>
            <a:fillRect/>
          </a:stretch>
        </p:blipFill>
        <p:spPr>
          <a:xfrm>
            <a:off x="6627813" y="1435100"/>
            <a:ext cx="4981575" cy="3924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780385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37F1-59B5-4126-A4F0-1D0CDC37F1DB}"/>
              </a:ext>
            </a:extLst>
          </p:cNvPr>
          <p:cNvSpPr>
            <a:spLocks noGrp="1"/>
          </p:cNvSpPr>
          <p:nvPr>
            <p:ph type="title"/>
          </p:nvPr>
        </p:nvSpPr>
        <p:spPr/>
        <p:txBody>
          <a:bodyPr/>
          <a:lstStyle/>
          <a:p>
            <a:r>
              <a:rPr lang="en-US"/>
              <a:t>BYOI - Direct federation</a:t>
            </a:r>
          </a:p>
        </p:txBody>
      </p:sp>
      <p:sp>
        <p:nvSpPr>
          <p:cNvPr id="3" name="Text Placeholder 2">
            <a:extLst>
              <a:ext uri="{FF2B5EF4-FFF2-40B4-BE49-F238E27FC236}">
                <a16:creationId xmlns:a16="http://schemas.microsoft.com/office/drawing/2014/main" id="{10711B21-C559-473B-8265-1865E8D098F6}"/>
              </a:ext>
            </a:extLst>
          </p:cNvPr>
          <p:cNvSpPr>
            <a:spLocks noGrp="1"/>
          </p:cNvSpPr>
          <p:nvPr>
            <p:ph type="body" sz="quarter" idx="10"/>
          </p:nvPr>
        </p:nvSpPr>
        <p:spPr>
          <a:xfrm>
            <a:off x="584200" y="1435497"/>
            <a:ext cx="8209996" cy="1809726"/>
          </a:xfrm>
        </p:spPr>
        <p:txBody>
          <a:bodyPr/>
          <a:lstStyle/>
          <a:p>
            <a:r>
              <a:rPr lang="en-US"/>
              <a:t>Enables admins to enable B2B authentication from any Identity Provider that supports the SAML or WS-Fed protocols</a:t>
            </a:r>
          </a:p>
          <a:p>
            <a:r>
              <a:rPr lang="en-US"/>
              <a:t>Can be a solution for hybrid environments</a:t>
            </a:r>
          </a:p>
        </p:txBody>
      </p:sp>
      <p:pic>
        <p:nvPicPr>
          <p:cNvPr id="7" name="Picture 6">
            <a:extLst>
              <a:ext uri="{FF2B5EF4-FFF2-40B4-BE49-F238E27FC236}">
                <a16:creationId xmlns:a16="http://schemas.microsoft.com/office/drawing/2014/main" id="{B74B1C31-661C-4A19-9243-0592BE3CCC58}"/>
              </a:ext>
            </a:extLst>
          </p:cNvPr>
          <p:cNvPicPr>
            <a:picLocks noChangeAspect="1"/>
          </p:cNvPicPr>
          <p:nvPr/>
        </p:nvPicPr>
        <p:blipFill rotWithShape="1">
          <a:blip r:embed="rId2"/>
          <a:srcRect l="69515"/>
          <a:stretch/>
        </p:blipFill>
        <p:spPr>
          <a:xfrm>
            <a:off x="8794196" y="1421873"/>
            <a:ext cx="2815192" cy="4847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985012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536E3-6FD9-434C-BF63-28705D36ABA1}"/>
              </a:ext>
            </a:extLst>
          </p:cNvPr>
          <p:cNvGrpSpPr/>
          <p:nvPr/>
        </p:nvGrpSpPr>
        <p:grpSpPr>
          <a:xfrm>
            <a:off x="1524" y="1434370"/>
            <a:ext cx="12188952" cy="6856286"/>
            <a:chOff x="1524" y="1434370"/>
            <a:chExt cx="12188952" cy="6856286"/>
          </a:xfrm>
        </p:grpSpPr>
        <p:pic>
          <p:nvPicPr>
            <p:cNvPr id="12" name="Picture 11">
              <a:extLst>
                <a:ext uri="{FF2B5EF4-FFF2-40B4-BE49-F238E27FC236}">
                  <a16:creationId xmlns:a16="http://schemas.microsoft.com/office/drawing/2014/main" id="{7DEE015A-AB94-469C-B652-DB3920FED74A}"/>
                </a:ext>
              </a:extLst>
            </p:cNvPr>
            <p:cNvPicPr>
              <a:picLocks noChangeAspect="1"/>
            </p:cNvPicPr>
            <p:nvPr/>
          </p:nvPicPr>
          <p:blipFill>
            <a:blip r:embed="rId3"/>
            <a:stretch>
              <a:fillRect/>
            </a:stretch>
          </p:blipFill>
          <p:spPr>
            <a:xfrm>
              <a:off x="5382212" y="1631665"/>
              <a:ext cx="1554577" cy="3366177"/>
            </a:xfrm>
            <a:prstGeom prst="rect">
              <a:avLst/>
            </a:prstGeom>
          </p:spPr>
        </p:pic>
        <p:pic>
          <p:nvPicPr>
            <p:cNvPr id="4" name="Picture 3">
              <a:extLst>
                <a:ext uri="{FF2B5EF4-FFF2-40B4-BE49-F238E27FC236}">
                  <a16:creationId xmlns:a16="http://schemas.microsoft.com/office/drawing/2014/main" id="{89875B54-53A7-4FFE-A7CD-DFAC41F1CA43}"/>
                </a:ext>
              </a:extLst>
            </p:cNvPr>
            <p:cNvPicPr>
              <a:picLocks noChangeAspect="1"/>
            </p:cNvPicPr>
            <p:nvPr/>
          </p:nvPicPr>
          <p:blipFill rotWithShape="1">
            <a:blip r:embed="rId4"/>
            <a:srcRect t="19738" b="-4112"/>
            <a:stretch/>
          </p:blipFill>
          <p:spPr>
            <a:xfrm>
              <a:off x="1524" y="1434370"/>
              <a:ext cx="12188952" cy="6856286"/>
            </a:xfrm>
            <a:prstGeom prst="rect">
              <a:avLst/>
            </a:prstGeom>
          </p:spPr>
        </p:pic>
      </p:grpSp>
      <p:sp>
        <p:nvSpPr>
          <p:cNvPr id="2" name="Title 1">
            <a:extLst>
              <a:ext uri="{FF2B5EF4-FFF2-40B4-BE49-F238E27FC236}">
                <a16:creationId xmlns:a16="http://schemas.microsoft.com/office/drawing/2014/main" id="{E87F3C2A-8BE7-4327-9B8C-86317027F842}"/>
              </a:ext>
            </a:extLst>
          </p:cNvPr>
          <p:cNvSpPr>
            <a:spLocks noGrp="1"/>
          </p:cNvSpPr>
          <p:nvPr>
            <p:ph type="title"/>
          </p:nvPr>
        </p:nvSpPr>
        <p:spPr/>
        <p:txBody>
          <a:bodyPr/>
          <a:lstStyle/>
          <a:p>
            <a:r>
              <a:rPr lang="en-US"/>
              <a:t>Azure AD B2C</a:t>
            </a:r>
          </a:p>
        </p:txBody>
      </p:sp>
    </p:spTree>
    <p:extLst>
      <p:ext uri="{BB962C8B-B14F-4D97-AF65-F5344CB8AC3E}">
        <p14:creationId xmlns:p14="http://schemas.microsoft.com/office/powerpoint/2010/main" val="236203437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A211-271F-455E-8452-B356DE9514FA}"/>
              </a:ext>
            </a:extLst>
          </p:cNvPr>
          <p:cNvSpPr>
            <a:spLocks noGrp="1"/>
          </p:cNvSpPr>
          <p:nvPr>
            <p:ph type="title"/>
          </p:nvPr>
        </p:nvSpPr>
        <p:spPr>
          <a:xfrm>
            <a:off x="588263" y="457621"/>
            <a:ext cx="11018520" cy="1157435"/>
          </a:xfrm>
        </p:spPr>
        <p:txBody>
          <a:bodyPr/>
          <a:lstStyle/>
          <a:p>
            <a:r>
              <a:rPr lang="en-US"/>
              <a:t>Opportunities for identity modernization</a:t>
            </a:r>
            <a:br>
              <a:rPr lang="en-US"/>
            </a:br>
            <a:br>
              <a:rPr lang="en-US" sz="1961">
                <a:solidFill>
                  <a:schemeClr val="tx1"/>
                </a:solidFill>
              </a:rPr>
            </a:br>
            <a:endParaRPr lang="en-US" sz="1961" spc="0">
              <a:gradFill>
                <a:gsLst>
                  <a:gs pos="1250">
                    <a:schemeClr val="tx2"/>
                  </a:gs>
                  <a:gs pos="100000">
                    <a:schemeClr val="tx2"/>
                  </a:gs>
                </a:gsLst>
                <a:lin ang="5400000" scaled="0"/>
              </a:gradFill>
              <a:latin typeface="+mn-lt"/>
              <a:cs typeface="Segoe UI Semilight" panose="020B0402040204020203" pitchFamily="34" charset="0"/>
            </a:endParaRPr>
          </a:p>
        </p:txBody>
      </p:sp>
      <p:sp>
        <p:nvSpPr>
          <p:cNvPr id="21" name="TextBox 10">
            <a:extLst>
              <a:ext uri="{FF2B5EF4-FFF2-40B4-BE49-F238E27FC236}">
                <a16:creationId xmlns:a16="http://schemas.microsoft.com/office/drawing/2014/main" id="{54186E47-5882-4D83-A075-D511F503CD21}"/>
              </a:ext>
            </a:extLst>
          </p:cNvPr>
          <p:cNvSpPr txBox="1"/>
          <p:nvPr/>
        </p:nvSpPr>
        <p:spPr>
          <a:xfrm>
            <a:off x="4526184" y="4644439"/>
            <a:ext cx="2985238" cy="30776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Lifecycle management</a:t>
            </a:r>
          </a:p>
        </p:txBody>
      </p:sp>
      <p:sp>
        <p:nvSpPr>
          <p:cNvPr id="22" name="TextBox 10">
            <a:extLst>
              <a:ext uri="{FF2B5EF4-FFF2-40B4-BE49-F238E27FC236}">
                <a16:creationId xmlns:a16="http://schemas.microsoft.com/office/drawing/2014/main" id="{83E843B3-3A97-4A4A-95CC-84998CF852E7}"/>
              </a:ext>
            </a:extLst>
          </p:cNvPr>
          <p:cNvSpPr txBox="1"/>
          <p:nvPr/>
        </p:nvSpPr>
        <p:spPr>
          <a:xfrm>
            <a:off x="8171994" y="4614791"/>
            <a:ext cx="2527918" cy="309508"/>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Partner collaboration</a:t>
            </a:r>
          </a:p>
        </p:txBody>
      </p:sp>
      <p:sp>
        <p:nvSpPr>
          <p:cNvPr id="37" name="TextBox 10">
            <a:extLst>
              <a:ext uri="{FF2B5EF4-FFF2-40B4-BE49-F238E27FC236}">
                <a16:creationId xmlns:a16="http://schemas.microsoft.com/office/drawing/2014/main" id="{1FF27475-D1D6-4096-A23D-44DDD3C4C314}"/>
              </a:ext>
            </a:extLst>
          </p:cNvPr>
          <p:cNvSpPr txBox="1"/>
          <p:nvPr/>
        </p:nvSpPr>
        <p:spPr>
          <a:xfrm>
            <a:off x="1510183" y="4615666"/>
            <a:ext cx="2530530" cy="30776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Hybrid identity</a:t>
            </a:r>
          </a:p>
        </p:txBody>
      </p:sp>
      <p:grpSp>
        <p:nvGrpSpPr>
          <p:cNvPr id="6" name="Group 5">
            <a:extLst>
              <a:ext uri="{FF2B5EF4-FFF2-40B4-BE49-F238E27FC236}">
                <a16:creationId xmlns:a16="http://schemas.microsoft.com/office/drawing/2014/main" id="{F377DC74-4F93-422E-8689-E73D3E025430}"/>
              </a:ext>
            </a:extLst>
          </p:cNvPr>
          <p:cNvGrpSpPr/>
          <p:nvPr/>
        </p:nvGrpSpPr>
        <p:grpSpPr>
          <a:xfrm>
            <a:off x="1942908" y="2540288"/>
            <a:ext cx="1665080" cy="1665303"/>
            <a:chOff x="1981867" y="2501829"/>
            <a:chExt cx="1698468" cy="1698696"/>
          </a:xfrm>
        </p:grpSpPr>
        <p:sp>
          <p:nvSpPr>
            <p:cNvPr id="81" name="Oval 6">
              <a:extLst>
                <a:ext uri="{FF2B5EF4-FFF2-40B4-BE49-F238E27FC236}">
                  <a16:creationId xmlns:a16="http://schemas.microsoft.com/office/drawing/2014/main" id="{0E42D0A5-E3D0-4754-B320-5E9AFFD79D06}"/>
                </a:ext>
              </a:extLst>
            </p:cNvPr>
            <p:cNvSpPr/>
            <p:nvPr/>
          </p:nvSpPr>
          <p:spPr>
            <a:xfrm>
              <a:off x="1981867"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sp>
          <p:nvSpPr>
            <p:cNvPr id="35" name="Oval 34">
              <a:extLst>
                <a:ext uri="{FF2B5EF4-FFF2-40B4-BE49-F238E27FC236}">
                  <a16:creationId xmlns:a16="http://schemas.microsoft.com/office/drawing/2014/main" id="{FB323517-50DF-440C-A8E8-78D485EAD85F}"/>
                </a:ext>
              </a:extLst>
            </p:cNvPr>
            <p:cNvSpPr/>
            <p:nvPr/>
          </p:nvSpPr>
          <p:spPr bwMode="auto">
            <a:xfrm>
              <a:off x="2781184" y="3175268"/>
              <a:ext cx="660055" cy="6600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88" name="Oval 6">
            <a:extLst>
              <a:ext uri="{FF2B5EF4-FFF2-40B4-BE49-F238E27FC236}">
                <a16:creationId xmlns:a16="http://schemas.microsoft.com/office/drawing/2014/main" id="{1A63E62C-816F-45DA-AC0B-EA508DD4C984}"/>
              </a:ext>
            </a:extLst>
          </p:cNvPr>
          <p:cNvSpPr/>
          <p:nvPr/>
        </p:nvSpPr>
        <p:spPr>
          <a:xfrm>
            <a:off x="8603413" y="2540288"/>
            <a:ext cx="1665080" cy="16653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grpSp>
        <p:nvGrpSpPr>
          <p:cNvPr id="5" name="Group 4">
            <a:extLst>
              <a:ext uri="{FF2B5EF4-FFF2-40B4-BE49-F238E27FC236}">
                <a16:creationId xmlns:a16="http://schemas.microsoft.com/office/drawing/2014/main" id="{202505A2-DD7B-42DE-AD4A-BEF88818339F}"/>
              </a:ext>
            </a:extLst>
          </p:cNvPr>
          <p:cNvGrpSpPr/>
          <p:nvPr/>
        </p:nvGrpSpPr>
        <p:grpSpPr>
          <a:xfrm>
            <a:off x="5273160" y="2540288"/>
            <a:ext cx="1665080" cy="1665303"/>
            <a:chOff x="5336748" y="2501829"/>
            <a:chExt cx="1698468" cy="1698696"/>
          </a:xfrm>
        </p:grpSpPr>
        <p:sp>
          <p:nvSpPr>
            <p:cNvPr id="53" name="Oval 6">
              <a:extLst>
                <a:ext uri="{FF2B5EF4-FFF2-40B4-BE49-F238E27FC236}">
                  <a16:creationId xmlns:a16="http://schemas.microsoft.com/office/drawing/2014/main" id="{FA3D15CF-8224-4C37-B4E0-7B26F5296D61}"/>
                </a:ext>
              </a:extLst>
            </p:cNvPr>
            <p:cNvSpPr/>
            <p:nvPr/>
          </p:nvSpPr>
          <p:spPr>
            <a:xfrm>
              <a:off x="5336748"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sp>
          <p:nvSpPr>
            <p:cNvPr id="30" name="Oval 29">
              <a:extLst>
                <a:ext uri="{FF2B5EF4-FFF2-40B4-BE49-F238E27FC236}">
                  <a16:creationId xmlns:a16="http://schemas.microsoft.com/office/drawing/2014/main" id="{0337F79B-35A4-4971-9843-99E5D7CA3088}"/>
                </a:ext>
              </a:extLst>
            </p:cNvPr>
            <p:cNvSpPr/>
            <p:nvPr/>
          </p:nvSpPr>
          <p:spPr bwMode="auto">
            <a:xfrm>
              <a:off x="6330477" y="3277612"/>
              <a:ext cx="557709" cy="557709"/>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38" name="circle" title="Icon of a circle with three smaller circles on it">
            <a:extLst>
              <a:ext uri="{FF2B5EF4-FFF2-40B4-BE49-F238E27FC236}">
                <a16:creationId xmlns:a16="http://schemas.microsoft.com/office/drawing/2014/main" id="{FE539526-B65A-4AF8-9DAD-B4D28E1F1068}"/>
              </a:ext>
            </a:extLst>
          </p:cNvPr>
          <p:cNvSpPr>
            <a:spLocks noChangeAspect="1" noEditPoints="1"/>
          </p:cNvSpPr>
          <p:nvPr/>
        </p:nvSpPr>
        <p:spPr bwMode="auto">
          <a:xfrm>
            <a:off x="9033349" y="2963649"/>
            <a:ext cx="805207" cy="818580"/>
          </a:xfrm>
          <a:custGeom>
            <a:avLst/>
            <a:gdLst>
              <a:gd name="T0" fmla="*/ 26 w 340"/>
              <a:gd name="T1" fmla="*/ 224 h 345"/>
              <a:gd name="T2" fmla="*/ 23 w 340"/>
              <a:gd name="T3" fmla="*/ 198 h 345"/>
              <a:gd name="T4" fmla="*/ 119 w 340"/>
              <a:gd name="T5" fmla="*/ 59 h 345"/>
              <a:gd name="T6" fmla="*/ 77 w 340"/>
              <a:gd name="T7" fmla="*/ 312 h 345"/>
              <a:gd name="T8" fmla="*/ 170 w 340"/>
              <a:gd name="T9" fmla="*/ 345 h 345"/>
              <a:gd name="T10" fmla="*/ 262 w 340"/>
              <a:gd name="T11" fmla="*/ 312 h 345"/>
              <a:gd name="T12" fmla="*/ 314 w 340"/>
              <a:gd name="T13" fmla="*/ 224 h 345"/>
              <a:gd name="T14" fmla="*/ 317 w 340"/>
              <a:gd name="T15" fmla="*/ 198 h 345"/>
              <a:gd name="T16" fmla="*/ 220 w 340"/>
              <a:gd name="T17" fmla="*/ 60 h 345"/>
              <a:gd name="T18" fmla="*/ 170 w 340"/>
              <a:gd name="T19" fmla="*/ 102 h 345"/>
              <a:gd name="T20" fmla="*/ 221 w 340"/>
              <a:gd name="T21" fmla="*/ 51 h 345"/>
              <a:gd name="T22" fmla="*/ 170 w 340"/>
              <a:gd name="T23" fmla="*/ 0 h 345"/>
              <a:gd name="T24" fmla="*/ 119 w 340"/>
              <a:gd name="T25" fmla="*/ 51 h 345"/>
              <a:gd name="T26" fmla="*/ 170 w 340"/>
              <a:gd name="T27" fmla="*/ 102 h 345"/>
              <a:gd name="T28" fmla="*/ 51 w 340"/>
              <a:gd name="T29" fmla="*/ 319 h 345"/>
              <a:gd name="T30" fmla="*/ 102 w 340"/>
              <a:gd name="T31" fmla="*/ 268 h 345"/>
              <a:gd name="T32" fmla="*/ 51 w 340"/>
              <a:gd name="T33" fmla="*/ 217 h 345"/>
              <a:gd name="T34" fmla="*/ 0 w 340"/>
              <a:gd name="T35" fmla="*/ 268 h 345"/>
              <a:gd name="T36" fmla="*/ 51 w 340"/>
              <a:gd name="T37" fmla="*/ 319 h 345"/>
              <a:gd name="T38" fmla="*/ 289 w 340"/>
              <a:gd name="T39" fmla="*/ 319 h 345"/>
              <a:gd name="T40" fmla="*/ 340 w 340"/>
              <a:gd name="T41" fmla="*/ 268 h 345"/>
              <a:gd name="T42" fmla="*/ 289 w 340"/>
              <a:gd name="T43" fmla="*/ 217 h 345"/>
              <a:gd name="T44" fmla="*/ 238 w 340"/>
              <a:gd name="T45" fmla="*/ 268 h 345"/>
              <a:gd name="T46" fmla="*/ 289 w 340"/>
              <a:gd name="T47" fmla="*/ 31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345">
                <a:moveTo>
                  <a:pt x="26" y="224"/>
                </a:moveTo>
                <a:cubicBezTo>
                  <a:pt x="24" y="215"/>
                  <a:pt x="23" y="208"/>
                  <a:pt x="23" y="198"/>
                </a:cubicBezTo>
                <a:cubicBezTo>
                  <a:pt x="23" y="136"/>
                  <a:pt x="65" y="81"/>
                  <a:pt x="119" y="59"/>
                </a:cubicBezTo>
                <a:moveTo>
                  <a:pt x="77" y="312"/>
                </a:moveTo>
                <a:cubicBezTo>
                  <a:pt x="103" y="334"/>
                  <a:pt x="134" y="345"/>
                  <a:pt x="170" y="345"/>
                </a:cubicBezTo>
                <a:cubicBezTo>
                  <a:pt x="207" y="345"/>
                  <a:pt x="236" y="334"/>
                  <a:pt x="262" y="312"/>
                </a:cubicBezTo>
                <a:moveTo>
                  <a:pt x="314" y="224"/>
                </a:moveTo>
                <a:cubicBezTo>
                  <a:pt x="316" y="214"/>
                  <a:pt x="317" y="208"/>
                  <a:pt x="317" y="198"/>
                </a:cubicBezTo>
                <a:cubicBezTo>
                  <a:pt x="317" y="134"/>
                  <a:pt x="277" y="80"/>
                  <a:pt x="220" y="60"/>
                </a:cubicBezTo>
                <a:moveTo>
                  <a:pt x="170" y="102"/>
                </a:moveTo>
                <a:cubicBezTo>
                  <a:pt x="198" y="102"/>
                  <a:pt x="221" y="79"/>
                  <a:pt x="221" y="51"/>
                </a:cubicBezTo>
                <a:cubicBezTo>
                  <a:pt x="221" y="23"/>
                  <a:pt x="198" y="0"/>
                  <a:pt x="170" y="0"/>
                </a:cubicBezTo>
                <a:cubicBezTo>
                  <a:pt x="142" y="0"/>
                  <a:pt x="119" y="23"/>
                  <a:pt x="119" y="51"/>
                </a:cubicBezTo>
                <a:cubicBezTo>
                  <a:pt x="119" y="79"/>
                  <a:pt x="142" y="102"/>
                  <a:pt x="170" y="102"/>
                </a:cubicBezTo>
                <a:close/>
                <a:moveTo>
                  <a:pt x="51" y="319"/>
                </a:moveTo>
                <a:cubicBezTo>
                  <a:pt x="79" y="319"/>
                  <a:pt x="102" y="297"/>
                  <a:pt x="102" y="268"/>
                </a:cubicBezTo>
                <a:cubicBezTo>
                  <a:pt x="102" y="240"/>
                  <a:pt x="79" y="217"/>
                  <a:pt x="51" y="217"/>
                </a:cubicBezTo>
                <a:cubicBezTo>
                  <a:pt x="23" y="217"/>
                  <a:pt x="0" y="240"/>
                  <a:pt x="0" y="268"/>
                </a:cubicBezTo>
                <a:cubicBezTo>
                  <a:pt x="0" y="297"/>
                  <a:pt x="23" y="319"/>
                  <a:pt x="51" y="319"/>
                </a:cubicBezTo>
                <a:close/>
                <a:moveTo>
                  <a:pt x="289" y="319"/>
                </a:moveTo>
                <a:cubicBezTo>
                  <a:pt x="317" y="319"/>
                  <a:pt x="340" y="297"/>
                  <a:pt x="340" y="268"/>
                </a:cubicBezTo>
                <a:cubicBezTo>
                  <a:pt x="340" y="240"/>
                  <a:pt x="317" y="217"/>
                  <a:pt x="289" y="217"/>
                </a:cubicBezTo>
                <a:cubicBezTo>
                  <a:pt x="261" y="217"/>
                  <a:pt x="238" y="240"/>
                  <a:pt x="238" y="268"/>
                </a:cubicBezTo>
                <a:cubicBezTo>
                  <a:pt x="238" y="297"/>
                  <a:pt x="261" y="319"/>
                  <a:pt x="289" y="319"/>
                </a:cubicBezTo>
                <a:close/>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39" name="cloud" title="Icon of a cloud">
            <a:extLst>
              <a:ext uri="{FF2B5EF4-FFF2-40B4-BE49-F238E27FC236}">
                <a16:creationId xmlns:a16="http://schemas.microsoft.com/office/drawing/2014/main" id="{0D29DFFF-1C9F-4E59-802A-B6A5A511EAAC}"/>
              </a:ext>
            </a:extLst>
          </p:cNvPr>
          <p:cNvSpPr>
            <a:spLocks noChangeAspect="1"/>
          </p:cNvSpPr>
          <p:nvPr/>
        </p:nvSpPr>
        <p:spPr bwMode="auto">
          <a:xfrm>
            <a:off x="2110890" y="2795035"/>
            <a:ext cx="636408" cy="40545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 name="building_8" title="Icon of tall buildings">
            <a:extLst>
              <a:ext uri="{FF2B5EF4-FFF2-40B4-BE49-F238E27FC236}">
                <a16:creationId xmlns:a16="http://schemas.microsoft.com/office/drawing/2014/main" id="{9F43D05C-032F-4A9A-AD17-909503970420}"/>
              </a:ext>
            </a:extLst>
          </p:cNvPr>
          <p:cNvSpPr>
            <a:spLocks noChangeAspect="1" noEditPoints="1"/>
          </p:cNvSpPr>
          <p:nvPr/>
        </p:nvSpPr>
        <p:spPr bwMode="auto">
          <a:xfrm>
            <a:off x="2923953" y="3488796"/>
            <a:ext cx="417251" cy="453166"/>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Oval 6">
            <a:extLst>
              <a:ext uri="{FF2B5EF4-FFF2-40B4-BE49-F238E27FC236}">
                <a16:creationId xmlns:a16="http://schemas.microsoft.com/office/drawing/2014/main" id="{CA221AC8-3B14-450C-8899-A830003D0BF9}"/>
              </a:ext>
            </a:extLst>
          </p:cNvPr>
          <p:cNvSpPr/>
          <p:nvPr/>
        </p:nvSpPr>
        <p:spPr bwMode="auto">
          <a:xfrm>
            <a:off x="2468102" y="3103158"/>
            <a:ext cx="614692" cy="64707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41" name="people_4" title="Icon of a person">
            <a:extLst>
              <a:ext uri="{FF2B5EF4-FFF2-40B4-BE49-F238E27FC236}">
                <a16:creationId xmlns:a16="http://schemas.microsoft.com/office/drawing/2014/main" id="{647E2DD8-42AE-449C-A12D-577B97D6EEC5}"/>
              </a:ext>
            </a:extLst>
          </p:cNvPr>
          <p:cNvSpPr>
            <a:spLocks noChangeAspect="1" noEditPoints="1"/>
          </p:cNvSpPr>
          <p:nvPr/>
        </p:nvSpPr>
        <p:spPr bwMode="auto">
          <a:xfrm>
            <a:off x="2532757" y="3143797"/>
            <a:ext cx="425171" cy="475333"/>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accent1"/>
          </a:solidFill>
          <a:ln w="28575" cap="sq">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 name="DevUpdate_ECC5" title="Icon of a clock with an arrow around it pointing clockwise">
            <a:extLst>
              <a:ext uri="{FF2B5EF4-FFF2-40B4-BE49-F238E27FC236}">
                <a16:creationId xmlns:a16="http://schemas.microsoft.com/office/drawing/2014/main" id="{20F55FC4-080C-4078-A36D-7043348E7260}"/>
              </a:ext>
            </a:extLst>
          </p:cNvPr>
          <p:cNvSpPr>
            <a:spLocks noChangeAspect="1" noEditPoints="1"/>
          </p:cNvSpPr>
          <p:nvPr/>
        </p:nvSpPr>
        <p:spPr bwMode="auto">
          <a:xfrm>
            <a:off x="5710224" y="2979480"/>
            <a:ext cx="785983" cy="786917"/>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285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Oval 2">
            <a:extLst>
              <a:ext uri="{FF2B5EF4-FFF2-40B4-BE49-F238E27FC236}">
                <a16:creationId xmlns:a16="http://schemas.microsoft.com/office/drawing/2014/main" id="{34C2D487-2361-42DD-A5C2-ACBEBB2AC045}"/>
              </a:ext>
            </a:extLst>
          </p:cNvPr>
          <p:cNvSpPr/>
          <p:nvPr/>
        </p:nvSpPr>
        <p:spPr bwMode="auto">
          <a:xfrm>
            <a:off x="3167610" y="2506373"/>
            <a:ext cx="355600" cy="3556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ln>
                <a:solidFill>
                  <a:schemeClr val="bg1"/>
                </a:solidFill>
              </a:ln>
              <a:gradFill>
                <a:gsLst>
                  <a:gs pos="40075">
                    <a:srgbClr val="FFFFFF"/>
                  </a:gs>
                  <a:gs pos="30000">
                    <a:srgbClr val="FFFFFF"/>
                  </a:gs>
                </a:gsLst>
                <a:lin ang="5400000" scaled="0"/>
              </a:gradFill>
            </a:endParaRPr>
          </a:p>
        </p:txBody>
      </p:sp>
      <p:sp>
        <p:nvSpPr>
          <p:cNvPr id="19" name="check 3" title="Icon of a checkmark with a circle around it">
            <a:extLst>
              <a:ext uri="{FF2B5EF4-FFF2-40B4-BE49-F238E27FC236}">
                <a16:creationId xmlns:a16="http://schemas.microsoft.com/office/drawing/2014/main" id="{DA27668B-476C-481E-888F-BB26E5F130B1}"/>
              </a:ext>
            </a:extLst>
          </p:cNvPr>
          <p:cNvSpPr>
            <a:spLocks noChangeAspect="1" noEditPoints="1"/>
          </p:cNvSpPr>
          <p:nvPr/>
        </p:nvSpPr>
        <p:spPr bwMode="auto">
          <a:xfrm>
            <a:off x="3161464" y="2496213"/>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n>
                <a:solidFill>
                  <a:schemeClr val="bg1"/>
                </a:solidFill>
              </a:ln>
            </a:endParaRPr>
          </a:p>
        </p:txBody>
      </p:sp>
      <p:sp>
        <p:nvSpPr>
          <p:cNvPr id="23" name="Oval 22">
            <a:extLst>
              <a:ext uri="{FF2B5EF4-FFF2-40B4-BE49-F238E27FC236}">
                <a16:creationId xmlns:a16="http://schemas.microsoft.com/office/drawing/2014/main" id="{2B5EFA98-2126-44DE-B7D0-6F27718AE971}"/>
              </a:ext>
            </a:extLst>
          </p:cNvPr>
          <p:cNvSpPr/>
          <p:nvPr/>
        </p:nvSpPr>
        <p:spPr bwMode="auto">
          <a:xfrm>
            <a:off x="6502353" y="2506373"/>
            <a:ext cx="355600" cy="3556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ln>
                <a:solidFill>
                  <a:schemeClr val="bg1"/>
                </a:solidFill>
              </a:ln>
              <a:gradFill>
                <a:gsLst>
                  <a:gs pos="40075">
                    <a:srgbClr val="FFFFFF"/>
                  </a:gs>
                  <a:gs pos="30000">
                    <a:srgbClr val="FFFFFF"/>
                  </a:gs>
                </a:gsLst>
                <a:lin ang="5400000" scaled="0"/>
              </a:gradFill>
            </a:endParaRPr>
          </a:p>
        </p:txBody>
      </p:sp>
      <p:sp>
        <p:nvSpPr>
          <p:cNvPr id="24" name="check 3" title="Icon of a checkmark with a circle around it">
            <a:extLst>
              <a:ext uri="{FF2B5EF4-FFF2-40B4-BE49-F238E27FC236}">
                <a16:creationId xmlns:a16="http://schemas.microsoft.com/office/drawing/2014/main" id="{E994F98F-5520-4E22-9A2E-EE9CDEAF10C4}"/>
              </a:ext>
            </a:extLst>
          </p:cNvPr>
          <p:cNvSpPr>
            <a:spLocks noChangeAspect="1" noEditPoints="1"/>
          </p:cNvSpPr>
          <p:nvPr/>
        </p:nvSpPr>
        <p:spPr bwMode="auto">
          <a:xfrm>
            <a:off x="6496207" y="2496213"/>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n>
                <a:solidFill>
                  <a:schemeClr val="bg1"/>
                </a:solidFill>
              </a:ln>
            </a:endParaRPr>
          </a:p>
        </p:txBody>
      </p:sp>
      <p:sp>
        <p:nvSpPr>
          <p:cNvPr id="25" name="Oval 24">
            <a:extLst>
              <a:ext uri="{FF2B5EF4-FFF2-40B4-BE49-F238E27FC236}">
                <a16:creationId xmlns:a16="http://schemas.microsoft.com/office/drawing/2014/main" id="{41A6B866-A2A1-4ED6-85B2-EBC88D6F4F2D}"/>
              </a:ext>
            </a:extLst>
          </p:cNvPr>
          <p:cNvSpPr/>
          <p:nvPr/>
        </p:nvSpPr>
        <p:spPr bwMode="auto">
          <a:xfrm>
            <a:off x="9911236" y="2506373"/>
            <a:ext cx="355600" cy="35560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ln>
                <a:solidFill>
                  <a:schemeClr val="bg1"/>
                </a:solidFill>
              </a:ln>
              <a:gradFill>
                <a:gsLst>
                  <a:gs pos="40075">
                    <a:srgbClr val="FFFFFF"/>
                  </a:gs>
                  <a:gs pos="30000">
                    <a:srgbClr val="FFFFFF"/>
                  </a:gs>
                </a:gsLst>
                <a:lin ang="5400000" scaled="0"/>
              </a:gradFill>
            </a:endParaRPr>
          </a:p>
        </p:txBody>
      </p:sp>
      <p:sp>
        <p:nvSpPr>
          <p:cNvPr id="26" name="check 3" title="Icon of a checkmark with a circle around it">
            <a:extLst>
              <a:ext uri="{FF2B5EF4-FFF2-40B4-BE49-F238E27FC236}">
                <a16:creationId xmlns:a16="http://schemas.microsoft.com/office/drawing/2014/main" id="{B7318220-83DD-464C-BC86-7CA88EEB2DAA}"/>
              </a:ext>
            </a:extLst>
          </p:cNvPr>
          <p:cNvSpPr>
            <a:spLocks noChangeAspect="1" noEditPoints="1"/>
          </p:cNvSpPr>
          <p:nvPr/>
        </p:nvSpPr>
        <p:spPr bwMode="auto">
          <a:xfrm>
            <a:off x="9905090" y="2496213"/>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n>
                <a:solidFill>
                  <a:schemeClr val="bg1"/>
                </a:solidFill>
              </a:ln>
            </a:endParaRPr>
          </a:p>
        </p:txBody>
      </p:sp>
    </p:spTree>
    <p:extLst>
      <p:ext uri="{BB962C8B-B14F-4D97-AF65-F5344CB8AC3E}">
        <p14:creationId xmlns:p14="http://schemas.microsoft.com/office/powerpoint/2010/main" val="493926380"/>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4278-F3C0-4962-9314-1CE6E7571E19}"/>
              </a:ext>
            </a:extLst>
          </p:cNvPr>
          <p:cNvSpPr>
            <a:spLocks noGrp="1"/>
          </p:cNvSpPr>
          <p:nvPr>
            <p:ph type="title"/>
          </p:nvPr>
        </p:nvSpPr>
        <p:spPr>
          <a:xfrm>
            <a:off x="588263" y="457200"/>
            <a:ext cx="11018520" cy="1107996"/>
          </a:xfrm>
        </p:spPr>
        <p:txBody>
          <a:bodyPr/>
          <a:lstStyle/>
          <a:p>
            <a:r>
              <a:rPr lang="en-US"/>
              <a:t>Unlock more capabilities with your modernized identity infrastructure</a:t>
            </a:r>
          </a:p>
        </p:txBody>
      </p:sp>
      <p:sp>
        <p:nvSpPr>
          <p:cNvPr id="17" name="TextBox 10">
            <a:extLst>
              <a:ext uri="{FF2B5EF4-FFF2-40B4-BE49-F238E27FC236}">
                <a16:creationId xmlns:a16="http://schemas.microsoft.com/office/drawing/2014/main" id="{95ED1C35-3DE8-47DC-8137-3050E33DDDAE}"/>
              </a:ext>
            </a:extLst>
          </p:cNvPr>
          <p:cNvSpPr txBox="1"/>
          <p:nvPr/>
        </p:nvSpPr>
        <p:spPr>
          <a:xfrm>
            <a:off x="4230873" y="3856362"/>
            <a:ext cx="2985238" cy="30776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Conditional access</a:t>
            </a:r>
          </a:p>
        </p:txBody>
      </p:sp>
      <p:sp>
        <p:nvSpPr>
          <p:cNvPr id="18" name="TextBox 10">
            <a:extLst>
              <a:ext uri="{FF2B5EF4-FFF2-40B4-BE49-F238E27FC236}">
                <a16:creationId xmlns:a16="http://schemas.microsoft.com/office/drawing/2014/main" id="{9BADCF11-4024-48E6-9F61-E2721260A206}"/>
              </a:ext>
            </a:extLst>
          </p:cNvPr>
          <p:cNvSpPr txBox="1"/>
          <p:nvPr/>
        </p:nvSpPr>
        <p:spPr>
          <a:xfrm>
            <a:off x="7187137" y="3814010"/>
            <a:ext cx="2527918" cy="334916"/>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Identity</a:t>
            </a:r>
            <a:r>
              <a:rPr lang="en-US" sz="1765" kern="0">
                <a:latin typeface="+mj-lt"/>
                <a:ea typeface="ＭＳ Ｐゴシック" charset="0"/>
                <a:cs typeface="Segoe UI Semilight" panose="020B0402040204020203" pitchFamily="34" charset="0"/>
              </a:rPr>
              <a:t> </a:t>
            </a:r>
            <a:r>
              <a:rPr lang="en-US" sz="1568" kern="0">
                <a:solidFill>
                  <a:srgbClr val="1A1A1A"/>
                </a:solidFill>
                <a:latin typeface="Segoe UI Semibold"/>
                <a:ea typeface="ＭＳ Ｐゴシック" charset="0"/>
                <a:cs typeface="Segoe UI Semilight" panose="020B0402040204020203" pitchFamily="34" charset="0"/>
              </a:rPr>
              <a:t>protection</a:t>
            </a:r>
          </a:p>
        </p:txBody>
      </p:sp>
      <p:sp>
        <p:nvSpPr>
          <p:cNvPr id="19" name="TextBox 10">
            <a:extLst>
              <a:ext uri="{FF2B5EF4-FFF2-40B4-BE49-F238E27FC236}">
                <a16:creationId xmlns:a16="http://schemas.microsoft.com/office/drawing/2014/main" id="{514607B3-5691-4BCA-83FE-9F617DA48B23}"/>
              </a:ext>
            </a:extLst>
          </p:cNvPr>
          <p:cNvSpPr txBox="1"/>
          <p:nvPr/>
        </p:nvSpPr>
        <p:spPr>
          <a:xfrm>
            <a:off x="1844626" y="3869941"/>
            <a:ext cx="2530530" cy="30776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Secure authentication</a:t>
            </a:r>
          </a:p>
        </p:txBody>
      </p:sp>
      <p:grpSp>
        <p:nvGrpSpPr>
          <p:cNvPr id="20" name="Group 19">
            <a:extLst>
              <a:ext uri="{FF2B5EF4-FFF2-40B4-BE49-F238E27FC236}">
                <a16:creationId xmlns:a16="http://schemas.microsoft.com/office/drawing/2014/main" id="{A2B65004-CAE8-4328-8C4E-E6A056B562CB}"/>
              </a:ext>
            </a:extLst>
          </p:cNvPr>
          <p:cNvGrpSpPr/>
          <p:nvPr/>
        </p:nvGrpSpPr>
        <p:grpSpPr>
          <a:xfrm>
            <a:off x="2277351" y="1794563"/>
            <a:ext cx="1665080" cy="1665303"/>
            <a:chOff x="1981867" y="2501829"/>
            <a:chExt cx="1698468" cy="1698696"/>
          </a:xfrm>
        </p:grpSpPr>
        <p:sp>
          <p:nvSpPr>
            <p:cNvPr id="21" name="Oval 6">
              <a:extLst>
                <a:ext uri="{FF2B5EF4-FFF2-40B4-BE49-F238E27FC236}">
                  <a16:creationId xmlns:a16="http://schemas.microsoft.com/office/drawing/2014/main" id="{E9A16FBB-3CB1-4144-A0D1-83F7D3945D45}"/>
                </a:ext>
              </a:extLst>
            </p:cNvPr>
            <p:cNvSpPr/>
            <p:nvPr/>
          </p:nvSpPr>
          <p:spPr>
            <a:xfrm>
              <a:off x="1981867"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grpSp>
          <p:nvGrpSpPr>
            <p:cNvPr id="22" name="Group 21">
              <a:extLst>
                <a:ext uri="{FF2B5EF4-FFF2-40B4-BE49-F238E27FC236}">
                  <a16:creationId xmlns:a16="http://schemas.microsoft.com/office/drawing/2014/main" id="{6F916E55-A08B-456C-80CD-E83F9919A79A}"/>
                </a:ext>
              </a:extLst>
            </p:cNvPr>
            <p:cNvGrpSpPr/>
            <p:nvPr/>
          </p:nvGrpSpPr>
          <p:grpSpPr>
            <a:xfrm>
              <a:off x="2391078" y="2904031"/>
              <a:ext cx="1050161" cy="931291"/>
              <a:chOff x="5905705" y="2986298"/>
              <a:chExt cx="1050161" cy="931291"/>
            </a:xfrm>
          </p:grpSpPr>
          <p:sp>
            <p:nvSpPr>
              <p:cNvPr id="23" name="Fingerprint_E928" title="Icon of a fingerprint">
                <a:extLst>
                  <a:ext uri="{FF2B5EF4-FFF2-40B4-BE49-F238E27FC236}">
                    <a16:creationId xmlns:a16="http://schemas.microsoft.com/office/drawing/2014/main" id="{B2DCFB9F-B2B4-4DE7-8D11-CB7873E35C9E}"/>
                  </a:ext>
                </a:extLst>
              </p:cNvPr>
              <p:cNvSpPr>
                <a:spLocks noChangeAspect="1" noEditPoints="1"/>
              </p:cNvSpPr>
              <p:nvPr/>
            </p:nvSpPr>
            <p:spPr bwMode="auto">
              <a:xfrm>
                <a:off x="5905705" y="2986298"/>
                <a:ext cx="625064" cy="840594"/>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gradFill>
                    <a:gsLst>
                      <a:gs pos="0">
                        <a:srgbClr val="505050"/>
                      </a:gs>
                      <a:gs pos="100000">
                        <a:srgbClr val="505050"/>
                      </a:gs>
                    </a:gsLst>
                  </a:gradFill>
                </a:endParaRPr>
              </a:p>
            </p:txBody>
          </p:sp>
          <p:grpSp>
            <p:nvGrpSpPr>
              <p:cNvPr id="24" name="Group 23">
                <a:extLst>
                  <a:ext uri="{FF2B5EF4-FFF2-40B4-BE49-F238E27FC236}">
                    <a16:creationId xmlns:a16="http://schemas.microsoft.com/office/drawing/2014/main" id="{9D2ECFED-58D5-4B60-B583-A98CD7E588E9}"/>
                  </a:ext>
                </a:extLst>
              </p:cNvPr>
              <p:cNvGrpSpPr/>
              <p:nvPr/>
            </p:nvGrpSpPr>
            <p:grpSpPr>
              <a:xfrm>
                <a:off x="6295811" y="3257535"/>
                <a:ext cx="660055" cy="660054"/>
                <a:chOff x="2514249" y="3257535"/>
                <a:chExt cx="660055" cy="660054"/>
              </a:xfrm>
            </p:grpSpPr>
            <p:sp>
              <p:nvSpPr>
                <p:cNvPr id="25" name="Oval 24">
                  <a:extLst>
                    <a:ext uri="{FF2B5EF4-FFF2-40B4-BE49-F238E27FC236}">
                      <a16:creationId xmlns:a16="http://schemas.microsoft.com/office/drawing/2014/main" id="{6F8A3BFF-4D3E-4F5A-B5B0-135BE213E170}"/>
                    </a:ext>
                  </a:extLst>
                </p:cNvPr>
                <p:cNvSpPr/>
                <p:nvPr/>
              </p:nvSpPr>
              <p:spPr bwMode="auto">
                <a:xfrm>
                  <a:off x="2514249" y="3257535"/>
                  <a:ext cx="660055" cy="66005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check 3" title="Icon of a checkmark with a circle around it">
                  <a:extLst>
                    <a:ext uri="{FF2B5EF4-FFF2-40B4-BE49-F238E27FC236}">
                      <a16:creationId xmlns:a16="http://schemas.microsoft.com/office/drawing/2014/main" id="{0F9A3A8E-4A20-4B85-8566-CF5066D1CB1D}"/>
                    </a:ext>
                  </a:extLst>
                </p:cNvPr>
                <p:cNvSpPr>
                  <a:spLocks noChangeAspect="1" noEditPoints="1"/>
                </p:cNvSpPr>
                <p:nvPr/>
              </p:nvSpPr>
              <p:spPr bwMode="auto">
                <a:xfrm>
                  <a:off x="2594382"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grpSp>
      </p:grpSp>
      <p:grpSp>
        <p:nvGrpSpPr>
          <p:cNvPr id="27" name="Group 26">
            <a:extLst>
              <a:ext uri="{FF2B5EF4-FFF2-40B4-BE49-F238E27FC236}">
                <a16:creationId xmlns:a16="http://schemas.microsoft.com/office/drawing/2014/main" id="{4AC4E184-9EA7-4076-8DE1-7C9D7DC2ECB5}"/>
              </a:ext>
            </a:extLst>
          </p:cNvPr>
          <p:cNvGrpSpPr/>
          <p:nvPr/>
        </p:nvGrpSpPr>
        <p:grpSpPr>
          <a:xfrm>
            <a:off x="7495215" y="1752211"/>
            <a:ext cx="1665080" cy="1665303"/>
            <a:chOff x="8775929" y="2501829"/>
            <a:chExt cx="1698468" cy="1698696"/>
          </a:xfrm>
        </p:grpSpPr>
        <p:sp>
          <p:nvSpPr>
            <p:cNvPr id="28" name="Oval 6">
              <a:extLst>
                <a:ext uri="{FF2B5EF4-FFF2-40B4-BE49-F238E27FC236}">
                  <a16:creationId xmlns:a16="http://schemas.microsoft.com/office/drawing/2014/main" id="{DCD1C6C4-4FCE-4028-A05E-BF95A91121F1}"/>
                </a:ext>
              </a:extLst>
            </p:cNvPr>
            <p:cNvSpPr/>
            <p:nvPr/>
          </p:nvSpPr>
          <p:spPr>
            <a:xfrm>
              <a:off x="8775929"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grpSp>
          <p:nvGrpSpPr>
            <p:cNvPr id="29" name="Group 28">
              <a:extLst>
                <a:ext uri="{FF2B5EF4-FFF2-40B4-BE49-F238E27FC236}">
                  <a16:creationId xmlns:a16="http://schemas.microsoft.com/office/drawing/2014/main" id="{47527D3B-58A5-4DFB-B53F-A05AFBEDB96C}"/>
                </a:ext>
              </a:extLst>
            </p:cNvPr>
            <p:cNvGrpSpPr/>
            <p:nvPr/>
          </p:nvGrpSpPr>
          <p:grpSpPr>
            <a:xfrm>
              <a:off x="9134999" y="3026538"/>
              <a:ext cx="1106893" cy="797672"/>
              <a:chOff x="9540506" y="3154271"/>
              <a:chExt cx="976362" cy="703607"/>
            </a:xfrm>
          </p:grpSpPr>
          <p:sp>
            <p:nvSpPr>
              <p:cNvPr id="30" name="ContactCard_EEBD" title="Icon of a contact card">
                <a:extLst>
                  <a:ext uri="{FF2B5EF4-FFF2-40B4-BE49-F238E27FC236}">
                    <a16:creationId xmlns:a16="http://schemas.microsoft.com/office/drawing/2014/main" id="{7D6BEBD8-0A8D-4059-87AD-255C3D36B94F}"/>
                  </a:ext>
                </a:extLst>
              </p:cNvPr>
              <p:cNvSpPr>
                <a:spLocks noChangeAspect="1" noEditPoints="1"/>
              </p:cNvSpPr>
              <p:nvPr/>
            </p:nvSpPr>
            <p:spPr bwMode="auto">
              <a:xfrm>
                <a:off x="9540506" y="3154271"/>
                <a:ext cx="730392" cy="535974"/>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31" name="Oval 30">
                <a:extLst>
                  <a:ext uri="{FF2B5EF4-FFF2-40B4-BE49-F238E27FC236}">
                    <a16:creationId xmlns:a16="http://schemas.microsoft.com/office/drawing/2014/main" id="{24F9AA3A-A838-40B3-86D1-EB5956CE92A6}"/>
                  </a:ext>
                </a:extLst>
              </p:cNvPr>
              <p:cNvSpPr/>
              <p:nvPr/>
            </p:nvSpPr>
            <p:spPr bwMode="auto">
              <a:xfrm>
                <a:off x="10024926" y="3365936"/>
                <a:ext cx="491942" cy="491942"/>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2" name="check 3" title="Icon of a checkmark with a circle around it">
                <a:extLst>
                  <a:ext uri="{FF2B5EF4-FFF2-40B4-BE49-F238E27FC236}">
                    <a16:creationId xmlns:a16="http://schemas.microsoft.com/office/drawing/2014/main" id="{849C40BF-E45A-4035-8837-FD019A570D7D}"/>
                  </a:ext>
                </a:extLst>
              </p:cNvPr>
              <p:cNvSpPr>
                <a:spLocks noChangeAspect="1" noEditPoints="1"/>
              </p:cNvSpPr>
              <p:nvPr/>
            </p:nvSpPr>
            <p:spPr bwMode="auto">
              <a:xfrm>
                <a:off x="10086951" y="3429027"/>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grpSp>
      <p:grpSp>
        <p:nvGrpSpPr>
          <p:cNvPr id="33" name="Group 32">
            <a:extLst>
              <a:ext uri="{FF2B5EF4-FFF2-40B4-BE49-F238E27FC236}">
                <a16:creationId xmlns:a16="http://schemas.microsoft.com/office/drawing/2014/main" id="{6DA0AB61-FBEC-43B9-A2E5-483A87A10709}"/>
              </a:ext>
            </a:extLst>
          </p:cNvPr>
          <p:cNvGrpSpPr/>
          <p:nvPr/>
        </p:nvGrpSpPr>
        <p:grpSpPr>
          <a:xfrm>
            <a:off x="4886283" y="1752211"/>
            <a:ext cx="1665080" cy="1665303"/>
            <a:chOff x="5336748" y="2501829"/>
            <a:chExt cx="1698468" cy="1698696"/>
          </a:xfrm>
        </p:grpSpPr>
        <p:sp>
          <p:nvSpPr>
            <p:cNvPr id="34" name="Oval 6">
              <a:extLst>
                <a:ext uri="{FF2B5EF4-FFF2-40B4-BE49-F238E27FC236}">
                  <a16:creationId xmlns:a16="http://schemas.microsoft.com/office/drawing/2014/main" id="{913AF452-6B76-4818-94C2-9C6C1FBE2ACA}"/>
                </a:ext>
              </a:extLst>
            </p:cNvPr>
            <p:cNvSpPr/>
            <p:nvPr/>
          </p:nvSpPr>
          <p:spPr>
            <a:xfrm>
              <a:off x="5336748"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grpSp>
          <p:nvGrpSpPr>
            <p:cNvPr id="35" name="Group 34">
              <a:extLst>
                <a:ext uri="{FF2B5EF4-FFF2-40B4-BE49-F238E27FC236}">
                  <a16:creationId xmlns:a16="http://schemas.microsoft.com/office/drawing/2014/main" id="{74AA39A3-E6A0-4381-9464-867EE01D80A9}"/>
                </a:ext>
              </a:extLst>
            </p:cNvPr>
            <p:cNvGrpSpPr/>
            <p:nvPr/>
          </p:nvGrpSpPr>
          <p:grpSpPr>
            <a:xfrm>
              <a:off x="5598077" y="2971799"/>
              <a:ext cx="1290110" cy="863523"/>
              <a:chOff x="1644358" y="2895601"/>
              <a:chExt cx="1526858" cy="1021988"/>
            </a:xfrm>
          </p:grpSpPr>
          <p:sp>
            <p:nvSpPr>
              <p:cNvPr id="36" name="UniversalApp_E8CC" title="Icon of a cellphone in front of a tablet">
                <a:extLst>
                  <a:ext uri="{FF2B5EF4-FFF2-40B4-BE49-F238E27FC236}">
                    <a16:creationId xmlns:a16="http://schemas.microsoft.com/office/drawing/2014/main" id="{87B6D578-C57A-4E27-B937-9AC7A6F12692}"/>
                  </a:ext>
                </a:extLst>
              </p:cNvPr>
              <p:cNvSpPr>
                <a:spLocks noChangeAspect="1" noEditPoints="1"/>
              </p:cNvSpPr>
              <p:nvPr/>
            </p:nvSpPr>
            <p:spPr bwMode="auto">
              <a:xfrm>
                <a:off x="1644358" y="2895601"/>
                <a:ext cx="1181770" cy="867203"/>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882">
                  <a:gradFill>
                    <a:gsLst>
                      <a:gs pos="0">
                        <a:srgbClr val="505050"/>
                      </a:gs>
                      <a:gs pos="100000">
                        <a:srgbClr val="505050"/>
                      </a:gs>
                    </a:gsLst>
                  </a:gradFill>
                </a:endParaRPr>
              </a:p>
            </p:txBody>
          </p:sp>
          <p:grpSp>
            <p:nvGrpSpPr>
              <p:cNvPr id="37" name="Group 36">
                <a:extLst>
                  <a:ext uri="{FF2B5EF4-FFF2-40B4-BE49-F238E27FC236}">
                    <a16:creationId xmlns:a16="http://schemas.microsoft.com/office/drawing/2014/main" id="{06E9BDD3-9CEB-4315-AE8E-2D06CC9A5B46}"/>
                  </a:ext>
                </a:extLst>
              </p:cNvPr>
              <p:cNvGrpSpPr/>
              <p:nvPr/>
            </p:nvGrpSpPr>
            <p:grpSpPr>
              <a:xfrm>
                <a:off x="2511161" y="3257535"/>
                <a:ext cx="660055" cy="660054"/>
                <a:chOff x="2511161" y="3257535"/>
                <a:chExt cx="660055" cy="660054"/>
              </a:xfrm>
            </p:grpSpPr>
            <p:sp>
              <p:nvSpPr>
                <p:cNvPr id="38" name="Oval 37">
                  <a:extLst>
                    <a:ext uri="{FF2B5EF4-FFF2-40B4-BE49-F238E27FC236}">
                      <a16:creationId xmlns:a16="http://schemas.microsoft.com/office/drawing/2014/main" id="{3D3DBECC-CB93-4450-B814-293A84A084E0}"/>
                    </a:ext>
                  </a:extLst>
                </p:cNvPr>
                <p:cNvSpPr/>
                <p:nvPr/>
              </p:nvSpPr>
              <p:spPr bwMode="auto">
                <a:xfrm>
                  <a:off x="2511161" y="3257535"/>
                  <a:ext cx="660055" cy="660054"/>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9" name="check 3" title="Icon of a checkmark with a circle around it">
                  <a:extLst>
                    <a:ext uri="{FF2B5EF4-FFF2-40B4-BE49-F238E27FC236}">
                      <a16:creationId xmlns:a16="http://schemas.microsoft.com/office/drawing/2014/main" id="{7BECB593-C945-4E68-BC2B-837EE4CE5011}"/>
                    </a:ext>
                  </a:extLst>
                </p:cNvPr>
                <p:cNvSpPr>
                  <a:spLocks noChangeAspect="1" noEditPoints="1"/>
                </p:cNvSpPr>
                <p:nvPr/>
              </p:nvSpPr>
              <p:spPr bwMode="auto">
                <a:xfrm>
                  <a:off x="2594382"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grpSp>
      </p:grpSp>
      <p:grpSp>
        <p:nvGrpSpPr>
          <p:cNvPr id="41" name="Group 40">
            <a:extLst>
              <a:ext uri="{FF2B5EF4-FFF2-40B4-BE49-F238E27FC236}">
                <a16:creationId xmlns:a16="http://schemas.microsoft.com/office/drawing/2014/main" id="{76E5A76E-CA9A-4E05-AD30-A14CECBDD355}"/>
              </a:ext>
            </a:extLst>
          </p:cNvPr>
          <p:cNvGrpSpPr/>
          <p:nvPr/>
        </p:nvGrpSpPr>
        <p:grpSpPr>
          <a:xfrm>
            <a:off x="3623424" y="4312708"/>
            <a:ext cx="1665080" cy="1665303"/>
            <a:chOff x="8775929" y="2501829"/>
            <a:chExt cx="1698468" cy="1698696"/>
          </a:xfrm>
        </p:grpSpPr>
        <p:sp>
          <p:nvSpPr>
            <p:cNvPr id="42" name="Oval 6">
              <a:extLst>
                <a:ext uri="{FF2B5EF4-FFF2-40B4-BE49-F238E27FC236}">
                  <a16:creationId xmlns:a16="http://schemas.microsoft.com/office/drawing/2014/main" id="{03B97953-DD93-4347-8B47-84808F0646B9}"/>
                </a:ext>
              </a:extLst>
            </p:cNvPr>
            <p:cNvSpPr/>
            <p:nvPr/>
          </p:nvSpPr>
          <p:spPr>
            <a:xfrm>
              <a:off x="8775929"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sp>
          <p:nvSpPr>
            <p:cNvPr id="45" name="Oval 44">
              <a:extLst>
                <a:ext uri="{FF2B5EF4-FFF2-40B4-BE49-F238E27FC236}">
                  <a16:creationId xmlns:a16="http://schemas.microsoft.com/office/drawing/2014/main" id="{0704FE92-3424-4ED9-A19E-1965F06F43AB}"/>
                </a:ext>
              </a:extLst>
            </p:cNvPr>
            <p:cNvSpPr/>
            <p:nvPr/>
          </p:nvSpPr>
          <p:spPr bwMode="auto">
            <a:xfrm>
              <a:off x="9684182" y="3266500"/>
              <a:ext cx="557710" cy="557709"/>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48" name="people_11" title="Icon of two people with a chat bubble">
            <a:extLst>
              <a:ext uri="{FF2B5EF4-FFF2-40B4-BE49-F238E27FC236}">
                <a16:creationId xmlns:a16="http://schemas.microsoft.com/office/drawing/2014/main" id="{8ABC32F2-6F25-4EE4-8887-441E07BB7CB9}"/>
              </a:ext>
            </a:extLst>
          </p:cNvPr>
          <p:cNvSpPr>
            <a:spLocks noChangeAspect="1" noEditPoints="1"/>
          </p:cNvSpPr>
          <p:nvPr/>
        </p:nvSpPr>
        <p:spPr bwMode="auto">
          <a:xfrm>
            <a:off x="4081732" y="4762249"/>
            <a:ext cx="588443" cy="565092"/>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9050" cap="sq">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0" name="check 3" title="Icon of a checkmark with a circle around it">
            <a:extLst>
              <a:ext uri="{FF2B5EF4-FFF2-40B4-BE49-F238E27FC236}">
                <a16:creationId xmlns:a16="http://schemas.microsoft.com/office/drawing/2014/main" id="{A5372A21-9FCC-4A8D-9C4C-5852BAEEC3B0}"/>
              </a:ext>
            </a:extLst>
          </p:cNvPr>
          <p:cNvSpPr>
            <a:spLocks noChangeAspect="1" noEditPoints="1"/>
          </p:cNvSpPr>
          <p:nvPr/>
        </p:nvSpPr>
        <p:spPr bwMode="auto">
          <a:xfrm>
            <a:off x="4513823" y="5158633"/>
            <a:ext cx="408878" cy="40650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
        <p:nvSpPr>
          <p:cNvPr id="51" name="TextBox 10">
            <a:extLst>
              <a:ext uri="{FF2B5EF4-FFF2-40B4-BE49-F238E27FC236}">
                <a16:creationId xmlns:a16="http://schemas.microsoft.com/office/drawing/2014/main" id="{56561289-8F47-4D2A-999C-AB53563B636B}"/>
              </a:ext>
            </a:extLst>
          </p:cNvPr>
          <p:cNvSpPr txBox="1"/>
          <p:nvPr/>
        </p:nvSpPr>
        <p:spPr>
          <a:xfrm>
            <a:off x="3192005" y="6387400"/>
            <a:ext cx="2527918" cy="309508"/>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Consumer identities</a:t>
            </a:r>
          </a:p>
        </p:txBody>
      </p:sp>
      <p:grpSp>
        <p:nvGrpSpPr>
          <p:cNvPr id="52" name="Group 51">
            <a:extLst>
              <a:ext uri="{FF2B5EF4-FFF2-40B4-BE49-F238E27FC236}">
                <a16:creationId xmlns:a16="http://schemas.microsoft.com/office/drawing/2014/main" id="{18C948AC-9FDF-4AA4-94FF-0BC12EA35032}"/>
              </a:ext>
            </a:extLst>
          </p:cNvPr>
          <p:cNvGrpSpPr/>
          <p:nvPr/>
        </p:nvGrpSpPr>
        <p:grpSpPr>
          <a:xfrm>
            <a:off x="6291897" y="4312708"/>
            <a:ext cx="1665080" cy="1665303"/>
            <a:chOff x="8775929" y="2501829"/>
            <a:chExt cx="1698468" cy="1698696"/>
          </a:xfrm>
        </p:grpSpPr>
        <p:sp>
          <p:nvSpPr>
            <p:cNvPr id="53" name="Oval 6">
              <a:extLst>
                <a:ext uri="{FF2B5EF4-FFF2-40B4-BE49-F238E27FC236}">
                  <a16:creationId xmlns:a16="http://schemas.microsoft.com/office/drawing/2014/main" id="{818A5CB1-F435-4E4E-B384-931BD40D7A96}"/>
                </a:ext>
              </a:extLst>
            </p:cNvPr>
            <p:cNvSpPr/>
            <p:nvPr/>
          </p:nvSpPr>
          <p:spPr>
            <a:xfrm>
              <a:off x="8775929" y="2501829"/>
              <a:ext cx="1698468" cy="16986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38100"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a:gradFill>
                  <a:gsLst>
                    <a:gs pos="0">
                      <a:srgbClr val="FFFFFF"/>
                    </a:gs>
                    <a:gs pos="100000">
                      <a:srgbClr val="FFFFFF"/>
                    </a:gs>
                  </a:gsLst>
                  <a:lin ang="5400000" scaled="0"/>
                </a:gradFill>
                <a:latin typeface="Segoe UI Semilight"/>
              </a:endParaRPr>
            </a:p>
          </p:txBody>
        </p:sp>
        <p:sp>
          <p:nvSpPr>
            <p:cNvPr id="54" name="Oval 53">
              <a:extLst>
                <a:ext uri="{FF2B5EF4-FFF2-40B4-BE49-F238E27FC236}">
                  <a16:creationId xmlns:a16="http://schemas.microsoft.com/office/drawing/2014/main" id="{C7D19417-CCAB-4A39-919A-92BFB2DC3C65}"/>
                </a:ext>
              </a:extLst>
            </p:cNvPr>
            <p:cNvSpPr/>
            <p:nvPr/>
          </p:nvSpPr>
          <p:spPr bwMode="auto">
            <a:xfrm>
              <a:off x="9684182" y="3266500"/>
              <a:ext cx="557710" cy="557709"/>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7" name="TextBox 10">
            <a:extLst>
              <a:ext uri="{FF2B5EF4-FFF2-40B4-BE49-F238E27FC236}">
                <a16:creationId xmlns:a16="http://schemas.microsoft.com/office/drawing/2014/main" id="{9276474E-6482-409D-B355-7A5FA12B85D0}"/>
              </a:ext>
            </a:extLst>
          </p:cNvPr>
          <p:cNvSpPr txBox="1"/>
          <p:nvPr/>
        </p:nvSpPr>
        <p:spPr>
          <a:xfrm>
            <a:off x="5860478" y="6387400"/>
            <a:ext cx="2527918" cy="309508"/>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2" fontAlgn="base">
              <a:lnSpc>
                <a:spcPct val="90000"/>
              </a:lnSpc>
              <a:spcBef>
                <a:spcPct val="0"/>
              </a:spcBef>
              <a:spcAft>
                <a:spcPct val="0"/>
              </a:spcAft>
              <a:defRPr/>
            </a:pPr>
            <a:r>
              <a:rPr lang="en-US" sz="1568" kern="0">
                <a:solidFill>
                  <a:srgbClr val="1A1A1A"/>
                </a:solidFill>
                <a:latin typeface="Segoe UI Semibold"/>
                <a:ea typeface="ＭＳ Ｐゴシック" charset="0"/>
                <a:cs typeface="Segoe UI Semilight" panose="020B0402040204020203" pitchFamily="34" charset="0"/>
              </a:rPr>
              <a:t>Developer resources</a:t>
            </a:r>
          </a:p>
        </p:txBody>
      </p:sp>
      <p:sp>
        <p:nvSpPr>
          <p:cNvPr id="58" name="Forklift" title="Icon of a forklift carrying boxes">
            <a:extLst>
              <a:ext uri="{FF2B5EF4-FFF2-40B4-BE49-F238E27FC236}">
                <a16:creationId xmlns:a16="http://schemas.microsoft.com/office/drawing/2014/main" id="{1189F823-DDBF-4B5D-8EE8-EA6AFF390B25}"/>
              </a:ext>
            </a:extLst>
          </p:cNvPr>
          <p:cNvSpPr>
            <a:spLocks noChangeAspect="1" noEditPoints="1"/>
          </p:cNvSpPr>
          <p:nvPr/>
        </p:nvSpPr>
        <p:spPr bwMode="auto">
          <a:xfrm>
            <a:off x="6660808" y="4682858"/>
            <a:ext cx="696222" cy="644483"/>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Oval 58">
            <a:extLst>
              <a:ext uri="{FF2B5EF4-FFF2-40B4-BE49-F238E27FC236}">
                <a16:creationId xmlns:a16="http://schemas.microsoft.com/office/drawing/2014/main" id="{98D63BB1-6C9A-4ACB-ACB0-191F90C72D85}"/>
              </a:ext>
            </a:extLst>
          </p:cNvPr>
          <p:cNvSpPr/>
          <p:nvPr/>
        </p:nvSpPr>
        <p:spPr bwMode="auto">
          <a:xfrm>
            <a:off x="7221841" y="5062347"/>
            <a:ext cx="546747" cy="546746"/>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6" name="check 3" title="Icon of a checkmark with a circle around it">
            <a:extLst>
              <a:ext uri="{FF2B5EF4-FFF2-40B4-BE49-F238E27FC236}">
                <a16:creationId xmlns:a16="http://schemas.microsoft.com/office/drawing/2014/main" id="{635581B7-B201-47E8-80AE-A019625372E2}"/>
              </a:ext>
            </a:extLst>
          </p:cNvPr>
          <p:cNvSpPr>
            <a:spLocks noChangeAspect="1" noEditPoints="1"/>
          </p:cNvSpPr>
          <p:nvPr/>
        </p:nvSpPr>
        <p:spPr bwMode="auto">
          <a:xfrm>
            <a:off x="7290775" y="5132466"/>
            <a:ext cx="408878" cy="406507"/>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Tree>
    <p:extLst>
      <p:ext uri="{BB962C8B-B14F-4D97-AF65-F5344CB8AC3E}">
        <p14:creationId xmlns:p14="http://schemas.microsoft.com/office/powerpoint/2010/main" val="236453357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03A02-9A61-4081-BE15-0298483DD6CD}"/>
              </a:ext>
            </a:extLst>
          </p:cNvPr>
          <p:cNvSpPr>
            <a:spLocks noGrp="1"/>
          </p:cNvSpPr>
          <p:nvPr>
            <p:ph type="title"/>
          </p:nvPr>
        </p:nvSpPr>
        <p:spPr/>
        <p:txBody>
          <a:bodyPr/>
          <a:lstStyle/>
          <a:p>
            <a:r>
              <a:rPr lang="en-US" dirty="0"/>
              <a:t>Azure AD: Summary</a:t>
            </a:r>
          </a:p>
        </p:txBody>
      </p:sp>
      <p:sp>
        <p:nvSpPr>
          <p:cNvPr id="160" name="Rectangle 159">
            <a:extLst>
              <a:ext uri="{FF2B5EF4-FFF2-40B4-BE49-F238E27FC236}">
                <a16:creationId xmlns:a16="http://schemas.microsoft.com/office/drawing/2014/main" id="{7B45E951-9060-48B4-8E93-6A40E8FC40CF}"/>
              </a:ext>
            </a:extLst>
          </p:cNvPr>
          <p:cNvSpPr/>
          <p:nvPr/>
        </p:nvSpPr>
        <p:spPr bwMode="auto">
          <a:xfrm>
            <a:off x="1270621" y="4388699"/>
            <a:ext cx="2689274" cy="54509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46623" rIns="91414" bIns="46623" numCol="1" rtlCol="0" anchor="ctr" anchorCtr="0" compatLnSpc="1">
            <a:prstTxWarp prst="textNoShape">
              <a:avLst/>
            </a:prstTxWarp>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2350" b="0" i="0" u="none" strike="noStrike" kern="1200" cap="none" spc="0" normalizeH="0" baseline="0" noProof="0">
                <a:ln>
                  <a:noFill/>
                </a:ln>
                <a:solidFill>
                  <a:srgbClr val="1A1A1A"/>
                </a:solidFill>
                <a:effectLst/>
                <a:uLnTx/>
                <a:uFillTx/>
                <a:latin typeface="Segoe UI"/>
                <a:ea typeface="+mn-ea"/>
                <a:cs typeface="+mn-cs"/>
              </a:rPr>
              <a:t>World-class security</a:t>
            </a:r>
          </a:p>
        </p:txBody>
      </p:sp>
      <p:sp>
        <p:nvSpPr>
          <p:cNvPr id="161" name="Rectangle 160">
            <a:extLst>
              <a:ext uri="{FF2B5EF4-FFF2-40B4-BE49-F238E27FC236}">
                <a16:creationId xmlns:a16="http://schemas.microsoft.com/office/drawing/2014/main" id="{3DB5A2C8-07D2-46E4-9158-96E3324BE328}"/>
              </a:ext>
            </a:extLst>
          </p:cNvPr>
          <p:cNvSpPr/>
          <p:nvPr/>
        </p:nvSpPr>
        <p:spPr bwMode="auto">
          <a:xfrm>
            <a:off x="4670046" y="4388699"/>
            <a:ext cx="2689274" cy="54509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46623" rIns="91414" bIns="46623" numCol="1" rtlCol="0" anchor="ctr" anchorCtr="0" compatLnSpc="1">
            <a:prstTxWarp prst="textNoShape">
              <a:avLst/>
            </a:prstTxWarp>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2350" b="0" i="0" u="none" strike="noStrike" kern="1200" cap="none" spc="0" normalizeH="0" baseline="0" noProof="0">
                <a:ln>
                  <a:noFill/>
                </a:ln>
                <a:solidFill>
                  <a:srgbClr val="1A1A1A"/>
                </a:solidFill>
                <a:effectLst/>
                <a:uLnTx/>
                <a:uFillTx/>
                <a:latin typeface="Segoe UI"/>
                <a:ea typeface="+mn-ea"/>
                <a:cs typeface="+mn-cs"/>
              </a:rPr>
              <a:t>Strong authentication</a:t>
            </a:r>
          </a:p>
        </p:txBody>
      </p:sp>
      <p:sp>
        <p:nvSpPr>
          <p:cNvPr id="162" name="Rectangle 161">
            <a:extLst>
              <a:ext uri="{FF2B5EF4-FFF2-40B4-BE49-F238E27FC236}">
                <a16:creationId xmlns:a16="http://schemas.microsoft.com/office/drawing/2014/main" id="{45EDE307-90D2-4518-A527-24DD14F0C060}"/>
              </a:ext>
            </a:extLst>
          </p:cNvPr>
          <p:cNvSpPr/>
          <p:nvPr/>
        </p:nvSpPr>
        <p:spPr bwMode="auto">
          <a:xfrm>
            <a:off x="8251545" y="4388699"/>
            <a:ext cx="2689274" cy="54509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46623" rIns="91414" bIns="46623" numCol="1" rtlCol="0" anchor="ctr" anchorCtr="0" compatLnSpc="1">
            <a:prstTxWarp prst="textNoShape">
              <a:avLst/>
            </a:prstTxWarp>
          </a:body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2350" b="0" i="0" u="none" strike="noStrike" kern="1200" cap="none" spc="0" normalizeH="0" baseline="0" noProof="0">
                <a:ln>
                  <a:noFill/>
                </a:ln>
                <a:solidFill>
                  <a:srgbClr val="1A1A1A"/>
                </a:solidFill>
                <a:effectLst/>
                <a:uLnTx/>
                <a:uFillTx/>
                <a:latin typeface="Segoe UI"/>
                <a:ea typeface="+mn-ea"/>
                <a:cs typeface="+mn-cs"/>
              </a:rPr>
              <a:t>Seamless collaboration</a:t>
            </a:r>
          </a:p>
        </p:txBody>
      </p:sp>
      <p:sp>
        <p:nvSpPr>
          <p:cNvPr id="152" name="object 60">
            <a:extLst>
              <a:ext uri="{FF2B5EF4-FFF2-40B4-BE49-F238E27FC236}">
                <a16:creationId xmlns:a16="http://schemas.microsoft.com/office/drawing/2014/main" id="{4C939EDD-01A9-4BEF-BDFF-FAAF58E3D531}"/>
              </a:ext>
            </a:extLst>
          </p:cNvPr>
          <p:cNvSpPr/>
          <p:nvPr/>
        </p:nvSpPr>
        <p:spPr>
          <a:xfrm>
            <a:off x="1600165" y="1960295"/>
            <a:ext cx="2021354" cy="2025685"/>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60">
            <a:extLst>
              <a:ext uri="{FF2B5EF4-FFF2-40B4-BE49-F238E27FC236}">
                <a16:creationId xmlns:a16="http://schemas.microsoft.com/office/drawing/2014/main" id="{5147B757-0CBE-4C34-B2A2-68671EE2EA71}"/>
              </a:ext>
            </a:extLst>
          </p:cNvPr>
          <p:cNvSpPr/>
          <p:nvPr/>
        </p:nvSpPr>
        <p:spPr>
          <a:xfrm>
            <a:off x="1788522" y="2144631"/>
            <a:ext cx="1653472" cy="1657015"/>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grpSp>
        <p:nvGrpSpPr>
          <p:cNvPr id="148" name="Group 147">
            <a:extLst>
              <a:ext uri="{FF2B5EF4-FFF2-40B4-BE49-F238E27FC236}">
                <a16:creationId xmlns:a16="http://schemas.microsoft.com/office/drawing/2014/main" id="{3EA6FD46-110C-431B-8373-0E62A88BDE6A}"/>
              </a:ext>
            </a:extLst>
          </p:cNvPr>
          <p:cNvGrpSpPr/>
          <p:nvPr/>
        </p:nvGrpSpPr>
        <p:grpSpPr>
          <a:xfrm>
            <a:off x="5004006" y="1960295"/>
            <a:ext cx="2021354" cy="2025685"/>
            <a:chOff x="788560" y="2041126"/>
            <a:chExt cx="1613535" cy="1616992"/>
          </a:xfrm>
        </p:grpSpPr>
        <p:sp>
          <p:nvSpPr>
            <p:cNvPr id="149" name="object 60">
              <a:extLst>
                <a:ext uri="{FF2B5EF4-FFF2-40B4-BE49-F238E27FC236}">
                  <a16:creationId xmlns:a16="http://schemas.microsoft.com/office/drawing/2014/main" id="{68424C24-EFD1-4E9E-8848-427FE326F55A}"/>
                </a:ext>
              </a:extLst>
            </p:cNvPr>
            <p:cNvSpPr/>
            <p:nvPr/>
          </p:nvSpPr>
          <p:spPr>
            <a:xfrm>
              <a:off x="788560"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60">
              <a:extLst>
                <a:ext uri="{FF2B5EF4-FFF2-40B4-BE49-F238E27FC236}">
                  <a16:creationId xmlns:a16="http://schemas.microsoft.com/office/drawing/2014/main" id="{8F355750-7EC6-4BFE-8E07-2AF99D25088D}"/>
                </a:ext>
              </a:extLst>
            </p:cNvPr>
            <p:cNvSpPr/>
            <p:nvPr/>
          </p:nvSpPr>
          <p:spPr>
            <a:xfrm>
              <a:off x="928707"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rgbClr val="000000"/>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 name="Group 154">
            <a:extLst>
              <a:ext uri="{FF2B5EF4-FFF2-40B4-BE49-F238E27FC236}">
                <a16:creationId xmlns:a16="http://schemas.microsoft.com/office/drawing/2014/main" id="{719E0D84-A14B-4983-B31F-95BAB5D4F9A5}"/>
              </a:ext>
            </a:extLst>
          </p:cNvPr>
          <p:cNvGrpSpPr/>
          <p:nvPr/>
        </p:nvGrpSpPr>
        <p:grpSpPr>
          <a:xfrm>
            <a:off x="8585505" y="1960295"/>
            <a:ext cx="2021354" cy="2025685"/>
            <a:chOff x="6497289" y="2041126"/>
            <a:chExt cx="1613535" cy="1616992"/>
          </a:xfrm>
        </p:grpSpPr>
        <p:sp>
          <p:nvSpPr>
            <p:cNvPr id="158" name="object 60">
              <a:extLst>
                <a:ext uri="{FF2B5EF4-FFF2-40B4-BE49-F238E27FC236}">
                  <a16:creationId xmlns:a16="http://schemas.microsoft.com/office/drawing/2014/main" id="{034F0198-7F61-4E6C-9252-FAC67702F075}"/>
                </a:ext>
              </a:extLst>
            </p:cNvPr>
            <p:cNvSpPr/>
            <p:nvPr/>
          </p:nvSpPr>
          <p:spPr>
            <a:xfrm>
              <a:off x="6497289" y="2041126"/>
              <a:ext cx="1613535" cy="1616992"/>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noFill/>
            <a:ln>
              <a:solidFill>
                <a:srgbClr val="0070C0"/>
              </a:solidFill>
              <a:prstDash val="dash"/>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60">
              <a:extLst>
                <a:ext uri="{FF2B5EF4-FFF2-40B4-BE49-F238E27FC236}">
                  <a16:creationId xmlns:a16="http://schemas.microsoft.com/office/drawing/2014/main" id="{04BEDFFC-2C30-4ED0-9D1E-9FAEBD6D9A01}"/>
                </a:ext>
              </a:extLst>
            </p:cNvPr>
            <p:cNvSpPr/>
            <p:nvPr/>
          </p:nvSpPr>
          <p:spPr>
            <a:xfrm>
              <a:off x="6637436" y="2181444"/>
              <a:ext cx="1333500" cy="133635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rgbClr val="000000"/>
              </a:solidFill>
            </a:ln>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Calibri"/>
                <a:ea typeface="+mn-ea"/>
                <a:cs typeface="+mn-cs"/>
              </a:endParaRPr>
            </a:p>
          </p:txBody>
        </p:sp>
      </p:grpSp>
      <p:pic>
        <p:nvPicPr>
          <p:cNvPr id="46" name="Picture 45">
            <a:extLst>
              <a:ext uri="{FF2B5EF4-FFF2-40B4-BE49-F238E27FC236}">
                <a16:creationId xmlns:a16="http://schemas.microsoft.com/office/drawing/2014/main" id="{05CC4FC6-3D2F-4713-9A3B-BEB740EB5AF8}"/>
              </a:ext>
            </a:extLst>
          </p:cNvPr>
          <p:cNvPicPr>
            <a:picLocks noChangeAspect="1"/>
          </p:cNvPicPr>
          <p:nvPr/>
        </p:nvPicPr>
        <p:blipFill>
          <a:blip r:embed="rId3"/>
          <a:stretch>
            <a:fillRect/>
          </a:stretch>
        </p:blipFill>
        <p:spPr>
          <a:xfrm>
            <a:off x="9161842" y="2475297"/>
            <a:ext cx="868680" cy="868680"/>
          </a:xfrm>
          <a:prstGeom prst="rect">
            <a:avLst/>
          </a:prstGeom>
        </p:spPr>
      </p:pic>
      <p:pic>
        <p:nvPicPr>
          <p:cNvPr id="47" name="Picture 46">
            <a:extLst>
              <a:ext uri="{FF2B5EF4-FFF2-40B4-BE49-F238E27FC236}">
                <a16:creationId xmlns:a16="http://schemas.microsoft.com/office/drawing/2014/main" id="{63FF4564-857F-461A-A688-6DEE008D64E2}"/>
              </a:ext>
            </a:extLst>
          </p:cNvPr>
          <p:cNvPicPr>
            <a:picLocks noChangeAspect="1"/>
          </p:cNvPicPr>
          <p:nvPr/>
        </p:nvPicPr>
        <p:blipFill>
          <a:blip r:embed="rId4"/>
          <a:stretch>
            <a:fillRect/>
          </a:stretch>
        </p:blipFill>
        <p:spPr>
          <a:xfrm>
            <a:off x="2176501" y="2538798"/>
            <a:ext cx="868680" cy="868680"/>
          </a:xfrm>
          <a:prstGeom prst="rect">
            <a:avLst/>
          </a:prstGeom>
        </p:spPr>
      </p:pic>
      <p:pic>
        <p:nvPicPr>
          <p:cNvPr id="48" name="Picture 47">
            <a:extLst>
              <a:ext uri="{FF2B5EF4-FFF2-40B4-BE49-F238E27FC236}">
                <a16:creationId xmlns:a16="http://schemas.microsoft.com/office/drawing/2014/main" id="{E0BDEBBA-932A-4441-B7D0-2386F1B8BA95}"/>
              </a:ext>
            </a:extLst>
          </p:cNvPr>
          <p:cNvPicPr>
            <a:picLocks noChangeAspect="1"/>
          </p:cNvPicPr>
          <p:nvPr/>
        </p:nvPicPr>
        <p:blipFill>
          <a:blip r:embed="rId5"/>
          <a:stretch>
            <a:fillRect/>
          </a:stretch>
        </p:blipFill>
        <p:spPr>
          <a:xfrm>
            <a:off x="5580343" y="2538797"/>
            <a:ext cx="868680" cy="868680"/>
          </a:xfrm>
          <a:prstGeom prst="rect">
            <a:avLst/>
          </a:prstGeom>
        </p:spPr>
      </p:pic>
    </p:spTree>
    <p:extLst>
      <p:ext uri="{BB962C8B-B14F-4D97-AF65-F5344CB8AC3E}">
        <p14:creationId xmlns:p14="http://schemas.microsoft.com/office/powerpoint/2010/main" val="421166460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46A00F9-3F59-FE49-8EF6-C018A9BC0A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6551" y="900"/>
            <a:ext cx="10745449" cy="6856200"/>
          </a:xfrm>
          <a:prstGeom prst="rect">
            <a:avLst/>
          </a:prstGeom>
        </p:spPr>
      </p:pic>
      <p:sp>
        <p:nvSpPr>
          <p:cNvPr id="19" name="Rectangle 18">
            <a:extLst>
              <a:ext uri="{FF2B5EF4-FFF2-40B4-BE49-F238E27FC236}">
                <a16:creationId xmlns:a16="http://schemas.microsoft.com/office/drawing/2014/main" id="{601CAA3E-ECD7-4742-B783-A86B5775F476}"/>
              </a:ext>
            </a:extLst>
          </p:cNvPr>
          <p:cNvSpPr/>
          <p:nvPr/>
        </p:nvSpPr>
        <p:spPr bwMode="auto">
          <a:xfrm>
            <a:off x="1176729" y="-487"/>
            <a:ext cx="11019128" cy="6857027"/>
          </a:xfrm>
          <a:prstGeom prst="rect">
            <a:avLst/>
          </a:prstGeom>
          <a:solidFill>
            <a:srgbClr val="002060">
              <a:alpha val="6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B6827F7-C322-9942-AC53-99E1AFAD4AC8}"/>
              </a:ext>
            </a:extLst>
          </p:cNvPr>
          <p:cNvSpPr/>
          <p:nvPr/>
        </p:nvSpPr>
        <p:spPr bwMode="auto">
          <a:xfrm>
            <a:off x="0" y="2534478"/>
            <a:ext cx="12192000" cy="1828800"/>
          </a:xfrm>
          <a:prstGeom prst="rect">
            <a:avLst/>
          </a:prstGeom>
          <a:gradFill>
            <a:gsLst>
              <a:gs pos="0">
                <a:schemeClr val="bg1">
                  <a:alpha val="71000"/>
                </a:schemeClr>
              </a:gs>
              <a:gs pos="98000">
                <a:schemeClr val="bg1">
                  <a:alpha val="76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2" name="Freeform 21">
            <a:extLst>
              <a:ext uri="{FF2B5EF4-FFF2-40B4-BE49-F238E27FC236}">
                <a16:creationId xmlns:a16="http://schemas.microsoft.com/office/drawing/2014/main" id="{13558E66-CCF6-D24A-8F0F-F793426D9E29}"/>
              </a:ext>
            </a:extLst>
          </p:cNvPr>
          <p:cNvSpPr/>
          <p:nvPr/>
        </p:nvSpPr>
        <p:spPr bwMode="auto">
          <a:xfrm>
            <a:off x="-21849" y="0"/>
            <a:ext cx="3798864" cy="6856053"/>
          </a:xfrm>
          <a:custGeom>
            <a:avLst/>
            <a:gdLst>
              <a:gd name="connsiteX0" fmla="*/ 0 w 3798864"/>
              <a:gd name="connsiteY0" fmla="*/ 0 h 6856053"/>
              <a:gd name="connsiteX1" fmla="*/ 1552288 w 3798864"/>
              <a:gd name="connsiteY1" fmla="*/ 0 h 6856053"/>
              <a:gd name="connsiteX2" fmla="*/ 1676092 w 3798864"/>
              <a:gd name="connsiteY2" fmla="*/ 54971 h 6856053"/>
              <a:gd name="connsiteX3" fmla="*/ 3284881 w 3798864"/>
              <a:gd name="connsiteY3" fmla="*/ 1541799 h 6856053"/>
              <a:gd name="connsiteX4" fmla="*/ 3295509 w 3798864"/>
              <a:gd name="connsiteY4" fmla="*/ 5318157 h 6856053"/>
              <a:gd name="connsiteX5" fmla="*/ 1695112 w 3798864"/>
              <a:gd name="connsiteY5" fmla="*/ 6814016 h 6856053"/>
              <a:gd name="connsiteX6" fmla="*/ 1601856 w 3798864"/>
              <a:gd name="connsiteY6" fmla="*/ 6856053 h 6856053"/>
              <a:gd name="connsiteX7" fmla="*/ 19293 w 3798864"/>
              <a:gd name="connsiteY7" fmla="*/ 6856053 h 6856053"/>
              <a:gd name="connsiteX8" fmla="*/ 0 w 3798864"/>
              <a:gd name="connsiteY8" fmla="*/ 0 h 68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8864" h="6856053">
                <a:moveTo>
                  <a:pt x="0" y="0"/>
                </a:moveTo>
                <a:lnTo>
                  <a:pt x="1552288" y="0"/>
                </a:lnTo>
                <a:lnTo>
                  <a:pt x="1676092" y="54971"/>
                </a:lnTo>
                <a:cubicBezTo>
                  <a:pt x="2336987" y="374553"/>
                  <a:pt x="2901543" y="886190"/>
                  <a:pt x="3284881" y="1541799"/>
                </a:cubicBezTo>
                <a:cubicBezTo>
                  <a:pt x="3966373" y="2707326"/>
                  <a:pt x="3970429" y="4148813"/>
                  <a:pt x="3295509" y="5318157"/>
                </a:cubicBezTo>
                <a:cubicBezTo>
                  <a:pt x="2915866" y="5975913"/>
                  <a:pt x="2354198" y="6490719"/>
                  <a:pt x="1695112" y="6814016"/>
                </a:cubicBezTo>
                <a:lnTo>
                  <a:pt x="1601856" y="6856053"/>
                </a:lnTo>
                <a:lnTo>
                  <a:pt x="19293" y="6856053"/>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a:extLst>
              <a:ext uri="{FF2B5EF4-FFF2-40B4-BE49-F238E27FC236}">
                <a16:creationId xmlns:a16="http://schemas.microsoft.com/office/drawing/2014/main" id="{6D110179-802A-414E-8742-CB58442C568A}"/>
              </a:ext>
            </a:extLst>
          </p:cNvPr>
          <p:cNvGrpSpPr/>
          <p:nvPr/>
        </p:nvGrpSpPr>
        <p:grpSpPr>
          <a:xfrm rot="13303421">
            <a:off x="-2949843" y="141025"/>
            <a:ext cx="6596198" cy="6596200"/>
            <a:chOff x="6446837" y="1287462"/>
            <a:chExt cx="4800600" cy="4800600"/>
          </a:xfrm>
          <a:solidFill>
            <a:srgbClr val="FFFFFF">
              <a:alpha val="20000"/>
            </a:srgbClr>
          </a:solidFill>
        </p:grpSpPr>
        <p:sp>
          <p:nvSpPr>
            <p:cNvPr id="12" name="Oval 11">
              <a:extLst>
                <a:ext uri="{FF2B5EF4-FFF2-40B4-BE49-F238E27FC236}">
                  <a16:creationId xmlns:a16="http://schemas.microsoft.com/office/drawing/2014/main" id="{8CCE4D2E-910C-486F-99B3-A6FD16415AE8}"/>
                </a:ext>
              </a:extLst>
            </p:cNvPr>
            <p:cNvSpPr/>
            <p:nvPr/>
          </p:nvSpPr>
          <p:spPr bwMode="auto">
            <a:xfrm>
              <a:off x="8504237" y="1287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Oval 14">
              <a:extLst>
                <a:ext uri="{FF2B5EF4-FFF2-40B4-BE49-F238E27FC236}">
                  <a16:creationId xmlns:a16="http://schemas.microsoft.com/office/drawing/2014/main" id="{68524618-5EC3-4CDB-A65E-CDC2A407B0BB}"/>
                </a:ext>
              </a:extLst>
            </p:cNvPr>
            <p:cNvSpPr/>
            <p:nvPr/>
          </p:nvSpPr>
          <p:spPr bwMode="auto">
            <a:xfrm rot="21207814">
              <a:off x="10028237" y="1744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Oval 16">
              <a:extLst>
                <a:ext uri="{FF2B5EF4-FFF2-40B4-BE49-F238E27FC236}">
                  <a16:creationId xmlns:a16="http://schemas.microsoft.com/office/drawing/2014/main" id="{E16478D4-24DC-43EE-953A-11DC3B03DA95}"/>
                </a:ext>
              </a:extLst>
            </p:cNvPr>
            <p:cNvSpPr/>
            <p:nvPr/>
          </p:nvSpPr>
          <p:spPr bwMode="auto">
            <a:xfrm>
              <a:off x="6980237" y="20494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Oval 19">
              <a:extLst>
                <a:ext uri="{FF2B5EF4-FFF2-40B4-BE49-F238E27FC236}">
                  <a16:creationId xmlns:a16="http://schemas.microsoft.com/office/drawing/2014/main" id="{70CC2E60-0A0F-4A09-8E38-860AEFFD0D47}"/>
                </a:ext>
              </a:extLst>
            </p:cNvPr>
            <p:cNvSpPr/>
            <p:nvPr/>
          </p:nvSpPr>
          <p:spPr bwMode="auto">
            <a:xfrm>
              <a:off x="10866437" y="27352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Oval 22">
              <a:extLst>
                <a:ext uri="{FF2B5EF4-FFF2-40B4-BE49-F238E27FC236}">
                  <a16:creationId xmlns:a16="http://schemas.microsoft.com/office/drawing/2014/main" id="{64140B25-580C-4D25-8F9C-75078E8255ED}"/>
                </a:ext>
              </a:extLst>
            </p:cNvPr>
            <p:cNvSpPr/>
            <p:nvPr/>
          </p:nvSpPr>
          <p:spPr bwMode="auto">
            <a:xfrm>
              <a:off x="6446837" y="3421062"/>
              <a:ext cx="152400" cy="1524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Oval 23">
              <a:extLst>
                <a:ext uri="{FF2B5EF4-FFF2-40B4-BE49-F238E27FC236}">
                  <a16:creationId xmlns:a16="http://schemas.microsoft.com/office/drawing/2014/main" id="{7726BEBA-F2DA-42BD-9625-AC62656B7D0C}"/>
                </a:ext>
              </a:extLst>
            </p:cNvPr>
            <p:cNvSpPr/>
            <p:nvPr/>
          </p:nvSpPr>
          <p:spPr bwMode="auto">
            <a:xfrm rot="392934">
              <a:off x="6904037" y="51736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5" name="Oval 24">
              <a:extLst>
                <a:ext uri="{FF2B5EF4-FFF2-40B4-BE49-F238E27FC236}">
                  <a16:creationId xmlns:a16="http://schemas.microsoft.com/office/drawing/2014/main" id="{57B390AF-C943-402D-B489-5D802DFDD00C}"/>
                </a:ext>
              </a:extLst>
            </p:cNvPr>
            <p:cNvSpPr/>
            <p:nvPr/>
          </p:nvSpPr>
          <p:spPr bwMode="auto">
            <a:xfrm rot="20789237">
              <a:off x="8047037" y="58594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Oval 25">
              <a:extLst>
                <a:ext uri="{FF2B5EF4-FFF2-40B4-BE49-F238E27FC236}">
                  <a16:creationId xmlns:a16="http://schemas.microsoft.com/office/drawing/2014/main" id="{71ADE749-424B-4EDE-B901-0EC71DA87A63}"/>
                </a:ext>
              </a:extLst>
            </p:cNvPr>
            <p:cNvSpPr/>
            <p:nvPr/>
          </p:nvSpPr>
          <p:spPr bwMode="auto">
            <a:xfrm>
              <a:off x="10180637" y="53260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Oval 26">
              <a:extLst>
                <a:ext uri="{FF2B5EF4-FFF2-40B4-BE49-F238E27FC236}">
                  <a16:creationId xmlns:a16="http://schemas.microsoft.com/office/drawing/2014/main" id="{02C2E777-D82E-42A6-88CB-7CC647158075}"/>
                </a:ext>
              </a:extLst>
            </p:cNvPr>
            <p:cNvSpPr/>
            <p:nvPr/>
          </p:nvSpPr>
          <p:spPr bwMode="auto">
            <a:xfrm rot="20947770">
              <a:off x="11018837" y="41068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532D919A-66C8-451C-81D5-6E2F21D4B5D8}"/>
                </a:ext>
              </a:extLst>
            </p:cNvPr>
            <p:cNvCxnSpPr>
              <a:stCxn id="12" idx="6"/>
              <a:endCxn id="15" idx="1"/>
            </p:cNvCxnSpPr>
            <p:nvPr/>
          </p:nvCxnSpPr>
          <p:spPr>
            <a:xfrm>
              <a:off x="8809037" y="1439862"/>
              <a:ext cx="1244003" cy="348004"/>
            </a:xfrm>
            <a:prstGeom prst="line">
              <a:avLst/>
            </a:prstGeom>
            <a:grpFill/>
            <a:ln w="12700" cap="flat" cmpd="sng" algn="ctr">
              <a:solidFill>
                <a:srgbClr val="FFFFFF">
                  <a:alpha val="20000"/>
                </a:srgbClr>
              </a:solidFill>
              <a:prstDash val="solid"/>
              <a:headEnd type="none"/>
              <a:tailEnd type="none"/>
            </a:ln>
            <a:effectLst/>
          </p:spPr>
        </p:cxnSp>
        <p:cxnSp>
          <p:nvCxnSpPr>
            <p:cNvPr id="29" name="Straight Connector 28">
              <a:extLst>
                <a:ext uri="{FF2B5EF4-FFF2-40B4-BE49-F238E27FC236}">
                  <a16:creationId xmlns:a16="http://schemas.microsoft.com/office/drawing/2014/main" id="{394AD92E-F102-40AC-A02D-41A18662D533}"/>
                </a:ext>
              </a:extLst>
            </p:cNvPr>
            <p:cNvCxnSpPr>
              <a:stCxn id="15" idx="5"/>
              <a:endCxn id="20" idx="1"/>
            </p:cNvCxnSpPr>
            <p:nvPr/>
          </p:nvCxnSpPr>
          <p:spPr>
            <a:xfrm>
              <a:off x="10232034" y="1930058"/>
              <a:ext cx="656721" cy="827522"/>
            </a:xfrm>
            <a:prstGeom prst="line">
              <a:avLst/>
            </a:prstGeom>
            <a:grpFill/>
            <a:ln w="12700" cap="flat" cmpd="sng" algn="ctr">
              <a:solidFill>
                <a:srgbClr val="FFFFFF">
                  <a:alpha val="20000"/>
                </a:srgbClr>
              </a:solidFill>
              <a:prstDash val="solid"/>
              <a:headEnd type="none"/>
              <a:tailEnd type="none"/>
            </a:ln>
            <a:effectLst/>
          </p:spPr>
        </p:cxnSp>
        <p:cxnSp>
          <p:nvCxnSpPr>
            <p:cNvPr id="30" name="Straight Connector 29">
              <a:extLst>
                <a:ext uri="{FF2B5EF4-FFF2-40B4-BE49-F238E27FC236}">
                  <a16:creationId xmlns:a16="http://schemas.microsoft.com/office/drawing/2014/main" id="{49B98643-725C-46DA-B7B9-23F197F8BDF0}"/>
                </a:ext>
              </a:extLst>
            </p:cNvPr>
            <p:cNvCxnSpPr>
              <a:stCxn id="20" idx="4"/>
              <a:endCxn id="27" idx="0"/>
            </p:cNvCxnSpPr>
            <p:nvPr/>
          </p:nvCxnSpPr>
          <p:spPr>
            <a:xfrm>
              <a:off x="10942637" y="2887662"/>
              <a:ext cx="168944" cy="1221251"/>
            </a:xfrm>
            <a:prstGeom prst="line">
              <a:avLst/>
            </a:prstGeom>
            <a:grpFill/>
            <a:ln w="12700" cap="flat" cmpd="sng" algn="ctr">
              <a:solidFill>
                <a:srgbClr val="FFFFFF">
                  <a:alpha val="20000"/>
                </a:srgbClr>
              </a:solidFill>
              <a:prstDash val="solid"/>
              <a:headEnd type="none"/>
              <a:tailEnd type="none"/>
            </a:ln>
            <a:effectLst/>
          </p:spPr>
        </p:cxnSp>
        <p:cxnSp>
          <p:nvCxnSpPr>
            <p:cNvPr id="31" name="Straight Connector 30">
              <a:extLst>
                <a:ext uri="{FF2B5EF4-FFF2-40B4-BE49-F238E27FC236}">
                  <a16:creationId xmlns:a16="http://schemas.microsoft.com/office/drawing/2014/main" id="{7C801212-786E-4095-BB87-4B3E0CE1C192}"/>
                </a:ext>
              </a:extLst>
            </p:cNvPr>
            <p:cNvCxnSpPr>
              <a:stCxn id="27" idx="3"/>
              <a:endCxn id="26" idx="7"/>
            </p:cNvCxnSpPr>
            <p:nvPr/>
          </p:nvCxnSpPr>
          <p:spPr>
            <a:xfrm flipH="1">
              <a:off x="10440800" y="4315776"/>
              <a:ext cx="628207" cy="1054923"/>
            </a:xfrm>
            <a:prstGeom prst="line">
              <a:avLst/>
            </a:prstGeom>
            <a:grpFill/>
            <a:ln w="12700" cap="flat" cmpd="sng" algn="ctr">
              <a:solidFill>
                <a:srgbClr val="FFFFFF">
                  <a:alpha val="20000"/>
                </a:srgbClr>
              </a:solidFill>
              <a:prstDash val="solid"/>
              <a:headEnd type="none"/>
              <a:tailEnd type="none"/>
            </a:ln>
            <a:effectLst/>
          </p:spPr>
        </p:cxnSp>
        <p:cxnSp>
          <p:nvCxnSpPr>
            <p:cNvPr id="32" name="Straight Connector 31">
              <a:extLst>
                <a:ext uri="{FF2B5EF4-FFF2-40B4-BE49-F238E27FC236}">
                  <a16:creationId xmlns:a16="http://schemas.microsoft.com/office/drawing/2014/main" id="{B55032C0-1EFE-4CA4-A649-6269B49AC4E1}"/>
                </a:ext>
              </a:extLst>
            </p:cNvPr>
            <p:cNvCxnSpPr>
              <a:stCxn id="26" idx="3"/>
              <a:endCxn id="25" idx="6"/>
            </p:cNvCxnSpPr>
            <p:nvPr/>
          </p:nvCxnSpPr>
          <p:spPr>
            <a:xfrm flipH="1">
              <a:off x="8272473" y="5586225"/>
              <a:ext cx="1952801" cy="360830"/>
            </a:xfrm>
            <a:prstGeom prst="line">
              <a:avLst/>
            </a:prstGeom>
            <a:grpFill/>
            <a:ln w="12700" cap="flat" cmpd="sng" algn="ctr">
              <a:solidFill>
                <a:srgbClr val="FFFFFF">
                  <a:alpha val="20000"/>
                </a:srgbClr>
              </a:solidFill>
              <a:prstDash val="solid"/>
              <a:headEnd type="none"/>
              <a:tailEnd type="none"/>
            </a:ln>
            <a:effectLst/>
          </p:spPr>
        </p:cxnSp>
        <p:cxnSp>
          <p:nvCxnSpPr>
            <p:cNvPr id="33" name="Straight Connector 32">
              <a:extLst>
                <a:ext uri="{FF2B5EF4-FFF2-40B4-BE49-F238E27FC236}">
                  <a16:creationId xmlns:a16="http://schemas.microsoft.com/office/drawing/2014/main" id="{15104744-8ADB-4D1C-8EC2-D5A9915774AE}"/>
                </a:ext>
              </a:extLst>
            </p:cNvPr>
            <p:cNvCxnSpPr>
              <a:stCxn id="25" idx="1"/>
              <a:endCxn id="24" idx="5"/>
            </p:cNvCxnSpPr>
            <p:nvPr/>
          </p:nvCxnSpPr>
          <p:spPr>
            <a:xfrm flipH="1" flipV="1">
              <a:off x="7089414" y="5377474"/>
              <a:ext cx="974453" cy="536588"/>
            </a:xfrm>
            <a:prstGeom prst="line">
              <a:avLst/>
            </a:prstGeom>
            <a:grpFill/>
            <a:ln w="12700" cap="flat" cmpd="sng" algn="ctr">
              <a:solidFill>
                <a:srgbClr val="FFFFFF">
                  <a:alpha val="20000"/>
                </a:srgbClr>
              </a:solidFill>
              <a:prstDash val="solid"/>
              <a:headEnd type="none"/>
              <a:tailEnd type="none"/>
            </a:ln>
            <a:effectLst/>
          </p:spPr>
        </p:cxnSp>
        <p:cxnSp>
          <p:nvCxnSpPr>
            <p:cNvPr id="34" name="Straight Connector 33">
              <a:extLst>
                <a:ext uri="{FF2B5EF4-FFF2-40B4-BE49-F238E27FC236}">
                  <a16:creationId xmlns:a16="http://schemas.microsoft.com/office/drawing/2014/main" id="{F5B5A104-F89B-47AF-92D7-E083BE2E6D64}"/>
                </a:ext>
              </a:extLst>
            </p:cNvPr>
            <p:cNvCxnSpPr>
              <a:stCxn id="24" idx="1"/>
              <a:endCxn id="23" idx="4"/>
            </p:cNvCxnSpPr>
            <p:nvPr/>
          </p:nvCxnSpPr>
          <p:spPr>
            <a:xfrm flipH="1" flipV="1">
              <a:off x="6523037" y="3573462"/>
              <a:ext cx="424223" cy="1624988"/>
            </a:xfrm>
            <a:prstGeom prst="line">
              <a:avLst/>
            </a:prstGeom>
            <a:grpFill/>
            <a:ln w="12700" cap="flat" cmpd="sng" algn="ctr">
              <a:solidFill>
                <a:srgbClr val="FFFFFF">
                  <a:alpha val="20000"/>
                </a:srgbClr>
              </a:solidFill>
              <a:prstDash val="solid"/>
              <a:headEnd type="none"/>
              <a:tailEnd type="none"/>
            </a:ln>
            <a:effectLst/>
          </p:spPr>
        </p:cxnSp>
        <p:cxnSp>
          <p:nvCxnSpPr>
            <p:cNvPr id="35" name="Straight Connector 34">
              <a:extLst>
                <a:ext uri="{FF2B5EF4-FFF2-40B4-BE49-F238E27FC236}">
                  <a16:creationId xmlns:a16="http://schemas.microsoft.com/office/drawing/2014/main" id="{2331FC7A-9FF1-4827-90DC-D14A7A815800}"/>
                </a:ext>
              </a:extLst>
            </p:cNvPr>
            <p:cNvCxnSpPr>
              <a:stCxn id="23" idx="0"/>
              <a:endCxn id="17" idx="3"/>
            </p:cNvCxnSpPr>
            <p:nvPr/>
          </p:nvCxnSpPr>
          <p:spPr>
            <a:xfrm flipV="1">
              <a:off x="6523037" y="2374666"/>
              <a:ext cx="512996" cy="1046396"/>
            </a:xfrm>
            <a:prstGeom prst="line">
              <a:avLst/>
            </a:prstGeom>
            <a:grpFill/>
            <a:ln w="12700" cap="flat" cmpd="sng" algn="ctr">
              <a:solidFill>
                <a:srgbClr val="FFFFFF">
                  <a:alpha val="20000"/>
                </a:srgbClr>
              </a:solidFill>
              <a:prstDash val="solid"/>
              <a:headEnd type="none"/>
              <a:tailEnd type="none"/>
            </a:ln>
            <a:effectLst/>
          </p:spPr>
        </p:cxnSp>
        <p:cxnSp>
          <p:nvCxnSpPr>
            <p:cNvPr id="36" name="Straight Connector 35">
              <a:extLst>
                <a:ext uri="{FF2B5EF4-FFF2-40B4-BE49-F238E27FC236}">
                  <a16:creationId xmlns:a16="http://schemas.microsoft.com/office/drawing/2014/main" id="{73975EBD-AE2E-40D7-8861-C9F543E7C0AD}"/>
                </a:ext>
              </a:extLst>
            </p:cNvPr>
            <p:cNvCxnSpPr>
              <a:stCxn id="17" idx="7"/>
              <a:endCxn id="12" idx="2"/>
            </p:cNvCxnSpPr>
            <p:nvPr/>
          </p:nvCxnSpPr>
          <p:spPr>
            <a:xfrm flipV="1">
              <a:off x="7305441" y="1439862"/>
              <a:ext cx="1198796" cy="665396"/>
            </a:xfrm>
            <a:prstGeom prst="line">
              <a:avLst/>
            </a:prstGeom>
            <a:grpFill/>
            <a:ln w="12700" cap="flat" cmpd="sng" algn="ctr">
              <a:solidFill>
                <a:srgbClr val="FFFFFF">
                  <a:alpha val="20000"/>
                </a:srgbClr>
              </a:solidFill>
              <a:prstDash val="solid"/>
              <a:headEnd type="none"/>
              <a:tailEnd type="none"/>
            </a:ln>
            <a:effectLst/>
          </p:spPr>
        </p:cxnSp>
        <p:sp>
          <p:nvSpPr>
            <p:cNvPr id="37" name="Oval 36">
              <a:extLst>
                <a:ext uri="{FF2B5EF4-FFF2-40B4-BE49-F238E27FC236}">
                  <a16:creationId xmlns:a16="http://schemas.microsoft.com/office/drawing/2014/main" id="{3D0532A4-D2B0-4036-B88E-6B82700D1496}"/>
                </a:ext>
              </a:extLst>
            </p:cNvPr>
            <p:cNvSpPr/>
            <p:nvPr/>
          </p:nvSpPr>
          <p:spPr bwMode="auto">
            <a:xfrm>
              <a:off x="9037637" y="19732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a:extLst>
                <a:ext uri="{FF2B5EF4-FFF2-40B4-BE49-F238E27FC236}">
                  <a16:creationId xmlns:a16="http://schemas.microsoft.com/office/drawing/2014/main" id="{8417D0F3-2892-4179-90EF-2569D3BA3F1A}"/>
                </a:ext>
              </a:extLst>
            </p:cNvPr>
            <p:cNvSpPr/>
            <p:nvPr/>
          </p:nvSpPr>
          <p:spPr bwMode="auto">
            <a:xfrm>
              <a:off x="7666037" y="28114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9" name="Oval 38">
              <a:extLst>
                <a:ext uri="{FF2B5EF4-FFF2-40B4-BE49-F238E27FC236}">
                  <a16:creationId xmlns:a16="http://schemas.microsoft.com/office/drawing/2014/main" id="{CF5FB901-3BE2-481C-A4A3-C67152950C74}"/>
                </a:ext>
              </a:extLst>
            </p:cNvPr>
            <p:cNvSpPr/>
            <p:nvPr/>
          </p:nvSpPr>
          <p:spPr bwMode="auto">
            <a:xfrm>
              <a:off x="9308591" y="4272969"/>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0" name="Oval 39">
              <a:extLst>
                <a:ext uri="{FF2B5EF4-FFF2-40B4-BE49-F238E27FC236}">
                  <a16:creationId xmlns:a16="http://schemas.microsoft.com/office/drawing/2014/main" id="{8BAA1558-E813-4765-913C-8794DD795A11}"/>
                </a:ext>
              </a:extLst>
            </p:cNvPr>
            <p:cNvSpPr/>
            <p:nvPr/>
          </p:nvSpPr>
          <p:spPr bwMode="auto">
            <a:xfrm>
              <a:off x="7742237" y="3878262"/>
              <a:ext cx="228600" cy="2286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Oval 40">
              <a:extLst>
                <a:ext uri="{FF2B5EF4-FFF2-40B4-BE49-F238E27FC236}">
                  <a16:creationId xmlns:a16="http://schemas.microsoft.com/office/drawing/2014/main" id="{B65E5159-E90F-4A8F-B915-1DBCB4B7C592}"/>
                </a:ext>
              </a:extLst>
            </p:cNvPr>
            <p:cNvSpPr/>
            <p:nvPr/>
          </p:nvSpPr>
          <p:spPr bwMode="auto">
            <a:xfrm>
              <a:off x="9952037" y="3268662"/>
              <a:ext cx="304800" cy="3048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2" name="Oval 41">
              <a:extLst>
                <a:ext uri="{FF2B5EF4-FFF2-40B4-BE49-F238E27FC236}">
                  <a16:creationId xmlns:a16="http://schemas.microsoft.com/office/drawing/2014/main" id="{61330743-E1F4-4B1E-9704-FC3385C18691}"/>
                </a:ext>
              </a:extLst>
            </p:cNvPr>
            <p:cNvSpPr/>
            <p:nvPr/>
          </p:nvSpPr>
          <p:spPr bwMode="auto">
            <a:xfrm>
              <a:off x="8199437" y="4945062"/>
              <a:ext cx="381000" cy="381000"/>
            </a:xfrm>
            <a:prstGeom prst="ellipse">
              <a:avLst/>
            </a:prstGeom>
            <a:grpFill/>
            <a:ln w="12700" cap="flat" cmpd="sng" algn="ctr">
              <a:solidFill>
                <a:srgbClr val="FFFFFF">
                  <a:alpha val="20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43" name="Straight Connector 42">
              <a:extLst>
                <a:ext uri="{FF2B5EF4-FFF2-40B4-BE49-F238E27FC236}">
                  <a16:creationId xmlns:a16="http://schemas.microsoft.com/office/drawing/2014/main" id="{606B263A-16FA-4203-9359-EA455561AADA}"/>
                </a:ext>
              </a:extLst>
            </p:cNvPr>
            <p:cNvCxnSpPr>
              <a:stCxn id="38" idx="1"/>
              <a:endCxn id="17" idx="5"/>
            </p:cNvCxnSpPr>
            <p:nvPr/>
          </p:nvCxnSpPr>
          <p:spPr>
            <a:xfrm flipH="1" flipV="1">
              <a:off x="7305441" y="2374666"/>
              <a:ext cx="405233" cy="481433"/>
            </a:xfrm>
            <a:prstGeom prst="line">
              <a:avLst/>
            </a:prstGeom>
            <a:grpFill/>
            <a:ln w="12700" cap="flat" cmpd="sng" algn="ctr">
              <a:solidFill>
                <a:srgbClr val="FFFFFF">
                  <a:alpha val="20000"/>
                </a:srgbClr>
              </a:solidFill>
              <a:prstDash val="solid"/>
              <a:headEnd type="none"/>
              <a:tailEnd type="none"/>
            </a:ln>
            <a:effectLst/>
          </p:spPr>
        </p:cxnSp>
        <p:cxnSp>
          <p:nvCxnSpPr>
            <p:cNvPr id="44" name="Straight Connector 43">
              <a:extLst>
                <a:ext uri="{FF2B5EF4-FFF2-40B4-BE49-F238E27FC236}">
                  <a16:creationId xmlns:a16="http://schemas.microsoft.com/office/drawing/2014/main" id="{EBFD29FB-8FA2-4312-B016-3156F18D7A0C}"/>
                </a:ext>
              </a:extLst>
            </p:cNvPr>
            <p:cNvCxnSpPr>
              <a:stCxn id="37" idx="2"/>
              <a:endCxn id="17" idx="6"/>
            </p:cNvCxnSpPr>
            <p:nvPr/>
          </p:nvCxnSpPr>
          <p:spPr>
            <a:xfrm flipH="1">
              <a:off x="7361237" y="2125662"/>
              <a:ext cx="1676400" cy="114300"/>
            </a:xfrm>
            <a:prstGeom prst="line">
              <a:avLst/>
            </a:prstGeom>
            <a:grpFill/>
            <a:ln w="12700" cap="flat" cmpd="sng" algn="ctr">
              <a:solidFill>
                <a:srgbClr val="FFFFFF">
                  <a:alpha val="20000"/>
                </a:srgbClr>
              </a:solidFill>
              <a:prstDash val="solid"/>
              <a:headEnd type="none"/>
              <a:tailEnd type="none"/>
            </a:ln>
            <a:effectLst/>
          </p:spPr>
        </p:cxnSp>
        <p:cxnSp>
          <p:nvCxnSpPr>
            <p:cNvPr id="45" name="Straight Connector 44">
              <a:extLst>
                <a:ext uri="{FF2B5EF4-FFF2-40B4-BE49-F238E27FC236}">
                  <a16:creationId xmlns:a16="http://schemas.microsoft.com/office/drawing/2014/main" id="{AEC87C42-6F2B-4F50-9344-55C1921F22F1}"/>
                </a:ext>
              </a:extLst>
            </p:cNvPr>
            <p:cNvCxnSpPr>
              <a:stCxn id="40" idx="1"/>
              <a:endCxn id="17" idx="4"/>
            </p:cNvCxnSpPr>
            <p:nvPr/>
          </p:nvCxnSpPr>
          <p:spPr>
            <a:xfrm flipH="1" flipV="1">
              <a:off x="7170737" y="2430462"/>
              <a:ext cx="604978" cy="1481278"/>
            </a:xfrm>
            <a:prstGeom prst="line">
              <a:avLst/>
            </a:prstGeom>
            <a:grpFill/>
            <a:ln w="12700" cap="flat" cmpd="sng" algn="ctr">
              <a:solidFill>
                <a:srgbClr val="FFFFFF">
                  <a:alpha val="20000"/>
                </a:srgbClr>
              </a:solidFill>
              <a:prstDash val="solid"/>
              <a:headEnd type="none"/>
              <a:tailEnd type="none"/>
            </a:ln>
            <a:effectLst/>
          </p:spPr>
        </p:cxnSp>
        <p:cxnSp>
          <p:nvCxnSpPr>
            <p:cNvPr id="46" name="Straight Connector 45">
              <a:extLst>
                <a:ext uri="{FF2B5EF4-FFF2-40B4-BE49-F238E27FC236}">
                  <a16:creationId xmlns:a16="http://schemas.microsoft.com/office/drawing/2014/main" id="{4C2F214F-66B9-45BD-B415-F9B58B6861AA}"/>
                </a:ext>
              </a:extLst>
            </p:cNvPr>
            <p:cNvCxnSpPr>
              <a:stCxn id="41" idx="1"/>
              <a:endCxn id="17" idx="6"/>
            </p:cNvCxnSpPr>
            <p:nvPr/>
          </p:nvCxnSpPr>
          <p:spPr>
            <a:xfrm flipH="1" flipV="1">
              <a:off x="7361237" y="2239962"/>
              <a:ext cx="2635437" cy="1073337"/>
            </a:xfrm>
            <a:prstGeom prst="line">
              <a:avLst/>
            </a:prstGeom>
            <a:grpFill/>
            <a:ln w="12700" cap="flat" cmpd="sng" algn="ctr">
              <a:solidFill>
                <a:srgbClr val="FFFFFF">
                  <a:alpha val="20000"/>
                </a:srgbClr>
              </a:solidFill>
              <a:prstDash val="solid"/>
              <a:headEnd type="none"/>
              <a:tailEnd type="none"/>
            </a:ln>
            <a:effectLst/>
          </p:spPr>
        </p:cxnSp>
        <p:cxnSp>
          <p:nvCxnSpPr>
            <p:cNvPr id="47" name="Straight Connector 46">
              <a:extLst>
                <a:ext uri="{FF2B5EF4-FFF2-40B4-BE49-F238E27FC236}">
                  <a16:creationId xmlns:a16="http://schemas.microsoft.com/office/drawing/2014/main" id="{4CF16CFF-C60D-4DD6-9970-7A9024363A5B}"/>
                </a:ext>
              </a:extLst>
            </p:cNvPr>
            <p:cNvCxnSpPr>
              <a:stCxn id="37" idx="1"/>
              <a:endCxn id="12" idx="4"/>
            </p:cNvCxnSpPr>
            <p:nvPr/>
          </p:nvCxnSpPr>
          <p:spPr>
            <a:xfrm flipH="1" flipV="1">
              <a:off x="8656637" y="1592262"/>
              <a:ext cx="425637" cy="425637"/>
            </a:xfrm>
            <a:prstGeom prst="line">
              <a:avLst/>
            </a:prstGeom>
            <a:grpFill/>
            <a:ln w="12700" cap="flat" cmpd="sng" algn="ctr">
              <a:solidFill>
                <a:srgbClr val="FFFFFF">
                  <a:alpha val="20000"/>
                </a:srgbClr>
              </a:solidFill>
              <a:prstDash val="solid"/>
              <a:headEnd type="none"/>
              <a:tailEnd type="none"/>
            </a:ln>
            <a:effectLst/>
          </p:spPr>
        </p:cxnSp>
        <p:cxnSp>
          <p:nvCxnSpPr>
            <p:cNvPr id="48" name="Straight Connector 47">
              <a:extLst>
                <a:ext uri="{FF2B5EF4-FFF2-40B4-BE49-F238E27FC236}">
                  <a16:creationId xmlns:a16="http://schemas.microsoft.com/office/drawing/2014/main" id="{87B00AF0-7E0A-4BD3-8B72-BEDD791F85A4}"/>
                </a:ext>
              </a:extLst>
            </p:cNvPr>
            <p:cNvCxnSpPr>
              <a:cxnSpLocks/>
              <a:stCxn id="39" idx="0"/>
              <a:endCxn id="12" idx="4"/>
            </p:cNvCxnSpPr>
            <p:nvPr/>
          </p:nvCxnSpPr>
          <p:spPr>
            <a:xfrm rot="8296579" flipH="1">
              <a:off x="8466927" y="1664561"/>
              <a:ext cx="1183775" cy="2536109"/>
            </a:xfrm>
            <a:prstGeom prst="line">
              <a:avLst/>
            </a:prstGeom>
            <a:grpFill/>
            <a:ln w="12700" cap="flat" cmpd="sng" algn="ctr">
              <a:solidFill>
                <a:srgbClr val="FFFFFF">
                  <a:alpha val="20000"/>
                </a:srgbClr>
              </a:solidFill>
              <a:prstDash val="solid"/>
              <a:headEnd type="none"/>
              <a:tailEnd type="none"/>
            </a:ln>
            <a:effectLst/>
          </p:spPr>
        </p:cxnSp>
        <p:cxnSp>
          <p:nvCxnSpPr>
            <p:cNvPr id="49" name="Straight Connector 48">
              <a:extLst>
                <a:ext uri="{FF2B5EF4-FFF2-40B4-BE49-F238E27FC236}">
                  <a16:creationId xmlns:a16="http://schemas.microsoft.com/office/drawing/2014/main" id="{E5B35FF5-CA34-4B03-82FF-53A3FA8E503D}"/>
                </a:ext>
              </a:extLst>
            </p:cNvPr>
            <p:cNvCxnSpPr>
              <a:stCxn id="40" idx="0"/>
              <a:endCxn id="12" idx="3"/>
            </p:cNvCxnSpPr>
            <p:nvPr/>
          </p:nvCxnSpPr>
          <p:spPr>
            <a:xfrm flipV="1">
              <a:off x="7856537" y="1547625"/>
              <a:ext cx="692337" cy="2330637"/>
            </a:xfrm>
            <a:prstGeom prst="line">
              <a:avLst/>
            </a:prstGeom>
            <a:grpFill/>
            <a:ln w="12700" cap="flat" cmpd="sng" algn="ctr">
              <a:solidFill>
                <a:srgbClr val="FFFFFF">
                  <a:alpha val="20000"/>
                </a:srgbClr>
              </a:solidFill>
              <a:prstDash val="solid"/>
              <a:headEnd type="none"/>
              <a:tailEnd type="none"/>
            </a:ln>
            <a:effectLst/>
          </p:spPr>
        </p:cxnSp>
        <p:cxnSp>
          <p:nvCxnSpPr>
            <p:cNvPr id="50" name="Straight Connector 49">
              <a:extLst>
                <a:ext uri="{FF2B5EF4-FFF2-40B4-BE49-F238E27FC236}">
                  <a16:creationId xmlns:a16="http://schemas.microsoft.com/office/drawing/2014/main" id="{D9B2D7E1-7457-41BE-94FB-5D00F913BB81}"/>
                </a:ext>
              </a:extLst>
            </p:cNvPr>
            <p:cNvCxnSpPr>
              <a:stCxn id="42" idx="0"/>
              <a:endCxn id="12" idx="3"/>
            </p:cNvCxnSpPr>
            <p:nvPr/>
          </p:nvCxnSpPr>
          <p:spPr>
            <a:xfrm flipV="1">
              <a:off x="8389937" y="1547625"/>
              <a:ext cx="158937" cy="3397437"/>
            </a:xfrm>
            <a:prstGeom prst="line">
              <a:avLst/>
            </a:prstGeom>
            <a:grpFill/>
            <a:ln w="12700" cap="flat" cmpd="sng" algn="ctr">
              <a:solidFill>
                <a:srgbClr val="FFFFFF">
                  <a:alpha val="20000"/>
                </a:srgbClr>
              </a:solidFill>
              <a:prstDash val="solid"/>
              <a:headEnd type="none"/>
              <a:tailEnd type="none"/>
            </a:ln>
            <a:effectLst/>
          </p:spPr>
        </p:cxnSp>
        <p:cxnSp>
          <p:nvCxnSpPr>
            <p:cNvPr id="51" name="Straight Connector 50">
              <a:extLst>
                <a:ext uri="{FF2B5EF4-FFF2-40B4-BE49-F238E27FC236}">
                  <a16:creationId xmlns:a16="http://schemas.microsoft.com/office/drawing/2014/main" id="{84282DE3-6CFB-4E1D-A455-8026213D29CA}"/>
                </a:ext>
              </a:extLst>
            </p:cNvPr>
            <p:cNvCxnSpPr>
              <a:cxnSpLocks/>
              <a:stCxn id="38" idx="3"/>
              <a:endCxn id="23" idx="6"/>
            </p:cNvCxnSpPr>
            <p:nvPr/>
          </p:nvCxnSpPr>
          <p:spPr>
            <a:xfrm rot="8296579">
              <a:off x="6598549" y="3073431"/>
              <a:ext cx="1112814" cy="422024"/>
            </a:xfrm>
            <a:prstGeom prst="line">
              <a:avLst/>
            </a:prstGeom>
            <a:grpFill/>
            <a:ln w="12700" cap="flat" cmpd="sng" algn="ctr">
              <a:solidFill>
                <a:srgbClr val="FFFFFF">
                  <a:alpha val="20000"/>
                </a:srgbClr>
              </a:solidFill>
              <a:prstDash val="solid"/>
              <a:headEnd type="none"/>
              <a:tailEnd type="none"/>
            </a:ln>
            <a:effectLst/>
          </p:spPr>
        </p:cxnSp>
        <p:cxnSp>
          <p:nvCxnSpPr>
            <p:cNvPr id="52" name="Straight Connector 51">
              <a:extLst>
                <a:ext uri="{FF2B5EF4-FFF2-40B4-BE49-F238E27FC236}">
                  <a16:creationId xmlns:a16="http://schemas.microsoft.com/office/drawing/2014/main" id="{13652128-1AC6-456A-A040-F8E00FC6355D}"/>
                </a:ext>
              </a:extLst>
            </p:cNvPr>
            <p:cNvCxnSpPr>
              <a:stCxn id="40" idx="2"/>
            </p:cNvCxnSpPr>
            <p:nvPr/>
          </p:nvCxnSpPr>
          <p:spPr>
            <a:xfrm flipH="1" flipV="1">
              <a:off x="6599237" y="3497262"/>
              <a:ext cx="1143000" cy="495300"/>
            </a:xfrm>
            <a:prstGeom prst="line">
              <a:avLst/>
            </a:prstGeom>
            <a:grpFill/>
            <a:ln w="12700" cap="flat" cmpd="sng" algn="ctr">
              <a:solidFill>
                <a:srgbClr val="FFFFFF">
                  <a:alpha val="20000"/>
                </a:srgbClr>
              </a:solidFill>
              <a:prstDash val="solid"/>
              <a:headEnd type="none"/>
              <a:tailEnd type="none"/>
            </a:ln>
            <a:effectLst/>
          </p:spPr>
        </p:cxnSp>
        <p:cxnSp>
          <p:nvCxnSpPr>
            <p:cNvPr id="53" name="Straight Connector 52">
              <a:extLst>
                <a:ext uri="{FF2B5EF4-FFF2-40B4-BE49-F238E27FC236}">
                  <a16:creationId xmlns:a16="http://schemas.microsoft.com/office/drawing/2014/main" id="{B9CA9A9C-A059-4CBD-844D-E2F75F1D1DF8}"/>
                </a:ext>
              </a:extLst>
            </p:cNvPr>
            <p:cNvCxnSpPr>
              <a:stCxn id="41" idx="2"/>
              <a:endCxn id="23" idx="6"/>
            </p:cNvCxnSpPr>
            <p:nvPr/>
          </p:nvCxnSpPr>
          <p:spPr>
            <a:xfrm flipH="1">
              <a:off x="6599237" y="3421062"/>
              <a:ext cx="3352800" cy="76200"/>
            </a:xfrm>
            <a:prstGeom prst="line">
              <a:avLst/>
            </a:prstGeom>
            <a:grpFill/>
            <a:ln w="12700" cap="flat" cmpd="sng" algn="ctr">
              <a:solidFill>
                <a:srgbClr val="FFFFFF">
                  <a:alpha val="20000"/>
                </a:srgbClr>
              </a:solidFill>
              <a:prstDash val="solid"/>
              <a:headEnd type="none"/>
              <a:tailEnd type="none"/>
            </a:ln>
            <a:effectLst/>
          </p:spPr>
        </p:cxnSp>
        <p:cxnSp>
          <p:nvCxnSpPr>
            <p:cNvPr id="54" name="Straight Connector 53">
              <a:extLst>
                <a:ext uri="{FF2B5EF4-FFF2-40B4-BE49-F238E27FC236}">
                  <a16:creationId xmlns:a16="http://schemas.microsoft.com/office/drawing/2014/main" id="{B1486365-5511-4CD9-8C12-5C31BA36DACA}"/>
                </a:ext>
              </a:extLst>
            </p:cNvPr>
            <p:cNvCxnSpPr>
              <a:stCxn id="40" idx="3"/>
              <a:endCxn id="24" idx="0"/>
            </p:cNvCxnSpPr>
            <p:nvPr/>
          </p:nvCxnSpPr>
          <p:spPr>
            <a:xfrm flipH="1">
              <a:off x="7031373" y="4073384"/>
              <a:ext cx="744342" cy="1101024"/>
            </a:xfrm>
            <a:prstGeom prst="line">
              <a:avLst/>
            </a:prstGeom>
            <a:grpFill/>
            <a:ln w="12700" cap="flat" cmpd="sng" algn="ctr">
              <a:solidFill>
                <a:srgbClr val="FFFFFF">
                  <a:alpha val="20000"/>
                </a:srgbClr>
              </a:solidFill>
              <a:prstDash val="solid"/>
              <a:headEnd type="none"/>
              <a:tailEnd type="none"/>
            </a:ln>
            <a:effectLst/>
          </p:spPr>
        </p:cxnSp>
        <p:cxnSp>
          <p:nvCxnSpPr>
            <p:cNvPr id="55" name="Straight Connector 54">
              <a:extLst>
                <a:ext uri="{FF2B5EF4-FFF2-40B4-BE49-F238E27FC236}">
                  <a16:creationId xmlns:a16="http://schemas.microsoft.com/office/drawing/2014/main" id="{B3E29A79-C27E-4C03-A26A-792204F45A5A}"/>
                </a:ext>
              </a:extLst>
            </p:cNvPr>
            <p:cNvCxnSpPr>
              <a:stCxn id="42" idx="2"/>
              <a:endCxn id="24" idx="6"/>
            </p:cNvCxnSpPr>
            <p:nvPr/>
          </p:nvCxnSpPr>
          <p:spPr>
            <a:xfrm flipH="1">
              <a:off x="7131891" y="5135562"/>
              <a:ext cx="1067546" cy="165436"/>
            </a:xfrm>
            <a:prstGeom prst="line">
              <a:avLst/>
            </a:prstGeom>
            <a:grpFill/>
            <a:ln w="12700" cap="flat" cmpd="sng" algn="ctr">
              <a:solidFill>
                <a:srgbClr val="FFFFFF">
                  <a:alpha val="20000"/>
                </a:srgbClr>
              </a:solidFill>
              <a:prstDash val="solid"/>
              <a:headEnd type="none"/>
              <a:tailEnd type="none"/>
            </a:ln>
            <a:effectLst/>
          </p:spPr>
        </p:cxnSp>
        <p:cxnSp>
          <p:nvCxnSpPr>
            <p:cNvPr id="56" name="Straight Connector 55">
              <a:extLst>
                <a:ext uri="{FF2B5EF4-FFF2-40B4-BE49-F238E27FC236}">
                  <a16:creationId xmlns:a16="http://schemas.microsoft.com/office/drawing/2014/main" id="{DB6B4709-ED89-4834-8A79-54699E7405FD}"/>
                </a:ext>
              </a:extLst>
            </p:cNvPr>
            <p:cNvCxnSpPr>
              <a:cxnSpLocks/>
              <a:stCxn id="39" idx="3"/>
              <a:endCxn id="42" idx="7"/>
            </p:cNvCxnSpPr>
            <p:nvPr/>
          </p:nvCxnSpPr>
          <p:spPr>
            <a:xfrm rot="8296579">
              <a:off x="8474076" y="4665813"/>
              <a:ext cx="929718" cy="202364"/>
            </a:xfrm>
            <a:prstGeom prst="line">
              <a:avLst/>
            </a:prstGeom>
            <a:grpFill/>
            <a:ln w="12700" cap="flat" cmpd="sng" algn="ctr">
              <a:solidFill>
                <a:srgbClr val="FFFFFF">
                  <a:alpha val="20000"/>
                </a:srgbClr>
              </a:solidFill>
              <a:prstDash val="solid"/>
              <a:headEnd type="none"/>
              <a:tailEnd type="none"/>
            </a:ln>
            <a:effectLst/>
          </p:spPr>
        </p:cxnSp>
        <p:cxnSp>
          <p:nvCxnSpPr>
            <p:cNvPr id="57" name="Straight Connector 56">
              <a:extLst>
                <a:ext uri="{FF2B5EF4-FFF2-40B4-BE49-F238E27FC236}">
                  <a16:creationId xmlns:a16="http://schemas.microsoft.com/office/drawing/2014/main" id="{443B58C0-7DDE-4B43-BF6C-5E70F8BA925C}"/>
                </a:ext>
              </a:extLst>
            </p:cNvPr>
            <p:cNvCxnSpPr>
              <a:stCxn id="42" idx="1"/>
              <a:endCxn id="23" idx="5"/>
            </p:cNvCxnSpPr>
            <p:nvPr/>
          </p:nvCxnSpPr>
          <p:spPr>
            <a:xfrm flipH="1" flipV="1">
              <a:off x="6576919" y="3551144"/>
              <a:ext cx="1678314" cy="1449714"/>
            </a:xfrm>
            <a:prstGeom prst="line">
              <a:avLst/>
            </a:prstGeom>
            <a:grpFill/>
            <a:ln w="12700" cap="flat" cmpd="sng" algn="ctr">
              <a:solidFill>
                <a:srgbClr val="FFFFFF">
                  <a:alpha val="20000"/>
                </a:srgbClr>
              </a:solidFill>
              <a:prstDash val="solid"/>
              <a:headEnd type="none"/>
              <a:tailEnd type="none"/>
            </a:ln>
            <a:effectLst/>
          </p:spPr>
        </p:cxnSp>
        <p:cxnSp>
          <p:nvCxnSpPr>
            <p:cNvPr id="58" name="Straight Connector 57">
              <a:extLst>
                <a:ext uri="{FF2B5EF4-FFF2-40B4-BE49-F238E27FC236}">
                  <a16:creationId xmlns:a16="http://schemas.microsoft.com/office/drawing/2014/main" id="{B17D3A6B-DF3C-4B2D-ABF2-AE7E0F04542A}"/>
                </a:ext>
              </a:extLst>
            </p:cNvPr>
            <p:cNvCxnSpPr>
              <a:stCxn id="25" idx="0"/>
            </p:cNvCxnSpPr>
            <p:nvPr/>
          </p:nvCxnSpPr>
          <p:spPr>
            <a:xfrm flipV="1">
              <a:off x="8134630" y="5326062"/>
              <a:ext cx="217207" cy="536564"/>
            </a:xfrm>
            <a:prstGeom prst="line">
              <a:avLst/>
            </a:prstGeom>
            <a:grpFill/>
            <a:ln w="12700" cap="flat" cmpd="sng" algn="ctr">
              <a:solidFill>
                <a:srgbClr val="FFFFFF">
                  <a:alpha val="20000"/>
                </a:srgbClr>
              </a:solidFill>
              <a:prstDash val="solid"/>
              <a:headEnd type="none"/>
              <a:tailEnd type="none"/>
            </a:ln>
            <a:effectLst/>
          </p:spPr>
        </p:cxnSp>
        <p:cxnSp>
          <p:nvCxnSpPr>
            <p:cNvPr id="59" name="Straight Connector 58">
              <a:extLst>
                <a:ext uri="{FF2B5EF4-FFF2-40B4-BE49-F238E27FC236}">
                  <a16:creationId xmlns:a16="http://schemas.microsoft.com/office/drawing/2014/main" id="{2EE5D5BA-7411-48FC-BD09-491A5382B2FA}"/>
                </a:ext>
              </a:extLst>
            </p:cNvPr>
            <p:cNvCxnSpPr>
              <a:cxnSpLocks/>
              <a:stCxn id="25" idx="7"/>
              <a:endCxn id="39" idx="3"/>
            </p:cNvCxnSpPr>
            <p:nvPr/>
          </p:nvCxnSpPr>
          <p:spPr>
            <a:xfrm rot="8296579" flipH="1">
              <a:off x="7917656" y="5080228"/>
              <a:ext cx="1738953" cy="248968"/>
            </a:xfrm>
            <a:prstGeom prst="line">
              <a:avLst/>
            </a:prstGeom>
            <a:grpFill/>
            <a:ln w="12700" cap="flat" cmpd="sng" algn="ctr">
              <a:solidFill>
                <a:srgbClr val="FFFFFF">
                  <a:alpha val="20000"/>
                </a:srgbClr>
              </a:solidFill>
              <a:prstDash val="solid"/>
              <a:headEnd type="none"/>
              <a:tailEnd type="none"/>
            </a:ln>
            <a:effectLst/>
          </p:spPr>
        </p:cxnSp>
        <p:cxnSp>
          <p:nvCxnSpPr>
            <p:cNvPr id="60" name="Straight Connector 59">
              <a:extLst>
                <a:ext uri="{FF2B5EF4-FFF2-40B4-BE49-F238E27FC236}">
                  <a16:creationId xmlns:a16="http://schemas.microsoft.com/office/drawing/2014/main" id="{AA64C893-03E7-4CA0-971C-F1818A7CB546}"/>
                </a:ext>
              </a:extLst>
            </p:cNvPr>
            <p:cNvCxnSpPr>
              <a:endCxn id="40" idx="4"/>
            </p:cNvCxnSpPr>
            <p:nvPr/>
          </p:nvCxnSpPr>
          <p:spPr>
            <a:xfrm flipH="1" flipV="1">
              <a:off x="7856537" y="4106862"/>
              <a:ext cx="266700" cy="1752600"/>
            </a:xfrm>
            <a:prstGeom prst="line">
              <a:avLst/>
            </a:prstGeom>
            <a:grpFill/>
            <a:ln w="12700" cap="flat" cmpd="sng" algn="ctr">
              <a:solidFill>
                <a:srgbClr val="FFFFFF">
                  <a:alpha val="20000"/>
                </a:srgbClr>
              </a:solidFill>
              <a:prstDash val="solid"/>
              <a:headEnd type="none"/>
              <a:tailEnd type="none"/>
            </a:ln>
            <a:effectLst/>
          </p:spPr>
        </p:cxnSp>
        <p:cxnSp>
          <p:nvCxnSpPr>
            <p:cNvPr id="61" name="Straight Connector 60">
              <a:extLst>
                <a:ext uri="{FF2B5EF4-FFF2-40B4-BE49-F238E27FC236}">
                  <a16:creationId xmlns:a16="http://schemas.microsoft.com/office/drawing/2014/main" id="{72064799-C6C1-476D-9DD3-9B66C549D898}"/>
                </a:ext>
              </a:extLst>
            </p:cNvPr>
            <p:cNvCxnSpPr>
              <a:cxnSpLocks/>
              <a:stCxn id="26" idx="1"/>
              <a:endCxn id="39" idx="5"/>
            </p:cNvCxnSpPr>
            <p:nvPr/>
          </p:nvCxnSpPr>
          <p:spPr>
            <a:xfrm rot="8296579" flipH="1">
              <a:off x="9863298" y="4420880"/>
              <a:ext cx="67432" cy="1062070"/>
            </a:xfrm>
            <a:prstGeom prst="line">
              <a:avLst/>
            </a:prstGeom>
            <a:grpFill/>
            <a:ln w="12700" cap="flat" cmpd="sng" algn="ctr">
              <a:solidFill>
                <a:srgbClr val="FFFFFF">
                  <a:alpha val="20000"/>
                </a:srgbClr>
              </a:solidFill>
              <a:prstDash val="solid"/>
              <a:headEnd type="none"/>
              <a:tailEnd type="none"/>
            </a:ln>
            <a:effectLst/>
          </p:spPr>
        </p:cxnSp>
        <p:cxnSp>
          <p:nvCxnSpPr>
            <p:cNvPr id="62" name="Straight Connector 61">
              <a:extLst>
                <a:ext uri="{FF2B5EF4-FFF2-40B4-BE49-F238E27FC236}">
                  <a16:creationId xmlns:a16="http://schemas.microsoft.com/office/drawing/2014/main" id="{0BEA1B76-89CC-491B-BA85-FD0EC1FCE8FE}"/>
                </a:ext>
              </a:extLst>
            </p:cNvPr>
            <p:cNvCxnSpPr>
              <a:cxnSpLocks/>
              <a:stCxn id="26" idx="2"/>
              <a:endCxn id="42" idx="6"/>
            </p:cNvCxnSpPr>
            <p:nvPr/>
          </p:nvCxnSpPr>
          <p:spPr>
            <a:xfrm rot="8296579">
              <a:off x="8897479" y="4646550"/>
              <a:ext cx="966116" cy="1320923"/>
            </a:xfrm>
            <a:prstGeom prst="line">
              <a:avLst/>
            </a:prstGeom>
            <a:grpFill/>
            <a:ln w="12700" cap="flat" cmpd="sng" algn="ctr">
              <a:solidFill>
                <a:srgbClr val="FFFFFF">
                  <a:alpha val="20000"/>
                </a:srgbClr>
              </a:solidFill>
              <a:prstDash val="solid"/>
              <a:headEnd type="none"/>
              <a:tailEnd type="none"/>
            </a:ln>
            <a:effectLst/>
          </p:spPr>
        </p:cxnSp>
        <p:cxnSp>
          <p:nvCxnSpPr>
            <p:cNvPr id="63" name="Straight Connector 62">
              <a:extLst>
                <a:ext uri="{FF2B5EF4-FFF2-40B4-BE49-F238E27FC236}">
                  <a16:creationId xmlns:a16="http://schemas.microsoft.com/office/drawing/2014/main" id="{32192F28-8BE5-4EE3-A980-4348A0D4CB57}"/>
                </a:ext>
              </a:extLst>
            </p:cNvPr>
            <p:cNvCxnSpPr>
              <a:stCxn id="26" idx="1"/>
              <a:endCxn id="37" idx="5"/>
            </p:cNvCxnSpPr>
            <p:nvPr/>
          </p:nvCxnSpPr>
          <p:spPr>
            <a:xfrm flipH="1" flipV="1">
              <a:off x="9297800" y="2233425"/>
              <a:ext cx="927474" cy="3137274"/>
            </a:xfrm>
            <a:prstGeom prst="line">
              <a:avLst/>
            </a:prstGeom>
            <a:grpFill/>
            <a:ln w="12700" cap="flat" cmpd="sng" algn="ctr">
              <a:solidFill>
                <a:srgbClr val="FFFFFF">
                  <a:alpha val="20000"/>
                </a:srgbClr>
              </a:solidFill>
              <a:prstDash val="solid"/>
              <a:headEnd type="none"/>
              <a:tailEnd type="none"/>
            </a:ln>
            <a:effectLst/>
          </p:spPr>
        </p:cxnSp>
        <p:cxnSp>
          <p:nvCxnSpPr>
            <p:cNvPr id="64" name="Straight Connector 63">
              <a:extLst>
                <a:ext uri="{FF2B5EF4-FFF2-40B4-BE49-F238E27FC236}">
                  <a16:creationId xmlns:a16="http://schemas.microsoft.com/office/drawing/2014/main" id="{DDB5E7B6-3CDB-4839-8627-F228E81627C7}"/>
                </a:ext>
              </a:extLst>
            </p:cNvPr>
            <p:cNvCxnSpPr>
              <a:stCxn id="26" idx="1"/>
              <a:endCxn id="40" idx="5"/>
            </p:cNvCxnSpPr>
            <p:nvPr/>
          </p:nvCxnSpPr>
          <p:spPr>
            <a:xfrm flipH="1" flipV="1">
              <a:off x="7937359" y="4073384"/>
              <a:ext cx="2287915" cy="1297315"/>
            </a:xfrm>
            <a:prstGeom prst="line">
              <a:avLst/>
            </a:prstGeom>
            <a:grpFill/>
            <a:ln w="12700" cap="flat" cmpd="sng" algn="ctr">
              <a:solidFill>
                <a:srgbClr val="FFFFFF">
                  <a:alpha val="20000"/>
                </a:srgbClr>
              </a:solidFill>
              <a:prstDash val="solid"/>
              <a:headEnd type="none"/>
              <a:tailEnd type="none"/>
            </a:ln>
            <a:effectLst/>
          </p:spPr>
        </p:cxnSp>
        <p:cxnSp>
          <p:nvCxnSpPr>
            <p:cNvPr id="65" name="Straight Connector 64">
              <a:extLst>
                <a:ext uri="{FF2B5EF4-FFF2-40B4-BE49-F238E27FC236}">
                  <a16:creationId xmlns:a16="http://schemas.microsoft.com/office/drawing/2014/main" id="{C5A50C78-4BB9-4C72-B292-555175263A4E}"/>
                </a:ext>
              </a:extLst>
            </p:cNvPr>
            <p:cNvCxnSpPr>
              <a:cxnSpLocks/>
              <a:stCxn id="27" idx="2"/>
              <a:endCxn id="40" idx="6"/>
            </p:cNvCxnSpPr>
            <p:nvPr/>
          </p:nvCxnSpPr>
          <p:spPr>
            <a:xfrm rot="8296579">
              <a:off x="8440883" y="3009324"/>
              <a:ext cx="2109958" cy="2216634"/>
            </a:xfrm>
            <a:prstGeom prst="line">
              <a:avLst/>
            </a:prstGeom>
            <a:grpFill/>
            <a:ln w="12700" cap="flat" cmpd="sng" algn="ctr">
              <a:solidFill>
                <a:srgbClr val="FFFFFF">
                  <a:alpha val="20000"/>
                </a:srgbClr>
              </a:solidFill>
              <a:prstDash val="solid"/>
              <a:headEnd type="none"/>
              <a:tailEnd type="none"/>
            </a:ln>
            <a:effectLst/>
          </p:spPr>
        </p:cxnSp>
        <p:cxnSp>
          <p:nvCxnSpPr>
            <p:cNvPr id="66" name="Straight Connector 65">
              <a:extLst>
                <a:ext uri="{FF2B5EF4-FFF2-40B4-BE49-F238E27FC236}">
                  <a16:creationId xmlns:a16="http://schemas.microsoft.com/office/drawing/2014/main" id="{5A754139-92CB-4925-8F0C-03216CD90F48}"/>
                </a:ext>
              </a:extLst>
            </p:cNvPr>
            <p:cNvCxnSpPr>
              <a:stCxn id="20" idx="3"/>
              <a:endCxn id="41" idx="7"/>
            </p:cNvCxnSpPr>
            <p:nvPr/>
          </p:nvCxnSpPr>
          <p:spPr>
            <a:xfrm flipH="1">
              <a:off x="10212200" y="2865344"/>
              <a:ext cx="676555" cy="447955"/>
            </a:xfrm>
            <a:prstGeom prst="line">
              <a:avLst/>
            </a:prstGeom>
            <a:grpFill/>
            <a:ln w="12700" cap="flat" cmpd="sng" algn="ctr">
              <a:solidFill>
                <a:srgbClr val="FFFFFF">
                  <a:alpha val="20000"/>
                </a:srgbClr>
              </a:solidFill>
              <a:prstDash val="solid"/>
              <a:headEnd type="none"/>
              <a:tailEnd type="none"/>
            </a:ln>
            <a:effectLst/>
          </p:spPr>
        </p:cxnSp>
        <p:cxnSp>
          <p:nvCxnSpPr>
            <p:cNvPr id="67" name="Straight Connector 66">
              <a:extLst>
                <a:ext uri="{FF2B5EF4-FFF2-40B4-BE49-F238E27FC236}">
                  <a16:creationId xmlns:a16="http://schemas.microsoft.com/office/drawing/2014/main" id="{75E871EE-7342-43E8-B3E5-3C1298FB591C}"/>
                </a:ext>
              </a:extLst>
            </p:cNvPr>
            <p:cNvCxnSpPr>
              <a:cxnSpLocks/>
              <a:stCxn id="27" idx="2"/>
              <a:endCxn id="39" idx="6"/>
            </p:cNvCxnSpPr>
            <p:nvPr/>
          </p:nvCxnSpPr>
          <p:spPr>
            <a:xfrm rot="8296579">
              <a:off x="9731107" y="3933834"/>
              <a:ext cx="1172064" cy="800420"/>
            </a:xfrm>
            <a:prstGeom prst="line">
              <a:avLst/>
            </a:prstGeom>
            <a:grpFill/>
            <a:ln w="12700" cap="flat" cmpd="sng" algn="ctr">
              <a:solidFill>
                <a:srgbClr val="FFFFFF">
                  <a:alpha val="20000"/>
                </a:srgbClr>
              </a:solidFill>
              <a:prstDash val="solid"/>
              <a:headEnd type="none"/>
              <a:tailEnd type="none"/>
            </a:ln>
            <a:effectLst/>
          </p:spPr>
        </p:cxnSp>
        <p:cxnSp>
          <p:nvCxnSpPr>
            <p:cNvPr id="68" name="Straight Connector 67">
              <a:extLst>
                <a:ext uri="{FF2B5EF4-FFF2-40B4-BE49-F238E27FC236}">
                  <a16:creationId xmlns:a16="http://schemas.microsoft.com/office/drawing/2014/main" id="{45C6441D-8241-4AF8-98BB-0BAEFABE1CBB}"/>
                </a:ext>
              </a:extLst>
            </p:cNvPr>
            <p:cNvCxnSpPr>
              <a:stCxn id="27" idx="1"/>
              <a:endCxn id="41" idx="5"/>
            </p:cNvCxnSpPr>
            <p:nvPr/>
          </p:nvCxnSpPr>
          <p:spPr>
            <a:xfrm flipH="1" flipV="1">
              <a:off x="10212200" y="3528825"/>
              <a:ext cx="826323" cy="628207"/>
            </a:xfrm>
            <a:prstGeom prst="line">
              <a:avLst/>
            </a:prstGeom>
            <a:grpFill/>
            <a:ln w="12700" cap="flat" cmpd="sng" algn="ctr">
              <a:solidFill>
                <a:srgbClr val="FFFFFF">
                  <a:alpha val="20000"/>
                </a:srgbClr>
              </a:solidFill>
              <a:prstDash val="solid"/>
              <a:headEnd type="none"/>
              <a:tailEnd type="none"/>
            </a:ln>
            <a:effectLst/>
          </p:spPr>
        </p:cxnSp>
        <p:cxnSp>
          <p:nvCxnSpPr>
            <p:cNvPr id="69" name="Straight Connector 68">
              <a:extLst>
                <a:ext uri="{FF2B5EF4-FFF2-40B4-BE49-F238E27FC236}">
                  <a16:creationId xmlns:a16="http://schemas.microsoft.com/office/drawing/2014/main" id="{893EA39F-030A-4C69-972A-6FCAC84673F0}"/>
                </a:ext>
              </a:extLst>
            </p:cNvPr>
            <p:cNvCxnSpPr>
              <a:stCxn id="27" idx="1"/>
              <a:endCxn id="38" idx="5"/>
            </p:cNvCxnSpPr>
            <p:nvPr/>
          </p:nvCxnSpPr>
          <p:spPr>
            <a:xfrm flipH="1" flipV="1">
              <a:off x="7926200" y="3071625"/>
              <a:ext cx="3112323" cy="1085407"/>
            </a:xfrm>
            <a:prstGeom prst="line">
              <a:avLst/>
            </a:prstGeom>
            <a:grpFill/>
            <a:ln w="12700" cap="flat" cmpd="sng" algn="ctr">
              <a:solidFill>
                <a:srgbClr val="FFFFFF">
                  <a:alpha val="20000"/>
                </a:srgbClr>
              </a:solidFill>
              <a:prstDash val="solid"/>
              <a:headEnd type="none"/>
              <a:tailEnd type="none"/>
            </a:ln>
            <a:effectLst/>
          </p:spPr>
        </p:cxnSp>
        <p:cxnSp>
          <p:nvCxnSpPr>
            <p:cNvPr id="70" name="Straight Connector 69">
              <a:extLst>
                <a:ext uri="{FF2B5EF4-FFF2-40B4-BE49-F238E27FC236}">
                  <a16:creationId xmlns:a16="http://schemas.microsoft.com/office/drawing/2014/main" id="{77D62C56-44C6-4845-8455-503C21F41586}"/>
                </a:ext>
              </a:extLst>
            </p:cNvPr>
            <p:cNvCxnSpPr>
              <a:stCxn id="20" idx="2"/>
              <a:endCxn id="37" idx="5"/>
            </p:cNvCxnSpPr>
            <p:nvPr/>
          </p:nvCxnSpPr>
          <p:spPr>
            <a:xfrm flipH="1" flipV="1">
              <a:off x="9297800" y="2233425"/>
              <a:ext cx="1568637" cy="578037"/>
            </a:xfrm>
            <a:prstGeom prst="line">
              <a:avLst/>
            </a:prstGeom>
            <a:grpFill/>
            <a:ln w="12700" cap="flat" cmpd="sng" algn="ctr">
              <a:solidFill>
                <a:srgbClr val="FFFFFF">
                  <a:alpha val="20000"/>
                </a:srgbClr>
              </a:solidFill>
              <a:prstDash val="solid"/>
              <a:headEnd type="none"/>
              <a:tailEnd type="none"/>
            </a:ln>
            <a:effectLst/>
          </p:spPr>
        </p:cxnSp>
        <p:cxnSp>
          <p:nvCxnSpPr>
            <p:cNvPr id="71" name="Straight Connector 70">
              <a:extLst>
                <a:ext uri="{FF2B5EF4-FFF2-40B4-BE49-F238E27FC236}">
                  <a16:creationId xmlns:a16="http://schemas.microsoft.com/office/drawing/2014/main" id="{73CBE158-2F44-4B8A-921F-4F7F4FCF90A1}"/>
                </a:ext>
              </a:extLst>
            </p:cNvPr>
            <p:cNvCxnSpPr>
              <a:stCxn id="15" idx="3"/>
              <a:endCxn id="42" idx="7"/>
            </p:cNvCxnSpPr>
            <p:nvPr/>
          </p:nvCxnSpPr>
          <p:spPr>
            <a:xfrm flipH="1">
              <a:off x="8524641" y="1948459"/>
              <a:ext cx="1546800" cy="3052399"/>
            </a:xfrm>
            <a:prstGeom prst="line">
              <a:avLst/>
            </a:prstGeom>
            <a:grpFill/>
            <a:ln w="12700" cap="flat" cmpd="sng" algn="ctr">
              <a:solidFill>
                <a:srgbClr val="FFFFFF">
                  <a:alpha val="20000"/>
                </a:srgbClr>
              </a:solidFill>
              <a:prstDash val="solid"/>
              <a:headEnd type="none"/>
              <a:tailEnd type="none"/>
            </a:ln>
            <a:effectLst/>
          </p:spPr>
        </p:cxnSp>
        <p:cxnSp>
          <p:nvCxnSpPr>
            <p:cNvPr id="72" name="Straight Connector 71">
              <a:extLst>
                <a:ext uri="{FF2B5EF4-FFF2-40B4-BE49-F238E27FC236}">
                  <a16:creationId xmlns:a16="http://schemas.microsoft.com/office/drawing/2014/main" id="{B0123FBA-03B8-454B-983C-AA5D43FC20FE}"/>
                </a:ext>
              </a:extLst>
            </p:cNvPr>
            <p:cNvCxnSpPr>
              <a:stCxn id="20" idx="2"/>
              <a:endCxn id="38" idx="6"/>
            </p:cNvCxnSpPr>
            <p:nvPr/>
          </p:nvCxnSpPr>
          <p:spPr>
            <a:xfrm flipH="1">
              <a:off x="7970837" y="2811462"/>
              <a:ext cx="2895600" cy="152400"/>
            </a:xfrm>
            <a:prstGeom prst="line">
              <a:avLst/>
            </a:prstGeom>
            <a:grpFill/>
            <a:ln w="12700" cap="flat" cmpd="sng" algn="ctr">
              <a:solidFill>
                <a:srgbClr val="FFFFFF">
                  <a:alpha val="20000"/>
                </a:srgbClr>
              </a:solidFill>
              <a:prstDash val="solid"/>
              <a:headEnd type="none"/>
              <a:tailEnd type="none"/>
            </a:ln>
            <a:effectLst/>
          </p:spPr>
        </p:cxnSp>
        <p:cxnSp>
          <p:nvCxnSpPr>
            <p:cNvPr id="73" name="Straight Connector 72">
              <a:extLst>
                <a:ext uri="{FF2B5EF4-FFF2-40B4-BE49-F238E27FC236}">
                  <a16:creationId xmlns:a16="http://schemas.microsoft.com/office/drawing/2014/main" id="{6913E0B2-DB96-4DC5-8475-1C44E352891B}"/>
                </a:ext>
              </a:extLst>
            </p:cNvPr>
            <p:cNvCxnSpPr>
              <a:cxnSpLocks/>
              <a:stCxn id="26" idx="1"/>
              <a:endCxn id="38" idx="3"/>
            </p:cNvCxnSpPr>
            <p:nvPr/>
          </p:nvCxnSpPr>
          <p:spPr>
            <a:xfrm rot="8296579">
              <a:off x="8794635" y="2526408"/>
              <a:ext cx="346680" cy="3389508"/>
            </a:xfrm>
            <a:prstGeom prst="line">
              <a:avLst/>
            </a:prstGeom>
            <a:grpFill/>
            <a:ln w="12700" cap="flat" cmpd="sng" algn="ctr">
              <a:solidFill>
                <a:srgbClr val="FFFFFF">
                  <a:alpha val="20000"/>
                </a:srgbClr>
              </a:solidFill>
              <a:prstDash val="solid"/>
              <a:headEnd type="none"/>
              <a:tailEnd type="none"/>
            </a:ln>
            <a:effectLst/>
          </p:spPr>
        </p:cxnSp>
        <p:cxnSp>
          <p:nvCxnSpPr>
            <p:cNvPr id="74" name="Straight Connector 73">
              <a:extLst>
                <a:ext uri="{FF2B5EF4-FFF2-40B4-BE49-F238E27FC236}">
                  <a16:creationId xmlns:a16="http://schemas.microsoft.com/office/drawing/2014/main" id="{D3120CF3-265F-434D-A36D-66C452C499E1}"/>
                </a:ext>
              </a:extLst>
            </p:cNvPr>
            <p:cNvCxnSpPr>
              <a:stCxn id="15" idx="2"/>
              <a:endCxn id="37" idx="7"/>
            </p:cNvCxnSpPr>
            <p:nvPr/>
          </p:nvCxnSpPr>
          <p:spPr>
            <a:xfrm flipH="1">
              <a:off x="9297800" y="1871973"/>
              <a:ext cx="731180" cy="145926"/>
            </a:xfrm>
            <a:prstGeom prst="line">
              <a:avLst/>
            </a:prstGeom>
            <a:grpFill/>
            <a:ln w="12700" cap="flat" cmpd="sng" algn="ctr">
              <a:solidFill>
                <a:srgbClr val="FFFFFF">
                  <a:alpha val="20000"/>
                </a:srgbClr>
              </a:solidFill>
              <a:prstDash val="solid"/>
              <a:headEnd type="none"/>
              <a:tailEnd type="none"/>
            </a:ln>
            <a:effectLst/>
          </p:spPr>
        </p:cxnSp>
        <p:cxnSp>
          <p:nvCxnSpPr>
            <p:cNvPr id="75" name="Straight Connector 74">
              <a:extLst>
                <a:ext uri="{FF2B5EF4-FFF2-40B4-BE49-F238E27FC236}">
                  <a16:creationId xmlns:a16="http://schemas.microsoft.com/office/drawing/2014/main" id="{4FD29A0B-4483-44BB-9EF7-299657C4568F}"/>
                </a:ext>
              </a:extLst>
            </p:cNvPr>
            <p:cNvCxnSpPr/>
            <p:nvPr/>
          </p:nvCxnSpPr>
          <p:spPr>
            <a:xfrm flipH="1">
              <a:off x="10409237" y="2887662"/>
              <a:ext cx="508312" cy="2438400"/>
            </a:xfrm>
            <a:prstGeom prst="line">
              <a:avLst/>
            </a:prstGeom>
            <a:grpFill/>
            <a:ln w="12700" cap="flat" cmpd="sng" algn="ctr">
              <a:solidFill>
                <a:srgbClr val="FFFFFF">
                  <a:alpha val="20000"/>
                </a:srgbClr>
              </a:solidFill>
              <a:prstDash val="solid"/>
              <a:headEnd type="none"/>
              <a:tailEnd type="none"/>
            </a:ln>
            <a:effectLst/>
          </p:spPr>
        </p:cxnSp>
        <p:cxnSp>
          <p:nvCxnSpPr>
            <p:cNvPr id="76" name="Straight Connector 75">
              <a:extLst>
                <a:ext uri="{FF2B5EF4-FFF2-40B4-BE49-F238E27FC236}">
                  <a16:creationId xmlns:a16="http://schemas.microsoft.com/office/drawing/2014/main" id="{06EA8C24-6633-4CF2-9045-E6ED50DBD8F0}"/>
                </a:ext>
              </a:extLst>
            </p:cNvPr>
            <p:cNvCxnSpPr>
              <a:stCxn id="27" idx="3"/>
              <a:endCxn id="25" idx="7"/>
            </p:cNvCxnSpPr>
            <p:nvPr/>
          </p:nvCxnSpPr>
          <p:spPr>
            <a:xfrm flipH="1">
              <a:off x="8221037" y="4315776"/>
              <a:ext cx="2847970" cy="1560516"/>
            </a:xfrm>
            <a:prstGeom prst="line">
              <a:avLst/>
            </a:prstGeom>
            <a:grpFill/>
            <a:ln w="12700" cap="flat" cmpd="sng" algn="ctr">
              <a:solidFill>
                <a:srgbClr val="FFFFFF">
                  <a:alpha val="20000"/>
                </a:srgbClr>
              </a:solidFill>
              <a:prstDash val="solid"/>
              <a:headEnd type="none"/>
              <a:tailEnd type="none"/>
            </a:ln>
            <a:effectLst/>
          </p:spPr>
        </p:cxnSp>
      </p:grpSp>
      <p:sp>
        <p:nvSpPr>
          <p:cNvPr id="13" name="Title 2">
            <a:extLst>
              <a:ext uri="{FF2B5EF4-FFF2-40B4-BE49-F238E27FC236}">
                <a16:creationId xmlns:a16="http://schemas.microsoft.com/office/drawing/2014/main" id="{42EC42F9-5CB2-7A42-91EA-8E77639BF7D1}"/>
              </a:ext>
            </a:extLst>
          </p:cNvPr>
          <p:cNvSpPr txBox="1">
            <a:spLocks/>
          </p:cNvSpPr>
          <p:nvPr/>
        </p:nvSpPr>
        <p:spPr>
          <a:xfrm>
            <a:off x="5221545" y="2869841"/>
            <a:ext cx="6400800" cy="6093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50" normalizeH="0" baseline="0" noProof="0" dirty="0">
                <a:ln w="3175">
                  <a:noFill/>
                </a:ln>
                <a:gradFill>
                  <a:gsLst>
                    <a:gs pos="62564">
                      <a:srgbClr val="1A1A1A"/>
                    </a:gs>
                    <a:gs pos="55000">
                      <a:srgbClr val="1A1A1A"/>
                    </a:gs>
                  </a:gsLst>
                  <a:lin ang="5400000" scaled="0"/>
                </a:gradFill>
                <a:effectLst/>
                <a:uLnTx/>
                <a:uFillTx/>
                <a:latin typeface="Segoe UI Semibold"/>
                <a:ea typeface="+mn-ea"/>
                <a:cs typeface="Segoe UI" pitchFamily="34" charset="0"/>
              </a:rPr>
              <a:t>Azure AD</a:t>
            </a:r>
          </a:p>
        </p:txBody>
      </p:sp>
      <p:sp>
        <p:nvSpPr>
          <p:cNvPr id="14" name="Title 4">
            <a:extLst>
              <a:ext uri="{FF2B5EF4-FFF2-40B4-BE49-F238E27FC236}">
                <a16:creationId xmlns:a16="http://schemas.microsoft.com/office/drawing/2014/main" id="{57AF5074-3637-6142-8684-9ED007472675}"/>
              </a:ext>
            </a:extLst>
          </p:cNvPr>
          <p:cNvSpPr txBox="1">
            <a:spLocks/>
          </p:cNvSpPr>
          <p:nvPr/>
        </p:nvSpPr>
        <p:spPr>
          <a:xfrm>
            <a:off x="5221544" y="3439124"/>
            <a:ext cx="6876185"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sz="2500" spc="-69" dirty="0">
                <a:solidFill>
                  <a:schemeClr val="accent1"/>
                </a:solidFill>
                <a:latin typeface="Segoe UI Semilight" panose="020B0402040204020203" pitchFamily="34" charset="0"/>
                <a:cs typeface="Segoe UI Semilight" panose="020B0402040204020203" pitchFamily="34" charset="0"/>
              </a:rPr>
              <a:t>Identity is the new control plane</a:t>
            </a:r>
          </a:p>
        </p:txBody>
      </p:sp>
      <p:sp>
        <p:nvSpPr>
          <p:cNvPr id="152" name="object 60">
            <a:extLst>
              <a:ext uri="{FF2B5EF4-FFF2-40B4-BE49-F238E27FC236}">
                <a16:creationId xmlns:a16="http://schemas.microsoft.com/office/drawing/2014/main" id="{4C939EDD-01A9-4BEF-BDFF-FAAF58E3D531}"/>
              </a:ext>
            </a:extLst>
          </p:cNvPr>
          <p:cNvSpPr/>
          <p:nvPr/>
        </p:nvSpPr>
        <p:spPr>
          <a:xfrm>
            <a:off x="2301182" y="2153694"/>
            <a:ext cx="2545160" cy="2550613"/>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alpha val="32000"/>
            </a:schemeClr>
          </a:solidFill>
          <a:ln>
            <a:solidFill>
              <a:srgbClr val="0070C0"/>
            </a:solidFill>
            <a:prstDash val="dash"/>
          </a:ln>
        </p:spPr>
        <p:txBody>
          <a:bodyPr wrap="square" lIns="0" tIns="0" rIns="0" bIns="0" rtlCol="0"/>
          <a:lstStyle/>
          <a:p>
            <a:pPr defTabSz="623318">
              <a:defRPr/>
            </a:pPr>
            <a:endParaRPr sz="1226">
              <a:solidFill>
                <a:prstClr val="black"/>
              </a:solidFill>
              <a:latin typeface="Calibri"/>
            </a:endParaRPr>
          </a:p>
        </p:txBody>
      </p:sp>
      <p:sp>
        <p:nvSpPr>
          <p:cNvPr id="153" name="object 60">
            <a:extLst>
              <a:ext uri="{FF2B5EF4-FFF2-40B4-BE49-F238E27FC236}">
                <a16:creationId xmlns:a16="http://schemas.microsoft.com/office/drawing/2014/main" id="{5147B757-0CBE-4C34-B2A2-68671EE2EA71}"/>
              </a:ext>
            </a:extLst>
          </p:cNvPr>
          <p:cNvSpPr/>
          <p:nvPr/>
        </p:nvSpPr>
        <p:spPr>
          <a:xfrm>
            <a:off x="2532789" y="2385797"/>
            <a:ext cx="2081946" cy="2086407"/>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tx1">
                <a:lumMod val="50000"/>
              </a:schemeClr>
            </a:solidFill>
          </a:ln>
        </p:spPr>
        <p:txBody>
          <a:bodyPr wrap="square" lIns="0" tIns="0" rIns="0" bIns="0" rtlCol="0"/>
          <a:lstStyle/>
          <a:p>
            <a:pPr defTabSz="623318">
              <a:defRPr/>
            </a:pPr>
            <a:endParaRPr sz="1226">
              <a:solidFill>
                <a:prstClr val="black"/>
              </a:solidFill>
              <a:latin typeface="Calibri"/>
            </a:endParaRPr>
          </a:p>
        </p:txBody>
      </p:sp>
      <p:pic>
        <p:nvPicPr>
          <p:cNvPr id="16" name="Picture 15">
            <a:extLst>
              <a:ext uri="{FF2B5EF4-FFF2-40B4-BE49-F238E27FC236}">
                <a16:creationId xmlns:a16="http://schemas.microsoft.com/office/drawing/2014/main" id="{C54A8235-67DF-9B4D-B85B-F0433BB699B5}"/>
              </a:ext>
            </a:extLst>
          </p:cNvPr>
          <p:cNvPicPr>
            <a:picLocks noChangeAspect="1"/>
          </p:cNvPicPr>
          <p:nvPr/>
        </p:nvPicPr>
        <p:blipFill>
          <a:blip r:embed="rId4"/>
          <a:stretch>
            <a:fillRect/>
          </a:stretch>
        </p:blipFill>
        <p:spPr>
          <a:xfrm>
            <a:off x="3025653" y="2804619"/>
            <a:ext cx="1097948" cy="1097949"/>
          </a:xfrm>
          <a:prstGeom prst="rect">
            <a:avLst/>
          </a:prstGeom>
        </p:spPr>
      </p:pic>
    </p:spTree>
    <p:extLst>
      <p:ext uri="{BB962C8B-B14F-4D97-AF65-F5344CB8AC3E}">
        <p14:creationId xmlns:p14="http://schemas.microsoft.com/office/powerpoint/2010/main" val="2997496907"/>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7C8C1F-01D1-4D44-823C-ECFDA8D2E021}"/>
              </a:ext>
            </a:extLst>
          </p:cNvPr>
          <p:cNvSpPr/>
          <p:nvPr/>
        </p:nvSpPr>
        <p:spPr>
          <a:xfrm>
            <a:off x="336161" y="2009862"/>
            <a:ext cx="4462448" cy="1261385"/>
          </a:xfrm>
          <a:prstGeom prst="rect">
            <a:avLst/>
          </a:prstGeom>
        </p:spPr>
        <p:txBody>
          <a:bodyPr wrap="none">
            <a:spAutoFit/>
          </a:bodyPr>
          <a:lstStyle/>
          <a:p>
            <a:pPr defTabSz="896214">
              <a:lnSpc>
                <a:spcPct val="95000"/>
              </a:lnSpc>
              <a:defRPr/>
            </a:pPr>
            <a:r>
              <a:rPr lang="en-US" sz="7840" kern="0" spc="-147">
                <a:solidFill>
                  <a:schemeClr val="bg1"/>
                </a:solidFill>
                <a:latin typeface="Segoe UI Light"/>
                <a:ea typeface="ＭＳ Ｐゴシック" charset="0"/>
                <a:cs typeface="Segoe UI Semibold" panose="020B0702040204020203" pitchFamily="34" charset="0"/>
              </a:rPr>
              <a:t>Thank you</a:t>
            </a:r>
            <a:endParaRPr lang="en-US" sz="7840" kern="0" spc="-147">
              <a:solidFill>
                <a:schemeClr val="bg1"/>
              </a:solidFill>
              <a:latin typeface="Segoe UI Light"/>
              <a:ea typeface="ＭＳ Ｐゴシック" charset="0"/>
            </a:endParaRPr>
          </a:p>
        </p:txBody>
      </p:sp>
      <p:sp>
        <p:nvSpPr>
          <p:cNvPr id="4" name="Rectangle 3">
            <a:extLst>
              <a:ext uri="{FF2B5EF4-FFF2-40B4-BE49-F238E27FC236}">
                <a16:creationId xmlns:a16="http://schemas.microsoft.com/office/drawing/2014/main" id="{025999E9-8C35-4872-ADCF-CE139E5E9747}"/>
              </a:ext>
            </a:extLst>
          </p:cNvPr>
          <p:cNvSpPr/>
          <p:nvPr/>
        </p:nvSpPr>
        <p:spPr>
          <a:xfrm>
            <a:off x="8179128" y="4343222"/>
            <a:ext cx="1270797" cy="461665"/>
          </a:xfrm>
          <a:prstGeom prst="rect">
            <a:avLst/>
          </a:prstGeom>
        </p:spPr>
        <p:txBody>
          <a:bodyPr wrap="none">
            <a:spAutoFit/>
          </a:bodyPr>
          <a:lstStyle/>
          <a:p>
            <a:pPr defTabSz="896214">
              <a:defRPr/>
            </a:pPr>
            <a:r>
              <a:rPr lang="en-US" sz="2400" kern="0" spc="-49" dirty="0">
                <a:solidFill>
                  <a:schemeClr val="bg1"/>
                </a:solidFill>
                <a:latin typeface="Segoe UI Light"/>
              </a:rPr>
              <a:t>@</a:t>
            </a:r>
            <a:r>
              <a:rPr lang="en-US" sz="2400" kern="0" spc="-49" dirty="0" err="1">
                <a:solidFill>
                  <a:schemeClr val="bg1"/>
                </a:solidFill>
                <a:latin typeface="Segoe UI Light"/>
              </a:rPr>
              <a:t>rbrayb</a:t>
            </a:r>
            <a:endParaRPr lang="en-US" sz="2400" kern="0" spc="-49" dirty="0">
              <a:solidFill>
                <a:schemeClr val="bg1"/>
              </a:solidFill>
              <a:latin typeface="Segoe UI Semilight"/>
            </a:endParaRPr>
          </a:p>
        </p:txBody>
      </p:sp>
      <p:sp>
        <p:nvSpPr>
          <p:cNvPr id="9" name="Text Placeholder 2">
            <a:extLst>
              <a:ext uri="{FF2B5EF4-FFF2-40B4-BE49-F238E27FC236}">
                <a16:creationId xmlns:a16="http://schemas.microsoft.com/office/drawing/2014/main" id="{C8FD09DA-D155-46FE-AFCB-58D464CDB3B1}"/>
              </a:ext>
            </a:extLst>
          </p:cNvPr>
          <p:cNvSpPr txBox="1">
            <a:spLocks/>
          </p:cNvSpPr>
          <p:nvPr/>
        </p:nvSpPr>
        <p:spPr>
          <a:xfrm>
            <a:off x="374415" y="3485383"/>
            <a:ext cx="4849171" cy="1000284"/>
          </a:xfrm>
          <a:prstGeom prst="rect">
            <a:avLst/>
          </a:prstGeom>
        </p:spPr>
        <p:txBody>
          <a:bodyPr vert="horz" wrap="square" lIns="143407" tIns="89630" rIns="143407" bIns="8963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92">
              <a:spcBef>
                <a:spcPts val="1175"/>
              </a:spcBef>
              <a:buNone/>
              <a:defRPr/>
            </a:pPr>
            <a:r>
              <a:rPr lang="en-US" sz="2400">
                <a:solidFill>
                  <a:schemeClr val="bg1"/>
                </a:solidFill>
                <a:latin typeface="Segoe UI Semilight"/>
              </a:rPr>
              <a:t>For more information</a:t>
            </a:r>
            <a:br>
              <a:rPr lang="en-US" sz="2400">
                <a:solidFill>
                  <a:schemeClr val="bg1"/>
                </a:solidFill>
                <a:latin typeface="Segoe UI Semilight"/>
              </a:rPr>
            </a:br>
            <a:r>
              <a:rPr lang="en-US" sz="3400" b="1" err="1">
                <a:solidFill>
                  <a:schemeClr val="bg1"/>
                </a:solidFill>
                <a:latin typeface="Segoe UI Semilight"/>
                <a:cs typeface="Segoe UI Semibold" panose="020B0702040204020203" pitchFamily="34" charset="0"/>
              </a:rPr>
              <a:t>microsoft.com</a:t>
            </a:r>
            <a:r>
              <a:rPr lang="en-US" sz="3400" b="1">
                <a:solidFill>
                  <a:schemeClr val="bg1"/>
                </a:solidFill>
                <a:latin typeface="Segoe UI Semilight"/>
                <a:cs typeface="Segoe UI Semibold" panose="020B0702040204020203" pitchFamily="34" charset="0"/>
              </a:rPr>
              <a:t>/identity</a:t>
            </a:r>
          </a:p>
        </p:txBody>
      </p:sp>
      <p:sp>
        <p:nvSpPr>
          <p:cNvPr id="11" name="Freeform 16">
            <a:extLst>
              <a:ext uri="{FF2B5EF4-FFF2-40B4-BE49-F238E27FC236}">
                <a16:creationId xmlns:a16="http://schemas.microsoft.com/office/drawing/2014/main" id="{0727C377-DF3E-DA45-B58F-8D22854629F4}"/>
              </a:ext>
            </a:extLst>
          </p:cNvPr>
          <p:cNvSpPr>
            <a:spLocks/>
          </p:cNvSpPr>
          <p:nvPr/>
        </p:nvSpPr>
        <p:spPr bwMode="black">
          <a:xfrm>
            <a:off x="7437235" y="4391100"/>
            <a:ext cx="597672" cy="452783"/>
          </a:xfrm>
          <a:custGeom>
            <a:avLst/>
            <a:gdLst>
              <a:gd name="T0" fmla="*/ 167 w 346"/>
              <a:gd name="T1" fmla="*/ 92 h 261"/>
              <a:gd name="T2" fmla="*/ 207 w 346"/>
              <a:gd name="T3" fmla="*/ 19 h 261"/>
              <a:gd name="T4" fmla="*/ 218 w 346"/>
              <a:gd name="T5" fmla="*/ 16 h 261"/>
              <a:gd name="T6" fmla="*/ 229 w 346"/>
              <a:gd name="T7" fmla="*/ 9 h 261"/>
              <a:gd name="T8" fmla="*/ 233 w 346"/>
              <a:gd name="T9" fmla="*/ 15 h 261"/>
              <a:gd name="T10" fmla="*/ 230 w 346"/>
              <a:gd name="T11" fmla="*/ 27 h 261"/>
              <a:gd name="T12" fmla="*/ 303 w 346"/>
              <a:gd name="T13" fmla="*/ 89 h 261"/>
              <a:gd name="T14" fmla="*/ 308 w 346"/>
              <a:gd name="T15" fmla="*/ 95 h 261"/>
              <a:gd name="T16" fmla="*/ 345 w 346"/>
              <a:gd name="T17" fmla="*/ 93 h 261"/>
              <a:gd name="T18" fmla="*/ 314 w 346"/>
              <a:gd name="T19" fmla="*/ 111 h 261"/>
              <a:gd name="T20" fmla="*/ 314 w 346"/>
              <a:gd name="T21" fmla="*/ 114 h 261"/>
              <a:gd name="T22" fmla="*/ 346 w 346"/>
              <a:gd name="T23" fmla="*/ 116 h 261"/>
              <a:gd name="T24" fmla="*/ 306 w 346"/>
              <a:gd name="T25" fmla="*/ 132 h 261"/>
              <a:gd name="T26" fmla="*/ 238 w 346"/>
              <a:gd name="T27" fmla="*/ 219 h 261"/>
              <a:gd name="T28" fmla="*/ 0 w 346"/>
              <a:gd name="T29" fmla="*/ 178 h 261"/>
              <a:gd name="T30" fmla="*/ 128 w 346"/>
              <a:gd name="T31" fmla="*/ 173 h 261"/>
              <a:gd name="T32" fmla="*/ 116 w 346"/>
              <a:gd name="T33" fmla="*/ 143 h 261"/>
              <a:gd name="T34" fmla="*/ 77 w 346"/>
              <a:gd name="T35" fmla="*/ 126 h 261"/>
              <a:gd name="T36" fmla="*/ 79 w 346"/>
              <a:gd name="T37" fmla="*/ 118 h 261"/>
              <a:gd name="T38" fmla="*/ 97 w 346"/>
              <a:gd name="T39" fmla="*/ 113 h 261"/>
              <a:gd name="T40" fmla="*/ 61 w 346"/>
              <a:gd name="T41" fmla="*/ 82 h 261"/>
              <a:gd name="T42" fmla="*/ 64 w 346"/>
              <a:gd name="T43" fmla="*/ 77 h 261"/>
              <a:gd name="T44" fmla="*/ 80 w 346"/>
              <a:gd name="T45" fmla="*/ 75 h 261"/>
              <a:gd name="T46" fmla="*/ 52 w 346"/>
              <a:gd name="T47" fmla="*/ 40 h 261"/>
              <a:gd name="T48" fmla="*/ 61 w 346"/>
              <a:gd name="T49" fmla="*/ 35 h 261"/>
              <a:gd name="T50" fmla="*/ 167 w 346"/>
              <a:gd name="T51" fmla="*/ 9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6" h="261">
                <a:moveTo>
                  <a:pt x="167" y="92"/>
                </a:moveTo>
                <a:cubicBezTo>
                  <a:pt x="178" y="57"/>
                  <a:pt x="192" y="35"/>
                  <a:pt x="207" y="19"/>
                </a:cubicBezTo>
                <a:cubicBezTo>
                  <a:pt x="219" y="7"/>
                  <a:pt x="225" y="3"/>
                  <a:pt x="218" y="16"/>
                </a:cubicBezTo>
                <a:cubicBezTo>
                  <a:pt x="221" y="14"/>
                  <a:pt x="225" y="10"/>
                  <a:pt x="229" y="9"/>
                </a:cubicBezTo>
                <a:cubicBezTo>
                  <a:pt x="248" y="0"/>
                  <a:pt x="246" y="7"/>
                  <a:pt x="233" y="15"/>
                </a:cubicBezTo>
                <a:cubicBezTo>
                  <a:pt x="269" y="3"/>
                  <a:pt x="268" y="19"/>
                  <a:pt x="230" y="27"/>
                </a:cubicBezTo>
                <a:cubicBezTo>
                  <a:pt x="261" y="27"/>
                  <a:pt x="293" y="47"/>
                  <a:pt x="303" y="89"/>
                </a:cubicBezTo>
                <a:cubicBezTo>
                  <a:pt x="304" y="94"/>
                  <a:pt x="303" y="94"/>
                  <a:pt x="308" y="95"/>
                </a:cubicBezTo>
                <a:cubicBezTo>
                  <a:pt x="321" y="97"/>
                  <a:pt x="333" y="97"/>
                  <a:pt x="345" y="93"/>
                </a:cubicBezTo>
                <a:cubicBezTo>
                  <a:pt x="344" y="102"/>
                  <a:pt x="332" y="107"/>
                  <a:pt x="314" y="111"/>
                </a:cubicBezTo>
                <a:cubicBezTo>
                  <a:pt x="308" y="112"/>
                  <a:pt x="307" y="112"/>
                  <a:pt x="314" y="114"/>
                </a:cubicBezTo>
                <a:cubicBezTo>
                  <a:pt x="324" y="116"/>
                  <a:pt x="335" y="117"/>
                  <a:pt x="346" y="116"/>
                </a:cubicBezTo>
                <a:cubicBezTo>
                  <a:pt x="337" y="126"/>
                  <a:pt x="323" y="132"/>
                  <a:pt x="306" y="132"/>
                </a:cubicBezTo>
                <a:cubicBezTo>
                  <a:pt x="295" y="172"/>
                  <a:pt x="269" y="201"/>
                  <a:pt x="238" y="219"/>
                </a:cubicBezTo>
                <a:cubicBezTo>
                  <a:pt x="163" y="261"/>
                  <a:pt x="54" y="255"/>
                  <a:pt x="0" y="178"/>
                </a:cubicBezTo>
                <a:cubicBezTo>
                  <a:pt x="35" y="206"/>
                  <a:pt x="88" y="212"/>
                  <a:pt x="128" y="173"/>
                </a:cubicBezTo>
                <a:cubicBezTo>
                  <a:pt x="102" y="173"/>
                  <a:pt x="95" y="154"/>
                  <a:pt x="116" y="143"/>
                </a:cubicBezTo>
                <a:cubicBezTo>
                  <a:pt x="96" y="143"/>
                  <a:pt x="84" y="137"/>
                  <a:pt x="77" y="126"/>
                </a:cubicBezTo>
                <a:cubicBezTo>
                  <a:pt x="74" y="122"/>
                  <a:pt x="74" y="121"/>
                  <a:pt x="79" y="118"/>
                </a:cubicBezTo>
                <a:cubicBezTo>
                  <a:pt x="83" y="115"/>
                  <a:pt x="90" y="113"/>
                  <a:pt x="97" y="113"/>
                </a:cubicBezTo>
                <a:cubicBezTo>
                  <a:pt x="77" y="107"/>
                  <a:pt x="65" y="96"/>
                  <a:pt x="61" y="82"/>
                </a:cubicBezTo>
                <a:cubicBezTo>
                  <a:pt x="59" y="78"/>
                  <a:pt x="59" y="78"/>
                  <a:pt x="64" y="77"/>
                </a:cubicBezTo>
                <a:cubicBezTo>
                  <a:pt x="68" y="75"/>
                  <a:pt x="74" y="75"/>
                  <a:pt x="80" y="75"/>
                </a:cubicBezTo>
                <a:cubicBezTo>
                  <a:pt x="64" y="65"/>
                  <a:pt x="54" y="53"/>
                  <a:pt x="52" y="40"/>
                </a:cubicBezTo>
                <a:cubicBezTo>
                  <a:pt x="50" y="28"/>
                  <a:pt x="52" y="31"/>
                  <a:pt x="61" y="35"/>
                </a:cubicBezTo>
                <a:cubicBezTo>
                  <a:pt x="102" y="50"/>
                  <a:pt x="143" y="67"/>
                  <a:pt x="167" y="92"/>
                </a:cubicBez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defTabSz="914192"/>
            <a:endParaRPr lang="en-US" sz="1200">
              <a:solidFill>
                <a:srgbClr val="FFFFFF"/>
              </a:solidFill>
              <a:latin typeface="Segoe UI Semilight"/>
            </a:endParaRPr>
          </a:p>
        </p:txBody>
      </p:sp>
      <p:pic>
        <p:nvPicPr>
          <p:cNvPr id="6" name="Picture 5">
            <a:extLst>
              <a:ext uri="{FF2B5EF4-FFF2-40B4-BE49-F238E27FC236}">
                <a16:creationId xmlns:a16="http://schemas.microsoft.com/office/drawing/2014/main" id="{8DAA7A32-CC43-4BC2-A00B-7CE4CCFF8BFE}"/>
              </a:ext>
            </a:extLst>
          </p:cNvPr>
          <p:cNvPicPr>
            <a:picLocks noChangeAspect="1"/>
          </p:cNvPicPr>
          <p:nvPr/>
        </p:nvPicPr>
        <p:blipFill>
          <a:blip r:embed="rId3"/>
          <a:stretch>
            <a:fillRect/>
          </a:stretch>
        </p:blipFill>
        <p:spPr>
          <a:xfrm>
            <a:off x="5539010" y="427507"/>
            <a:ext cx="6096528" cy="3353091"/>
          </a:xfrm>
          <a:prstGeom prst="rect">
            <a:avLst/>
          </a:prstGeom>
        </p:spPr>
      </p:pic>
    </p:spTree>
    <p:extLst>
      <p:ext uri="{BB962C8B-B14F-4D97-AF65-F5344CB8AC3E}">
        <p14:creationId xmlns:p14="http://schemas.microsoft.com/office/powerpoint/2010/main" val="23830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7" name="Group 456">
            <a:extLst>
              <a:ext uri="{FF2B5EF4-FFF2-40B4-BE49-F238E27FC236}">
                <a16:creationId xmlns:a16="http://schemas.microsoft.com/office/drawing/2014/main" id="{462DA041-3556-F14E-BAF2-D6EF1BAC264C}"/>
              </a:ext>
            </a:extLst>
          </p:cNvPr>
          <p:cNvGrpSpPr/>
          <p:nvPr/>
        </p:nvGrpSpPr>
        <p:grpSpPr>
          <a:xfrm>
            <a:off x="9301116" y="4972943"/>
            <a:ext cx="475216" cy="475216"/>
            <a:chOff x="7996472" y="4632292"/>
            <a:chExt cx="1143000" cy="1143000"/>
          </a:xfrm>
        </p:grpSpPr>
        <p:sp>
          <p:nvSpPr>
            <p:cNvPr id="458" name="Oval 457">
              <a:extLst>
                <a:ext uri="{FF2B5EF4-FFF2-40B4-BE49-F238E27FC236}">
                  <a16:creationId xmlns:a16="http://schemas.microsoft.com/office/drawing/2014/main" id="{C3B798BD-414F-E14F-8273-6EE6503781FC}"/>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459" name="Picture 458">
              <a:extLst>
                <a:ext uri="{FF2B5EF4-FFF2-40B4-BE49-F238E27FC236}">
                  <a16:creationId xmlns:a16="http://schemas.microsoft.com/office/drawing/2014/main" id="{CAD4AAB0-C36F-F841-9FC1-4B8032D3F4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sp>
        <p:nvSpPr>
          <p:cNvPr id="507" name="Dotted Circle">
            <a:extLst>
              <a:ext uri="{FF2B5EF4-FFF2-40B4-BE49-F238E27FC236}">
                <a16:creationId xmlns:a16="http://schemas.microsoft.com/office/drawing/2014/main" id="{90B428B6-F117-0D4C-8663-5E93F68EFB17}"/>
              </a:ext>
            </a:extLst>
          </p:cNvPr>
          <p:cNvSpPr/>
          <p:nvPr/>
        </p:nvSpPr>
        <p:spPr>
          <a:xfrm>
            <a:off x="2890574" y="5004171"/>
            <a:ext cx="1568743" cy="1568743"/>
          </a:xfrm>
          <a:prstGeom prst="ellipse">
            <a:avLst/>
          </a:prstGeom>
          <a:solidFill>
            <a:srgbClr val="FFFFFF">
              <a:lumMod val="95000"/>
            </a:srgbClr>
          </a:solidFill>
          <a:ln w="12700" cap="rnd" cmpd="sng" algn="ctr">
            <a:solidFill>
              <a:srgbClr val="353535"/>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Semilight"/>
              <a:ea typeface="+mn-ea"/>
              <a:cs typeface="+mn-cs"/>
            </a:endParaRPr>
          </a:p>
        </p:txBody>
      </p:sp>
      <p:grpSp>
        <p:nvGrpSpPr>
          <p:cNvPr id="544" name="Group 543">
            <a:extLst>
              <a:ext uri="{FF2B5EF4-FFF2-40B4-BE49-F238E27FC236}">
                <a16:creationId xmlns:a16="http://schemas.microsoft.com/office/drawing/2014/main" id="{C4510EE4-F256-EF42-A358-459740A974B5}"/>
              </a:ext>
            </a:extLst>
          </p:cNvPr>
          <p:cNvGrpSpPr/>
          <p:nvPr/>
        </p:nvGrpSpPr>
        <p:grpSpPr>
          <a:xfrm>
            <a:off x="3134471" y="5269283"/>
            <a:ext cx="1080950" cy="1038521"/>
            <a:chOff x="3221327" y="5411300"/>
            <a:chExt cx="1102625" cy="1059345"/>
          </a:xfrm>
        </p:grpSpPr>
        <p:grpSp>
          <p:nvGrpSpPr>
            <p:cNvPr id="545" name="Group 544">
              <a:extLst>
                <a:ext uri="{FF2B5EF4-FFF2-40B4-BE49-F238E27FC236}">
                  <a16:creationId xmlns:a16="http://schemas.microsoft.com/office/drawing/2014/main" id="{8E19D677-1A92-0947-BD74-990E7DA38D8D}"/>
                </a:ext>
              </a:extLst>
            </p:cNvPr>
            <p:cNvGrpSpPr/>
            <p:nvPr/>
          </p:nvGrpSpPr>
          <p:grpSpPr>
            <a:xfrm>
              <a:off x="3221327" y="5756631"/>
              <a:ext cx="367510" cy="311388"/>
              <a:chOff x="4947743" y="5339803"/>
              <a:chExt cx="825499" cy="706436"/>
            </a:xfrm>
          </p:grpSpPr>
          <p:sp>
            <p:nvSpPr>
              <p:cNvPr id="571" name="Freeform 5">
                <a:extLst>
                  <a:ext uri="{FF2B5EF4-FFF2-40B4-BE49-F238E27FC236}">
                    <a16:creationId xmlns:a16="http://schemas.microsoft.com/office/drawing/2014/main" id="{BD0B6DF9-C12D-7746-95AE-3F926E36BCC9}"/>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572" name="Freeform 6">
                <a:extLst>
                  <a:ext uri="{FF2B5EF4-FFF2-40B4-BE49-F238E27FC236}">
                    <a16:creationId xmlns:a16="http://schemas.microsoft.com/office/drawing/2014/main" id="{67E026F4-2763-2F40-B427-6AD78A0659A0}"/>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573" name="Freeform 7">
                <a:extLst>
                  <a:ext uri="{FF2B5EF4-FFF2-40B4-BE49-F238E27FC236}">
                    <a16:creationId xmlns:a16="http://schemas.microsoft.com/office/drawing/2014/main" id="{E2988257-66B7-0146-9E1B-9687237288B2}"/>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574" name="Freeform 8">
                <a:extLst>
                  <a:ext uri="{FF2B5EF4-FFF2-40B4-BE49-F238E27FC236}">
                    <a16:creationId xmlns:a16="http://schemas.microsoft.com/office/drawing/2014/main" id="{12FC7B0B-04CC-2148-A849-E44BD23395BF}"/>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575" name="Line 9">
                <a:extLst>
                  <a:ext uri="{FF2B5EF4-FFF2-40B4-BE49-F238E27FC236}">
                    <a16:creationId xmlns:a16="http://schemas.microsoft.com/office/drawing/2014/main" id="{E449B19F-C72C-784D-98AA-FCF6322224D4}"/>
                  </a:ext>
                </a:extLst>
              </p:cNvPr>
              <p:cNvSpPr>
                <a:spLocks noChangeShapeType="1"/>
              </p:cNvSpPr>
              <p:nvPr/>
            </p:nvSpPr>
            <p:spPr bwMode="auto">
              <a:xfrm flipH="1" flipV="1">
                <a:off x="5468442" y="5963690"/>
                <a:ext cx="304800"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576" name="Line 10">
                <a:extLst>
                  <a:ext uri="{FF2B5EF4-FFF2-40B4-BE49-F238E27FC236}">
                    <a16:creationId xmlns:a16="http://schemas.microsoft.com/office/drawing/2014/main" id="{5FD0F138-3326-914E-8D26-AA53A028F2B4}"/>
                  </a:ext>
                </a:extLst>
              </p:cNvPr>
              <p:cNvSpPr>
                <a:spLocks noChangeShapeType="1"/>
              </p:cNvSpPr>
              <p:nvPr/>
            </p:nvSpPr>
            <p:spPr bwMode="auto">
              <a:xfrm>
                <a:off x="5468443" y="5543002"/>
                <a:ext cx="30479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546" name="Group 545">
              <a:extLst>
                <a:ext uri="{FF2B5EF4-FFF2-40B4-BE49-F238E27FC236}">
                  <a16:creationId xmlns:a16="http://schemas.microsoft.com/office/drawing/2014/main" id="{4B3407A6-CDAA-604D-A5F0-0B5484421082}"/>
                </a:ext>
              </a:extLst>
            </p:cNvPr>
            <p:cNvGrpSpPr>
              <a:grpSpLocks noChangeAspect="1"/>
            </p:cNvGrpSpPr>
            <p:nvPr/>
          </p:nvGrpSpPr>
          <p:grpSpPr>
            <a:xfrm>
              <a:off x="3646206" y="6109142"/>
              <a:ext cx="272889" cy="361503"/>
              <a:chOff x="7063209" y="2163774"/>
              <a:chExt cx="658103" cy="834116"/>
            </a:xfrm>
          </p:grpSpPr>
          <p:sp>
            <p:nvSpPr>
              <p:cNvPr id="559" name="Freeform 29">
                <a:extLst>
                  <a:ext uri="{FF2B5EF4-FFF2-40B4-BE49-F238E27FC236}">
                    <a16:creationId xmlns:a16="http://schemas.microsoft.com/office/drawing/2014/main" id="{11E849A4-F9CC-DE43-9D7B-777E0F31DE64}"/>
                  </a:ext>
                </a:extLst>
              </p:cNvPr>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0" name="Freeform 30">
                <a:extLst>
                  <a:ext uri="{FF2B5EF4-FFF2-40B4-BE49-F238E27FC236}">
                    <a16:creationId xmlns:a16="http://schemas.microsoft.com/office/drawing/2014/main" id="{E815327F-EED7-6E44-8531-E16FF02F752F}"/>
                  </a:ext>
                </a:extLst>
              </p:cNvPr>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1" name="Rectangle 31">
                <a:extLst>
                  <a:ext uri="{FF2B5EF4-FFF2-40B4-BE49-F238E27FC236}">
                    <a16:creationId xmlns:a16="http://schemas.microsoft.com/office/drawing/2014/main" id="{5103DB31-AF4B-5949-95C9-A6518F41491C}"/>
                  </a:ext>
                </a:extLst>
              </p:cNvPr>
              <p:cNvSpPr>
                <a:spLocks noChangeArrowheads="1"/>
              </p:cNvSpPr>
              <p:nvPr/>
            </p:nvSpPr>
            <p:spPr bwMode="auto">
              <a:xfrm>
                <a:off x="7155849" y="2376905"/>
                <a:ext cx="102229" cy="243795"/>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2" name="Rectangle 32">
                <a:extLst>
                  <a:ext uri="{FF2B5EF4-FFF2-40B4-BE49-F238E27FC236}">
                    <a16:creationId xmlns:a16="http://schemas.microsoft.com/office/drawing/2014/main" id="{DF496FBB-CBBD-7D4C-887C-E9EB0ACA3D4C}"/>
                  </a:ext>
                </a:extLst>
              </p:cNvPr>
              <p:cNvSpPr>
                <a:spLocks noChangeArrowheads="1"/>
              </p:cNvSpPr>
              <p:nvPr/>
            </p:nvSpPr>
            <p:spPr bwMode="auto">
              <a:xfrm>
                <a:off x="7312388" y="2448970"/>
                <a:ext cx="76671" cy="171731"/>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3" name="Rectangle 33">
                <a:extLst>
                  <a:ext uri="{FF2B5EF4-FFF2-40B4-BE49-F238E27FC236}">
                    <a16:creationId xmlns:a16="http://schemas.microsoft.com/office/drawing/2014/main" id="{E69D1ABA-979C-5B4B-ACF2-E172C30D6695}"/>
                  </a:ext>
                </a:extLst>
              </p:cNvPr>
              <p:cNvSpPr>
                <a:spLocks noChangeArrowheads="1"/>
              </p:cNvSpPr>
              <p:nvPr/>
            </p:nvSpPr>
            <p:spPr bwMode="auto">
              <a:xfrm>
                <a:off x="7441772" y="2501103"/>
                <a:ext cx="65491" cy="119599"/>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4" name="Freeform 34">
                <a:extLst>
                  <a:ext uri="{FF2B5EF4-FFF2-40B4-BE49-F238E27FC236}">
                    <a16:creationId xmlns:a16="http://schemas.microsoft.com/office/drawing/2014/main" id="{7678357E-5246-EE4B-92DC-D2179FDB3109}"/>
                  </a:ext>
                </a:extLst>
              </p:cNvPr>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5" name="Line 35">
                <a:extLst>
                  <a:ext uri="{FF2B5EF4-FFF2-40B4-BE49-F238E27FC236}">
                    <a16:creationId xmlns:a16="http://schemas.microsoft.com/office/drawing/2014/main" id="{E6AC1EC1-532E-B94D-98BA-3C2D3D0CDC81}"/>
                  </a:ext>
                </a:extLst>
              </p:cNvPr>
              <p:cNvSpPr>
                <a:spLocks noChangeShapeType="1"/>
              </p:cNvSpPr>
              <p:nvPr/>
            </p:nvSpPr>
            <p:spPr bwMode="auto">
              <a:xfrm flipH="1">
                <a:off x="715584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6" name="Line 36">
                <a:extLst>
                  <a:ext uri="{FF2B5EF4-FFF2-40B4-BE49-F238E27FC236}">
                    <a16:creationId xmlns:a16="http://schemas.microsoft.com/office/drawing/2014/main" id="{5B35C1EC-4A2E-4B40-A0A7-65914A83EABA}"/>
                  </a:ext>
                </a:extLst>
              </p:cNvPr>
              <p:cNvSpPr>
                <a:spLocks noChangeShapeType="1"/>
              </p:cNvSpPr>
              <p:nvPr/>
            </p:nvSpPr>
            <p:spPr bwMode="auto">
              <a:xfrm flipH="1">
                <a:off x="7155849" y="2800098"/>
                <a:ext cx="13257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7" name="Line 37">
                <a:extLst>
                  <a:ext uri="{FF2B5EF4-FFF2-40B4-BE49-F238E27FC236}">
                    <a16:creationId xmlns:a16="http://schemas.microsoft.com/office/drawing/2014/main" id="{D760A972-63A8-2241-8D5B-7016E8A634AD}"/>
                  </a:ext>
                </a:extLst>
              </p:cNvPr>
              <p:cNvSpPr>
                <a:spLocks noChangeShapeType="1"/>
              </p:cNvSpPr>
              <p:nvPr/>
            </p:nvSpPr>
            <p:spPr bwMode="auto">
              <a:xfrm flipH="1">
                <a:off x="715584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8" name="Line 38">
                <a:extLst>
                  <a:ext uri="{FF2B5EF4-FFF2-40B4-BE49-F238E27FC236}">
                    <a16:creationId xmlns:a16="http://schemas.microsoft.com/office/drawing/2014/main" id="{389395FB-13B9-B043-9AA1-10193FFFA9B6}"/>
                  </a:ext>
                </a:extLst>
              </p:cNvPr>
              <p:cNvSpPr>
                <a:spLocks noChangeShapeType="1"/>
              </p:cNvSpPr>
              <p:nvPr/>
            </p:nvSpPr>
            <p:spPr bwMode="auto">
              <a:xfrm flipH="1">
                <a:off x="744975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69" name="Line 39">
                <a:extLst>
                  <a:ext uri="{FF2B5EF4-FFF2-40B4-BE49-F238E27FC236}">
                    <a16:creationId xmlns:a16="http://schemas.microsoft.com/office/drawing/2014/main" id="{965DF336-E03C-364A-9A17-B810F5A4ED1F}"/>
                  </a:ext>
                </a:extLst>
              </p:cNvPr>
              <p:cNvSpPr>
                <a:spLocks noChangeShapeType="1"/>
              </p:cNvSpPr>
              <p:nvPr/>
            </p:nvSpPr>
            <p:spPr bwMode="auto">
              <a:xfrm flipH="1">
                <a:off x="7449759" y="2800098"/>
                <a:ext cx="134177"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70" name="Line 40">
                <a:extLst>
                  <a:ext uri="{FF2B5EF4-FFF2-40B4-BE49-F238E27FC236}">
                    <a16:creationId xmlns:a16="http://schemas.microsoft.com/office/drawing/2014/main" id="{A127520B-0DB7-8F4B-9565-0691F5E69EE3}"/>
                  </a:ext>
                </a:extLst>
              </p:cNvPr>
              <p:cNvSpPr>
                <a:spLocks noChangeShapeType="1"/>
              </p:cNvSpPr>
              <p:nvPr/>
            </p:nvSpPr>
            <p:spPr bwMode="auto">
              <a:xfrm flipH="1">
                <a:off x="744975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547" name="Group 546">
              <a:extLst>
                <a:ext uri="{FF2B5EF4-FFF2-40B4-BE49-F238E27FC236}">
                  <a16:creationId xmlns:a16="http://schemas.microsoft.com/office/drawing/2014/main" id="{B8BA90AE-63EA-AF48-A500-23DEF573DEF1}"/>
                </a:ext>
              </a:extLst>
            </p:cNvPr>
            <p:cNvGrpSpPr/>
            <p:nvPr/>
          </p:nvGrpSpPr>
          <p:grpSpPr>
            <a:xfrm>
              <a:off x="3626018" y="5411300"/>
              <a:ext cx="303954" cy="249439"/>
              <a:chOff x="997724" y="2784661"/>
              <a:chExt cx="817590" cy="670956"/>
            </a:xfrm>
          </p:grpSpPr>
          <p:sp>
            <p:nvSpPr>
              <p:cNvPr id="553" name="Oval 5">
                <a:extLst>
                  <a:ext uri="{FF2B5EF4-FFF2-40B4-BE49-F238E27FC236}">
                    <a16:creationId xmlns:a16="http://schemas.microsoft.com/office/drawing/2014/main" id="{D971C6E5-C80D-CA4A-8072-90AB1824B20E}"/>
                  </a:ext>
                </a:extLst>
              </p:cNvPr>
              <p:cNvSpPr>
                <a:spLocks noChangeArrowheads="1"/>
              </p:cNvSpPr>
              <p:nvPr/>
            </p:nvSpPr>
            <p:spPr bwMode="auto">
              <a:xfrm>
                <a:off x="102567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54" name="Oval 6">
                <a:extLst>
                  <a:ext uri="{FF2B5EF4-FFF2-40B4-BE49-F238E27FC236}">
                    <a16:creationId xmlns:a16="http://schemas.microsoft.com/office/drawing/2014/main" id="{E595B18D-C8B6-4641-AF16-3AB62CCBA815}"/>
                  </a:ext>
                </a:extLst>
              </p:cNvPr>
              <p:cNvSpPr>
                <a:spLocks noChangeArrowheads="1"/>
              </p:cNvSpPr>
              <p:nvPr/>
            </p:nvSpPr>
            <p:spPr bwMode="auto">
              <a:xfrm>
                <a:off x="157073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55" name="Freeform 7">
                <a:extLst>
                  <a:ext uri="{FF2B5EF4-FFF2-40B4-BE49-F238E27FC236}">
                    <a16:creationId xmlns:a16="http://schemas.microsoft.com/office/drawing/2014/main" id="{2474FF22-EC84-7346-A5C7-C835BE410412}"/>
                  </a:ext>
                </a:extLst>
              </p:cNvPr>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56" name="Oval 8">
                <a:extLst>
                  <a:ext uri="{FF2B5EF4-FFF2-40B4-BE49-F238E27FC236}">
                    <a16:creationId xmlns:a16="http://schemas.microsoft.com/office/drawing/2014/main" id="{0A34BEFF-5287-5343-B316-8B737B46DFC4}"/>
                  </a:ext>
                </a:extLst>
              </p:cNvPr>
              <p:cNvSpPr>
                <a:spLocks noChangeArrowheads="1"/>
              </p:cNvSpPr>
              <p:nvPr/>
            </p:nvSpPr>
            <p:spPr bwMode="auto">
              <a:xfrm>
                <a:off x="1270254" y="2999231"/>
                <a:ext cx="272530" cy="269064"/>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57" name="Freeform 9">
                <a:extLst>
                  <a:ext uri="{FF2B5EF4-FFF2-40B4-BE49-F238E27FC236}">
                    <a16:creationId xmlns:a16="http://schemas.microsoft.com/office/drawing/2014/main" id="{93291AB2-2027-984C-9F11-DB72BD1C932C}"/>
                  </a:ext>
                </a:extLst>
              </p:cNvPr>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558" name="Freeform 10">
                <a:extLst>
                  <a:ext uri="{FF2B5EF4-FFF2-40B4-BE49-F238E27FC236}">
                    <a16:creationId xmlns:a16="http://schemas.microsoft.com/office/drawing/2014/main" id="{A73AF225-FFB4-BF45-9E16-C3FC14421C0C}"/>
                  </a:ext>
                </a:extLst>
              </p:cNvPr>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548" name="Group 547">
              <a:extLst>
                <a:ext uri="{FF2B5EF4-FFF2-40B4-BE49-F238E27FC236}">
                  <a16:creationId xmlns:a16="http://schemas.microsoft.com/office/drawing/2014/main" id="{357DFE95-B0E2-0647-82E3-7584A27DBA59}"/>
                </a:ext>
              </a:extLst>
            </p:cNvPr>
            <p:cNvGrpSpPr>
              <a:grpSpLocks noChangeAspect="1"/>
            </p:cNvGrpSpPr>
            <p:nvPr/>
          </p:nvGrpSpPr>
          <p:grpSpPr>
            <a:xfrm>
              <a:off x="3996485" y="5750937"/>
              <a:ext cx="327467" cy="322767"/>
              <a:chOff x="9168011" y="5170699"/>
              <a:chExt cx="665163" cy="655622"/>
            </a:xfrm>
          </p:grpSpPr>
          <p:sp>
            <p:nvSpPr>
              <p:cNvPr id="549" name="Freeform 44">
                <a:extLst>
                  <a:ext uri="{FF2B5EF4-FFF2-40B4-BE49-F238E27FC236}">
                    <a16:creationId xmlns:a16="http://schemas.microsoft.com/office/drawing/2014/main" id="{9575E160-2966-0A4E-AEA8-0B476FF11827}"/>
                  </a:ext>
                </a:extLst>
              </p:cNvPr>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EAEAEA">
                  <a:lumMod val="50000"/>
                </a:srgbClr>
              </a:solid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550" name="Freeform 45">
                <a:extLst>
                  <a:ext uri="{FF2B5EF4-FFF2-40B4-BE49-F238E27FC236}">
                    <a16:creationId xmlns:a16="http://schemas.microsoft.com/office/drawing/2014/main" id="{E8F2AF1C-1629-334A-81C1-F9679C0777E1}"/>
                  </a:ext>
                </a:extLst>
              </p:cNvPr>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551" name="Freeform 46">
                <a:extLst>
                  <a:ext uri="{FF2B5EF4-FFF2-40B4-BE49-F238E27FC236}">
                    <a16:creationId xmlns:a16="http://schemas.microsoft.com/office/drawing/2014/main" id="{3DC2FCDC-0C21-454E-A8C6-7D8B6CCD804B}"/>
                  </a:ext>
                </a:extLst>
              </p:cNvPr>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552" name="Freeform 47">
                <a:extLst>
                  <a:ext uri="{FF2B5EF4-FFF2-40B4-BE49-F238E27FC236}">
                    <a16:creationId xmlns:a16="http://schemas.microsoft.com/office/drawing/2014/main" id="{905355FC-3809-1141-A680-C92452248EEA}"/>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grpSp>
      </p:grpSp>
      <p:sp>
        <p:nvSpPr>
          <p:cNvPr id="577" name="Text">
            <a:extLst>
              <a:ext uri="{FF2B5EF4-FFF2-40B4-BE49-F238E27FC236}">
                <a16:creationId xmlns:a16="http://schemas.microsoft.com/office/drawing/2014/main" id="{BE89635C-850A-2E40-88D6-1D13872BFB91}"/>
              </a:ext>
            </a:extLst>
          </p:cNvPr>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algn="r" defTabSz="913841" fontAlgn="base">
              <a:lnSpc>
                <a:spcPct val="90000"/>
              </a:lnSpc>
              <a:spcBef>
                <a:spcPct val="0"/>
              </a:spcBef>
              <a:spcAft>
                <a:spcPct val="0"/>
              </a:spcAft>
            </a:pPr>
            <a:r>
              <a:rPr lang="en-US" sz="1568" kern="0" spc="-49">
                <a:solidFill>
                  <a:srgbClr val="505050"/>
                </a:solidFill>
                <a:latin typeface="Segoe UI Semilight"/>
              </a:rPr>
              <a:t>On-premises</a:t>
            </a:r>
            <a:endParaRPr lang="en-US" kern="0" spc="-49">
              <a:solidFill>
                <a:srgbClr val="505050"/>
              </a:solidFill>
              <a:latin typeface="Segoe UI Semilight"/>
            </a:endParaRPr>
          </a:p>
        </p:txBody>
      </p:sp>
      <p:grpSp>
        <p:nvGrpSpPr>
          <p:cNvPr id="578" name="Group 577">
            <a:extLst>
              <a:ext uri="{FF2B5EF4-FFF2-40B4-BE49-F238E27FC236}">
                <a16:creationId xmlns:a16="http://schemas.microsoft.com/office/drawing/2014/main" id="{2D94D8FB-E3E2-D549-8D63-75BD5BBD3E4B}"/>
              </a:ext>
            </a:extLst>
          </p:cNvPr>
          <p:cNvGrpSpPr/>
          <p:nvPr/>
        </p:nvGrpSpPr>
        <p:grpSpPr>
          <a:xfrm>
            <a:off x="5276673" y="1900258"/>
            <a:ext cx="1120531" cy="1120531"/>
            <a:chOff x="5382481" y="1937866"/>
            <a:chExt cx="1143000" cy="1143000"/>
          </a:xfrm>
        </p:grpSpPr>
        <p:sp>
          <p:nvSpPr>
            <p:cNvPr id="579" name="Oval 578">
              <a:extLst>
                <a:ext uri="{FF2B5EF4-FFF2-40B4-BE49-F238E27FC236}">
                  <a16:creationId xmlns:a16="http://schemas.microsoft.com/office/drawing/2014/main" id="{80A4A141-DE9B-B047-B36C-660D0F7F7486}"/>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580" name="Oval 579">
              <a:extLst>
                <a:ext uri="{FF2B5EF4-FFF2-40B4-BE49-F238E27FC236}">
                  <a16:creationId xmlns:a16="http://schemas.microsoft.com/office/drawing/2014/main" id="{F7B3DC9F-2527-9648-BA79-F6F0BF371608}"/>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81" name="Freeform: Shape 306">
              <a:extLst>
                <a:ext uri="{FF2B5EF4-FFF2-40B4-BE49-F238E27FC236}">
                  <a16:creationId xmlns:a16="http://schemas.microsoft.com/office/drawing/2014/main" id="{3FEDC01D-6EC1-3F4A-9914-1F4D7DC3DC17}"/>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82" name="Freeform: Shape 304">
              <a:extLst>
                <a:ext uri="{FF2B5EF4-FFF2-40B4-BE49-F238E27FC236}">
                  <a16:creationId xmlns:a16="http://schemas.microsoft.com/office/drawing/2014/main" id="{2AFCA55A-F7F4-D548-A3CF-8E0A174064C8}"/>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sp>
        <p:nvSpPr>
          <p:cNvPr id="584" name="Rectangle 583">
            <a:extLst>
              <a:ext uri="{FF2B5EF4-FFF2-40B4-BE49-F238E27FC236}">
                <a16:creationId xmlns:a16="http://schemas.microsoft.com/office/drawing/2014/main" id="{069D9618-1830-1046-8019-74EF5E9FD0AC}"/>
              </a:ext>
            </a:extLst>
          </p:cNvPr>
          <p:cNvSpPr/>
          <p:nvPr/>
        </p:nvSpPr>
        <p:spPr>
          <a:xfrm>
            <a:off x="3595569" y="3202706"/>
            <a:ext cx="5000862" cy="452590"/>
          </a:xfrm>
          <a:prstGeom prst="rect">
            <a:avLst/>
          </a:prstGeom>
        </p:spPr>
        <p:txBody>
          <a:bodyPr wrap="none">
            <a:spAutoFit/>
          </a:bodyPr>
          <a:lstStyle/>
          <a:p>
            <a:r>
              <a:rPr lang="en-US" sz="2353" spc="-98">
                <a:solidFill>
                  <a:srgbClr val="353535"/>
                </a:solidFill>
                <a:latin typeface="Segoe UI Semibold" panose="020B0702040204020203" pitchFamily="34" charset="0"/>
                <a:cs typeface="Segoe UI Semibold" panose="020B0702040204020203" pitchFamily="34" charset="0"/>
              </a:rPr>
              <a:t>ORGANIZATION &amp; SOCIAL IDENTITIES</a:t>
            </a:r>
          </a:p>
        </p:txBody>
      </p:sp>
      <p:grpSp>
        <p:nvGrpSpPr>
          <p:cNvPr id="585" name="Group 584">
            <a:extLst>
              <a:ext uri="{FF2B5EF4-FFF2-40B4-BE49-F238E27FC236}">
                <a16:creationId xmlns:a16="http://schemas.microsoft.com/office/drawing/2014/main" id="{985D9A78-2A72-CC4D-86C1-5EFA9D236647}"/>
              </a:ext>
            </a:extLst>
          </p:cNvPr>
          <p:cNvGrpSpPr>
            <a:grpSpLocks noChangeAspect="1"/>
          </p:cNvGrpSpPr>
          <p:nvPr/>
        </p:nvGrpSpPr>
        <p:grpSpPr>
          <a:xfrm>
            <a:off x="4630241" y="603272"/>
            <a:ext cx="432015" cy="432015"/>
            <a:chOff x="5800549" y="3375773"/>
            <a:chExt cx="914400" cy="914400"/>
          </a:xfrm>
        </p:grpSpPr>
        <p:sp>
          <p:nvSpPr>
            <p:cNvPr id="586" name="Freeform 5">
              <a:extLst>
                <a:ext uri="{FF2B5EF4-FFF2-40B4-BE49-F238E27FC236}">
                  <a16:creationId xmlns:a16="http://schemas.microsoft.com/office/drawing/2014/main" id="{12F0828C-15E3-1C42-941E-BD603063FB21}"/>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7" name="Freeform 131">
              <a:extLst>
                <a:ext uri="{FF2B5EF4-FFF2-40B4-BE49-F238E27FC236}">
                  <a16:creationId xmlns:a16="http://schemas.microsoft.com/office/drawing/2014/main" id="{201D71B2-F274-BE43-9633-E0B65786880B}"/>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591" name="Group 590">
            <a:extLst>
              <a:ext uri="{FF2B5EF4-FFF2-40B4-BE49-F238E27FC236}">
                <a16:creationId xmlns:a16="http://schemas.microsoft.com/office/drawing/2014/main" id="{D08B2117-783B-F645-B182-8EC0A7D413E5}"/>
              </a:ext>
            </a:extLst>
          </p:cNvPr>
          <p:cNvGrpSpPr/>
          <p:nvPr/>
        </p:nvGrpSpPr>
        <p:grpSpPr>
          <a:xfrm>
            <a:off x="1196930" y="3940069"/>
            <a:ext cx="432014" cy="432014"/>
            <a:chOff x="2298257" y="3149636"/>
            <a:chExt cx="1143000" cy="1143000"/>
          </a:xfrm>
        </p:grpSpPr>
        <p:sp>
          <p:nvSpPr>
            <p:cNvPr id="592" name="Freeform 5">
              <a:extLst>
                <a:ext uri="{FF2B5EF4-FFF2-40B4-BE49-F238E27FC236}">
                  <a16:creationId xmlns:a16="http://schemas.microsoft.com/office/drawing/2014/main" id="{A0271812-BF67-E54E-B514-1B89A21C44D5}"/>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pic>
          <p:nvPicPr>
            <p:cNvPr id="593" name="Picture 592">
              <a:extLst>
                <a:ext uri="{FF2B5EF4-FFF2-40B4-BE49-F238E27FC236}">
                  <a16:creationId xmlns:a16="http://schemas.microsoft.com/office/drawing/2014/main" id="{8B5D01C4-77AC-7046-B6C4-2239B487F8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601" name="Group 600">
            <a:extLst>
              <a:ext uri="{FF2B5EF4-FFF2-40B4-BE49-F238E27FC236}">
                <a16:creationId xmlns:a16="http://schemas.microsoft.com/office/drawing/2014/main" id="{2D431DF7-7F98-3944-8C6B-F5ACEA4B5885}"/>
              </a:ext>
            </a:extLst>
          </p:cNvPr>
          <p:cNvGrpSpPr/>
          <p:nvPr/>
        </p:nvGrpSpPr>
        <p:grpSpPr>
          <a:xfrm>
            <a:off x="7160226" y="1942337"/>
            <a:ext cx="1120531" cy="1120531"/>
            <a:chOff x="7303803" y="1980788"/>
            <a:chExt cx="1143000" cy="1143000"/>
          </a:xfrm>
        </p:grpSpPr>
        <p:sp>
          <p:nvSpPr>
            <p:cNvPr id="602" name="Oval 601">
              <a:extLst>
                <a:ext uri="{FF2B5EF4-FFF2-40B4-BE49-F238E27FC236}">
                  <a16:creationId xmlns:a16="http://schemas.microsoft.com/office/drawing/2014/main" id="{EFAACEC1-6B41-A64A-AB11-E745633FF007}"/>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03" name="Oval 602">
              <a:extLst>
                <a:ext uri="{FF2B5EF4-FFF2-40B4-BE49-F238E27FC236}">
                  <a16:creationId xmlns:a16="http://schemas.microsoft.com/office/drawing/2014/main" id="{5716324E-4BDE-6345-936C-27CFB67718F8}"/>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04" name="Freeform: Shape 332">
              <a:extLst>
                <a:ext uri="{FF2B5EF4-FFF2-40B4-BE49-F238E27FC236}">
                  <a16:creationId xmlns:a16="http://schemas.microsoft.com/office/drawing/2014/main" id="{6286B179-5F3F-CC4B-8216-8D56C70C2C03}"/>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05" name="Picture 604">
              <a:extLst>
                <a:ext uri="{FF2B5EF4-FFF2-40B4-BE49-F238E27FC236}">
                  <a16:creationId xmlns:a16="http://schemas.microsoft.com/office/drawing/2014/main" id="{428142A5-8DCF-784A-9C1A-27563537FE90}"/>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606" name="Group 605">
            <a:extLst>
              <a:ext uri="{FF2B5EF4-FFF2-40B4-BE49-F238E27FC236}">
                <a16:creationId xmlns:a16="http://schemas.microsoft.com/office/drawing/2014/main" id="{BB14F27E-A500-EE43-AF71-76E525FC8B10}"/>
              </a:ext>
            </a:extLst>
          </p:cNvPr>
          <p:cNvGrpSpPr/>
          <p:nvPr/>
        </p:nvGrpSpPr>
        <p:grpSpPr>
          <a:xfrm>
            <a:off x="3393120" y="1942337"/>
            <a:ext cx="1120531" cy="1120531"/>
            <a:chOff x="3461159" y="1980788"/>
            <a:chExt cx="1143000" cy="1143000"/>
          </a:xfrm>
        </p:grpSpPr>
        <p:sp>
          <p:nvSpPr>
            <p:cNvPr id="607" name="Oval 606">
              <a:extLst>
                <a:ext uri="{FF2B5EF4-FFF2-40B4-BE49-F238E27FC236}">
                  <a16:creationId xmlns:a16="http://schemas.microsoft.com/office/drawing/2014/main" id="{E27BFE43-12C1-A543-A2AE-512818C6ABC4}"/>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08" name="Oval 607">
              <a:extLst>
                <a:ext uri="{FF2B5EF4-FFF2-40B4-BE49-F238E27FC236}">
                  <a16:creationId xmlns:a16="http://schemas.microsoft.com/office/drawing/2014/main" id="{5432C894-BB6C-5247-AAE9-9EDCD87A173F}"/>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09" name="Freeform: Shape 311">
              <a:extLst>
                <a:ext uri="{FF2B5EF4-FFF2-40B4-BE49-F238E27FC236}">
                  <a16:creationId xmlns:a16="http://schemas.microsoft.com/office/drawing/2014/main" id="{3EF2B327-8C53-1848-884C-20B89388AAC0}"/>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10" name="Picture 609">
              <a:extLst>
                <a:ext uri="{FF2B5EF4-FFF2-40B4-BE49-F238E27FC236}">
                  <a16:creationId xmlns:a16="http://schemas.microsoft.com/office/drawing/2014/main" id="{7F1CF3FD-4DFA-8C4E-90EF-AF78E9C4E5AF}"/>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a:noFill/>
            <a:ln>
              <a:noFill/>
            </a:ln>
          </p:spPr>
        </p:pic>
      </p:grpSp>
      <p:grpSp>
        <p:nvGrpSpPr>
          <p:cNvPr id="611" name="Group 610">
            <a:extLst>
              <a:ext uri="{FF2B5EF4-FFF2-40B4-BE49-F238E27FC236}">
                <a16:creationId xmlns:a16="http://schemas.microsoft.com/office/drawing/2014/main" id="{50E11F6E-9F1A-6946-8D2C-AF1D2E5B54A5}"/>
              </a:ext>
            </a:extLst>
          </p:cNvPr>
          <p:cNvGrpSpPr/>
          <p:nvPr/>
        </p:nvGrpSpPr>
        <p:grpSpPr>
          <a:xfrm>
            <a:off x="8102004" y="3771730"/>
            <a:ext cx="1120531" cy="1120531"/>
            <a:chOff x="8264466" y="3846864"/>
            <a:chExt cx="1143000" cy="1143000"/>
          </a:xfrm>
        </p:grpSpPr>
        <p:sp>
          <p:nvSpPr>
            <p:cNvPr id="612" name="Oval 611">
              <a:extLst>
                <a:ext uri="{FF2B5EF4-FFF2-40B4-BE49-F238E27FC236}">
                  <a16:creationId xmlns:a16="http://schemas.microsoft.com/office/drawing/2014/main" id="{BAD4A093-BFC3-3047-B258-7C7F16CE6502}"/>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13" name="Group 612">
              <a:extLst>
                <a:ext uri="{FF2B5EF4-FFF2-40B4-BE49-F238E27FC236}">
                  <a16:creationId xmlns:a16="http://schemas.microsoft.com/office/drawing/2014/main" id="{592FA72C-A508-074C-A733-890DC349000A}"/>
                </a:ext>
              </a:extLst>
            </p:cNvPr>
            <p:cNvGrpSpPr/>
            <p:nvPr/>
          </p:nvGrpSpPr>
          <p:grpSpPr>
            <a:xfrm>
              <a:off x="8532489" y="3955366"/>
              <a:ext cx="606954" cy="950742"/>
              <a:chOff x="9233375" y="2727900"/>
              <a:chExt cx="408814" cy="640372"/>
            </a:xfrm>
          </p:grpSpPr>
          <p:sp>
            <p:nvSpPr>
              <p:cNvPr id="615" name="Oval 614">
                <a:extLst>
                  <a:ext uri="{FF2B5EF4-FFF2-40B4-BE49-F238E27FC236}">
                    <a16:creationId xmlns:a16="http://schemas.microsoft.com/office/drawing/2014/main" id="{4C63719A-5A5B-4A44-A8EC-2A2BCE3B11C5}"/>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16" name="Freeform: Shape 341">
                <a:extLst>
                  <a:ext uri="{FF2B5EF4-FFF2-40B4-BE49-F238E27FC236}">
                    <a16:creationId xmlns:a16="http://schemas.microsoft.com/office/drawing/2014/main" id="{FA73FA53-826D-4247-A335-4DD89539BB63}"/>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14" name="Picture 613">
              <a:extLst>
                <a:ext uri="{FF2B5EF4-FFF2-40B4-BE49-F238E27FC236}">
                  <a16:creationId xmlns:a16="http://schemas.microsoft.com/office/drawing/2014/main" id="{3AC834F7-A2B1-7742-81D4-CC507AF4A270}"/>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617" name="Group 616">
            <a:extLst>
              <a:ext uri="{FF2B5EF4-FFF2-40B4-BE49-F238E27FC236}">
                <a16:creationId xmlns:a16="http://schemas.microsoft.com/office/drawing/2014/main" id="{4172DC07-30D3-C847-A48A-D5629E0FC313}"/>
              </a:ext>
            </a:extLst>
          </p:cNvPr>
          <p:cNvGrpSpPr/>
          <p:nvPr/>
        </p:nvGrpSpPr>
        <p:grpSpPr>
          <a:xfrm>
            <a:off x="6218450" y="3771445"/>
            <a:ext cx="1120531" cy="1120531"/>
            <a:chOff x="6343142" y="3846574"/>
            <a:chExt cx="1143000" cy="1143000"/>
          </a:xfrm>
        </p:grpSpPr>
        <p:sp>
          <p:nvSpPr>
            <p:cNvPr id="618" name="Oval 617">
              <a:extLst>
                <a:ext uri="{FF2B5EF4-FFF2-40B4-BE49-F238E27FC236}">
                  <a16:creationId xmlns:a16="http://schemas.microsoft.com/office/drawing/2014/main" id="{FF97F375-9433-194F-A24B-5D751FE3D147}"/>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19" name="Oval 618">
              <a:extLst>
                <a:ext uri="{FF2B5EF4-FFF2-40B4-BE49-F238E27FC236}">
                  <a16:creationId xmlns:a16="http://schemas.microsoft.com/office/drawing/2014/main" id="{370E6A59-0634-1E41-8F15-61A3EBBBEC3C}"/>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20" name="Freeform: Shape 325">
              <a:extLst>
                <a:ext uri="{FF2B5EF4-FFF2-40B4-BE49-F238E27FC236}">
                  <a16:creationId xmlns:a16="http://schemas.microsoft.com/office/drawing/2014/main" id="{806BDD47-98EB-CE4A-A058-F86CE95CF652}"/>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21" name="Picture 620">
              <a:extLst>
                <a:ext uri="{FF2B5EF4-FFF2-40B4-BE49-F238E27FC236}">
                  <a16:creationId xmlns:a16="http://schemas.microsoft.com/office/drawing/2014/main" id="{5C6AD9A6-3412-4541-9F92-D53D738505AB}"/>
                </a:ext>
              </a:extLst>
            </p:cNvPr>
            <p:cNvPicPr>
              <a:picLocks noChangeAspect="1"/>
            </p:cNvPicPr>
            <p:nvPr/>
          </p:nvPicPr>
          <p:blipFill>
            <a:blip r:embed="rId8"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622" name="Group 621">
            <a:extLst>
              <a:ext uri="{FF2B5EF4-FFF2-40B4-BE49-F238E27FC236}">
                <a16:creationId xmlns:a16="http://schemas.microsoft.com/office/drawing/2014/main" id="{C74A25DF-18A5-A044-9336-5B1A400DF7F0}"/>
              </a:ext>
            </a:extLst>
          </p:cNvPr>
          <p:cNvGrpSpPr/>
          <p:nvPr/>
        </p:nvGrpSpPr>
        <p:grpSpPr>
          <a:xfrm>
            <a:off x="4334897" y="3762711"/>
            <a:ext cx="1120531" cy="1120531"/>
            <a:chOff x="4421820" y="3837665"/>
            <a:chExt cx="1143000" cy="1143000"/>
          </a:xfrm>
        </p:grpSpPr>
        <p:sp>
          <p:nvSpPr>
            <p:cNvPr id="623" name="Oval 622">
              <a:extLst>
                <a:ext uri="{FF2B5EF4-FFF2-40B4-BE49-F238E27FC236}">
                  <a16:creationId xmlns:a16="http://schemas.microsoft.com/office/drawing/2014/main" id="{2F7BB65D-B185-384F-9AE2-5C5D60229F0B}"/>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24" name="Group 623">
              <a:extLst>
                <a:ext uri="{FF2B5EF4-FFF2-40B4-BE49-F238E27FC236}">
                  <a16:creationId xmlns:a16="http://schemas.microsoft.com/office/drawing/2014/main" id="{41D723B3-931A-7445-A424-A19355048713}"/>
                </a:ext>
              </a:extLst>
            </p:cNvPr>
            <p:cNvGrpSpPr/>
            <p:nvPr/>
          </p:nvGrpSpPr>
          <p:grpSpPr>
            <a:xfrm>
              <a:off x="4695928" y="3929384"/>
              <a:ext cx="606954" cy="950742"/>
              <a:chOff x="923401" y="1750320"/>
              <a:chExt cx="606954" cy="950742"/>
            </a:xfrm>
          </p:grpSpPr>
          <p:sp>
            <p:nvSpPr>
              <p:cNvPr id="626" name="Oval 625">
                <a:extLst>
                  <a:ext uri="{FF2B5EF4-FFF2-40B4-BE49-F238E27FC236}">
                    <a16:creationId xmlns:a16="http://schemas.microsoft.com/office/drawing/2014/main" id="{6F9D7881-22F9-B649-8C94-706CD6E786A8}"/>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27" name="Freeform: Shape 320">
                <a:extLst>
                  <a:ext uri="{FF2B5EF4-FFF2-40B4-BE49-F238E27FC236}">
                    <a16:creationId xmlns:a16="http://schemas.microsoft.com/office/drawing/2014/main" id="{D2248BDC-AE9E-8440-B4C4-35306DCBD4B5}"/>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25" name="Picture 624">
              <a:extLst>
                <a:ext uri="{FF2B5EF4-FFF2-40B4-BE49-F238E27FC236}">
                  <a16:creationId xmlns:a16="http://schemas.microsoft.com/office/drawing/2014/main" id="{8D42A7F6-27D8-1048-970F-B98B98EE02AE}"/>
                </a:ext>
              </a:extLst>
            </p:cNvPr>
            <p:cNvPicPr>
              <a:picLocks noChangeAspect="1"/>
            </p:cNvPicPr>
            <p:nvPr/>
          </p:nvPicPr>
          <p:blipFill>
            <a:blip r:embed="rId9"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171" name="Group 170">
            <a:extLst>
              <a:ext uri="{FF2B5EF4-FFF2-40B4-BE49-F238E27FC236}">
                <a16:creationId xmlns:a16="http://schemas.microsoft.com/office/drawing/2014/main" id="{39B328DE-4E92-48DB-A985-8E8301F5F3EA}"/>
              </a:ext>
            </a:extLst>
          </p:cNvPr>
          <p:cNvGrpSpPr>
            <a:grpSpLocks noChangeAspect="1"/>
          </p:cNvGrpSpPr>
          <p:nvPr/>
        </p:nvGrpSpPr>
        <p:grpSpPr>
          <a:xfrm>
            <a:off x="2018308" y="1828405"/>
            <a:ext cx="457200" cy="457200"/>
            <a:chOff x="3221255" y="1462391"/>
            <a:chExt cx="1143000" cy="1143000"/>
          </a:xfrm>
        </p:grpSpPr>
        <p:sp>
          <p:nvSpPr>
            <p:cNvPr id="172" name="Freeform 5">
              <a:extLst>
                <a:ext uri="{FF2B5EF4-FFF2-40B4-BE49-F238E27FC236}">
                  <a16:creationId xmlns:a16="http://schemas.microsoft.com/office/drawing/2014/main" id="{AE9E7CF5-81E3-407C-B037-90B3FE64AE76}"/>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173" name="Picture 172">
              <a:extLst>
                <a:ext uri="{FF2B5EF4-FFF2-40B4-BE49-F238E27FC236}">
                  <a16:creationId xmlns:a16="http://schemas.microsoft.com/office/drawing/2014/main" id="{D1603E47-9529-47FB-89A8-496F1B5749C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174" name="Group 173">
            <a:extLst>
              <a:ext uri="{FF2B5EF4-FFF2-40B4-BE49-F238E27FC236}">
                <a16:creationId xmlns:a16="http://schemas.microsoft.com/office/drawing/2014/main" id="{3564F1E0-675E-4EAC-BE78-FB9C7D682894}"/>
              </a:ext>
            </a:extLst>
          </p:cNvPr>
          <p:cNvGrpSpPr>
            <a:grpSpLocks noChangeAspect="1"/>
          </p:cNvGrpSpPr>
          <p:nvPr/>
        </p:nvGrpSpPr>
        <p:grpSpPr>
          <a:xfrm>
            <a:off x="7401570" y="822832"/>
            <a:ext cx="457200" cy="457200"/>
            <a:chOff x="8002959" y="1462392"/>
            <a:chExt cx="1143000" cy="1143000"/>
          </a:xfrm>
        </p:grpSpPr>
        <p:sp>
          <p:nvSpPr>
            <p:cNvPr id="175" name="Oval 174">
              <a:extLst>
                <a:ext uri="{FF2B5EF4-FFF2-40B4-BE49-F238E27FC236}">
                  <a16:creationId xmlns:a16="http://schemas.microsoft.com/office/drawing/2014/main" id="{B598C392-15AC-4462-A23A-36D5FB7147EC}"/>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176" name="Picture 175">
              <a:extLst>
                <a:ext uri="{FF2B5EF4-FFF2-40B4-BE49-F238E27FC236}">
                  <a16:creationId xmlns:a16="http://schemas.microsoft.com/office/drawing/2014/main" id="{07225045-F076-4393-AD4E-2D091AEF0134}"/>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8080896" y="1734550"/>
              <a:ext cx="974153" cy="649435"/>
            </a:xfrm>
            <a:prstGeom prst="rect">
              <a:avLst/>
            </a:prstGeom>
          </p:spPr>
        </p:pic>
        <p:pic>
          <p:nvPicPr>
            <p:cNvPr id="177" name="Picture 176">
              <a:extLst>
                <a:ext uri="{FF2B5EF4-FFF2-40B4-BE49-F238E27FC236}">
                  <a16:creationId xmlns:a16="http://schemas.microsoft.com/office/drawing/2014/main" id="{ACC9D0FC-7EDA-44EF-98C6-16CBC28EF7FC}"/>
                </a:ext>
              </a:extLst>
            </p:cNvPr>
            <p:cNvPicPr>
              <a:picLocks noChangeAspect="1"/>
            </p:cNvPicPr>
            <p:nvPr/>
          </p:nvPicPr>
          <p:blipFill>
            <a:blip r:embed="rId14">
              <a:duotone>
                <a:prstClr val="black"/>
                <a:schemeClr val="accent2">
                  <a:tint val="45000"/>
                  <a:satMod val="400000"/>
                </a:schemeClr>
              </a:duotone>
              <a:extLst>
                <a:ext uri="{BEBA8EAE-BF5A-486C-A8C5-ECC9F3942E4B}">
                  <a14:imgProps xmlns:a14="http://schemas.microsoft.com/office/drawing/2010/main">
                    <a14:imgLayer r:embed="rId15">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178" name="Group 177">
            <a:extLst>
              <a:ext uri="{FF2B5EF4-FFF2-40B4-BE49-F238E27FC236}">
                <a16:creationId xmlns:a16="http://schemas.microsoft.com/office/drawing/2014/main" id="{C617E954-D629-478C-BA05-6E8AF18F461F}"/>
              </a:ext>
            </a:extLst>
          </p:cNvPr>
          <p:cNvGrpSpPr>
            <a:grpSpLocks noChangeAspect="1"/>
          </p:cNvGrpSpPr>
          <p:nvPr/>
        </p:nvGrpSpPr>
        <p:grpSpPr>
          <a:xfrm>
            <a:off x="10262741" y="2415700"/>
            <a:ext cx="457200" cy="457200"/>
            <a:chOff x="9223938" y="3153888"/>
            <a:chExt cx="1143000" cy="1143000"/>
          </a:xfrm>
        </p:grpSpPr>
        <p:sp>
          <p:nvSpPr>
            <p:cNvPr id="179" name="Oval 178">
              <a:extLst>
                <a:ext uri="{FF2B5EF4-FFF2-40B4-BE49-F238E27FC236}">
                  <a16:creationId xmlns:a16="http://schemas.microsoft.com/office/drawing/2014/main" id="{5742F3D3-DBE1-4D0B-8950-228AD135FD87}"/>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180" name="Picture 179">
              <a:extLst>
                <a:ext uri="{FF2B5EF4-FFF2-40B4-BE49-F238E27FC236}">
                  <a16:creationId xmlns:a16="http://schemas.microsoft.com/office/drawing/2014/main" id="{00A1F3C4-BA57-41B2-9ABC-0A274808CF48}"/>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9305682" y="3244824"/>
              <a:ext cx="966541" cy="966541"/>
            </a:xfrm>
            <a:prstGeom prst="rect">
              <a:avLst/>
            </a:prstGeom>
          </p:spPr>
        </p:pic>
      </p:grpSp>
      <p:grpSp>
        <p:nvGrpSpPr>
          <p:cNvPr id="181" name="On-Premises Building">
            <a:extLst>
              <a:ext uri="{FF2B5EF4-FFF2-40B4-BE49-F238E27FC236}">
                <a16:creationId xmlns:a16="http://schemas.microsoft.com/office/drawing/2014/main" id="{4FBB38FA-F0E7-42E3-8C80-3E895A225072}"/>
              </a:ext>
            </a:extLst>
          </p:cNvPr>
          <p:cNvGrpSpPr/>
          <p:nvPr/>
        </p:nvGrpSpPr>
        <p:grpSpPr>
          <a:xfrm>
            <a:off x="2271577" y="5357255"/>
            <a:ext cx="710232" cy="1009100"/>
            <a:chOff x="4410437" y="5171160"/>
            <a:chExt cx="871461" cy="1238332"/>
          </a:xfrm>
        </p:grpSpPr>
        <p:sp>
          <p:nvSpPr>
            <p:cNvPr id="182" name="Freeform 12">
              <a:extLst>
                <a:ext uri="{FF2B5EF4-FFF2-40B4-BE49-F238E27FC236}">
                  <a16:creationId xmlns:a16="http://schemas.microsoft.com/office/drawing/2014/main" id="{15144046-C6B2-4681-B585-C944716558FD}"/>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3" name="Rectangle 14">
              <a:extLst>
                <a:ext uri="{FF2B5EF4-FFF2-40B4-BE49-F238E27FC236}">
                  <a16:creationId xmlns:a16="http://schemas.microsoft.com/office/drawing/2014/main" id="{B4D331E4-7539-428C-963E-342298B8E042}"/>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4" name="Rectangle 15">
              <a:extLst>
                <a:ext uri="{FF2B5EF4-FFF2-40B4-BE49-F238E27FC236}">
                  <a16:creationId xmlns:a16="http://schemas.microsoft.com/office/drawing/2014/main" id="{DD6AA3D6-B969-4A9A-BB2E-F8173B1B836D}"/>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5" name="Rectangle 16">
              <a:extLst>
                <a:ext uri="{FF2B5EF4-FFF2-40B4-BE49-F238E27FC236}">
                  <a16:creationId xmlns:a16="http://schemas.microsoft.com/office/drawing/2014/main" id="{E4D8C690-FAD6-4E5F-B7A8-537223BD2032}"/>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6" name="Rectangle 17">
              <a:extLst>
                <a:ext uri="{FF2B5EF4-FFF2-40B4-BE49-F238E27FC236}">
                  <a16:creationId xmlns:a16="http://schemas.microsoft.com/office/drawing/2014/main" id="{89CB98D7-EB78-4B84-A4B4-4945FB115AED}"/>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7" name="Rectangle 18">
              <a:extLst>
                <a:ext uri="{FF2B5EF4-FFF2-40B4-BE49-F238E27FC236}">
                  <a16:creationId xmlns:a16="http://schemas.microsoft.com/office/drawing/2014/main" id="{6CA9420E-1CDF-446A-905B-207E5DA4CB3D}"/>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8" name="Rectangle 19">
              <a:extLst>
                <a:ext uri="{FF2B5EF4-FFF2-40B4-BE49-F238E27FC236}">
                  <a16:creationId xmlns:a16="http://schemas.microsoft.com/office/drawing/2014/main" id="{E6D6E5A4-19D8-41D0-92E9-AC19D1B7CDBA}"/>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89" name="Rectangle 20">
              <a:extLst>
                <a:ext uri="{FF2B5EF4-FFF2-40B4-BE49-F238E27FC236}">
                  <a16:creationId xmlns:a16="http://schemas.microsoft.com/office/drawing/2014/main" id="{A57427C9-A78A-4507-AD29-460B55F4DCC1}"/>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0" name="Rectangle 21">
              <a:extLst>
                <a:ext uri="{FF2B5EF4-FFF2-40B4-BE49-F238E27FC236}">
                  <a16:creationId xmlns:a16="http://schemas.microsoft.com/office/drawing/2014/main" id="{B6C9E812-6FBA-4513-B7AE-4894AFC11AFA}"/>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1" name="Rectangle 22">
              <a:extLst>
                <a:ext uri="{FF2B5EF4-FFF2-40B4-BE49-F238E27FC236}">
                  <a16:creationId xmlns:a16="http://schemas.microsoft.com/office/drawing/2014/main" id="{1817ADC7-6059-4CAE-8B1E-968B13AD7867}"/>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2" name="Rectangle 23">
              <a:extLst>
                <a:ext uri="{FF2B5EF4-FFF2-40B4-BE49-F238E27FC236}">
                  <a16:creationId xmlns:a16="http://schemas.microsoft.com/office/drawing/2014/main" id="{003BD564-ADBD-4770-8133-18AEBE5EE178}"/>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3" name="Rectangle 24">
              <a:extLst>
                <a:ext uri="{FF2B5EF4-FFF2-40B4-BE49-F238E27FC236}">
                  <a16:creationId xmlns:a16="http://schemas.microsoft.com/office/drawing/2014/main" id="{175308D2-27C8-45EE-9F63-EEB359DE9635}"/>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4" name="Rectangle 25">
              <a:extLst>
                <a:ext uri="{FF2B5EF4-FFF2-40B4-BE49-F238E27FC236}">
                  <a16:creationId xmlns:a16="http://schemas.microsoft.com/office/drawing/2014/main" id="{D6419F27-2A39-423D-8349-7ACB2CFCD5E9}"/>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5" name="Rectangle 26">
              <a:extLst>
                <a:ext uri="{FF2B5EF4-FFF2-40B4-BE49-F238E27FC236}">
                  <a16:creationId xmlns:a16="http://schemas.microsoft.com/office/drawing/2014/main" id="{1928425B-2898-4332-9544-B2F0BFFA46F5}"/>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6" name="Rectangle 27">
              <a:extLst>
                <a:ext uri="{FF2B5EF4-FFF2-40B4-BE49-F238E27FC236}">
                  <a16:creationId xmlns:a16="http://schemas.microsoft.com/office/drawing/2014/main" id="{C6E66165-B210-4C1D-8F79-4CEEFB4E77B5}"/>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7" name="Rectangle 28">
              <a:extLst>
                <a:ext uri="{FF2B5EF4-FFF2-40B4-BE49-F238E27FC236}">
                  <a16:creationId xmlns:a16="http://schemas.microsoft.com/office/drawing/2014/main" id="{D3DC7F25-5FEA-4AB8-A1D0-6C5851BE0DF6}"/>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8" name="Freeform 30">
              <a:extLst>
                <a:ext uri="{FF2B5EF4-FFF2-40B4-BE49-F238E27FC236}">
                  <a16:creationId xmlns:a16="http://schemas.microsoft.com/office/drawing/2014/main" id="{923F5057-76B5-415D-A5EC-2FD8B1A305B0}"/>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199" name="Rectangle 32">
              <a:extLst>
                <a:ext uri="{FF2B5EF4-FFF2-40B4-BE49-F238E27FC236}">
                  <a16:creationId xmlns:a16="http://schemas.microsoft.com/office/drawing/2014/main" id="{122152A2-CD9E-4EB6-8284-86A00559A42E}"/>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0" name="Rectangle 34">
              <a:extLst>
                <a:ext uri="{FF2B5EF4-FFF2-40B4-BE49-F238E27FC236}">
                  <a16:creationId xmlns:a16="http://schemas.microsoft.com/office/drawing/2014/main" id="{4FEADBAA-0046-47A0-B788-B4AECCAA41C1}"/>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1" name="Rectangle 36">
              <a:extLst>
                <a:ext uri="{FF2B5EF4-FFF2-40B4-BE49-F238E27FC236}">
                  <a16:creationId xmlns:a16="http://schemas.microsoft.com/office/drawing/2014/main" id="{127AB2A3-ABBF-4452-9F81-14935656F04B}"/>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2" name="Rectangle 38">
              <a:extLst>
                <a:ext uri="{FF2B5EF4-FFF2-40B4-BE49-F238E27FC236}">
                  <a16:creationId xmlns:a16="http://schemas.microsoft.com/office/drawing/2014/main" id="{D911E38E-60C3-4C91-894A-0D41A14AA90B}"/>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3" name="Rectangle 40">
              <a:extLst>
                <a:ext uri="{FF2B5EF4-FFF2-40B4-BE49-F238E27FC236}">
                  <a16:creationId xmlns:a16="http://schemas.microsoft.com/office/drawing/2014/main" id="{134E009F-3AFA-4B96-985B-40E9EB5B5776}"/>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4" name="Rectangle 41">
              <a:extLst>
                <a:ext uri="{FF2B5EF4-FFF2-40B4-BE49-F238E27FC236}">
                  <a16:creationId xmlns:a16="http://schemas.microsoft.com/office/drawing/2014/main" id="{DBA74324-C382-45AC-B4E6-6012C6D8BBA4}"/>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5" name="Rectangle 42">
              <a:extLst>
                <a:ext uri="{FF2B5EF4-FFF2-40B4-BE49-F238E27FC236}">
                  <a16:creationId xmlns:a16="http://schemas.microsoft.com/office/drawing/2014/main" id="{FF9D2281-694B-48D3-BE4F-BEDD4A35616C}"/>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6" name="Rectangle 43">
              <a:extLst>
                <a:ext uri="{FF2B5EF4-FFF2-40B4-BE49-F238E27FC236}">
                  <a16:creationId xmlns:a16="http://schemas.microsoft.com/office/drawing/2014/main" id="{93118F93-1D1D-4D0B-A870-A19D5B22B24D}"/>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7" name="Rectangle 44">
              <a:extLst>
                <a:ext uri="{FF2B5EF4-FFF2-40B4-BE49-F238E27FC236}">
                  <a16:creationId xmlns:a16="http://schemas.microsoft.com/office/drawing/2014/main" id="{294B1994-66BC-4914-8C3D-330385176F17}"/>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8" name="Rectangle 45">
              <a:extLst>
                <a:ext uri="{FF2B5EF4-FFF2-40B4-BE49-F238E27FC236}">
                  <a16:creationId xmlns:a16="http://schemas.microsoft.com/office/drawing/2014/main" id="{020E3360-8EAB-44DF-9753-3E90849CFB53}"/>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09" name="Rectangle 46">
              <a:extLst>
                <a:ext uri="{FF2B5EF4-FFF2-40B4-BE49-F238E27FC236}">
                  <a16:creationId xmlns:a16="http://schemas.microsoft.com/office/drawing/2014/main" id="{029D40E2-9C03-46CB-A192-DFBA00449FDD}"/>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210" name="Rectangle 47">
              <a:extLst>
                <a:ext uri="{FF2B5EF4-FFF2-40B4-BE49-F238E27FC236}">
                  <a16:creationId xmlns:a16="http://schemas.microsoft.com/office/drawing/2014/main" id="{5F0AF1D9-D3EA-42F4-A8A7-542708E23BD3}"/>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grpSp>
      <p:grpSp>
        <p:nvGrpSpPr>
          <p:cNvPr id="211" name="Group 210">
            <a:extLst>
              <a:ext uri="{FF2B5EF4-FFF2-40B4-BE49-F238E27FC236}">
                <a16:creationId xmlns:a16="http://schemas.microsoft.com/office/drawing/2014/main" id="{DD44393F-A0BA-429A-9BC7-C33C18FA47AF}"/>
              </a:ext>
            </a:extLst>
          </p:cNvPr>
          <p:cNvGrpSpPr>
            <a:grpSpLocks noChangeAspect="1"/>
          </p:cNvGrpSpPr>
          <p:nvPr/>
        </p:nvGrpSpPr>
        <p:grpSpPr>
          <a:xfrm>
            <a:off x="2524658" y="638255"/>
            <a:ext cx="457200" cy="457200"/>
            <a:chOff x="5932610" y="2325701"/>
            <a:chExt cx="914400" cy="914400"/>
          </a:xfrm>
        </p:grpSpPr>
        <p:sp>
          <p:nvSpPr>
            <p:cNvPr id="212" name="Oval 211">
              <a:extLst>
                <a:ext uri="{FF2B5EF4-FFF2-40B4-BE49-F238E27FC236}">
                  <a16:creationId xmlns:a16="http://schemas.microsoft.com/office/drawing/2014/main" id="{82E6D04F-BB73-44F5-AB44-7F35D958BB22}"/>
                </a:ext>
              </a:extLst>
            </p:cNvPr>
            <p:cNvSpPr>
              <a:spLocks noChangeAspect="1"/>
            </p:cNvSpPr>
            <p:nvPr/>
          </p:nvSpPr>
          <p:spPr bwMode="auto">
            <a:xfrm>
              <a:off x="5932610" y="232570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13" name="Group 212">
              <a:extLst>
                <a:ext uri="{FF2B5EF4-FFF2-40B4-BE49-F238E27FC236}">
                  <a16:creationId xmlns:a16="http://schemas.microsoft.com/office/drawing/2014/main" id="{29801EB9-A6A6-4BA8-A79A-0AC19649DAA1}"/>
                </a:ext>
              </a:extLst>
            </p:cNvPr>
            <p:cNvGrpSpPr>
              <a:grpSpLocks noChangeAspect="1"/>
            </p:cNvGrpSpPr>
            <p:nvPr/>
          </p:nvGrpSpPr>
          <p:grpSpPr>
            <a:xfrm>
              <a:off x="6222332" y="2484305"/>
              <a:ext cx="334986" cy="597213"/>
              <a:chOff x="9756147" y="5515365"/>
              <a:chExt cx="315631" cy="562708"/>
            </a:xfrm>
          </p:grpSpPr>
          <p:grpSp>
            <p:nvGrpSpPr>
              <p:cNvPr id="214" name="Group 213">
                <a:extLst>
                  <a:ext uri="{FF2B5EF4-FFF2-40B4-BE49-F238E27FC236}">
                    <a16:creationId xmlns:a16="http://schemas.microsoft.com/office/drawing/2014/main" id="{AC0CCDE6-8597-477C-BC81-1AF1816B4FF9}"/>
                  </a:ext>
                </a:extLst>
              </p:cNvPr>
              <p:cNvGrpSpPr/>
              <p:nvPr/>
            </p:nvGrpSpPr>
            <p:grpSpPr>
              <a:xfrm>
                <a:off x="9775703" y="5561872"/>
                <a:ext cx="276492" cy="508980"/>
                <a:chOff x="8817145" y="5862985"/>
                <a:chExt cx="200848" cy="389795"/>
              </a:xfrm>
            </p:grpSpPr>
            <p:sp>
              <p:nvSpPr>
                <p:cNvPr id="217" name="Rectangle 11">
                  <a:extLst>
                    <a:ext uri="{FF2B5EF4-FFF2-40B4-BE49-F238E27FC236}">
                      <a16:creationId xmlns:a16="http://schemas.microsoft.com/office/drawing/2014/main" id="{B602FEC1-E00C-4C25-99E3-70128983B164}"/>
                    </a:ext>
                  </a:extLst>
                </p:cNvPr>
                <p:cNvSpPr>
                  <a:spLocks noChangeArrowheads="1"/>
                </p:cNvSpPr>
                <p:nvPr/>
              </p:nvSpPr>
              <p:spPr bwMode="auto">
                <a:xfrm>
                  <a:off x="8817145" y="5869469"/>
                  <a:ext cx="200848" cy="383311"/>
                </a:xfrm>
                <a:prstGeom prst="round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18" name="Rectangle 12">
                  <a:extLst>
                    <a:ext uri="{FF2B5EF4-FFF2-40B4-BE49-F238E27FC236}">
                      <a16:creationId xmlns:a16="http://schemas.microsoft.com/office/drawing/2014/main" id="{5C952A28-1CFE-4D1A-BB7A-14625ADC32F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19" name="Freeform 17">
                  <a:extLst>
                    <a:ext uri="{FF2B5EF4-FFF2-40B4-BE49-F238E27FC236}">
                      <a16:creationId xmlns:a16="http://schemas.microsoft.com/office/drawing/2014/main" id="{FBF8F65D-4A3B-4053-BF64-3FB914573888}"/>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sp>
            <p:nvSpPr>
              <p:cNvPr id="215" name="Freeform 464">
                <a:extLst>
                  <a:ext uri="{FF2B5EF4-FFF2-40B4-BE49-F238E27FC236}">
                    <a16:creationId xmlns:a16="http://schemas.microsoft.com/office/drawing/2014/main" id="{C703FF2D-ED89-435C-94CF-3E02C2C92462}"/>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16" name="Picture 215">
                <a:extLst>
                  <a:ext uri="{FF2B5EF4-FFF2-40B4-BE49-F238E27FC236}">
                    <a16:creationId xmlns:a16="http://schemas.microsoft.com/office/drawing/2014/main" id="{38505674-C487-49E2-9D72-C82C02C0B9C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220" name="Group 219">
            <a:extLst>
              <a:ext uri="{FF2B5EF4-FFF2-40B4-BE49-F238E27FC236}">
                <a16:creationId xmlns:a16="http://schemas.microsoft.com/office/drawing/2014/main" id="{7712DFD7-67AB-4808-AC7E-FA94C8239A8A}"/>
              </a:ext>
            </a:extLst>
          </p:cNvPr>
          <p:cNvGrpSpPr>
            <a:grpSpLocks noChangeAspect="1"/>
          </p:cNvGrpSpPr>
          <p:nvPr/>
        </p:nvGrpSpPr>
        <p:grpSpPr>
          <a:xfrm>
            <a:off x="898138" y="2894396"/>
            <a:ext cx="457200" cy="457200"/>
            <a:chOff x="4611866" y="1684871"/>
            <a:chExt cx="914400" cy="914400"/>
          </a:xfrm>
        </p:grpSpPr>
        <p:sp>
          <p:nvSpPr>
            <p:cNvPr id="221" name="Oval 220">
              <a:extLst>
                <a:ext uri="{FF2B5EF4-FFF2-40B4-BE49-F238E27FC236}">
                  <a16:creationId xmlns:a16="http://schemas.microsoft.com/office/drawing/2014/main" id="{E2498A51-CF1C-4EFF-BDB7-D1A1BE83D1D3}"/>
                </a:ext>
              </a:extLst>
            </p:cNvPr>
            <p:cNvSpPr>
              <a:spLocks noChangeAspect="1"/>
            </p:cNvSpPr>
            <p:nvPr/>
          </p:nvSpPr>
          <p:spPr bwMode="auto">
            <a:xfrm>
              <a:off x="4611866" y="168487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22" name="Group 221">
              <a:extLst>
                <a:ext uri="{FF2B5EF4-FFF2-40B4-BE49-F238E27FC236}">
                  <a16:creationId xmlns:a16="http://schemas.microsoft.com/office/drawing/2014/main" id="{B7305ED6-F146-48F3-B092-8F28B7F1E374}"/>
                </a:ext>
              </a:extLst>
            </p:cNvPr>
            <p:cNvGrpSpPr>
              <a:grpSpLocks noChangeAspect="1"/>
            </p:cNvGrpSpPr>
            <p:nvPr/>
          </p:nvGrpSpPr>
          <p:grpSpPr>
            <a:xfrm>
              <a:off x="4883530" y="1836335"/>
              <a:ext cx="355944" cy="611472"/>
              <a:chOff x="9002225" y="4856834"/>
              <a:chExt cx="250199" cy="429814"/>
            </a:xfrm>
          </p:grpSpPr>
          <p:grpSp>
            <p:nvGrpSpPr>
              <p:cNvPr id="223" name="Group 222">
                <a:extLst>
                  <a:ext uri="{FF2B5EF4-FFF2-40B4-BE49-F238E27FC236}">
                    <a16:creationId xmlns:a16="http://schemas.microsoft.com/office/drawing/2014/main" id="{BC1B9B6A-055B-40FF-8B8C-7835699824ED}"/>
                  </a:ext>
                </a:extLst>
              </p:cNvPr>
              <p:cNvGrpSpPr>
                <a:grpSpLocks noChangeAspect="1"/>
              </p:cNvGrpSpPr>
              <p:nvPr/>
            </p:nvGrpSpPr>
            <p:grpSpPr>
              <a:xfrm>
                <a:off x="9002225" y="4856834"/>
                <a:ext cx="250199" cy="429814"/>
                <a:chOff x="7170738" y="7689850"/>
                <a:chExt cx="692150" cy="1189038"/>
              </a:xfrm>
            </p:grpSpPr>
            <p:sp>
              <p:nvSpPr>
                <p:cNvPr id="225" name="Freeform 10">
                  <a:extLst>
                    <a:ext uri="{FF2B5EF4-FFF2-40B4-BE49-F238E27FC236}">
                      <a16:creationId xmlns:a16="http://schemas.microsoft.com/office/drawing/2014/main" id="{FC1952A3-DAD8-41D4-A832-881F0ACCFD07}"/>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26" name="Rectangle 11">
                  <a:extLst>
                    <a:ext uri="{FF2B5EF4-FFF2-40B4-BE49-F238E27FC236}">
                      <a16:creationId xmlns:a16="http://schemas.microsoft.com/office/drawing/2014/main" id="{5F76592F-1A06-4B56-BA63-8CFB8195A03A}"/>
                    </a:ext>
                  </a:extLst>
                </p:cNvPr>
                <p:cNvSpPr>
                  <a:spLocks noChangeArrowheads="1"/>
                </p:cNvSpPr>
                <p:nvPr/>
              </p:nvSpPr>
              <p:spPr bwMode="auto">
                <a:xfrm>
                  <a:off x="7239000" y="7758113"/>
                  <a:ext cx="555625" cy="935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27" name="Rectangle 12">
                  <a:extLst>
                    <a:ext uri="{FF2B5EF4-FFF2-40B4-BE49-F238E27FC236}">
                      <a16:creationId xmlns:a16="http://schemas.microsoft.com/office/drawing/2014/main" id="{F47022BE-B76B-4984-9A0C-A49410887428}"/>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28" name="Freeform 13">
                  <a:extLst>
                    <a:ext uri="{FF2B5EF4-FFF2-40B4-BE49-F238E27FC236}">
                      <a16:creationId xmlns:a16="http://schemas.microsoft.com/office/drawing/2014/main" id="{4957D682-1BEA-4131-8E29-E3D56B0BAC3E}"/>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29" name="Rectangle 14">
                  <a:extLst>
                    <a:ext uri="{FF2B5EF4-FFF2-40B4-BE49-F238E27FC236}">
                      <a16:creationId xmlns:a16="http://schemas.microsoft.com/office/drawing/2014/main" id="{A48987E0-468A-49C0-87D0-B667FCAA9C59}"/>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30" name="Freeform 15">
                  <a:extLst>
                    <a:ext uri="{FF2B5EF4-FFF2-40B4-BE49-F238E27FC236}">
                      <a16:creationId xmlns:a16="http://schemas.microsoft.com/office/drawing/2014/main" id="{F39B913B-E933-473E-BCF0-BBAE9083D5C3}"/>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31" name="Freeform 17">
                  <a:extLst>
                    <a:ext uri="{FF2B5EF4-FFF2-40B4-BE49-F238E27FC236}">
                      <a16:creationId xmlns:a16="http://schemas.microsoft.com/office/drawing/2014/main" id="{D5F7A420-CF74-4DFD-9E67-53C74428CC60}"/>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pic>
            <p:nvPicPr>
              <p:cNvPr id="224" name="Picture 223">
                <a:extLst>
                  <a:ext uri="{FF2B5EF4-FFF2-40B4-BE49-F238E27FC236}">
                    <a16:creationId xmlns:a16="http://schemas.microsoft.com/office/drawing/2014/main" id="{2DBC1F51-E3A8-443D-940B-A41E8A17DFF8}"/>
                  </a:ext>
                </a:extLst>
              </p:cNvPr>
              <p:cNvPicPr>
                <a:picLocks noChangeAspect="1"/>
              </p:cNvPicPr>
              <p:nvPr/>
            </p:nvPicPr>
            <p:blipFill rotWithShape="1">
              <a:blip r:embed="rId19"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242" name="Group 241">
            <a:extLst>
              <a:ext uri="{FF2B5EF4-FFF2-40B4-BE49-F238E27FC236}">
                <a16:creationId xmlns:a16="http://schemas.microsoft.com/office/drawing/2014/main" id="{D279AC0D-F540-4E19-9B76-80EAB769B23F}"/>
              </a:ext>
            </a:extLst>
          </p:cNvPr>
          <p:cNvGrpSpPr>
            <a:grpSpLocks noChangeAspect="1"/>
          </p:cNvGrpSpPr>
          <p:nvPr/>
        </p:nvGrpSpPr>
        <p:grpSpPr>
          <a:xfrm>
            <a:off x="6359831" y="401806"/>
            <a:ext cx="457200" cy="457200"/>
            <a:chOff x="5301956" y="4678104"/>
            <a:chExt cx="914400" cy="914400"/>
          </a:xfrm>
        </p:grpSpPr>
        <p:sp>
          <p:nvSpPr>
            <p:cNvPr id="243" name="Oval 242">
              <a:extLst>
                <a:ext uri="{FF2B5EF4-FFF2-40B4-BE49-F238E27FC236}">
                  <a16:creationId xmlns:a16="http://schemas.microsoft.com/office/drawing/2014/main" id="{285A0FEF-2414-4A86-ABFA-4CE800388544}"/>
                </a:ext>
              </a:extLst>
            </p:cNvPr>
            <p:cNvSpPr>
              <a:spLocks noChangeAspect="1"/>
            </p:cNvSpPr>
            <p:nvPr/>
          </p:nvSpPr>
          <p:spPr bwMode="auto">
            <a:xfrm>
              <a:off x="5301956" y="4678104"/>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44" name="Group 243">
              <a:extLst>
                <a:ext uri="{FF2B5EF4-FFF2-40B4-BE49-F238E27FC236}">
                  <a16:creationId xmlns:a16="http://schemas.microsoft.com/office/drawing/2014/main" id="{85F0F57D-5366-4D99-88E5-57C397A44564}"/>
                </a:ext>
              </a:extLst>
            </p:cNvPr>
            <p:cNvGrpSpPr>
              <a:grpSpLocks noChangeAspect="1"/>
            </p:cNvGrpSpPr>
            <p:nvPr/>
          </p:nvGrpSpPr>
          <p:grpSpPr>
            <a:xfrm>
              <a:off x="5416532" y="4898732"/>
              <a:ext cx="674706" cy="433016"/>
              <a:chOff x="8025136" y="7417948"/>
              <a:chExt cx="1135149" cy="728520"/>
            </a:xfrm>
          </p:grpSpPr>
          <p:sp>
            <p:nvSpPr>
              <p:cNvPr id="245" name="Freeform 7">
                <a:extLst>
                  <a:ext uri="{FF2B5EF4-FFF2-40B4-BE49-F238E27FC236}">
                    <a16:creationId xmlns:a16="http://schemas.microsoft.com/office/drawing/2014/main" id="{7D9671AE-5B6B-40E9-AA09-0CEE7B765B06}"/>
                  </a:ext>
                </a:extLst>
              </p:cNvPr>
              <p:cNvSpPr>
                <a:spLocks/>
              </p:cNvSpPr>
              <p:nvPr/>
            </p:nvSpPr>
            <p:spPr bwMode="auto">
              <a:xfrm>
                <a:off x="8141719" y="7437278"/>
                <a:ext cx="896936" cy="617404"/>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kern="0">
                  <a:solidFill>
                    <a:srgbClr val="505050"/>
                  </a:solidFill>
                  <a:latin typeface="Segoe UI"/>
                  <a:ea typeface="ＭＳ Ｐゴシック" charset="0"/>
                </a:endParaRPr>
              </a:p>
            </p:txBody>
          </p:sp>
          <p:grpSp>
            <p:nvGrpSpPr>
              <p:cNvPr id="246" name="Group 245">
                <a:extLst>
                  <a:ext uri="{FF2B5EF4-FFF2-40B4-BE49-F238E27FC236}">
                    <a16:creationId xmlns:a16="http://schemas.microsoft.com/office/drawing/2014/main" id="{8AE502CD-4508-4F1B-9C7C-8170824894C7}"/>
                  </a:ext>
                </a:extLst>
              </p:cNvPr>
              <p:cNvGrpSpPr/>
              <p:nvPr/>
            </p:nvGrpSpPr>
            <p:grpSpPr>
              <a:xfrm>
                <a:off x="8025136" y="7417948"/>
                <a:ext cx="1135149" cy="728520"/>
                <a:chOff x="8025136" y="7417948"/>
                <a:chExt cx="1135149" cy="728520"/>
              </a:xfrm>
            </p:grpSpPr>
            <p:sp>
              <p:nvSpPr>
                <p:cNvPr id="247" name="Freeform 40">
                  <a:extLst>
                    <a:ext uri="{FF2B5EF4-FFF2-40B4-BE49-F238E27FC236}">
                      <a16:creationId xmlns:a16="http://schemas.microsoft.com/office/drawing/2014/main" id="{750AD845-D071-47A4-9A4C-E6B7200D8484}"/>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endParaRPr lang="en-US">
                    <a:solidFill>
                      <a:srgbClr val="FFFFFF"/>
                    </a:solidFill>
                    <a:latin typeface="Segoe UI Semilight"/>
                  </a:endParaRPr>
                </a:p>
              </p:txBody>
            </p:sp>
            <p:sp>
              <p:nvSpPr>
                <p:cNvPr id="248" name="Freeform 512">
                  <a:extLst>
                    <a:ext uri="{FF2B5EF4-FFF2-40B4-BE49-F238E27FC236}">
                      <a16:creationId xmlns:a16="http://schemas.microsoft.com/office/drawing/2014/main" id="{D6B80BEA-7D65-4F0E-B658-DEEBB8F19F87}"/>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defTabSz="896386">
                    <a:defRPr/>
                  </a:pPr>
                  <a:endParaRPr lang="en-US" kern="0">
                    <a:solidFill>
                      <a:srgbClr val="FFFFFF"/>
                    </a:solidFill>
                    <a:latin typeface="Segoe UI"/>
                  </a:endParaRPr>
                </a:p>
              </p:txBody>
            </p:sp>
          </p:grpSp>
        </p:grpSp>
      </p:grpSp>
      <p:grpSp>
        <p:nvGrpSpPr>
          <p:cNvPr id="249" name="Group 248">
            <a:extLst>
              <a:ext uri="{FF2B5EF4-FFF2-40B4-BE49-F238E27FC236}">
                <a16:creationId xmlns:a16="http://schemas.microsoft.com/office/drawing/2014/main" id="{32423D4D-DC10-4116-94CB-450EED973EF4}"/>
              </a:ext>
            </a:extLst>
          </p:cNvPr>
          <p:cNvGrpSpPr>
            <a:grpSpLocks noChangeAspect="1"/>
          </p:cNvGrpSpPr>
          <p:nvPr/>
        </p:nvGrpSpPr>
        <p:grpSpPr>
          <a:xfrm>
            <a:off x="10155860" y="1371205"/>
            <a:ext cx="457200" cy="457200"/>
            <a:chOff x="7770325" y="1952766"/>
            <a:chExt cx="1143000" cy="1143000"/>
          </a:xfrm>
        </p:grpSpPr>
        <p:sp>
          <p:nvSpPr>
            <p:cNvPr id="250" name="Oval 249">
              <a:extLst>
                <a:ext uri="{FF2B5EF4-FFF2-40B4-BE49-F238E27FC236}">
                  <a16:creationId xmlns:a16="http://schemas.microsoft.com/office/drawing/2014/main" id="{3A2B6907-65B8-4E08-9436-AAEF894DB704}"/>
                </a:ext>
              </a:extLst>
            </p:cNvPr>
            <p:cNvSpPr>
              <a:spLocks noChangeAspect="1"/>
            </p:cNvSpPr>
            <p:nvPr/>
          </p:nvSpPr>
          <p:spPr bwMode="auto">
            <a:xfrm>
              <a:off x="7770325" y="1952766"/>
              <a:ext cx="1143000" cy="11430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pic>
          <p:nvPicPr>
            <p:cNvPr id="251" name="Picture 250">
              <a:extLst>
                <a:ext uri="{FF2B5EF4-FFF2-40B4-BE49-F238E27FC236}">
                  <a16:creationId xmlns:a16="http://schemas.microsoft.com/office/drawing/2014/main" id="{2075031A-52CF-455B-BFBB-F848C446B066}"/>
                </a:ext>
              </a:extLst>
            </p:cNvPr>
            <p:cNvPicPr>
              <a:picLocks noChangeAspect="1"/>
            </p:cNvPicPr>
            <p:nvPr/>
          </p:nvPicPr>
          <p:blipFill>
            <a:blip r:embed="rId20"/>
            <a:stretch>
              <a:fillRect/>
            </a:stretch>
          </p:blipFill>
          <p:spPr>
            <a:xfrm>
              <a:off x="8124028" y="2158391"/>
              <a:ext cx="438918" cy="763335"/>
            </a:xfrm>
            <a:prstGeom prst="rect">
              <a:avLst/>
            </a:prstGeom>
          </p:spPr>
        </p:pic>
        <p:pic>
          <p:nvPicPr>
            <p:cNvPr id="252" name="Picture 251">
              <a:extLst>
                <a:ext uri="{FF2B5EF4-FFF2-40B4-BE49-F238E27FC236}">
                  <a16:creationId xmlns:a16="http://schemas.microsoft.com/office/drawing/2014/main" id="{1B9D7662-5686-42EC-8740-DE026BB2C686}"/>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253" name="Group 252">
            <a:extLst>
              <a:ext uri="{FF2B5EF4-FFF2-40B4-BE49-F238E27FC236}">
                <a16:creationId xmlns:a16="http://schemas.microsoft.com/office/drawing/2014/main" id="{AAD65F9C-D942-48A2-9EF3-82C4A1107D3A}"/>
              </a:ext>
            </a:extLst>
          </p:cNvPr>
          <p:cNvGrpSpPr>
            <a:grpSpLocks noChangeAspect="1"/>
          </p:cNvGrpSpPr>
          <p:nvPr/>
        </p:nvGrpSpPr>
        <p:grpSpPr>
          <a:xfrm>
            <a:off x="10682055" y="4410019"/>
            <a:ext cx="457200" cy="457200"/>
            <a:chOff x="8785063" y="2988618"/>
            <a:chExt cx="1143000" cy="1143000"/>
          </a:xfrm>
        </p:grpSpPr>
        <p:grpSp>
          <p:nvGrpSpPr>
            <p:cNvPr id="254" name="Group 253">
              <a:extLst>
                <a:ext uri="{FF2B5EF4-FFF2-40B4-BE49-F238E27FC236}">
                  <a16:creationId xmlns:a16="http://schemas.microsoft.com/office/drawing/2014/main" id="{1388A4DF-CED0-4196-AFC4-A4DFC8EA4BBB}"/>
                </a:ext>
              </a:extLst>
            </p:cNvPr>
            <p:cNvGrpSpPr>
              <a:grpSpLocks noChangeAspect="1"/>
            </p:cNvGrpSpPr>
            <p:nvPr/>
          </p:nvGrpSpPr>
          <p:grpSpPr>
            <a:xfrm>
              <a:off x="8785063" y="2988618"/>
              <a:ext cx="1143000" cy="1143000"/>
              <a:chOff x="7212772" y="5496293"/>
              <a:chExt cx="914400" cy="914400"/>
            </a:xfrm>
          </p:grpSpPr>
          <p:sp>
            <p:nvSpPr>
              <p:cNvPr id="256" name="Oval 255">
                <a:extLst>
                  <a:ext uri="{FF2B5EF4-FFF2-40B4-BE49-F238E27FC236}">
                    <a16:creationId xmlns:a16="http://schemas.microsoft.com/office/drawing/2014/main" id="{9274713C-F958-44DD-8298-AFE736F5734E}"/>
                  </a:ext>
                </a:extLst>
              </p:cNvPr>
              <p:cNvSpPr>
                <a:spLocks noChangeAspect="1"/>
              </p:cNvSpPr>
              <p:nvPr/>
            </p:nvSpPr>
            <p:spPr bwMode="auto">
              <a:xfrm>
                <a:off x="7212772" y="5496293"/>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sp>
            <p:nvSpPr>
              <p:cNvPr id="257" name="Freeform 7">
                <a:extLst>
                  <a:ext uri="{FF2B5EF4-FFF2-40B4-BE49-F238E27FC236}">
                    <a16:creationId xmlns:a16="http://schemas.microsoft.com/office/drawing/2014/main" id="{837AD117-30FE-45A1-8974-3575AD4C95E7}"/>
                  </a:ext>
                </a:extLst>
              </p:cNvPr>
              <p:cNvSpPr>
                <a:spLocks/>
              </p:cNvSpPr>
              <p:nvPr/>
            </p:nvSpPr>
            <p:spPr bwMode="auto">
              <a:xfrm>
                <a:off x="7351595" y="5752813"/>
                <a:ext cx="636757" cy="366971"/>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kern="0">
                  <a:solidFill>
                    <a:srgbClr val="505050"/>
                  </a:solidFill>
                  <a:latin typeface="Segoe UI"/>
                  <a:ea typeface="ＭＳ Ｐゴシック" charset="0"/>
                </a:endParaRPr>
              </a:p>
            </p:txBody>
          </p:sp>
        </p:grpSp>
        <p:pic>
          <p:nvPicPr>
            <p:cNvPr id="255" name="Picture 5">
              <a:extLst>
                <a:ext uri="{FF2B5EF4-FFF2-40B4-BE49-F238E27FC236}">
                  <a16:creationId xmlns:a16="http://schemas.microsoft.com/office/drawing/2014/main" id="{14BB080B-9D42-4D5A-867F-4F112AA46D8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931957" y="3307382"/>
              <a:ext cx="849211" cy="550573"/>
            </a:xfrm>
            <a:prstGeom prst="rect">
              <a:avLst/>
            </a:prstGeom>
          </p:spPr>
        </p:pic>
      </p:grpSp>
      <p:grpSp>
        <p:nvGrpSpPr>
          <p:cNvPr id="258" name="Group 257">
            <a:extLst>
              <a:ext uri="{FF2B5EF4-FFF2-40B4-BE49-F238E27FC236}">
                <a16:creationId xmlns:a16="http://schemas.microsoft.com/office/drawing/2014/main" id="{147D6F63-36F4-493D-89FA-B95033C0322B}"/>
              </a:ext>
            </a:extLst>
          </p:cNvPr>
          <p:cNvGrpSpPr>
            <a:grpSpLocks noChangeAspect="1"/>
          </p:cNvGrpSpPr>
          <p:nvPr/>
        </p:nvGrpSpPr>
        <p:grpSpPr>
          <a:xfrm>
            <a:off x="8087572" y="6027738"/>
            <a:ext cx="457200" cy="457200"/>
            <a:chOff x="7488915" y="4160672"/>
            <a:chExt cx="914400" cy="914400"/>
          </a:xfrm>
        </p:grpSpPr>
        <p:sp>
          <p:nvSpPr>
            <p:cNvPr id="259" name="Oval 258">
              <a:extLst>
                <a:ext uri="{FF2B5EF4-FFF2-40B4-BE49-F238E27FC236}">
                  <a16:creationId xmlns:a16="http://schemas.microsoft.com/office/drawing/2014/main" id="{F93A6EFA-6F5B-4461-9E98-0EB01DA01B21}"/>
                </a:ext>
              </a:extLst>
            </p:cNvPr>
            <p:cNvSpPr>
              <a:spLocks noChangeAspect="1"/>
            </p:cNvSpPr>
            <p:nvPr/>
          </p:nvSpPr>
          <p:spPr bwMode="auto">
            <a:xfrm>
              <a:off x="7488915" y="4160672"/>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260" name="Group 259">
              <a:extLst>
                <a:ext uri="{FF2B5EF4-FFF2-40B4-BE49-F238E27FC236}">
                  <a16:creationId xmlns:a16="http://schemas.microsoft.com/office/drawing/2014/main" id="{C9BB0920-FE8D-4E5B-A71A-C32C58FEEF29}"/>
                </a:ext>
              </a:extLst>
            </p:cNvPr>
            <p:cNvGrpSpPr>
              <a:grpSpLocks noChangeAspect="1"/>
            </p:cNvGrpSpPr>
            <p:nvPr/>
          </p:nvGrpSpPr>
          <p:grpSpPr>
            <a:xfrm>
              <a:off x="7725213" y="4317830"/>
              <a:ext cx="441804" cy="600084"/>
              <a:chOff x="11395930" y="2227184"/>
              <a:chExt cx="416827" cy="566158"/>
            </a:xfrm>
          </p:grpSpPr>
          <p:grpSp>
            <p:nvGrpSpPr>
              <p:cNvPr id="261" name="Group 260">
                <a:extLst>
                  <a:ext uri="{FF2B5EF4-FFF2-40B4-BE49-F238E27FC236}">
                    <a16:creationId xmlns:a16="http://schemas.microsoft.com/office/drawing/2014/main" id="{5514366F-DCF7-40CE-8661-696ABA6E9039}"/>
                  </a:ext>
                </a:extLst>
              </p:cNvPr>
              <p:cNvGrpSpPr/>
              <p:nvPr/>
            </p:nvGrpSpPr>
            <p:grpSpPr>
              <a:xfrm>
                <a:off x="11403418" y="2232104"/>
                <a:ext cx="401275" cy="530028"/>
                <a:chOff x="8817145" y="5862982"/>
                <a:chExt cx="200853" cy="338001"/>
              </a:xfrm>
            </p:grpSpPr>
            <p:sp>
              <p:nvSpPr>
                <p:cNvPr id="265" name="Rectangle 11">
                  <a:extLst>
                    <a:ext uri="{FF2B5EF4-FFF2-40B4-BE49-F238E27FC236}">
                      <a16:creationId xmlns:a16="http://schemas.microsoft.com/office/drawing/2014/main" id="{2E45F9A2-1028-4C43-A371-73545E07CE93}"/>
                    </a:ext>
                  </a:extLst>
                </p:cNvPr>
                <p:cNvSpPr>
                  <a:spLocks noChangeArrowheads="1"/>
                </p:cNvSpPr>
                <p:nvPr/>
              </p:nvSpPr>
              <p:spPr bwMode="auto">
                <a:xfrm>
                  <a:off x="8817150" y="5862982"/>
                  <a:ext cx="200848" cy="3379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6" name="Rectangle 12">
                  <a:extLst>
                    <a:ext uri="{FF2B5EF4-FFF2-40B4-BE49-F238E27FC236}">
                      <a16:creationId xmlns:a16="http://schemas.microsoft.com/office/drawing/2014/main" id="{6F11F40B-F27B-4ADD-8098-5BCE1FBF9F6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267" name="Freeform 17">
                  <a:extLst>
                    <a:ext uri="{FF2B5EF4-FFF2-40B4-BE49-F238E27FC236}">
                      <a16:creationId xmlns:a16="http://schemas.microsoft.com/office/drawing/2014/main" id="{464FAE11-6776-4B1A-ABB8-F388539F9D2F}"/>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sp>
            <p:nvSpPr>
              <p:cNvPr id="262" name="Freeform 9">
                <a:extLst>
                  <a:ext uri="{FF2B5EF4-FFF2-40B4-BE49-F238E27FC236}">
                    <a16:creationId xmlns:a16="http://schemas.microsoft.com/office/drawing/2014/main" id="{B8A5F970-4A9C-4F1B-98F4-DDD7BA4EA1F1}"/>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63" name="Picture 262">
                <a:extLst>
                  <a:ext uri="{FF2B5EF4-FFF2-40B4-BE49-F238E27FC236}">
                    <a16:creationId xmlns:a16="http://schemas.microsoft.com/office/drawing/2014/main" id="{EFEAA204-088E-405C-A8B5-69B96470A1E2}"/>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264" name="Oval 263">
                <a:extLst>
                  <a:ext uri="{FF2B5EF4-FFF2-40B4-BE49-F238E27FC236}">
                    <a16:creationId xmlns:a16="http://schemas.microsoft.com/office/drawing/2014/main" id="{AFA8FC4A-D568-4CF1-8FED-732AE913B50E}"/>
                  </a:ext>
                </a:extLst>
              </p:cNvPr>
              <p:cNvSpPr/>
              <p:nvPr/>
            </p:nvSpPr>
            <p:spPr bwMode="auto">
              <a:xfrm>
                <a:off x="11586055" y="2745036"/>
                <a:ext cx="36576" cy="3657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294100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F7CFC840-BE77-4B7C-BA8A-4865475D3459}"/>
              </a:ext>
            </a:extLst>
          </p:cNvPr>
          <p:cNvGrpSpPr/>
          <p:nvPr/>
        </p:nvGrpSpPr>
        <p:grpSpPr>
          <a:xfrm>
            <a:off x="9301116" y="4972943"/>
            <a:ext cx="475216" cy="475216"/>
            <a:chOff x="7996472" y="4632292"/>
            <a:chExt cx="1143000" cy="1143000"/>
          </a:xfrm>
        </p:grpSpPr>
        <p:sp>
          <p:nvSpPr>
            <p:cNvPr id="195" name="Oval 194">
              <a:extLst>
                <a:ext uri="{FF2B5EF4-FFF2-40B4-BE49-F238E27FC236}">
                  <a16:creationId xmlns:a16="http://schemas.microsoft.com/office/drawing/2014/main" id="{3F7B211C-1AF8-4ED8-A4FA-1B5D3C0A874C}"/>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196" name="Picture 195">
              <a:extLst>
                <a:ext uri="{FF2B5EF4-FFF2-40B4-BE49-F238E27FC236}">
                  <a16:creationId xmlns:a16="http://schemas.microsoft.com/office/drawing/2014/main" id="{480FE94E-B007-4293-8C59-ED85D29B45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sp>
        <p:nvSpPr>
          <p:cNvPr id="197" name="Dotted Circle">
            <a:extLst>
              <a:ext uri="{FF2B5EF4-FFF2-40B4-BE49-F238E27FC236}">
                <a16:creationId xmlns:a16="http://schemas.microsoft.com/office/drawing/2014/main" id="{4B94D4B2-4A4F-4206-AB7E-6A716F131AF4}"/>
              </a:ext>
            </a:extLst>
          </p:cNvPr>
          <p:cNvSpPr/>
          <p:nvPr/>
        </p:nvSpPr>
        <p:spPr>
          <a:xfrm>
            <a:off x="2890574" y="5004171"/>
            <a:ext cx="1568743" cy="1568743"/>
          </a:xfrm>
          <a:prstGeom prst="ellipse">
            <a:avLst/>
          </a:prstGeom>
          <a:solidFill>
            <a:srgbClr val="FFFFFF">
              <a:lumMod val="95000"/>
            </a:srgbClr>
          </a:solidFill>
          <a:ln w="12700" cap="rnd" cmpd="sng" algn="ctr">
            <a:solidFill>
              <a:srgbClr val="353535"/>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Semilight"/>
              <a:ea typeface="+mn-ea"/>
              <a:cs typeface="+mn-cs"/>
            </a:endParaRPr>
          </a:p>
        </p:txBody>
      </p:sp>
      <p:grpSp>
        <p:nvGrpSpPr>
          <p:cNvPr id="234" name="Group 233">
            <a:extLst>
              <a:ext uri="{FF2B5EF4-FFF2-40B4-BE49-F238E27FC236}">
                <a16:creationId xmlns:a16="http://schemas.microsoft.com/office/drawing/2014/main" id="{681DD5D2-09C0-411A-AE91-D4DF509FBD0E}"/>
              </a:ext>
            </a:extLst>
          </p:cNvPr>
          <p:cNvGrpSpPr/>
          <p:nvPr/>
        </p:nvGrpSpPr>
        <p:grpSpPr>
          <a:xfrm>
            <a:off x="3134471" y="5269283"/>
            <a:ext cx="1080950" cy="1038521"/>
            <a:chOff x="3221327" y="5411300"/>
            <a:chExt cx="1102625" cy="1059345"/>
          </a:xfrm>
        </p:grpSpPr>
        <p:grpSp>
          <p:nvGrpSpPr>
            <p:cNvPr id="235" name="Group 234">
              <a:extLst>
                <a:ext uri="{FF2B5EF4-FFF2-40B4-BE49-F238E27FC236}">
                  <a16:creationId xmlns:a16="http://schemas.microsoft.com/office/drawing/2014/main" id="{99E3DFC2-3ADA-49A0-89C2-A8711589FEAC}"/>
                </a:ext>
              </a:extLst>
            </p:cNvPr>
            <p:cNvGrpSpPr/>
            <p:nvPr/>
          </p:nvGrpSpPr>
          <p:grpSpPr>
            <a:xfrm>
              <a:off x="3221327" y="5756631"/>
              <a:ext cx="367510" cy="311388"/>
              <a:chOff x="4947743" y="5339803"/>
              <a:chExt cx="825499" cy="706436"/>
            </a:xfrm>
          </p:grpSpPr>
          <p:sp>
            <p:nvSpPr>
              <p:cNvPr id="261" name="Freeform 5">
                <a:extLst>
                  <a:ext uri="{FF2B5EF4-FFF2-40B4-BE49-F238E27FC236}">
                    <a16:creationId xmlns:a16="http://schemas.microsoft.com/office/drawing/2014/main" id="{E22C890A-8BCF-4C4F-BFF4-1933E580C867}"/>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262" name="Freeform 6">
                <a:extLst>
                  <a:ext uri="{FF2B5EF4-FFF2-40B4-BE49-F238E27FC236}">
                    <a16:creationId xmlns:a16="http://schemas.microsoft.com/office/drawing/2014/main" id="{BF52B882-56CB-4B11-A77A-F374831A4C1F}"/>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263" name="Freeform 7">
                <a:extLst>
                  <a:ext uri="{FF2B5EF4-FFF2-40B4-BE49-F238E27FC236}">
                    <a16:creationId xmlns:a16="http://schemas.microsoft.com/office/drawing/2014/main" id="{9099B4A2-8E00-489E-8AF7-1AEFF4C203F3}"/>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264" name="Freeform 8">
                <a:extLst>
                  <a:ext uri="{FF2B5EF4-FFF2-40B4-BE49-F238E27FC236}">
                    <a16:creationId xmlns:a16="http://schemas.microsoft.com/office/drawing/2014/main" id="{89FFF450-7850-4FA2-BC8A-EE529C5BF0BC}"/>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265" name="Line 9">
                <a:extLst>
                  <a:ext uri="{FF2B5EF4-FFF2-40B4-BE49-F238E27FC236}">
                    <a16:creationId xmlns:a16="http://schemas.microsoft.com/office/drawing/2014/main" id="{D5C9A1FC-A8ED-41B4-8D68-F7285DE7B0EE}"/>
                  </a:ext>
                </a:extLst>
              </p:cNvPr>
              <p:cNvSpPr>
                <a:spLocks noChangeShapeType="1"/>
              </p:cNvSpPr>
              <p:nvPr/>
            </p:nvSpPr>
            <p:spPr bwMode="auto">
              <a:xfrm flipH="1" flipV="1">
                <a:off x="5468442" y="5963690"/>
                <a:ext cx="304800"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266" name="Line 10">
                <a:extLst>
                  <a:ext uri="{FF2B5EF4-FFF2-40B4-BE49-F238E27FC236}">
                    <a16:creationId xmlns:a16="http://schemas.microsoft.com/office/drawing/2014/main" id="{BA3D3D65-C793-4882-8CDC-4E3B77D9C6C4}"/>
                  </a:ext>
                </a:extLst>
              </p:cNvPr>
              <p:cNvSpPr>
                <a:spLocks noChangeShapeType="1"/>
              </p:cNvSpPr>
              <p:nvPr/>
            </p:nvSpPr>
            <p:spPr bwMode="auto">
              <a:xfrm>
                <a:off x="5468443" y="5543002"/>
                <a:ext cx="30479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236" name="Group 235">
              <a:extLst>
                <a:ext uri="{FF2B5EF4-FFF2-40B4-BE49-F238E27FC236}">
                  <a16:creationId xmlns:a16="http://schemas.microsoft.com/office/drawing/2014/main" id="{50A02F50-45A7-4B8A-83A9-075BEAE056E6}"/>
                </a:ext>
              </a:extLst>
            </p:cNvPr>
            <p:cNvGrpSpPr>
              <a:grpSpLocks noChangeAspect="1"/>
            </p:cNvGrpSpPr>
            <p:nvPr/>
          </p:nvGrpSpPr>
          <p:grpSpPr>
            <a:xfrm>
              <a:off x="3646206" y="6109142"/>
              <a:ext cx="272889" cy="361503"/>
              <a:chOff x="7063209" y="2163774"/>
              <a:chExt cx="658103" cy="834116"/>
            </a:xfrm>
          </p:grpSpPr>
          <p:sp>
            <p:nvSpPr>
              <p:cNvPr id="249" name="Freeform 29">
                <a:extLst>
                  <a:ext uri="{FF2B5EF4-FFF2-40B4-BE49-F238E27FC236}">
                    <a16:creationId xmlns:a16="http://schemas.microsoft.com/office/drawing/2014/main" id="{0C485EA4-70A3-472E-81B0-E1CA0B84BA72}"/>
                  </a:ext>
                </a:extLst>
              </p:cNvPr>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0" name="Freeform 30">
                <a:extLst>
                  <a:ext uri="{FF2B5EF4-FFF2-40B4-BE49-F238E27FC236}">
                    <a16:creationId xmlns:a16="http://schemas.microsoft.com/office/drawing/2014/main" id="{360A4EF5-5C0D-495D-95A4-B953EB99C051}"/>
                  </a:ext>
                </a:extLst>
              </p:cNvPr>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1" name="Rectangle 31">
                <a:extLst>
                  <a:ext uri="{FF2B5EF4-FFF2-40B4-BE49-F238E27FC236}">
                    <a16:creationId xmlns:a16="http://schemas.microsoft.com/office/drawing/2014/main" id="{BB9A1E6F-2FF5-4E43-B378-978FCAE60001}"/>
                  </a:ext>
                </a:extLst>
              </p:cNvPr>
              <p:cNvSpPr>
                <a:spLocks noChangeArrowheads="1"/>
              </p:cNvSpPr>
              <p:nvPr/>
            </p:nvSpPr>
            <p:spPr bwMode="auto">
              <a:xfrm>
                <a:off x="7155849" y="2376905"/>
                <a:ext cx="102229" cy="243795"/>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2" name="Rectangle 32">
                <a:extLst>
                  <a:ext uri="{FF2B5EF4-FFF2-40B4-BE49-F238E27FC236}">
                    <a16:creationId xmlns:a16="http://schemas.microsoft.com/office/drawing/2014/main" id="{7E44AF74-C82E-450B-802A-BDB2DC837B6F}"/>
                  </a:ext>
                </a:extLst>
              </p:cNvPr>
              <p:cNvSpPr>
                <a:spLocks noChangeArrowheads="1"/>
              </p:cNvSpPr>
              <p:nvPr/>
            </p:nvSpPr>
            <p:spPr bwMode="auto">
              <a:xfrm>
                <a:off x="7312388" y="2448970"/>
                <a:ext cx="76671" cy="171731"/>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3" name="Rectangle 33">
                <a:extLst>
                  <a:ext uri="{FF2B5EF4-FFF2-40B4-BE49-F238E27FC236}">
                    <a16:creationId xmlns:a16="http://schemas.microsoft.com/office/drawing/2014/main" id="{63D79709-55B7-4607-89C5-4EB332EA064F}"/>
                  </a:ext>
                </a:extLst>
              </p:cNvPr>
              <p:cNvSpPr>
                <a:spLocks noChangeArrowheads="1"/>
              </p:cNvSpPr>
              <p:nvPr/>
            </p:nvSpPr>
            <p:spPr bwMode="auto">
              <a:xfrm>
                <a:off x="7441772" y="2501103"/>
                <a:ext cx="65491" cy="119599"/>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4" name="Freeform 34">
                <a:extLst>
                  <a:ext uri="{FF2B5EF4-FFF2-40B4-BE49-F238E27FC236}">
                    <a16:creationId xmlns:a16="http://schemas.microsoft.com/office/drawing/2014/main" id="{990DBBAC-8250-436F-B962-43F2C4F3CBBC}"/>
                  </a:ext>
                </a:extLst>
              </p:cNvPr>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5" name="Line 35">
                <a:extLst>
                  <a:ext uri="{FF2B5EF4-FFF2-40B4-BE49-F238E27FC236}">
                    <a16:creationId xmlns:a16="http://schemas.microsoft.com/office/drawing/2014/main" id="{8F9F34FE-5000-46A8-8E4B-4597CA4A0648}"/>
                  </a:ext>
                </a:extLst>
              </p:cNvPr>
              <p:cNvSpPr>
                <a:spLocks noChangeShapeType="1"/>
              </p:cNvSpPr>
              <p:nvPr/>
            </p:nvSpPr>
            <p:spPr bwMode="auto">
              <a:xfrm flipH="1">
                <a:off x="715584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6" name="Line 36">
                <a:extLst>
                  <a:ext uri="{FF2B5EF4-FFF2-40B4-BE49-F238E27FC236}">
                    <a16:creationId xmlns:a16="http://schemas.microsoft.com/office/drawing/2014/main" id="{42F54E70-4371-4462-A9E6-AAC6C25AB316}"/>
                  </a:ext>
                </a:extLst>
              </p:cNvPr>
              <p:cNvSpPr>
                <a:spLocks noChangeShapeType="1"/>
              </p:cNvSpPr>
              <p:nvPr/>
            </p:nvSpPr>
            <p:spPr bwMode="auto">
              <a:xfrm flipH="1">
                <a:off x="7155849" y="2800098"/>
                <a:ext cx="13257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7" name="Line 37">
                <a:extLst>
                  <a:ext uri="{FF2B5EF4-FFF2-40B4-BE49-F238E27FC236}">
                    <a16:creationId xmlns:a16="http://schemas.microsoft.com/office/drawing/2014/main" id="{6D195BE0-F3BE-4A1E-A21E-BCA9993FBD7B}"/>
                  </a:ext>
                </a:extLst>
              </p:cNvPr>
              <p:cNvSpPr>
                <a:spLocks noChangeShapeType="1"/>
              </p:cNvSpPr>
              <p:nvPr/>
            </p:nvSpPr>
            <p:spPr bwMode="auto">
              <a:xfrm flipH="1">
                <a:off x="715584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8" name="Line 38">
                <a:extLst>
                  <a:ext uri="{FF2B5EF4-FFF2-40B4-BE49-F238E27FC236}">
                    <a16:creationId xmlns:a16="http://schemas.microsoft.com/office/drawing/2014/main" id="{7834645D-DEB3-4A30-B98F-BD0AECAACB09}"/>
                  </a:ext>
                </a:extLst>
              </p:cNvPr>
              <p:cNvSpPr>
                <a:spLocks noChangeShapeType="1"/>
              </p:cNvSpPr>
              <p:nvPr/>
            </p:nvSpPr>
            <p:spPr bwMode="auto">
              <a:xfrm flipH="1">
                <a:off x="744975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59" name="Line 39">
                <a:extLst>
                  <a:ext uri="{FF2B5EF4-FFF2-40B4-BE49-F238E27FC236}">
                    <a16:creationId xmlns:a16="http://schemas.microsoft.com/office/drawing/2014/main" id="{31A0AE21-A6EB-4EED-BB65-4F990664B3F9}"/>
                  </a:ext>
                </a:extLst>
              </p:cNvPr>
              <p:cNvSpPr>
                <a:spLocks noChangeShapeType="1"/>
              </p:cNvSpPr>
              <p:nvPr/>
            </p:nvSpPr>
            <p:spPr bwMode="auto">
              <a:xfrm flipH="1">
                <a:off x="7449759" y="2800098"/>
                <a:ext cx="134177"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60" name="Line 40">
                <a:extLst>
                  <a:ext uri="{FF2B5EF4-FFF2-40B4-BE49-F238E27FC236}">
                    <a16:creationId xmlns:a16="http://schemas.microsoft.com/office/drawing/2014/main" id="{55054C12-4E9B-40B9-AEB5-233A9F1EA012}"/>
                  </a:ext>
                </a:extLst>
              </p:cNvPr>
              <p:cNvSpPr>
                <a:spLocks noChangeShapeType="1"/>
              </p:cNvSpPr>
              <p:nvPr/>
            </p:nvSpPr>
            <p:spPr bwMode="auto">
              <a:xfrm flipH="1">
                <a:off x="744975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237" name="Group 236">
              <a:extLst>
                <a:ext uri="{FF2B5EF4-FFF2-40B4-BE49-F238E27FC236}">
                  <a16:creationId xmlns:a16="http://schemas.microsoft.com/office/drawing/2014/main" id="{A8278AB5-DCD6-42F0-8955-4F272BFE67EB}"/>
                </a:ext>
              </a:extLst>
            </p:cNvPr>
            <p:cNvGrpSpPr/>
            <p:nvPr/>
          </p:nvGrpSpPr>
          <p:grpSpPr>
            <a:xfrm>
              <a:off x="3626018" y="5411300"/>
              <a:ext cx="303954" cy="249439"/>
              <a:chOff x="997724" y="2784661"/>
              <a:chExt cx="817590" cy="670956"/>
            </a:xfrm>
          </p:grpSpPr>
          <p:sp>
            <p:nvSpPr>
              <p:cNvPr id="243" name="Oval 5">
                <a:extLst>
                  <a:ext uri="{FF2B5EF4-FFF2-40B4-BE49-F238E27FC236}">
                    <a16:creationId xmlns:a16="http://schemas.microsoft.com/office/drawing/2014/main" id="{0944E651-6DCA-4F35-A820-89A0CFF8C415}"/>
                  </a:ext>
                </a:extLst>
              </p:cNvPr>
              <p:cNvSpPr>
                <a:spLocks noChangeArrowheads="1"/>
              </p:cNvSpPr>
              <p:nvPr/>
            </p:nvSpPr>
            <p:spPr bwMode="auto">
              <a:xfrm>
                <a:off x="102567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44" name="Oval 6">
                <a:extLst>
                  <a:ext uri="{FF2B5EF4-FFF2-40B4-BE49-F238E27FC236}">
                    <a16:creationId xmlns:a16="http://schemas.microsoft.com/office/drawing/2014/main" id="{062AF2CB-579E-4906-97CE-32C036EE9C33}"/>
                  </a:ext>
                </a:extLst>
              </p:cNvPr>
              <p:cNvSpPr>
                <a:spLocks noChangeArrowheads="1"/>
              </p:cNvSpPr>
              <p:nvPr/>
            </p:nvSpPr>
            <p:spPr bwMode="auto">
              <a:xfrm>
                <a:off x="157073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45" name="Freeform 7">
                <a:extLst>
                  <a:ext uri="{FF2B5EF4-FFF2-40B4-BE49-F238E27FC236}">
                    <a16:creationId xmlns:a16="http://schemas.microsoft.com/office/drawing/2014/main" id="{A6D53877-8C9F-458F-9AAC-0BE922381FDC}"/>
                  </a:ext>
                </a:extLst>
              </p:cNvPr>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46" name="Oval 8">
                <a:extLst>
                  <a:ext uri="{FF2B5EF4-FFF2-40B4-BE49-F238E27FC236}">
                    <a16:creationId xmlns:a16="http://schemas.microsoft.com/office/drawing/2014/main" id="{F7DCF107-831A-4B8B-BA89-6948E4D5D17C}"/>
                  </a:ext>
                </a:extLst>
              </p:cNvPr>
              <p:cNvSpPr>
                <a:spLocks noChangeArrowheads="1"/>
              </p:cNvSpPr>
              <p:nvPr/>
            </p:nvSpPr>
            <p:spPr bwMode="auto">
              <a:xfrm>
                <a:off x="1270254" y="2999231"/>
                <a:ext cx="272530" cy="269064"/>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47" name="Freeform 9">
                <a:extLst>
                  <a:ext uri="{FF2B5EF4-FFF2-40B4-BE49-F238E27FC236}">
                    <a16:creationId xmlns:a16="http://schemas.microsoft.com/office/drawing/2014/main" id="{065CCE0C-30A8-4CD3-B861-6E1093EC8DEE}"/>
                  </a:ext>
                </a:extLst>
              </p:cNvPr>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248" name="Freeform 10">
                <a:extLst>
                  <a:ext uri="{FF2B5EF4-FFF2-40B4-BE49-F238E27FC236}">
                    <a16:creationId xmlns:a16="http://schemas.microsoft.com/office/drawing/2014/main" id="{977949F8-76D3-4655-9D83-154C90C3F6A9}"/>
                  </a:ext>
                </a:extLst>
              </p:cNvPr>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238" name="Group 237">
              <a:extLst>
                <a:ext uri="{FF2B5EF4-FFF2-40B4-BE49-F238E27FC236}">
                  <a16:creationId xmlns:a16="http://schemas.microsoft.com/office/drawing/2014/main" id="{899E37FE-8CC1-4DEE-9C7B-3AAD4D2FC722}"/>
                </a:ext>
              </a:extLst>
            </p:cNvPr>
            <p:cNvGrpSpPr>
              <a:grpSpLocks noChangeAspect="1"/>
            </p:cNvGrpSpPr>
            <p:nvPr/>
          </p:nvGrpSpPr>
          <p:grpSpPr>
            <a:xfrm>
              <a:off x="3996485" y="5750937"/>
              <a:ext cx="327467" cy="322767"/>
              <a:chOff x="9168011" y="5170699"/>
              <a:chExt cx="665163" cy="655622"/>
            </a:xfrm>
          </p:grpSpPr>
          <p:sp>
            <p:nvSpPr>
              <p:cNvPr id="239" name="Freeform 44">
                <a:extLst>
                  <a:ext uri="{FF2B5EF4-FFF2-40B4-BE49-F238E27FC236}">
                    <a16:creationId xmlns:a16="http://schemas.microsoft.com/office/drawing/2014/main" id="{D0C72C91-A0D1-4E80-B60D-9E50B833CD3A}"/>
                  </a:ext>
                </a:extLst>
              </p:cNvPr>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EAEAEA">
                  <a:lumMod val="50000"/>
                </a:srgbClr>
              </a:solid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240" name="Freeform 45">
                <a:extLst>
                  <a:ext uri="{FF2B5EF4-FFF2-40B4-BE49-F238E27FC236}">
                    <a16:creationId xmlns:a16="http://schemas.microsoft.com/office/drawing/2014/main" id="{13A75357-DA7E-4466-8FED-148591734A1F}"/>
                  </a:ext>
                </a:extLst>
              </p:cNvPr>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241" name="Freeform 46">
                <a:extLst>
                  <a:ext uri="{FF2B5EF4-FFF2-40B4-BE49-F238E27FC236}">
                    <a16:creationId xmlns:a16="http://schemas.microsoft.com/office/drawing/2014/main" id="{8D33E7CA-58D0-4D36-9003-538E3BF9735F}"/>
                  </a:ext>
                </a:extLst>
              </p:cNvPr>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242" name="Freeform 47">
                <a:extLst>
                  <a:ext uri="{FF2B5EF4-FFF2-40B4-BE49-F238E27FC236}">
                    <a16:creationId xmlns:a16="http://schemas.microsoft.com/office/drawing/2014/main" id="{E07FA19C-B54D-4D9D-A00F-EC259EF431A5}"/>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grpSp>
      </p:grpSp>
      <p:sp>
        <p:nvSpPr>
          <p:cNvPr id="267" name="Text">
            <a:extLst>
              <a:ext uri="{FF2B5EF4-FFF2-40B4-BE49-F238E27FC236}">
                <a16:creationId xmlns:a16="http://schemas.microsoft.com/office/drawing/2014/main" id="{7A7CC0C1-67C2-45DB-B827-32241878D79B}"/>
              </a:ext>
            </a:extLst>
          </p:cNvPr>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algn="r" defTabSz="913841" fontAlgn="base">
              <a:lnSpc>
                <a:spcPct val="90000"/>
              </a:lnSpc>
              <a:spcBef>
                <a:spcPct val="0"/>
              </a:spcBef>
              <a:spcAft>
                <a:spcPct val="0"/>
              </a:spcAft>
            </a:pPr>
            <a:r>
              <a:rPr lang="en-US" sz="1568" kern="0" spc="-49">
                <a:solidFill>
                  <a:srgbClr val="505050"/>
                </a:solidFill>
                <a:latin typeface="Segoe UI Semilight"/>
              </a:rPr>
              <a:t>On-premises</a:t>
            </a:r>
            <a:endParaRPr lang="en-US" kern="0" spc="-49">
              <a:solidFill>
                <a:srgbClr val="505050"/>
              </a:solidFill>
              <a:latin typeface="Segoe UI Semilight"/>
            </a:endParaRPr>
          </a:p>
        </p:txBody>
      </p:sp>
      <p:grpSp>
        <p:nvGrpSpPr>
          <p:cNvPr id="268" name="Group 267">
            <a:extLst>
              <a:ext uri="{FF2B5EF4-FFF2-40B4-BE49-F238E27FC236}">
                <a16:creationId xmlns:a16="http://schemas.microsoft.com/office/drawing/2014/main" id="{FD9997EA-C923-4DA7-9F78-8F64389E7936}"/>
              </a:ext>
            </a:extLst>
          </p:cNvPr>
          <p:cNvGrpSpPr>
            <a:grpSpLocks noChangeAspect="1"/>
          </p:cNvGrpSpPr>
          <p:nvPr/>
        </p:nvGrpSpPr>
        <p:grpSpPr>
          <a:xfrm>
            <a:off x="9006235" y="472292"/>
            <a:ext cx="521208" cy="521208"/>
            <a:chOff x="5382481" y="1937866"/>
            <a:chExt cx="1143000" cy="1143000"/>
          </a:xfrm>
        </p:grpSpPr>
        <p:sp>
          <p:nvSpPr>
            <p:cNvPr id="269" name="Oval 268">
              <a:extLst>
                <a:ext uri="{FF2B5EF4-FFF2-40B4-BE49-F238E27FC236}">
                  <a16:creationId xmlns:a16="http://schemas.microsoft.com/office/drawing/2014/main" id="{2C7CCDDE-C6B5-4115-A259-F53896C379C5}"/>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70" name="Oval 269">
              <a:extLst>
                <a:ext uri="{FF2B5EF4-FFF2-40B4-BE49-F238E27FC236}">
                  <a16:creationId xmlns:a16="http://schemas.microsoft.com/office/drawing/2014/main" id="{50E94BFB-9CB4-4C0F-AB63-D11335ECAC09}"/>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71" name="Freeform: Shape 270">
              <a:extLst>
                <a:ext uri="{FF2B5EF4-FFF2-40B4-BE49-F238E27FC236}">
                  <a16:creationId xmlns:a16="http://schemas.microsoft.com/office/drawing/2014/main" id="{17BB5D9B-D967-4F25-9C2E-E53CB5891AB9}"/>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2" name="Freeform: Shape 271">
              <a:extLst>
                <a:ext uri="{FF2B5EF4-FFF2-40B4-BE49-F238E27FC236}">
                  <a16:creationId xmlns:a16="http://schemas.microsoft.com/office/drawing/2014/main" id="{470FA952-EE79-4663-850D-028842D48E9D}"/>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sp>
        <p:nvSpPr>
          <p:cNvPr id="273" name="Rectangle 272">
            <a:extLst>
              <a:ext uri="{FF2B5EF4-FFF2-40B4-BE49-F238E27FC236}">
                <a16:creationId xmlns:a16="http://schemas.microsoft.com/office/drawing/2014/main" id="{B37B2C47-702F-4511-8683-A18F4D491492}"/>
              </a:ext>
            </a:extLst>
          </p:cNvPr>
          <p:cNvSpPr/>
          <p:nvPr/>
        </p:nvSpPr>
        <p:spPr>
          <a:xfrm>
            <a:off x="4393824" y="7123257"/>
            <a:ext cx="3404353" cy="362072"/>
          </a:xfrm>
          <a:prstGeom prst="rect">
            <a:avLst/>
          </a:prstGeom>
        </p:spPr>
        <p:txBody>
          <a:bodyPr wrap="none">
            <a:spAutoFit/>
          </a:bodyPr>
          <a:lstStyle/>
          <a:p>
            <a:r>
              <a:rPr lang="en-US">
                <a:solidFill>
                  <a:srgbClr val="353535"/>
                </a:solidFill>
                <a:latin typeface="Segoe UI Semilight"/>
              </a:rPr>
              <a:t>Organization and social identities</a:t>
            </a:r>
          </a:p>
        </p:txBody>
      </p:sp>
      <p:sp>
        <p:nvSpPr>
          <p:cNvPr id="274" name="Rectangle 273">
            <a:extLst>
              <a:ext uri="{FF2B5EF4-FFF2-40B4-BE49-F238E27FC236}">
                <a16:creationId xmlns:a16="http://schemas.microsoft.com/office/drawing/2014/main" id="{C1937121-9FA8-462C-A67F-9E33B8DC723B}"/>
              </a:ext>
            </a:extLst>
          </p:cNvPr>
          <p:cNvSpPr/>
          <p:nvPr/>
        </p:nvSpPr>
        <p:spPr>
          <a:xfrm>
            <a:off x="3700184" y="3202706"/>
            <a:ext cx="4791633" cy="454420"/>
          </a:xfrm>
          <a:prstGeom prst="rect">
            <a:avLst/>
          </a:prstGeom>
        </p:spPr>
        <p:txBody>
          <a:bodyPr wrap="none">
            <a:spAutoFit/>
          </a:bodyPr>
          <a:lstStyle/>
          <a:p>
            <a:r>
              <a:rPr lang="en-US" sz="2353" spc="-98">
                <a:solidFill>
                  <a:srgbClr val="353535"/>
                </a:solidFill>
                <a:latin typeface="Segoe UI Semibold" panose="020B0702040204020203" pitchFamily="34" charset="0"/>
                <a:cs typeface="Segoe UI Semibold" panose="020B0702040204020203" pitchFamily="34" charset="0"/>
              </a:rPr>
              <a:t>INTERNET OF THINGS (IOT) DEVICES</a:t>
            </a:r>
          </a:p>
        </p:txBody>
      </p:sp>
      <p:grpSp>
        <p:nvGrpSpPr>
          <p:cNvPr id="275" name="Group 274">
            <a:extLst>
              <a:ext uri="{FF2B5EF4-FFF2-40B4-BE49-F238E27FC236}">
                <a16:creationId xmlns:a16="http://schemas.microsoft.com/office/drawing/2014/main" id="{4B3D0393-6EF8-460D-81FB-825734985B75}"/>
              </a:ext>
            </a:extLst>
          </p:cNvPr>
          <p:cNvGrpSpPr>
            <a:grpSpLocks noChangeAspect="1"/>
          </p:cNvGrpSpPr>
          <p:nvPr/>
        </p:nvGrpSpPr>
        <p:grpSpPr>
          <a:xfrm>
            <a:off x="4630241" y="603272"/>
            <a:ext cx="432015" cy="432015"/>
            <a:chOff x="5800549" y="3375773"/>
            <a:chExt cx="914400" cy="914400"/>
          </a:xfrm>
        </p:grpSpPr>
        <p:sp>
          <p:nvSpPr>
            <p:cNvPr id="276" name="Freeform 5">
              <a:extLst>
                <a:ext uri="{FF2B5EF4-FFF2-40B4-BE49-F238E27FC236}">
                  <a16:creationId xmlns:a16="http://schemas.microsoft.com/office/drawing/2014/main" id="{D2D6FC90-595C-442C-AA1E-6D8175D8CFC5}"/>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77" name="Freeform 131">
              <a:extLst>
                <a:ext uri="{FF2B5EF4-FFF2-40B4-BE49-F238E27FC236}">
                  <a16:creationId xmlns:a16="http://schemas.microsoft.com/office/drawing/2014/main" id="{36A81714-C75B-49D7-BFF1-A699447FD181}"/>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281" name="Group 280">
            <a:extLst>
              <a:ext uri="{FF2B5EF4-FFF2-40B4-BE49-F238E27FC236}">
                <a16:creationId xmlns:a16="http://schemas.microsoft.com/office/drawing/2014/main" id="{D4F3E891-1F4F-4DB2-B1D1-676585290286}"/>
              </a:ext>
            </a:extLst>
          </p:cNvPr>
          <p:cNvGrpSpPr/>
          <p:nvPr/>
        </p:nvGrpSpPr>
        <p:grpSpPr>
          <a:xfrm>
            <a:off x="1196930" y="3940069"/>
            <a:ext cx="432014" cy="432014"/>
            <a:chOff x="2298257" y="3149636"/>
            <a:chExt cx="1143000" cy="1143000"/>
          </a:xfrm>
        </p:grpSpPr>
        <p:sp>
          <p:nvSpPr>
            <p:cNvPr id="282" name="Freeform 5">
              <a:extLst>
                <a:ext uri="{FF2B5EF4-FFF2-40B4-BE49-F238E27FC236}">
                  <a16:creationId xmlns:a16="http://schemas.microsoft.com/office/drawing/2014/main" id="{2F05A238-789E-4C55-A3CD-C553BB343E1F}"/>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pic>
          <p:nvPicPr>
            <p:cNvPr id="283" name="Picture 282">
              <a:extLst>
                <a:ext uri="{FF2B5EF4-FFF2-40B4-BE49-F238E27FC236}">
                  <a16:creationId xmlns:a16="http://schemas.microsoft.com/office/drawing/2014/main" id="{19161B97-CD9F-49D3-99AE-FD45B37B41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291" name="Group 290">
            <a:extLst>
              <a:ext uri="{FF2B5EF4-FFF2-40B4-BE49-F238E27FC236}">
                <a16:creationId xmlns:a16="http://schemas.microsoft.com/office/drawing/2014/main" id="{37131CF1-EA61-4C36-8488-F40B479463D9}"/>
              </a:ext>
            </a:extLst>
          </p:cNvPr>
          <p:cNvGrpSpPr>
            <a:grpSpLocks noChangeAspect="1"/>
          </p:cNvGrpSpPr>
          <p:nvPr/>
        </p:nvGrpSpPr>
        <p:grpSpPr>
          <a:xfrm>
            <a:off x="11184851" y="3107086"/>
            <a:ext cx="521208" cy="521208"/>
            <a:chOff x="7303803" y="1980788"/>
            <a:chExt cx="1143000" cy="1143000"/>
          </a:xfrm>
        </p:grpSpPr>
        <p:sp>
          <p:nvSpPr>
            <p:cNvPr id="292" name="Oval 291">
              <a:extLst>
                <a:ext uri="{FF2B5EF4-FFF2-40B4-BE49-F238E27FC236}">
                  <a16:creationId xmlns:a16="http://schemas.microsoft.com/office/drawing/2014/main" id="{683630C5-98E1-4DBD-8BF7-C91461AC55DC}"/>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93" name="Oval 292">
              <a:extLst>
                <a:ext uri="{FF2B5EF4-FFF2-40B4-BE49-F238E27FC236}">
                  <a16:creationId xmlns:a16="http://schemas.microsoft.com/office/drawing/2014/main" id="{B970AEBF-6122-4712-B8F1-FC650EE6A3B8}"/>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4" name="Freeform: Shape 293">
              <a:extLst>
                <a:ext uri="{FF2B5EF4-FFF2-40B4-BE49-F238E27FC236}">
                  <a16:creationId xmlns:a16="http://schemas.microsoft.com/office/drawing/2014/main" id="{56D35973-D5D3-47B0-87DA-42EAB3E47A27}"/>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295" name="Picture 294">
              <a:extLst>
                <a:ext uri="{FF2B5EF4-FFF2-40B4-BE49-F238E27FC236}">
                  <a16:creationId xmlns:a16="http://schemas.microsoft.com/office/drawing/2014/main" id="{70A081F4-2914-43CF-9754-95324F6E38FB}"/>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296" name="Group 295">
            <a:extLst>
              <a:ext uri="{FF2B5EF4-FFF2-40B4-BE49-F238E27FC236}">
                <a16:creationId xmlns:a16="http://schemas.microsoft.com/office/drawing/2014/main" id="{25C7CA50-7ED2-4F91-AA2B-AC032201C1F8}"/>
              </a:ext>
            </a:extLst>
          </p:cNvPr>
          <p:cNvGrpSpPr>
            <a:grpSpLocks noChangeAspect="1"/>
          </p:cNvGrpSpPr>
          <p:nvPr/>
        </p:nvGrpSpPr>
        <p:grpSpPr>
          <a:xfrm>
            <a:off x="1252238" y="964850"/>
            <a:ext cx="521208" cy="521208"/>
            <a:chOff x="3461159" y="1980788"/>
            <a:chExt cx="1143000" cy="1143000"/>
          </a:xfrm>
        </p:grpSpPr>
        <p:sp>
          <p:nvSpPr>
            <p:cNvPr id="297" name="Oval 296">
              <a:extLst>
                <a:ext uri="{FF2B5EF4-FFF2-40B4-BE49-F238E27FC236}">
                  <a16:creationId xmlns:a16="http://schemas.microsoft.com/office/drawing/2014/main" id="{07C14F85-76C9-47F9-B4ED-4F21C8DC4AC3}"/>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98" name="Oval 297">
              <a:extLst>
                <a:ext uri="{FF2B5EF4-FFF2-40B4-BE49-F238E27FC236}">
                  <a16:creationId xmlns:a16="http://schemas.microsoft.com/office/drawing/2014/main" id="{330C9662-7C97-4418-852A-2A5BC4F880CB}"/>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99" name="Freeform: Shape 298">
              <a:extLst>
                <a:ext uri="{FF2B5EF4-FFF2-40B4-BE49-F238E27FC236}">
                  <a16:creationId xmlns:a16="http://schemas.microsoft.com/office/drawing/2014/main" id="{6F7B32EC-0CA0-4131-BE63-6BF4D49CD128}"/>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00" name="Picture 299">
              <a:extLst>
                <a:ext uri="{FF2B5EF4-FFF2-40B4-BE49-F238E27FC236}">
                  <a16:creationId xmlns:a16="http://schemas.microsoft.com/office/drawing/2014/main" id="{40076E7E-053D-4CEA-904E-9D358A60EDD2}"/>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p:spPr>
        </p:pic>
      </p:grpSp>
      <p:grpSp>
        <p:nvGrpSpPr>
          <p:cNvPr id="301" name="Group 300">
            <a:extLst>
              <a:ext uri="{FF2B5EF4-FFF2-40B4-BE49-F238E27FC236}">
                <a16:creationId xmlns:a16="http://schemas.microsoft.com/office/drawing/2014/main" id="{9374ADD3-1FA1-465E-8888-5D0BDA775480}"/>
              </a:ext>
            </a:extLst>
          </p:cNvPr>
          <p:cNvGrpSpPr>
            <a:grpSpLocks noChangeAspect="1"/>
          </p:cNvGrpSpPr>
          <p:nvPr/>
        </p:nvGrpSpPr>
        <p:grpSpPr>
          <a:xfrm>
            <a:off x="10109726" y="5935794"/>
            <a:ext cx="521208" cy="521208"/>
            <a:chOff x="8264466" y="3846864"/>
            <a:chExt cx="1143000" cy="1143000"/>
          </a:xfrm>
        </p:grpSpPr>
        <p:sp>
          <p:nvSpPr>
            <p:cNvPr id="302" name="Oval 301">
              <a:extLst>
                <a:ext uri="{FF2B5EF4-FFF2-40B4-BE49-F238E27FC236}">
                  <a16:creationId xmlns:a16="http://schemas.microsoft.com/office/drawing/2014/main" id="{CE47693F-B59A-4089-9C0F-374770328212}"/>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03" name="Group 302">
              <a:extLst>
                <a:ext uri="{FF2B5EF4-FFF2-40B4-BE49-F238E27FC236}">
                  <a16:creationId xmlns:a16="http://schemas.microsoft.com/office/drawing/2014/main" id="{15255143-AA07-4012-BE7D-9576E872F6BD}"/>
                </a:ext>
              </a:extLst>
            </p:cNvPr>
            <p:cNvGrpSpPr/>
            <p:nvPr/>
          </p:nvGrpSpPr>
          <p:grpSpPr>
            <a:xfrm>
              <a:off x="8532489" y="3955366"/>
              <a:ext cx="606954" cy="950742"/>
              <a:chOff x="9233375" y="2727900"/>
              <a:chExt cx="408814" cy="640372"/>
            </a:xfrm>
          </p:grpSpPr>
          <p:sp>
            <p:nvSpPr>
              <p:cNvPr id="305" name="Oval 304">
                <a:extLst>
                  <a:ext uri="{FF2B5EF4-FFF2-40B4-BE49-F238E27FC236}">
                    <a16:creationId xmlns:a16="http://schemas.microsoft.com/office/drawing/2014/main" id="{329E1D8F-E85D-47D4-9EB8-22D2E32A26B5}"/>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06" name="Freeform: Shape 305">
                <a:extLst>
                  <a:ext uri="{FF2B5EF4-FFF2-40B4-BE49-F238E27FC236}">
                    <a16:creationId xmlns:a16="http://schemas.microsoft.com/office/drawing/2014/main" id="{ACB97B98-E292-4C65-B01A-C89864FF9B9E}"/>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04" name="Picture 303">
              <a:extLst>
                <a:ext uri="{FF2B5EF4-FFF2-40B4-BE49-F238E27FC236}">
                  <a16:creationId xmlns:a16="http://schemas.microsoft.com/office/drawing/2014/main" id="{E56CE62D-63E9-482E-A268-4803A4B8F9F4}"/>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307" name="Group 306">
            <a:extLst>
              <a:ext uri="{FF2B5EF4-FFF2-40B4-BE49-F238E27FC236}">
                <a16:creationId xmlns:a16="http://schemas.microsoft.com/office/drawing/2014/main" id="{A09E8240-046C-47AD-994F-950E5410A3BE}"/>
              </a:ext>
            </a:extLst>
          </p:cNvPr>
          <p:cNvGrpSpPr>
            <a:grpSpLocks noChangeAspect="1"/>
          </p:cNvGrpSpPr>
          <p:nvPr/>
        </p:nvGrpSpPr>
        <p:grpSpPr>
          <a:xfrm>
            <a:off x="5860901" y="5901080"/>
            <a:ext cx="521208" cy="521208"/>
            <a:chOff x="6343142" y="3846574"/>
            <a:chExt cx="1143000" cy="1143000"/>
          </a:xfrm>
        </p:grpSpPr>
        <p:sp>
          <p:nvSpPr>
            <p:cNvPr id="308" name="Oval 307">
              <a:extLst>
                <a:ext uri="{FF2B5EF4-FFF2-40B4-BE49-F238E27FC236}">
                  <a16:creationId xmlns:a16="http://schemas.microsoft.com/office/drawing/2014/main" id="{93B308E8-420D-4241-929A-0653C57F421F}"/>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09" name="Oval 308">
              <a:extLst>
                <a:ext uri="{FF2B5EF4-FFF2-40B4-BE49-F238E27FC236}">
                  <a16:creationId xmlns:a16="http://schemas.microsoft.com/office/drawing/2014/main" id="{3F6FC157-FD32-4B74-B3BE-60FC1258028C}"/>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10" name="Freeform: Shape 309">
              <a:extLst>
                <a:ext uri="{FF2B5EF4-FFF2-40B4-BE49-F238E27FC236}">
                  <a16:creationId xmlns:a16="http://schemas.microsoft.com/office/drawing/2014/main" id="{5EC263F4-DEF8-44CA-94E2-727262C70D56}"/>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11" name="Picture 310">
              <a:extLst>
                <a:ext uri="{FF2B5EF4-FFF2-40B4-BE49-F238E27FC236}">
                  <a16:creationId xmlns:a16="http://schemas.microsoft.com/office/drawing/2014/main" id="{EBA3316C-D126-4CA8-815D-17AB0DC2715F}"/>
                </a:ext>
              </a:extLst>
            </p:cNvPr>
            <p:cNvPicPr>
              <a:picLocks noChangeAspect="1"/>
            </p:cNvPicPr>
            <p:nvPr/>
          </p:nvPicPr>
          <p:blipFill>
            <a:blip r:embed="rId8"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312" name="Group 311">
            <a:extLst>
              <a:ext uri="{FF2B5EF4-FFF2-40B4-BE49-F238E27FC236}">
                <a16:creationId xmlns:a16="http://schemas.microsoft.com/office/drawing/2014/main" id="{3FD9A124-FDCF-41E5-9B20-2CB337244B6A}"/>
              </a:ext>
            </a:extLst>
          </p:cNvPr>
          <p:cNvGrpSpPr>
            <a:grpSpLocks noChangeAspect="1"/>
          </p:cNvGrpSpPr>
          <p:nvPr/>
        </p:nvGrpSpPr>
        <p:grpSpPr>
          <a:xfrm>
            <a:off x="1450256" y="4896439"/>
            <a:ext cx="521208" cy="521208"/>
            <a:chOff x="4421820" y="3837665"/>
            <a:chExt cx="1143000" cy="1143000"/>
          </a:xfrm>
        </p:grpSpPr>
        <p:sp>
          <p:nvSpPr>
            <p:cNvPr id="313" name="Oval 312">
              <a:extLst>
                <a:ext uri="{FF2B5EF4-FFF2-40B4-BE49-F238E27FC236}">
                  <a16:creationId xmlns:a16="http://schemas.microsoft.com/office/drawing/2014/main" id="{5000A5B2-7511-4B84-8681-F9CE1E8747B8}"/>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14" name="Group 313">
              <a:extLst>
                <a:ext uri="{FF2B5EF4-FFF2-40B4-BE49-F238E27FC236}">
                  <a16:creationId xmlns:a16="http://schemas.microsoft.com/office/drawing/2014/main" id="{F12BC2E9-A836-433D-BB6B-556196E72E48}"/>
                </a:ext>
              </a:extLst>
            </p:cNvPr>
            <p:cNvGrpSpPr/>
            <p:nvPr/>
          </p:nvGrpSpPr>
          <p:grpSpPr>
            <a:xfrm>
              <a:off x="4695928" y="3929384"/>
              <a:ext cx="606954" cy="950742"/>
              <a:chOff x="923401" y="1750320"/>
              <a:chExt cx="606954" cy="950742"/>
            </a:xfrm>
          </p:grpSpPr>
          <p:sp>
            <p:nvSpPr>
              <p:cNvPr id="316" name="Oval 315">
                <a:extLst>
                  <a:ext uri="{FF2B5EF4-FFF2-40B4-BE49-F238E27FC236}">
                    <a16:creationId xmlns:a16="http://schemas.microsoft.com/office/drawing/2014/main" id="{1977D512-9482-43D6-8E20-663FFCA99A24}"/>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17" name="Freeform: Shape 316">
                <a:extLst>
                  <a:ext uri="{FF2B5EF4-FFF2-40B4-BE49-F238E27FC236}">
                    <a16:creationId xmlns:a16="http://schemas.microsoft.com/office/drawing/2014/main" id="{9139C1FD-7436-4045-8EDC-8E75B8A62638}"/>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15" name="Picture 314">
              <a:extLst>
                <a:ext uri="{FF2B5EF4-FFF2-40B4-BE49-F238E27FC236}">
                  <a16:creationId xmlns:a16="http://schemas.microsoft.com/office/drawing/2014/main" id="{D526CFB4-4824-4104-A3E6-9A6FB9F9583A}"/>
                </a:ext>
              </a:extLst>
            </p:cNvPr>
            <p:cNvPicPr>
              <a:picLocks noChangeAspect="1"/>
            </p:cNvPicPr>
            <p:nvPr/>
          </p:nvPicPr>
          <p:blipFill>
            <a:blip r:embed="rId9"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318" name="Group 317">
            <a:extLst>
              <a:ext uri="{FF2B5EF4-FFF2-40B4-BE49-F238E27FC236}">
                <a16:creationId xmlns:a16="http://schemas.microsoft.com/office/drawing/2014/main" id="{8ADB13B9-6ACC-4B05-86F3-44633D4DB512}"/>
              </a:ext>
            </a:extLst>
          </p:cNvPr>
          <p:cNvGrpSpPr/>
          <p:nvPr/>
        </p:nvGrpSpPr>
        <p:grpSpPr>
          <a:xfrm>
            <a:off x="5463719" y="1819976"/>
            <a:ext cx="1124712" cy="1124712"/>
            <a:chOff x="5611725" y="1819976"/>
            <a:chExt cx="1124712" cy="1124712"/>
          </a:xfrm>
        </p:grpSpPr>
        <p:sp>
          <p:nvSpPr>
            <p:cNvPr id="319" name="Oval 318">
              <a:extLst>
                <a:ext uri="{FF2B5EF4-FFF2-40B4-BE49-F238E27FC236}">
                  <a16:creationId xmlns:a16="http://schemas.microsoft.com/office/drawing/2014/main" id="{D60D7F5E-28B6-4379-8645-B0E6D3C77701}"/>
                </a:ext>
              </a:extLst>
            </p:cNvPr>
            <p:cNvSpPr>
              <a:spLocks noChangeAspect="1"/>
            </p:cNvSpPr>
            <p:nvPr/>
          </p:nvSpPr>
          <p:spPr bwMode="auto">
            <a:xfrm>
              <a:off x="5611725"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0" name="Picture 319">
              <a:extLst>
                <a:ext uri="{FF2B5EF4-FFF2-40B4-BE49-F238E27FC236}">
                  <a16:creationId xmlns:a16="http://schemas.microsoft.com/office/drawing/2014/main" id="{26F8DF67-88B6-4ED0-B9C6-D41ECA3BF56E}"/>
                </a:ext>
              </a:extLst>
            </p:cNvPr>
            <p:cNvPicPr>
              <a:picLocks noChangeAspect="1"/>
            </p:cNvPicPr>
            <p:nvPr/>
          </p:nvPicPr>
          <p:blipFill>
            <a:blip r:embed="rId10"/>
            <a:stretch>
              <a:fillRect/>
            </a:stretch>
          </p:blipFill>
          <p:spPr>
            <a:xfrm>
              <a:off x="5873788" y="2082039"/>
              <a:ext cx="600586" cy="600586"/>
            </a:xfrm>
            <a:prstGeom prst="rect">
              <a:avLst/>
            </a:prstGeom>
          </p:spPr>
        </p:pic>
      </p:grpSp>
      <p:grpSp>
        <p:nvGrpSpPr>
          <p:cNvPr id="321" name="Group 320">
            <a:extLst>
              <a:ext uri="{FF2B5EF4-FFF2-40B4-BE49-F238E27FC236}">
                <a16:creationId xmlns:a16="http://schemas.microsoft.com/office/drawing/2014/main" id="{6E74471E-DCB4-40CD-9EC8-9B1F1418F6B2}"/>
              </a:ext>
            </a:extLst>
          </p:cNvPr>
          <p:cNvGrpSpPr/>
          <p:nvPr/>
        </p:nvGrpSpPr>
        <p:grpSpPr>
          <a:xfrm>
            <a:off x="3686076" y="1836527"/>
            <a:ext cx="1124712" cy="1124712"/>
            <a:chOff x="4047968" y="1819976"/>
            <a:chExt cx="1124712" cy="1124712"/>
          </a:xfrm>
          <a:solidFill>
            <a:srgbClr val="F2F2F2"/>
          </a:solidFill>
        </p:grpSpPr>
        <p:sp>
          <p:nvSpPr>
            <p:cNvPr id="322" name="Oval 321">
              <a:extLst>
                <a:ext uri="{FF2B5EF4-FFF2-40B4-BE49-F238E27FC236}">
                  <a16:creationId xmlns:a16="http://schemas.microsoft.com/office/drawing/2014/main" id="{322EB314-37CF-4F32-8203-CA640AB0773E}"/>
                </a:ext>
              </a:extLst>
            </p:cNvPr>
            <p:cNvSpPr>
              <a:spLocks noChangeAspect="1"/>
            </p:cNvSpPr>
            <p:nvPr/>
          </p:nvSpPr>
          <p:spPr bwMode="auto">
            <a:xfrm>
              <a:off x="4047968" y="1819976"/>
              <a:ext cx="1124712" cy="1124712"/>
            </a:xfrm>
            <a:prstGeom prst="ellipse">
              <a:avLst/>
            </a:prstGeom>
            <a:grp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3" name="Picture 322">
              <a:extLst>
                <a:ext uri="{FF2B5EF4-FFF2-40B4-BE49-F238E27FC236}">
                  <a16:creationId xmlns:a16="http://schemas.microsoft.com/office/drawing/2014/main" id="{EA762C00-2D38-433F-BFE7-0154D420BD26}"/>
                </a:ext>
              </a:extLst>
            </p:cNvPr>
            <p:cNvPicPr>
              <a:picLocks noChangeAspect="1"/>
            </p:cNvPicPr>
            <p:nvPr/>
          </p:nvPicPr>
          <p:blipFill>
            <a:blip r:embed="rId11"/>
            <a:stretch>
              <a:fillRect/>
            </a:stretch>
          </p:blipFill>
          <p:spPr>
            <a:xfrm>
              <a:off x="4310031" y="2082039"/>
              <a:ext cx="600586" cy="600586"/>
            </a:xfrm>
            <a:prstGeom prst="rect">
              <a:avLst/>
            </a:prstGeom>
            <a:grpFill/>
          </p:spPr>
        </p:pic>
      </p:grpSp>
      <p:grpSp>
        <p:nvGrpSpPr>
          <p:cNvPr id="327" name="Group 326">
            <a:extLst>
              <a:ext uri="{FF2B5EF4-FFF2-40B4-BE49-F238E27FC236}">
                <a16:creationId xmlns:a16="http://schemas.microsoft.com/office/drawing/2014/main" id="{EBB3836A-87D7-48F2-88FA-A73F4306A493}"/>
              </a:ext>
            </a:extLst>
          </p:cNvPr>
          <p:cNvGrpSpPr/>
          <p:nvPr/>
        </p:nvGrpSpPr>
        <p:grpSpPr>
          <a:xfrm>
            <a:off x="7259412" y="1819976"/>
            <a:ext cx="1124712" cy="1124712"/>
            <a:chOff x="7259412" y="1819976"/>
            <a:chExt cx="1124712" cy="1124712"/>
          </a:xfrm>
        </p:grpSpPr>
        <p:sp>
          <p:nvSpPr>
            <p:cNvPr id="328" name="Oval 327">
              <a:extLst>
                <a:ext uri="{FF2B5EF4-FFF2-40B4-BE49-F238E27FC236}">
                  <a16:creationId xmlns:a16="http://schemas.microsoft.com/office/drawing/2014/main" id="{FB3F781E-8F20-4E93-9067-53EA8F0D3CE8}"/>
                </a:ext>
              </a:extLst>
            </p:cNvPr>
            <p:cNvSpPr>
              <a:spLocks noChangeAspect="1"/>
            </p:cNvSpPr>
            <p:nvPr/>
          </p:nvSpPr>
          <p:spPr bwMode="auto">
            <a:xfrm>
              <a:off x="7259412"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9" name="Picture 328">
              <a:extLst>
                <a:ext uri="{FF2B5EF4-FFF2-40B4-BE49-F238E27FC236}">
                  <a16:creationId xmlns:a16="http://schemas.microsoft.com/office/drawing/2014/main" id="{DD81445D-00BD-4E80-BB5D-125A39E7032A}"/>
                </a:ext>
              </a:extLst>
            </p:cNvPr>
            <p:cNvPicPr>
              <a:picLocks noChangeAspect="1"/>
            </p:cNvPicPr>
            <p:nvPr/>
          </p:nvPicPr>
          <p:blipFill>
            <a:blip r:embed="rId12"/>
            <a:stretch>
              <a:fillRect/>
            </a:stretch>
          </p:blipFill>
          <p:spPr>
            <a:xfrm>
              <a:off x="7521475" y="2082039"/>
              <a:ext cx="600586" cy="600586"/>
            </a:xfrm>
            <a:prstGeom prst="rect">
              <a:avLst/>
            </a:prstGeom>
          </p:spPr>
        </p:pic>
      </p:grpSp>
      <p:grpSp>
        <p:nvGrpSpPr>
          <p:cNvPr id="330" name="Group 329">
            <a:extLst>
              <a:ext uri="{FF2B5EF4-FFF2-40B4-BE49-F238E27FC236}">
                <a16:creationId xmlns:a16="http://schemas.microsoft.com/office/drawing/2014/main" id="{2B85AF4D-92B0-493F-8419-0F362FBC8CAD}"/>
              </a:ext>
            </a:extLst>
          </p:cNvPr>
          <p:cNvGrpSpPr/>
          <p:nvPr/>
        </p:nvGrpSpPr>
        <p:grpSpPr>
          <a:xfrm>
            <a:off x="6480445" y="3825193"/>
            <a:ext cx="1124712" cy="1124712"/>
            <a:chOff x="6951491" y="3785715"/>
            <a:chExt cx="1124712" cy="1124712"/>
          </a:xfrm>
        </p:grpSpPr>
        <p:sp>
          <p:nvSpPr>
            <p:cNvPr id="331" name="Oval 330">
              <a:extLst>
                <a:ext uri="{FF2B5EF4-FFF2-40B4-BE49-F238E27FC236}">
                  <a16:creationId xmlns:a16="http://schemas.microsoft.com/office/drawing/2014/main" id="{A3ACCFCF-BCC5-486E-85B4-468729EF104B}"/>
                </a:ext>
              </a:extLst>
            </p:cNvPr>
            <p:cNvSpPr>
              <a:spLocks noChangeAspect="1"/>
            </p:cNvSpPr>
            <p:nvPr/>
          </p:nvSpPr>
          <p:spPr bwMode="auto">
            <a:xfrm>
              <a:off x="6951491"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32" name="Picture 331">
              <a:extLst>
                <a:ext uri="{FF2B5EF4-FFF2-40B4-BE49-F238E27FC236}">
                  <a16:creationId xmlns:a16="http://schemas.microsoft.com/office/drawing/2014/main" id="{18368FEF-3D13-4C3A-A74D-BFBCC4EF4C37}"/>
                </a:ext>
              </a:extLst>
            </p:cNvPr>
            <p:cNvPicPr>
              <a:picLocks noChangeAspect="1"/>
            </p:cNvPicPr>
            <p:nvPr/>
          </p:nvPicPr>
          <p:blipFill>
            <a:blip r:embed="rId13"/>
            <a:stretch>
              <a:fillRect/>
            </a:stretch>
          </p:blipFill>
          <p:spPr>
            <a:xfrm>
              <a:off x="7213554" y="4047778"/>
              <a:ext cx="600586" cy="600586"/>
            </a:xfrm>
            <a:prstGeom prst="rect">
              <a:avLst/>
            </a:prstGeom>
          </p:spPr>
        </p:pic>
      </p:grpSp>
      <p:grpSp>
        <p:nvGrpSpPr>
          <p:cNvPr id="4" name="Group 3">
            <a:extLst>
              <a:ext uri="{FF2B5EF4-FFF2-40B4-BE49-F238E27FC236}">
                <a16:creationId xmlns:a16="http://schemas.microsoft.com/office/drawing/2014/main" id="{B9561646-A409-234E-9836-617E9DEFD4D0}"/>
              </a:ext>
            </a:extLst>
          </p:cNvPr>
          <p:cNvGrpSpPr/>
          <p:nvPr/>
        </p:nvGrpSpPr>
        <p:grpSpPr>
          <a:xfrm>
            <a:off x="8550675" y="3228113"/>
            <a:ext cx="1124712" cy="1124712"/>
            <a:chOff x="8550675" y="3228113"/>
            <a:chExt cx="1124712" cy="1124712"/>
          </a:xfrm>
        </p:grpSpPr>
        <p:sp>
          <p:nvSpPr>
            <p:cNvPr id="334" name="Oval 333">
              <a:extLst>
                <a:ext uri="{FF2B5EF4-FFF2-40B4-BE49-F238E27FC236}">
                  <a16:creationId xmlns:a16="http://schemas.microsoft.com/office/drawing/2014/main" id="{A520FCDA-4D2F-4765-9C2B-B12BE639C961}"/>
                </a:ext>
              </a:extLst>
            </p:cNvPr>
            <p:cNvSpPr>
              <a:spLocks noChangeAspect="1"/>
            </p:cNvSpPr>
            <p:nvPr/>
          </p:nvSpPr>
          <p:spPr bwMode="auto">
            <a:xfrm>
              <a:off x="8550675" y="3228113"/>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4" name="Graphic 323">
              <a:extLst>
                <a:ext uri="{FF2B5EF4-FFF2-40B4-BE49-F238E27FC236}">
                  <a16:creationId xmlns:a16="http://schemas.microsoft.com/office/drawing/2014/main" id="{EE837FA1-E822-7F4E-BE1B-836030ADDBE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78075" y="3522585"/>
              <a:ext cx="384175" cy="553212"/>
            </a:xfrm>
            <a:prstGeom prst="rect">
              <a:avLst/>
            </a:prstGeom>
          </p:spPr>
        </p:pic>
      </p:grpSp>
      <p:grpSp>
        <p:nvGrpSpPr>
          <p:cNvPr id="3" name="Group 2">
            <a:extLst>
              <a:ext uri="{FF2B5EF4-FFF2-40B4-BE49-F238E27FC236}">
                <a16:creationId xmlns:a16="http://schemas.microsoft.com/office/drawing/2014/main" id="{B1CACED6-6182-4FAC-98F1-2EDA82258285}"/>
              </a:ext>
            </a:extLst>
          </p:cNvPr>
          <p:cNvGrpSpPr/>
          <p:nvPr/>
        </p:nvGrpSpPr>
        <p:grpSpPr>
          <a:xfrm>
            <a:off x="4571575" y="3879459"/>
            <a:ext cx="1124712" cy="1124712"/>
            <a:chOff x="4571575" y="3879459"/>
            <a:chExt cx="1124712" cy="1124712"/>
          </a:xfrm>
        </p:grpSpPr>
        <p:sp>
          <p:nvSpPr>
            <p:cNvPr id="384" name="Oval 383">
              <a:extLst>
                <a:ext uri="{FF2B5EF4-FFF2-40B4-BE49-F238E27FC236}">
                  <a16:creationId xmlns:a16="http://schemas.microsoft.com/office/drawing/2014/main" id="{9C8FB3A4-AB94-4B47-BB65-F6E6575FAD03}"/>
                </a:ext>
              </a:extLst>
            </p:cNvPr>
            <p:cNvSpPr>
              <a:spLocks noChangeAspect="1"/>
            </p:cNvSpPr>
            <p:nvPr/>
          </p:nvSpPr>
          <p:spPr bwMode="auto">
            <a:xfrm>
              <a:off x="4571575" y="3879459"/>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25" name="Graphic 324">
              <a:extLst>
                <a:ext uri="{FF2B5EF4-FFF2-40B4-BE49-F238E27FC236}">
                  <a16:creationId xmlns:a16="http://schemas.microsoft.com/office/drawing/2014/main" id="{D0FC0A30-739B-E640-9696-2BE386AF5C3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68463" y="4194939"/>
              <a:ext cx="613604" cy="520634"/>
            </a:xfrm>
            <a:prstGeom prst="rect">
              <a:avLst/>
            </a:prstGeom>
          </p:spPr>
        </p:pic>
      </p:grpSp>
      <p:grpSp>
        <p:nvGrpSpPr>
          <p:cNvPr id="2" name="Group 1">
            <a:extLst>
              <a:ext uri="{FF2B5EF4-FFF2-40B4-BE49-F238E27FC236}">
                <a16:creationId xmlns:a16="http://schemas.microsoft.com/office/drawing/2014/main" id="{778052A7-3732-4568-8EDF-9DF11DEE5255}"/>
              </a:ext>
            </a:extLst>
          </p:cNvPr>
          <p:cNvGrpSpPr/>
          <p:nvPr/>
        </p:nvGrpSpPr>
        <p:grpSpPr>
          <a:xfrm>
            <a:off x="2571043" y="3278812"/>
            <a:ext cx="1124712" cy="1124712"/>
            <a:chOff x="2571043" y="3278812"/>
            <a:chExt cx="1124712" cy="1124712"/>
          </a:xfrm>
        </p:grpSpPr>
        <p:sp>
          <p:nvSpPr>
            <p:cNvPr id="399" name="Oval 398">
              <a:extLst>
                <a:ext uri="{FF2B5EF4-FFF2-40B4-BE49-F238E27FC236}">
                  <a16:creationId xmlns:a16="http://schemas.microsoft.com/office/drawing/2014/main" id="{1FEB4AE6-0642-4FDB-A1AE-AADC6CCC405C}"/>
                </a:ext>
              </a:extLst>
            </p:cNvPr>
            <p:cNvSpPr>
              <a:spLocks noChangeAspect="1"/>
            </p:cNvSpPr>
            <p:nvPr/>
          </p:nvSpPr>
          <p:spPr bwMode="auto">
            <a:xfrm>
              <a:off x="2571043" y="3278812"/>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8" name="Graphic 7">
              <a:extLst>
                <a:ext uri="{FF2B5EF4-FFF2-40B4-BE49-F238E27FC236}">
                  <a16:creationId xmlns:a16="http://schemas.microsoft.com/office/drawing/2014/main" id="{B2921F41-80CB-584D-B17F-9CADFA66E89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69932" y="3472690"/>
              <a:ext cx="522478" cy="722249"/>
            </a:xfrm>
            <a:prstGeom prst="rect">
              <a:avLst/>
            </a:prstGeom>
          </p:spPr>
        </p:pic>
      </p:grpSp>
      <p:grpSp>
        <p:nvGrpSpPr>
          <p:cNvPr id="215" name="Group 214">
            <a:extLst>
              <a:ext uri="{FF2B5EF4-FFF2-40B4-BE49-F238E27FC236}">
                <a16:creationId xmlns:a16="http://schemas.microsoft.com/office/drawing/2014/main" id="{C6C485D3-D790-4B2A-9CB5-C481E93E2C1F}"/>
              </a:ext>
            </a:extLst>
          </p:cNvPr>
          <p:cNvGrpSpPr>
            <a:grpSpLocks noChangeAspect="1"/>
          </p:cNvGrpSpPr>
          <p:nvPr/>
        </p:nvGrpSpPr>
        <p:grpSpPr>
          <a:xfrm>
            <a:off x="2018308" y="1828405"/>
            <a:ext cx="457200" cy="457200"/>
            <a:chOff x="3221255" y="1462391"/>
            <a:chExt cx="1143000" cy="1143000"/>
          </a:xfrm>
        </p:grpSpPr>
        <p:sp>
          <p:nvSpPr>
            <p:cNvPr id="333" name="Freeform 5">
              <a:extLst>
                <a:ext uri="{FF2B5EF4-FFF2-40B4-BE49-F238E27FC236}">
                  <a16:creationId xmlns:a16="http://schemas.microsoft.com/office/drawing/2014/main" id="{8F2A166A-0AF9-4396-A14E-7CCA17AEC04A}"/>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335" name="Picture 334">
              <a:extLst>
                <a:ext uri="{FF2B5EF4-FFF2-40B4-BE49-F238E27FC236}">
                  <a16:creationId xmlns:a16="http://schemas.microsoft.com/office/drawing/2014/main" id="{C13B373B-F4D0-47FC-9572-BBD2FE0300B8}"/>
                </a:ext>
              </a:extLst>
            </p:cNvPr>
            <p:cNvPicPr>
              <a:picLocks noChangeAspect="1"/>
            </p:cNvPicPr>
            <p:nvPr/>
          </p:nvPicPr>
          <p:blipFill rotWithShape="1">
            <a:blip r:embed="rId20">
              <a:extLst>
                <a:ext uri="{BEBA8EAE-BF5A-486C-A8C5-ECC9F3942E4B}">
                  <a14:imgProps xmlns:a14="http://schemas.microsoft.com/office/drawing/2010/main">
                    <a14:imgLayer r:embed="rId21">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383" name="Group 382">
            <a:extLst>
              <a:ext uri="{FF2B5EF4-FFF2-40B4-BE49-F238E27FC236}">
                <a16:creationId xmlns:a16="http://schemas.microsoft.com/office/drawing/2014/main" id="{E15EA9E2-768A-4617-BCD7-B2BE4B85439E}"/>
              </a:ext>
            </a:extLst>
          </p:cNvPr>
          <p:cNvGrpSpPr>
            <a:grpSpLocks noChangeAspect="1"/>
          </p:cNvGrpSpPr>
          <p:nvPr/>
        </p:nvGrpSpPr>
        <p:grpSpPr>
          <a:xfrm>
            <a:off x="7401570" y="822832"/>
            <a:ext cx="457200" cy="457200"/>
            <a:chOff x="8002959" y="1462392"/>
            <a:chExt cx="1143000" cy="1143000"/>
          </a:xfrm>
        </p:grpSpPr>
        <p:sp>
          <p:nvSpPr>
            <p:cNvPr id="385" name="Oval 384">
              <a:extLst>
                <a:ext uri="{FF2B5EF4-FFF2-40B4-BE49-F238E27FC236}">
                  <a16:creationId xmlns:a16="http://schemas.microsoft.com/office/drawing/2014/main" id="{916DAD6D-C5DB-481A-AF4B-18514A409035}"/>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386" name="Picture 385">
              <a:extLst>
                <a:ext uri="{FF2B5EF4-FFF2-40B4-BE49-F238E27FC236}">
                  <a16:creationId xmlns:a16="http://schemas.microsoft.com/office/drawing/2014/main" id="{E9F15D35-9180-4DBD-9759-9C9252F6DFB1}"/>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a:xfrm>
              <a:off x="8080896" y="1734550"/>
              <a:ext cx="974153" cy="649435"/>
            </a:xfrm>
            <a:prstGeom prst="rect">
              <a:avLst/>
            </a:prstGeom>
          </p:spPr>
        </p:pic>
        <p:pic>
          <p:nvPicPr>
            <p:cNvPr id="387" name="Picture 386">
              <a:extLst>
                <a:ext uri="{FF2B5EF4-FFF2-40B4-BE49-F238E27FC236}">
                  <a16:creationId xmlns:a16="http://schemas.microsoft.com/office/drawing/2014/main" id="{AD4DBD67-3C51-4131-B7BF-D09B710F29E8}"/>
                </a:ext>
              </a:extLst>
            </p:cNvPr>
            <p:cNvPicPr>
              <a:picLocks noChangeAspect="1"/>
            </p:cNvPicPr>
            <p:nvPr/>
          </p:nvPicPr>
          <p:blipFill>
            <a:blip r:embed="rId24">
              <a:duotone>
                <a:prstClr val="black"/>
                <a:schemeClr val="accent2">
                  <a:tint val="45000"/>
                  <a:satMod val="400000"/>
                </a:schemeClr>
              </a:duotone>
              <a:extLst>
                <a:ext uri="{BEBA8EAE-BF5A-486C-A8C5-ECC9F3942E4B}">
                  <a14:imgProps xmlns:a14="http://schemas.microsoft.com/office/drawing/2010/main">
                    <a14:imgLayer r:embed="rId25">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388" name="Group 387">
            <a:extLst>
              <a:ext uri="{FF2B5EF4-FFF2-40B4-BE49-F238E27FC236}">
                <a16:creationId xmlns:a16="http://schemas.microsoft.com/office/drawing/2014/main" id="{4719241A-51D1-411C-8609-F27154921BEF}"/>
              </a:ext>
            </a:extLst>
          </p:cNvPr>
          <p:cNvGrpSpPr>
            <a:grpSpLocks noChangeAspect="1"/>
          </p:cNvGrpSpPr>
          <p:nvPr/>
        </p:nvGrpSpPr>
        <p:grpSpPr>
          <a:xfrm>
            <a:off x="10262741" y="2415700"/>
            <a:ext cx="457200" cy="457200"/>
            <a:chOff x="9223938" y="3153888"/>
            <a:chExt cx="1143000" cy="1143000"/>
          </a:xfrm>
        </p:grpSpPr>
        <p:sp>
          <p:nvSpPr>
            <p:cNvPr id="389" name="Oval 388">
              <a:extLst>
                <a:ext uri="{FF2B5EF4-FFF2-40B4-BE49-F238E27FC236}">
                  <a16:creationId xmlns:a16="http://schemas.microsoft.com/office/drawing/2014/main" id="{ED1E4978-DD0E-4635-B400-22B069B645BA}"/>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391" name="Picture 390">
              <a:extLst>
                <a:ext uri="{FF2B5EF4-FFF2-40B4-BE49-F238E27FC236}">
                  <a16:creationId xmlns:a16="http://schemas.microsoft.com/office/drawing/2014/main" id="{A498F587-A0AC-4F0F-AED3-75B398EDF4E0}"/>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Lst>
            </a:blip>
            <a:stretch>
              <a:fillRect/>
            </a:stretch>
          </p:blipFill>
          <p:spPr>
            <a:xfrm>
              <a:off x="9305682" y="3244824"/>
              <a:ext cx="966541" cy="966541"/>
            </a:xfrm>
            <a:prstGeom prst="rect">
              <a:avLst/>
            </a:prstGeom>
          </p:spPr>
        </p:pic>
      </p:grpSp>
      <p:grpSp>
        <p:nvGrpSpPr>
          <p:cNvPr id="392" name="On-Premises Building">
            <a:extLst>
              <a:ext uri="{FF2B5EF4-FFF2-40B4-BE49-F238E27FC236}">
                <a16:creationId xmlns:a16="http://schemas.microsoft.com/office/drawing/2014/main" id="{3DD54D4A-EDD2-47AD-AD6A-CD38E748581B}"/>
              </a:ext>
            </a:extLst>
          </p:cNvPr>
          <p:cNvGrpSpPr/>
          <p:nvPr/>
        </p:nvGrpSpPr>
        <p:grpSpPr>
          <a:xfrm>
            <a:off x="2271577" y="5357255"/>
            <a:ext cx="710232" cy="1009100"/>
            <a:chOff x="4410437" y="5171160"/>
            <a:chExt cx="871461" cy="1238332"/>
          </a:xfrm>
        </p:grpSpPr>
        <p:sp>
          <p:nvSpPr>
            <p:cNvPr id="394" name="Freeform 12">
              <a:extLst>
                <a:ext uri="{FF2B5EF4-FFF2-40B4-BE49-F238E27FC236}">
                  <a16:creationId xmlns:a16="http://schemas.microsoft.com/office/drawing/2014/main" id="{B2DBC2CA-8756-47B3-B946-A7BB5962E391}"/>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395" name="Rectangle 14">
              <a:extLst>
                <a:ext uri="{FF2B5EF4-FFF2-40B4-BE49-F238E27FC236}">
                  <a16:creationId xmlns:a16="http://schemas.microsoft.com/office/drawing/2014/main" id="{F076DD81-418F-4D9F-9951-6DFEDB6EB7CB}"/>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396" name="Rectangle 15">
              <a:extLst>
                <a:ext uri="{FF2B5EF4-FFF2-40B4-BE49-F238E27FC236}">
                  <a16:creationId xmlns:a16="http://schemas.microsoft.com/office/drawing/2014/main" id="{11B8AEAB-DB53-4F47-9E06-9F88EFAE2847}"/>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397" name="Rectangle 16">
              <a:extLst>
                <a:ext uri="{FF2B5EF4-FFF2-40B4-BE49-F238E27FC236}">
                  <a16:creationId xmlns:a16="http://schemas.microsoft.com/office/drawing/2014/main" id="{8A4D0105-6B96-4CC8-BBBC-BCF20F6AFEC4}"/>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398" name="Rectangle 17">
              <a:extLst>
                <a:ext uri="{FF2B5EF4-FFF2-40B4-BE49-F238E27FC236}">
                  <a16:creationId xmlns:a16="http://schemas.microsoft.com/office/drawing/2014/main" id="{C9CB1C12-7219-4AEC-8057-08209A334F6C}"/>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0" name="Rectangle 18">
              <a:extLst>
                <a:ext uri="{FF2B5EF4-FFF2-40B4-BE49-F238E27FC236}">
                  <a16:creationId xmlns:a16="http://schemas.microsoft.com/office/drawing/2014/main" id="{7B628AD7-1D64-46BC-8642-6AE4D8BEA1C1}"/>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1" name="Rectangle 19">
              <a:extLst>
                <a:ext uri="{FF2B5EF4-FFF2-40B4-BE49-F238E27FC236}">
                  <a16:creationId xmlns:a16="http://schemas.microsoft.com/office/drawing/2014/main" id="{3EE249EE-E33F-44AD-82F5-7092E4BEDAA0}"/>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2" name="Rectangle 20">
              <a:extLst>
                <a:ext uri="{FF2B5EF4-FFF2-40B4-BE49-F238E27FC236}">
                  <a16:creationId xmlns:a16="http://schemas.microsoft.com/office/drawing/2014/main" id="{1838DC0B-9CA5-4E97-A959-56A8076E9E7E}"/>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3" name="Rectangle 21">
              <a:extLst>
                <a:ext uri="{FF2B5EF4-FFF2-40B4-BE49-F238E27FC236}">
                  <a16:creationId xmlns:a16="http://schemas.microsoft.com/office/drawing/2014/main" id="{A318C7B9-9A7D-4DE9-83EF-38F4D59A5312}"/>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4" name="Rectangle 22">
              <a:extLst>
                <a:ext uri="{FF2B5EF4-FFF2-40B4-BE49-F238E27FC236}">
                  <a16:creationId xmlns:a16="http://schemas.microsoft.com/office/drawing/2014/main" id="{8F147206-7AF9-4509-80F4-5CB7F2F5AF9B}"/>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5" name="Rectangle 23">
              <a:extLst>
                <a:ext uri="{FF2B5EF4-FFF2-40B4-BE49-F238E27FC236}">
                  <a16:creationId xmlns:a16="http://schemas.microsoft.com/office/drawing/2014/main" id="{851E9ED3-F1C7-4C5B-B4C8-673B1B5BFDF3}"/>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6" name="Rectangle 24">
              <a:extLst>
                <a:ext uri="{FF2B5EF4-FFF2-40B4-BE49-F238E27FC236}">
                  <a16:creationId xmlns:a16="http://schemas.microsoft.com/office/drawing/2014/main" id="{9FAD0901-B291-40B4-BE1B-8D0294BA9443}"/>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7" name="Rectangle 25">
              <a:extLst>
                <a:ext uri="{FF2B5EF4-FFF2-40B4-BE49-F238E27FC236}">
                  <a16:creationId xmlns:a16="http://schemas.microsoft.com/office/drawing/2014/main" id="{61BD33A2-1FD0-4A41-B411-DA27D4DC6A1A}"/>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8" name="Rectangle 26">
              <a:extLst>
                <a:ext uri="{FF2B5EF4-FFF2-40B4-BE49-F238E27FC236}">
                  <a16:creationId xmlns:a16="http://schemas.microsoft.com/office/drawing/2014/main" id="{B9D464DA-2D91-4704-AF49-E99CB7F9F68E}"/>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09" name="Rectangle 27">
              <a:extLst>
                <a:ext uri="{FF2B5EF4-FFF2-40B4-BE49-F238E27FC236}">
                  <a16:creationId xmlns:a16="http://schemas.microsoft.com/office/drawing/2014/main" id="{6280B6DF-BBA0-4893-B182-9ACE9C4EB2A2}"/>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0" name="Rectangle 28">
              <a:extLst>
                <a:ext uri="{FF2B5EF4-FFF2-40B4-BE49-F238E27FC236}">
                  <a16:creationId xmlns:a16="http://schemas.microsoft.com/office/drawing/2014/main" id="{1D53BDF2-6C4F-4E62-8BDE-61018B49E3A9}"/>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1" name="Freeform 30">
              <a:extLst>
                <a:ext uri="{FF2B5EF4-FFF2-40B4-BE49-F238E27FC236}">
                  <a16:creationId xmlns:a16="http://schemas.microsoft.com/office/drawing/2014/main" id="{36DE4A81-0187-493D-B225-3A63878D61F9}"/>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2" name="Rectangle 32">
              <a:extLst>
                <a:ext uri="{FF2B5EF4-FFF2-40B4-BE49-F238E27FC236}">
                  <a16:creationId xmlns:a16="http://schemas.microsoft.com/office/drawing/2014/main" id="{F0CF00CE-E846-473E-9790-A4C73B697062}"/>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3" name="Rectangle 34">
              <a:extLst>
                <a:ext uri="{FF2B5EF4-FFF2-40B4-BE49-F238E27FC236}">
                  <a16:creationId xmlns:a16="http://schemas.microsoft.com/office/drawing/2014/main" id="{E70BBC8F-954D-487C-967C-27AA4D88A734}"/>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4" name="Rectangle 36">
              <a:extLst>
                <a:ext uri="{FF2B5EF4-FFF2-40B4-BE49-F238E27FC236}">
                  <a16:creationId xmlns:a16="http://schemas.microsoft.com/office/drawing/2014/main" id="{38B315EF-A38F-4924-AC2B-4EC93FC75F08}"/>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5" name="Rectangle 38">
              <a:extLst>
                <a:ext uri="{FF2B5EF4-FFF2-40B4-BE49-F238E27FC236}">
                  <a16:creationId xmlns:a16="http://schemas.microsoft.com/office/drawing/2014/main" id="{B4EFDFB0-A5CE-4720-8974-5F2C2CC7D5B4}"/>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6" name="Rectangle 40">
              <a:extLst>
                <a:ext uri="{FF2B5EF4-FFF2-40B4-BE49-F238E27FC236}">
                  <a16:creationId xmlns:a16="http://schemas.microsoft.com/office/drawing/2014/main" id="{F9B67C27-96B4-43B9-945B-B097C6638159}"/>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7" name="Rectangle 41">
              <a:extLst>
                <a:ext uri="{FF2B5EF4-FFF2-40B4-BE49-F238E27FC236}">
                  <a16:creationId xmlns:a16="http://schemas.microsoft.com/office/drawing/2014/main" id="{65D69518-DAE0-4521-84C4-EA5CC34D18DF}"/>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8" name="Rectangle 42">
              <a:extLst>
                <a:ext uri="{FF2B5EF4-FFF2-40B4-BE49-F238E27FC236}">
                  <a16:creationId xmlns:a16="http://schemas.microsoft.com/office/drawing/2014/main" id="{A0AF4DC2-E94D-4287-8812-C7579909B715}"/>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19" name="Rectangle 43">
              <a:extLst>
                <a:ext uri="{FF2B5EF4-FFF2-40B4-BE49-F238E27FC236}">
                  <a16:creationId xmlns:a16="http://schemas.microsoft.com/office/drawing/2014/main" id="{42E5B16A-0269-4E44-A7BC-6C45BD2C19D9}"/>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20" name="Rectangle 44">
              <a:extLst>
                <a:ext uri="{FF2B5EF4-FFF2-40B4-BE49-F238E27FC236}">
                  <a16:creationId xmlns:a16="http://schemas.microsoft.com/office/drawing/2014/main" id="{994AE695-3CFD-4275-B002-3B4925E0325B}"/>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21" name="Rectangle 45">
              <a:extLst>
                <a:ext uri="{FF2B5EF4-FFF2-40B4-BE49-F238E27FC236}">
                  <a16:creationId xmlns:a16="http://schemas.microsoft.com/office/drawing/2014/main" id="{0EAAAA89-BEAE-4626-8849-F38219061140}"/>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22" name="Rectangle 46">
              <a:extLst>
                <a:ext uri="{FF2B5EF4-FFF2-40B4-BE49-F238E27FC236}">
                  <a16:creationId xmlns:a16="http://schemas.microsoft.com/office/drawing/2014/main" id="{7B62CCB0-E944-4017-AC5E-46333D28ED0D}"/>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423" name="Rectangle 47">
              <a:extLst>
                <a:ext uri="{FF2B5EF4-FFF2-40B4-BE49-F238E27FC236}">
                  <a16:creationId xmlns:a16="http://schemas.microsoft.com/office/drawing/2014/main" id="{88E65329-41D6-4834-B634-797440EABFEE}"/>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grpSp>
      <p:grpSp>
        <p:nvGrpSpPr>
          <p:cNvPr id="424" name="Group 423">
            <a:extLst>
              <a:ext uri="{FF2B5EF4-FFF2-40B4-BE49-F238E27FC236}">
                <a16:creationId xmlns:a16="http://schemas.microsoft.com/office/drawing/2014/main" id="{53C4974A-BD3F-4B93-805F-360002968F02}"/>
              </a:ext>
            </a:extLst>
          </p:cNvPr>
          <p:cNvGrpSpPr>
            <a:grpSpLocks noChangeAspect="1"/>
          </p:cNvGrpSpPr>
          <p:nvPr/>
        </p:nvGrpSpPr>
        <p:grpSpPr>
          <a:xfrm>
            <a:off x="2524658" y="638255"/>
            <a:ext cx="457200" cy="457200"/>
            <a:chOff x="5932610" y="2325701"/>
            <a:chExt cx="914400" cy="914400"/>
          </a:xfrm>
        </p:grpSpPr>
        <p:sp>
          <p:nvSpPr>
            <p:cNvPr id="425" name="Oval 424">
              <a:extLst>
                <a:ext uri="{FF2B5EF4-FFF2-40B4-BE49-F238E27FC236}">
                  <a16:creationId xmlns:a16="http://schemas.microsoft.com/office/drawing/2014/main" id="{EC96E15A-30F0-41F8-AC19-7B5F7A70BFAD}"/>
                </a:ext>
              </a:extLst>
            </p:cNvPr>
            <p:cNvSpPr>
              <a:spLocks noChangeAspect="1"/>
            </p:cNvSpPr>
            <p:nvPr/>
          </p:nvSpPr>
          <p:spPr bwMode="auto">
            <a:xfrm>
              <a:off x="5932610" y="232570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426" name="Group 425">
              <a:extLst>
                <a:ext uri="{FF2B5EF4-FFF2-40B4-BE49-F238E27FC236}">
                  <a16:creationId xmlns:a16="http://schemas.microsoft.com/office/drawing/2014/main" id="{538E22D3-D5CC-4FA2-8B59-5534ECCEC15A}"/>
                </a:ext>
              </a:extLst>
            </p:cNvPr>
            <p:cNvGrpSpPr>
              <a:grpSpLocks noChangeAspect="1"/>
            </p:cNvGrpSpPr>
            <p:nvPr/>
          </p:nvGrpSpPr>
          <p:grpSpPr>
            <a:xfrm>
              <a:off x="6222332" y="2484305"/>
              <a:ext cx="334986" cy="597213"/>
              <a:chOff x="9756147" y="5515365"/>
              <a:chExt cx="315631" cy="562708"/>
            </a:xfrm>
          </p:grpSpPr>
          <p:grpSp>
            <p:nvGrpSpPr>
              <p:cNvPr id="427" name="Group 426">
                <a:extLst>
                  <a:ext uri="{FF2B5EF4-FFF2-40B4-BE49-F238E27FC236}">
                    <a16:creationId xmlns:a16="http://schemas.microsoft.com/office/drawing/2014/main" id="{BADFD31B-7CB1-427B-ACE4-F8D216228FD7}"/>
                  </a:ext>
                </a:extLst>
              </p:cNvPr>
              <p:cNvGrpSpPr/>
              <p:nvPr/>
            </p:nvGrpSpPr>
            <p:grpSpPr>
              <a:xfrm>
                <a:off x="9775703" y="5561872"/>
                <a:ext cx="276492" cy="508980"/>
                <a:chOff x="8817145" y="5862985"/>
                <a:chExt cx="200848" cy="389795"/>
              </a:xfrm>
            </p:grpSpPr>
            <p:sp>
              <p:nvSpPr>
                <p:cNvPr id="430" name="Rectangle 11">
                  <a:extLst>
                    <a:ext uri="{FF2B5EF4-FFF2-40B4-BE49-F238E27FC236}">
                      <a16:creationId xmlns:a16="http://schemas.microsoft.com/office/drawing/2014/main" id="{B1C78BB3-C8E2-4DE8-98EE-DF9FF770E900}"/>
                    </a:ext>
                  </a:extLst>
                </p:cNvPr>
                <p:cNvSpPr>
                  <a:spLocks noChangeArrowheads="1"/>
                </p:cNvSpPr>
                <p:nvPr/>
              </p:nvSpPr>
              <p:spPr bwMode="auto">
                <a:xfrm>
                  <a:off x="8817145" y="5869469"/>
                  <a:ext cx="200848" cy="383311"/>
                </a:xfrm>
                <a:prstGeom prst="round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31" name="Rectangle 12">
                  <a:extLst>
                    <a:ext uri="{FF2B5EF4-FFF2-40B4-BE49-F238E27FC236}">
                      <a16:creationId xmlns:a16="http://schemas.microsoft.com/office/drawing/2014/main" id="{95034C5B-68CE-48CD-88F0-7B020998E50F}"/>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32" name="Freeform 17">
                  <a:extLst>
                    <a:ext uri="{FF2B5EF4-FFF2-40B4-BE49-F238E27FC236}">
                      <a16:creationId xmlns:a16="http://schemas.microsoft.com/office/drawing/2014/main" id="{AC7FB0A1-E3A0-44B2-B444-27C7076AC869}"/>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sp>
            <p:nvSpPr>
              <p:cNvPr id="428" name="Freeform 464">
                <a:extLst>
                  <a:ext uri="{FF2B5EF4-FFF2-40B4-BE49-F238E27FC236}">
                    <a16:creationId xmlns:a16="http://schemas.microsoft.com/office/drawing/2014/main" id="{1F73392D-E3ED-4855-9D82-8FFCF30196CD}"/>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29" name="Picture 428">
                <a:extLst>
                  <a:ext uri="{FF2B5EF4-FFF2-40B4-BE49-F238E27FC236}">
                    <a16:creationId xmlns:a16="http://schemas.microsoft.com/office/drawing/2014/main" id="{DEA1A82C-8212-446D-B312-294A99625E49}"/>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433" name="Group 432">
            <a:extLst>
              <a:ext uri="{FF2B5EF4-FFF2-40B4-BE49-F238E27FC236}">
                <a16:creationId xmlns:a16="http://schemas.microsoft.com/office/drawing/2014/main" id="{F935DC4B-4798-4D10-8743-3711D66407B2}"/>
              </a:ext>
            </a:extLst>
          </p:cNvPr>
          <p:cNvGrpSpPr>
            <a:grpSpLocks noChangeAspect="1"/>
          </p:cNvGrpSpPr>
          <p:nvPr/>
        </p:nvGrpSpPr>
        <p:grpSpPr>
          <a:xfrm>
            <a:off x="898138" y="2894396"/>
            <a:ext cx="457200" cy="457200"/>
            <a:chOff x="4611866" y="1684871"/>
            <a:chExt cx="914400" cy="914400"/>
          </a:xfrm>
        </p:grpSpPr>
        <p:sp>
          <p:nvSpPr>
            <p:cNvPr id="434" name="Oval 433">
              <a:extLst>
                <a:ext uri="{FF2B5EF4-FFF2-40B4-BE49-F238E27FC236}">
                  <a16:creationId xmlns:a16="http://schemas.microsoft.com/office/drawing/2014/main" id="{41D90F26-2894-47C3-B91F-C9560525BB65}"/>
                </a:ext>
              </a:extLst>
            </p:cNvPr>
            <p:cNvSpPr>
              <a:spLocks noChangeAspect="1"/>
            </p:cNvSpPr>
            <p:nvPr/>
          </p:nvSpPr>
          <p:spPr bwMode="auto">
            <a:xfrm>
              <a:off x="4611866" y="1684871"/>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435" name="Group 434">
              <a:extLst>
                <a:ext uri="{FF2B5EF4-FFF2-40B4-BE49-F238E27FC236}">
                  <a16:creationId xmlns:a16="http://schemas.microsoft.com/office/drawing/2014/main" id="{30E2B1EC-B2CF-4B2D-9916-3E14643A4696}"/>
                </a:ext>
              </a:extLst>
            </p:cNvPr>
            <p:cNvGrpSpPr>
              <a:grpSpLocks noChangeAspect="1"/>
            </p:cNvGrpSpPr>
            <p:nvPr/>
          </p:nvGrpSpPr>
          <p:grpSpPr>
            <a:xfrm>
              <a:off x="4883530" y="1836335"/>
              <a:ext cx="355944" cy="611472"/>
              <a:chOff x="9002225" y="4856834"/>
              <a:chExt cx="250199" cy="429814"/>
            </a:xfrm>
          </p:grpSpPr>
          <p:grpSp>
            <p:nvGrpSpPr>
              <p:cNvPr id="436" name="Group 435">
                <a:extLst>
                  <a:ext uri="{FF2B5EF4-FFF2-40B4-BE49-F238E27FC236}">
                    <a16:creationId xmlns:a16="http://schemas.microsoft.com/office/drawing/2014/main" id="{079E2CFA-C512-48EA-BF65-F3E1E83BCC1C}"/>
                  </a:ext>
                </a:extLst>
              </p:cNvPr>
              <p:cNvGrpSpPr>
                <a:grpSpLocks noChangeAspect="1"/>
              </p:cNvGrpSpPr>
              <p:nvPr/>
            </p:nvGrpSpPr>
            <p:grpSpPr>
              <a:xfrm>
                <a:off x="9002225" y="4856834"/>
                <a:ext cx="250199" cy="429814"/>
                <a:chOff x="7170738" y="7689850"/>
                <a:chExt cx="692150" cy="1189038"/>
              </a:xfrm>
            </p:grpSpPr>
            <p:sp>
              <p:nvSpPr>
                <p:cNvPr id="438" name="Freeform 10">
                  <a:extLst>
                    <a:ext uri="{FF2B5EF4-FFF2-40B4-BE49-F238E27FC236}">
                      <a16:creationId xmlns:a16="http://schemas.microsoft.com/office/drawing/2014/main" id="{EEB1439C-2604-4315-A2A5-60535004A2CD}"/>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39" name="Rectangle 11">
                  <a:extLst>
                    <a:ext uri="{FF2B5EF4-FFF2-40B4-BE49-F238E27FC236}">
                      <a16:creationId xmlns:a16="http://schemas.microsoft.com/office/drawing/2014/main" id="{1964B8AB-8690-409B-B0FA-3327F8EEC2C2}"/>
                    </a:ext>
                  </a:extLst>
                </p:cNvPr>
                <p:cNvSpPr>
                  <a:spLocks noChangeArrowheads="1"/>
                </p:cNvSpPr>
                <p:nvPr/>
              </p:nvSpPr>
              <p:spPr bwMode="auto">
                <a:xfrm>
                  <a:off x="7239000" y="7758113"/>
                  <a:ext cx="555625" cy="935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40" name="Rectangle 12">
                  <a:extLst>
                    <a:ext uri="{FF2B5EF4-FFF2-40B4-BE49-F238E27FC236}">
                      <a16:creationId xmlns:a16="http://schemas.microsoft.com/office/drawing/2014/main" id="{EE4B6E59-8294-4594-B0C9-E13379BA7CD0}"/>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41" name="Freeform 13">
                  <a:extLst>
                    <a:ext uri="{FF2B5EF4-FFF2-40B4-BE49-F238E27FC236}">
                      <a16:creationId xmlns:a16="http://schemas.microsoft.com/office/drawing/2014/main" id="{53710DD4-5607-4E82-B1E1-21E0B456331E}"/>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42" name="Rectangle 14">
                  <a:extLst>
                    <a:ext uri="{FF2B5EF4-FFF2-40B4-BE49-F238E27FC236}">
                      <a16:creationId xmlns:a16="http://schemas.microsoft.com/office/drawing/2014/main" id="{B7A4B4D8-413E-43BB-908A-60128EA34CB4}"/>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43" name="Freeform 15">
                  <a:extLst>
                    <a:ext uri="{FF2B5EF4-FFF2-40B4-BE49-F238E27FC236}">
                      <a16:creationId xmlns:a16="http://schemas.microsoft.com/office/drawing/2014/main" id="{9F791147-00FD-4537-BF96-1AFA75DE47BA}"/>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44" name="Freeform 17">
                  <a:extLst>
                    <a:ext uri="{FF2B5EF4-FFF2-40B4-BE49-F238E27FC236}">
                      <a16:creationId xmlns:a16="http://schemas.microsoft.com/office/drawing/2014/main" id="{D6C3FAFF-6E27-456E-90D4-2763D0C7D4A4}"/>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pic>
            <p:nvPicPr>
              <p:cNvPr id="437" name="Picture 436">
                <a:extLst>
                  <a:ext uri="{FF2B5EF4-FFF2-40B4-BE49-F238E27FC236}">
                    <a16:creationId xmlns:a16="http://schemas.microsoft.com/office/drawing/2014/main" id="{F568FD02-7922-4856-8C3F-868D23DB154D}"/>
                  </a:ext>
                </a:extLst>
              </p:cNvPr>
              <p:cNvPicPr>
                <a:picLocks noChangeAspect="1"/>
              </p:cNvPicPr>
              <p:nvPr/>
            </p:nvPicPr>
            <p:blipFill rotWithShape="1">
              <a:blip r:embed="rId29"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445" name="Group 444">
            <a:extLst>
              <a:ext uri="{FF2B5EF4-FFF2-40B4-BE49-F238E27FC236}">
                <a16:creationId xmlns:a16="http://schemas.microsoft.com/office/drawing/2014/main" id="{98051D32-3911-4ABD-8F98-550A41134B8E}"/>
              </a:ext>
            </a:extLst>
          </p:cNvPr>
          <p:cNvGrpSpPr>
            <a:grpSpLocks noChangeAspect="1"/>
          </p:cNvGrpSpPr>
          <p:nvPr/>
        </p:nvGrpSpPr>
        <p:grpSpPr>
          <a:xfrm>
            <a:off x="6359831" y="401806"/>
            <a:ext cx="457200" cy="457200"/>
            <a:chOff x="5301956" y="4678104"/>
            <a:chExt cx="914400" cy="914400"/>
          </a:xfrm>
        </p:grpSpPr>
        <p:sp>
          <p:nvSpPr>
            <p:cNvPr id="446" name="Oval 445">
              <a:extLst>
                <a:ext uri="{FF2B5EF4-FFF2-40B4-BE49-F238E27FC236}">
                  <a16:creationId xmlns:a16="http://schemas.microsoft.com/office/drawing/2014/main" id="{BD042790-A7D4-404A-9BF8-EB69BFA854D3}"/>
                </a:ext>
              </a:extLst>
            </p:cNvPr>
            <p:cNvSpPr>
              <a:spLocks noChangeAspect="1"/>
            </p:cNvSpPr>
            <p:nvPr/>
          </p:nvSpPr>
          <p:spPr bwMode="auto">
            <a:xfrm>
              <a:off x="5301956" y="4678104"/>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447" name="Group 446">
              <a:extLst>
                <a:ext uri="{FF2B5EF4-FFF2-40B4-BE49-F238E27FC236}">
                  <a16:creationId xmlns:a16="http://schemas.microsoft.com/office/drawing/2014/main" id="{2196D58F-313F-460A-90E4-E3FFBEA28597}"/>
                </a:ext>
              </a:extLst>
            </p:cNvPr>
            <p:cNvGrpSpPr>
              <a:grpSpLocks noChangeAspect="1"/>
            </p:cNvGrpSpPr>
            <p:nvPr/>
          </p:nvGrpSpPr>
          <p:grpSpPr>
            <a:xfrm>
              <a:off x="5416532" y="4898732"/>
              <a:ext cx="674706" cy="433016"/>
              <a:chOff x="8025136" y="7417948"/>
              <a:chExt cx="1135149" cy="728520"/>
            </a:xfrm>
          </p:grpSpPr>
          <p:sp>
            <p:nvSpPr>
              <p:cNvPr id="448" name="Freeform 7">
                <a:extLst>
                  <a:ext uri="{FF2B5EF4-FFF2-40B4-BE49-F238E27FC236}">
                    <a16:creationId xmlns:a16="http://schemas.microsoft.com/office/drawing/2014/main" id="{D16C6EB8-7DC4-483D-BFFE-CAF729F41D66}"/>
                  </a:ext>
                </a:extLst>
              </p:cNvPr>
              <p:cNvSpPr>
                <a:spLocks/>
              </p:cNvSpPr>
              <p:nvPr/>
            </p:nvSpPr>
            <p:spPr bwMode="auto">
              <a:xfrm>
                <a:off x="8141719" y="7437278"/>
                <a:ext cx="896936" cy="617404"/>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kern="0">
                  <a:solidFill>
                    <a:srgbClr val="505050"/>
                  </a:solidFill>
                  <a:latin typeface="Segoe UI"/>
                  <a:ea typeface="ＭＳ Ｐゴシック" charset="0"/>
                </a:endParaRPr>
              </a:p>
            </p:txBody>
          </p:sp>
          <p:grpSp>
            <p:nvGrpSpPr>
              <p:cNvPr id="449" name="Group 448">
                <a:extLst>
                  <a:ext uri="{FF2B5EF4-FFF2-40B4-BE49-F238E27FC236}">
                    <a16:creationId xmlns:a16="http://schemas.microsoft.com/office/drawing/2014/main" id="{EDB4A7BF-5A44-4FE1-BF73-319AF1ADB1D1}"/>
                  </a:ext>
                </a:extLst>
              </p:cNvPr>
              <p:cNvGrpSpPr/>
              <p:nvPr/>
            </p:nvGrpSpPr>
            <p:grpSpPr>
              <a:xfrm>
                <a:off x="8025136" y="7417948"/>
                <a:ext cx="1135149" cy="728520"/>
                <a:chOff x="8025136" y="7417948"/>
                <a:chExt cx="1135149" cy="728520"/>
              </a:xfrm>
            </p:grpSpPr>
            <p:sp>
              <p:nvSpPr>
                <p:cNvPr id="450" name="Freeform 40">
                  <a:extLst>
                    <a:ext uri="{FF2B5EF4-FFF2-40B4-BE49-F238E27FC236}">
                      <a16:creationId xmlns:a16="http://schemas.microsoft.com/office/drawing/2014/main" id="{3D196005-9EDD-49ED-B578-980373AE874D}"/>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endParaRPr lang="en-US">
                    <a:solidFill>
                      <a:srgbClr val="FFFFFF"/>
                    </a:solidFill>
                    <a:latin typeface="Segoe UI Semilight"/>
                  </a:endParaRPr>
                </a:p>
              </p:txBody>
            </p:sp>
            <p:sp>
              <p:nvSpPr>
                <p:cNvPr id="451" name="Freeform 512">
                  <a:extLst>
                    <a:ext uri="{FF2B5EF4-FFF2-40B4-BE49-F238E27FC236}">
                      <a16:creationId xmlns:a16="http://schemas.microsoft.com/office/drawing/2014/main" id="{D5B05197-77AB-424B-837A-BC1362730CEF}"/>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defTabSz="896386">
                    <a:defRPr/>
                  </a:pPr>
                  <a:endParaRPr lang="en-US" kern="0">
                    <a:solidFill>
                      <a:srgbClr val="FFFFFF"/>
                    </a:solidFill>
                    <a:latin typeface="Segoe UI"/>
                  </a:endParaRPr>
                </a:p>
              </p:txBody>
            </p:sp>
          </p:grpSp>
        </p:grpSp>
      </p:grpSp>
      <p:grpSp>
        <p:nvGrpSpPr>
          <p:cNvPr id="452" name="Group 451">
            <a:extLst>
              <a:ext uri="{FF2B5EF4-FFF2-40B4-BE49-F238E27FC236}">
                <a16:creationId xmlns:a16="http://schemas.microsoft.com/office/drawing/2014/main" id="{AD6BAC97-06C2-4648-AF49-2A5FD047B77C}"/>
              </a:ext>
            </a:extLst>
          </p:cNvPr>
          <p:cNvGrpSpPr>
            <a:grpSpLocks noChangeAspect="1"/>
          </p:cNvGrpSpPr>
          <p:nvPr/>
        </p:nvGrpSpPr>
        <p:grpSpPr>
          <a:xfrm>
            <a:off x="10155860" y="1371205"/>
            <a:ext cx="457200" cy="457200"/>
            <a:chOff x="7770325" y="1952766"/>
            <a:chExt cx="1143000" cy="1143000"/>
          </a:xfrm>
        </p:grpSpPr>
        <p:sp>
          <p:nvSpPr>
            <p:cNvPr id="453" name="Oval 452">
              <a:extLst>
                <a:ext uri="{FF2B5EF4-FFF2-40B4-BE49-F238E27FC236}">
                  <a16:creationId xmlns:a16="http://schemas.microsoft.com/office/drawing/2014/main" id="{C38387A0-AFA5-49F0-B541-419992E1B056}"/>
                </a:ext>
              </a:extLst>
            </p:cNvPr>
            <p:cNvSpPr>
              <a:spLocks noChangeAspect="1"/>
            </p:cNvSpPr>
            <p:nvPr/>
          </p:nvSpPr>
          <p:spPr bwMode="auto">
            <a:xfrm>
              <a:off x="7770325" y="1952766"/>
              <a:ext cx="1143000" cy="11430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pic>
          <p:nvPicPr>
            <p:cNvPr id="454" name="Picture 453">
              <a:extLst>
                <a:ext uri="{FF2B5EF4-FFF2-40B4-BE49-F238E27FC236}">
                  <a16:creationId xmlns:a16="http://schemas.microsoft.com/office/drawing/2014/main" id="{ECF2EAF0-FDD3-49EC-8A48-02C92AB22288}"/>
                </a:ext>
              </a:extLst>
            </p:cNvPr>
            <p:cNvPicPr>
              <a:picLocks noChangeAspect="1"/>
            </p:cNvPicPr>
            <p:nvPr/>
          </p:nvPicPr>
          <p:blipFill>
            <a:blip r:embed="rId30"/>
            <a:stretch>
              <a:fillRect/>
            </a:stretch>
          </p:blipFill>
          <p:spPr>
            <a:xfrm>
              <a:off x="8124028" y="2158391"/>
              <a:ext cx="438918" cy="763335"/>
            </a:xfrm>
            <a:prstGeom prst="rect">
              <a:avLst/>
            </a:prstGeom>
          </p:spPr>
        </p:pic>
        <p:pic>
          <p:nvPicPr>
            <p:cNvPr id="455" name="Picture 454">
              <a:extLst>
                <a:ext uri="{FF2B5EF4-FFF2-40B4-BE49-F238E27FC236}">
                  <a16:creationId xmlns:a16="http://schemas.microsoft.com/office/drawing/2014/main" id="{D92E8001-61BF-4301-BED0-7D0785FF1D9E}"/>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456" name="Group 455">
            <a:extLst>
              <a:ext uri="{FF2B5EF4-FFF2-40B4-BE49-F238E27FC236}">
                <a16:creationId xmlns:a16="http://schemas.microsoft.com/office/drawing/2014/main" id="{278A66A3-19FB-45E6-BD91-D15B9AC7FEE8}"/>
              </a:ext>
            </a:extLst>
          </p:cNvPr>
          <p:cNvGrpSpPr>
            <a:grpSpLocks noChangeAspect="1"/>
          </p:cNvGrpSpPr>
          <p:nvPr/>
        </p:nvGrpSpPr>
        <p:grpSpPr>
          <a:xfrm>
            <a:off x="10682055" y="4410019"/>
            <a:ext cx="457200" cy="457200"/>
            <a:chOff x="8785063" y="2988618"/>
            <a:chExt cx="1143000" cy="1143000"/>
          </a:xfrm>
        </p:grpSpPr>
        <p:grpSp>
          <p:nvGrpSpPr>
            <p:cNvPr id="457" name="Group 456">
              <a:extLst>
                <a:ext uri="{FF2B5EF4-FFF2-40B4-BE49-F238E27FC236}">
                  <a16:creationId xmlns:a16="http://schemas.microsoft.com/office/drawing/2014/main" id="{C731D4BD-2C75-4921-9099-EAB31DB5A35B}"/>
                </a:ext>
              </a:extLst>
            </p:cNvPr>
            <p:cNvGrpSpPr>
              <a:grpSpLocks noChangeAspect="1"/>
            </p:cNvGrpSpPr>
            <p:nvPr/>
          </p:nvGrpSpPr>
          <p:grpSpPr>
            <a:xfrm>
              <a:off x="8785063" y="2988618"/>
              <a:ext cx="1143000" cy="1143000"/>
              <a:chOff x="7212772" y="5496293"/>
              <a:chExt cx="914400" cy="914400"/>
            </a:xfrm>
          </p:grpSpPr>
          <p:sp>
            <p:nvSpPr>
              <p:cNvPr id="459" name="Oval 458">
                <a:extLst>
                  <a:ext uri="{FF2B5EF4-FFF2-40B4-BE49-F238E27FC236}">
                    <a16:creationId xmlns:a16="http://schemas.microsoft.com/office/drawing/2014/main" id="{5B75A791-78E8-44DD-8A20-77088AF1764E}"/>
                  </a:ext>
                </a:extLst>
              </p:cNvPr>
              <p:cNvSpPr>
                <a:spLocks noChangeAspect="1"/>
              </p:cNvSpPr>
              <p:nvPr/>
            </p:nvSpPr>
            <p:spPr bwMode="auto">
              <a:xfrm>
                <a:off x="7212772" y="5496293"/>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sp>
            <p:nvSpPr>
              <p:cNvPr id="460" name="Freeform 7">
                <a:extLst>
                  <a:ext uri="{FF2B5EF4-FFF2-40B4-BE49-F238E27FC236}">
                    <a16:creationId xmlns:a16="http://schemas.microsoft.com/office/drawing/2014/main" id="{A49111D6-2956-48A5-AA34-B37EB82992EF}"/>
                  </a:ext>
                </a:extLst>
              </p:cNvPr>
              <p:cNvSpPr>
                <a:spLocks/>
              </p:cNvSpPr>
              <p:nvPr/>
            </p:nvSpPr>
            <p:spPr bwMode="auto">
              <a:xfrm>
                <a:off x="7351595" y="5752813"/>
                <a:ext cx="636757" cy="366971"/>
              </a:xfrm>
              <a:prstGeom prst="roundRect">
                <a:avLst>
                  <a:gd name="adj" fmla="val 7342"/>
                </a:avLst>
              </a:prstGeom>
              <a:solidFill>
                <a:schemeClr val="bg1"/>
              </a:solidFill>
              <a:ln>
                <a:noFill/>
              </a:ln>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kern="0">
                  <a:solidFill>
                    <a:srgbClr val="505050"/>
                  </a:solidFill>
                  <a:latin typeface="Segoe UI"/>
                  <a:ea typeface="ＭＳ Ｐゴシック" charset="0"/>
                </a:endParaRPr>
              </a:p>
            </p:txBody>
          </p:sp>
        </p:grpSp>
        <p:pic>
          <p:nvPicPr>
            <p:cNvPr id="458" name="Picture 5">
              <a:extLst>
                <a:ext uri="{FF2B5EF4-FFF2-40B4-BE49-F238E27FC236}">
                  <a16:creationId xmlns:a16="http://schemas.microsoft.com/office/drawing/2014/main" id="{E721756F-301D-4709-9B21-F5A9FDD3DF4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931957" y="3307382"/>
              <a:ext cx="849211" cy="550573"/>
            </a:xfrm>
            <a:prstGeom prst="rect">
              <a:avLst/>
            </a:prstGeom>
          </p:spPr>
        </p:pic>
      </p:grpSp>
      <p:grpSp>
        <p:nvGrpSpPr>
          <p:cNvPr id="461" name="Group 460">
            <a:extLst>
              <a:ext uri="{FF2B5EF4-FFF2-40B4-BE49-F238E27FC236}">
                <a16:creationId xmlns:a16="http://schemas.microsoft.com/office/drawing/2014/main" id="{30DDCCBD-ED5B-4855-9185-C246E9E1C485}"/>
              </a:ext>
            </a:extLst>
          </p:cNvPr>
          <p:cNvGrpSpPr>
            <a:grpSpLocks noChangeAspect="1"/>
          </p:cNvGrpSpPr>
          <p:nvPr/>
        </p:nvGrpSpPr>
        <p:grpSpPr>
          <a:xfrm>
            <a:off x="8087572" y="6027738"/>
            <a:ext cx="457200" cy="457200"/>
            <a:chOff x="7488915" y="4160672"/>
            <a:chExt cx="914400" cy="914400"/>
          </a:xfrm>
        </p:grpSpPr>
        <p:sp>
          <p:nvSpPr>
            <p:cNvPr id="462" name="Oval 461">
              <a:extLst>
                <a:ext uri="{FF2B5EF4-FFF2-40B4-BE49-F238E27FC236}">
                  <a16:creationId xmlns:a16="http://schemas.microsoft.com/office/drawing/2014/main" id="{9E2FF01C-E8BD-47C1-AAB9-8AF0C3B03673}"/>
                </a:ext>
              </a:extLst>
            </p:cNvPr>
            <p:cNvSpPr>
              <a:spLocks noChangeAspect="1"/>
            </p:cNvSpPr>
            <p:nvPr/>
          </p:nvSpPr>
          <p:spPr bwMode="auto">
            <a:xfrm>
              <a:off x="7488915" y="4160672"/>
              <a:ext cx="914400" cy="914400"/>
            </a:xfrm>
            <a:prstGeom prst="ellipse">
              <a:avLst/>
            </a:prstGeom>
            <a:solidFill>
              <a:schemeClr val="bg1">
                <a:lumMod val="75000"/>
              </a:schemeClr>
            </a:solidFill>
            <a:ln w="158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961" kern="0">
                <a:gradFill>
                  <a:gsLst>
                    <a:gs pos="5439">
                      <a:srgbClr val="F8F8F8"/>
                    </a:gs>
                    <a:gs pos="10000">
                      <a:srgbClr val="F8F8F8"/>
                    </a:gs>
                  </a:gsLst>
                  <a:lin ang="5400000" scaled="0"/>
                </a:gradFill>
                <a:latin typeface="Segoe UI Semilight"/>
              </a:endParaRPr>
            </a:p>
          </p:txBody>
        </p:sp>
        <p:grpSp>
          <p:nvGrpSpPr>
            <p:cNvPr id="463" name="Group 462">
              <a:extLst>
                <a:ext uri="{FF2B5EF4-FFF2-40B4-BE49-F238E27FC236}">
                  <a16:creationId xmlns:a16="http://schemas.microsoft.com/office/drawing/2014/main" id="{2215427D-268D-40D0-B6D6-4FE9371C6491}"/>
                </a:ext>
              </a:extLst>
            </p:cNvPr>
            <p:cNvGrpSpPr>
              <a:grpSpLocks noChangeAspect="1"/>
            </p:cNvGrpSpPr>
            <p:nvPr/>
          </p:nvGrpSpPr>
          <p:grpSpPr>
            <a:xfrm>
              <a:off x="7725213" y="4317830"/>
              <a:ext cx="441804" cy="600084"/>
              <a:chOff x="11395930" y="2227184"/>
              <a:chExt cx="416827" cy="566158"/>
            </a:xfrm>
          </p:grpSpPr>
          <p:grpSp>
            <p:nvGrpSpPr>
              <p:cNvPr id="464" name="Group 463">
                <a:extLst>
                  <a:ext uri="{FF2B5EF4-FFF2-40B4-BE49-F238E27FC236}">
                    <a16:creationId xmlns:a16="http://schemas.microsoft.com/office/drawing/2014/main" id="{DFB598EA-A562-4D12-B7FF-1FCCEC4DE95E}"/>
                  </a:ext>
                </a:extLst>
              </p:cNvPr>
              <p:cNvGrpSpPr/>
              <p:nvPr/>
            </p:nvGrpSpPr>
            <p:grpSpPr>
              <a:xfrm>
                <a:off x="11403418" y="2232104"/>
                <a:ext cx="401275" cy="530028"/>
                <a:chOff x="8817145" y="5862982"/>
                <a:chExt cx="200853" cy="338001"/>
              </a:xfrm>
            </p:grpSpPr>
            <p:sp>
              <p:nvSpPr>
                <p:cNvPr id="468" name="Rectangle 11">
                  <a:extLst>
                    <a:ext uri="{FF2B5EF4-FFF2-40B4-BE49-F238E27FC236}">
                      <a16:creationId xmlns:a16="http://schemas.microsoft.com/office/drawing/2014/main" id="{D265B8A9-C661-41E1-948B-7736E22F7169}"/>
                    </a:ext>
                  </a:extLst>
                </p:cNvPr>
                <p:cNvSpPr>
                  <a:spLocks noChangeArrowheads="1"/>
                </p:cNvSpPr>
                <p:nvPr/>
              </p:nvSpPr>
              <p:spPr bwMode="auto">
                <a:xfrm>
                  <a:off x="8817150" y="5862982"/>
                  <a:ext cx="200848" cy="3379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69" name="Rectangle 12">
                  <a:extLst>
                    <a:ext uri="{FF2B5EF4-FFF2-40B4-BE49-F238E27FC236}">
                      <a16:creationId xmlns:a16="http://schemas.microsoft.com/office/drawing/2014/main" id="{6744925D-68AD-4CEC-B9F3-F9EE046E47B5}"/>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sp>
              <p:nvSpPr>
                <p:cNvPr id="470" name="Freeform 17">
                  <a:extLst>
                    <a:ext uri="{FF2B5EF4-FFF2-40B4-BE49-F238E27FC236}">
                      <a16:creationId xmlns:a16="http://schemas.microsoft.com/office/drawing/2014/main" id="{648B7538-C55F-489A-99B1-22FACEF0C9C3}"/>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330" fontAlgn="base">
                    <a:spcBef>
                      <a:spcPct val="0"/>
                    </a:spcBef>
                    <a:spcAft>
                      <a:spcPct val="0"/>
                    </a:spcAft>
                    <a:defRPr/>
                  </a:pPr>
                  <a:endParaRPr lang="en-US">
                    <a:solidFill>
                      <a:srgbClr val="505050"/>
                    </a:solidFill>
                    <a:latin typeface="Segoe UI"/>
                    <a:ea typeface="ＭＳ Ｐゴシック" charset="0"/>
                  </a:endParaRPr>
                </a:p>
              </p:txBody>
            </p:sp>
          </p:grpSp>
          <p:sp>
            <p:nvSpPr>
              <p:cNvPr id="465" name="Freeform 9">
                <a:extLst>
                  <a:ext uri="{FF2B5EF4-FFF2-40B4-BE49-F238E27FC236}">
                    <a16:creationId xmlns:a16="http://schemas.microsoft.com/office/drawing/2014/main" id="{EA3183BF-2C5B-4162-B485-3F2DC1E53DED}"/>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66" name="Picture 465">
                <a:extLst>
                  <a:ext uri="{FF2B5EF4-FFF2-40B4-BE49-F238E27FC236}">
                    <a16:creationId xmlns:a16="http://schemas.microsoft.com/office/drawing/2014/main" id="{E40A0730-86F5-4FD6-9B94-8A7AB73C58B3}"/>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467" name="Oval 466">
                <a:extLst>
                  <a:ext uri="{FF2B5EF4-FFF2-40B4-BE49-F238E27FC236}">
                    <a16:creationId xmlns:a16="http://schemas.microsoft.com/office/drawing/2014/main" id="{AAF445A3-0572-4CBD-9FB2-B3A0209852B8}"/>
                  </a:ext>
                </a:extLst>
              </p:cNvPr>
              <p:cNvSpPr/>
              <p:nvPr/>
            </p:nvSpPr>
            <p:spPr bwMode="auto">
              <a:xfrm>
                <a:off x="11586055" y="2745036"/>
                <a:ext cx="36576" cy="36576"/>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1707141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 name="Group 335">
            <a:extLst>
              <a:ext uri="{FF2B5EF4-FFF2-40B4-BE49-F238E27FC236}">
                <a16:creationId xmlns:a16="http://schemas.microsoft.com/office/drawing/2014/main" id="{69A82B44-5B2D-4AA1-833F-2F6EDDDFD244}"/>
              </a:ext>
            </a:extLst>
          </p:cNvPr>
          <p:cNvGrpSpPr/>
          <p:nvPr/>
        </p:nvGrpSpPr>
        <p:grpSpPr>
          <a:xfrm>
            <a:off x="7111385" y="5129744"/>
            <a:ext cx="432015" cy="432015"/>
            <a:chOff x="5382481" y="1937866"/>
            <a:chExt cx="1143000" cy="1143000"/>
          </a:xfrm>
        </p:grpSpPr>
        <p:sp>
          <p:nvSpPr>
            <p:cNvPr id="337" name="Oval 336">
              <a:extLst>
                <a:ext uri="{FF2B5EF4-FFF2-40B4-BE49-F238E27FC236}">
                  <a16:creationId xmlns:a16="http://schemas.microsoft.com/office/drawing/2014/main" id="{BC23D08E-E83D-416D-9ED4-3BE61BF4ED36}"/>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38" name="Oval 337">
              <a:extLst>
                <a:ext uri="{FF2B5EF4-FFF2-40B4-BE49-F238E27FC236}">
                  <a16:creationId xmlns:a16="http://schemas.microsoft.com/office/drawing/2014/main" id="{435B5AB2-B0E2-46CC-BA2D-1762B7910CA7}"/>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39" name="Freeform: Shape 306">
              <a:extLst>
                <a:ext uri="{FF2B5EF4-FFF2-40B4-BE49-F238E27FC236}">
                  <a16:creationId xmlns:a16="http://schemas.microsoft.com/office/drawing/2014/main" id="{7728CCED-3D11-4705-BCE2-FA8FB1834015}"/>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0" name="Freeform: Shape 304">
              <a:extLst>
                <a:ext uri="{FF2B5EF4-FFF2-40B4-BE49-F238E27FC236}">
                  <a16:creationId xmlns:a16="http://schemas.microsoft.com/office/drawing/2014/main" id="{01CE2E77-9709-4E67-A48F-88AECD9C8844}"/>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341" name="Group 340">
            <a:extLst>
              <a:ext uri="{FF2B5EF4-FFF2-40B4-BE49-F238E27FC236}">
                <a16:creationId xmlns:a16="http://schemas.microsoft.com/office/drawing/2014/main" id="{C084D83A-1C00-4844-B03F-814D6DFCB78C}"/>
              </a:ext>
            </a:extLst>
          </p:cNvPr>
          <p:cNvGrpSpPr/>
          <p:nvPr/>
        </p:nvGrpSpPr>
        <p:grpSpPr>
          <a:xfrm>
            <a:off x="8722661" y="3322576"/>
            <a:ext cx="432015" cy="432015"/>
            <a:chOff x="7303803" y="1980788"/>
            <a:chExt cx="1143000" cy="1143000"/>
          </a:xfrm>
        </p:grpSpPr>
        <p:sp>
          <p:nvSpPr>
            <p:cNvPr id="342" name="Oval 341">
              <a:extLst>
                <a:ext uri="{FF2B5EF4-FFF2-40B4-BE49-F238E27FC236}">
                  <a16:creationId xmlns:a16="http://schemas.microsoft.com/office/drawing/2014/main" id="{D12ED496-070A-4856-869A-8C7BC9A017DD}"/>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43" name="Oval 342">
              <a:extLst>
                <a:ext uri="{FF2B5EF4-FFF2-40B4-BE49-F238E27FC236}">
                  <a16:creationId xmlns:a16="http://schemas.microsoft.com/office/drawing/2014/main" id="{F52B3B99-4921-406F-8868-519A9F12CBB6}"/>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4" name="Freeform: Shape 332">
              <a:extLst>
                <a:ext uri="{FF2B5EF4-FFF2-40B4-BE49-F238E27FC236}">
                  <a16:creationId xmlns:a16="http://schemas.microsoft.com/office/drawing/2014/main" id="{6641F959-4A10-4D0A-A451-7850F5AA8837}"/>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45" name="Picture 344">
              <a:extLst>
                <a:ext uri="{FF2B5EF4-FFF2-40B4-BE49-F238E27FC236}">
                  <a16:creationId xmlns:a16="http://schemas.microsoft.com/office/drawing/2014/main" id="{8D9DFB4D-6E81-45BB-8CA8-885014396BFA}"/>
                </a:ext>
              </a:extLst>
            </p:cNvPr>
            <p:cNvPicPr>
              <a:picLocks noChangeAspect="1"/>
            </p:cNvPicPr>
            <p:nvPr/>
          </p:nvPicPr>
          <p:blipFill>
            <a:blip r:embed="rId3" cstate="print">
              <a:lum bright="83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346" name="Group 345">
            <a:extLst>
              <a:ext uri="{FF2B5EF4-FFF2-40B4-BE49-F238E27FC236}">
                <a16:creationId xmlns:a16="http://schemas.microsoft.com/office/drawing/2014/main" id="{8C683306-2D35-4295-9F25-2D6BC2176DBF}"/>
              </a:ext>
            </a:extLst>
          </p:cNvPr>
          <p:cNvGrpSpPr/>
          <p:nvPr/>
        </p:nvGrpSpPr>
        <p:grpSpPr>
          <a:xfrm>
            <a:off x="5262313" y="1839207"/>
            <a:ext cx="457200" cy="457200"/>
            <a:chOff x="3461159" y="1980788"/>
            <a:chExt cx="1143000" cy="1143000"/>
          </a:xfrm>
        </p:grpSpPr>
        <p:sp>
          <p:nvSpPr>
            <p:cNvPr id="347" name="Oval 346">
              <a:extLst>
                <a:ext uri="{FF2B5EF4-FFF2-40B4-BE49-F238E27FC236}">
                  <a16:creationId xmlns:a16="http://schemas.microsoft.com/office/drawing/2014/main" id="{5528EF69-875B-4614-AA0D-54E4710FB49F}"/>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48" name="Oval 347">
              <a:extLst>
                <a:ext uri="{FF2B5EF4-FFF2-40B4-BE49-F238E27FC236}">
                  <a16:creationId xmlns:a16="http://schemas.microsoft.com/office/drawing/2014/main" id="{1D0A970D-A6AE-41E4-9DCB-D31CAE0265D8}"/>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49" name="Freeform: Shape 311">
              <a:extLst>
                <a:ext uri="{FF2B5EF4-FFF2-40B4-BE49-F238E27FC236}">
                  <a16:creationId xmlns:a16="http://schemas.microsoft.com/office/drawing/2014/main" id="{2C8FF89E-26EC-4FCC-BEE8-78DB79EAB38D}"/>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50" name="Picture 349">
              <a:extLst>
                <a:ext uri="{FF2B5EF4-FFF2-40B4-BE49-F238E27FC236}">
                  <a16:creationId xmlns:a16="http://schemas.microsoft.com/office/drawing/2014/main" id="{78B4C134-1BF8-4E58-9FEF-3B21C05C0145}"/>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p:spPr>
        </p:pic>
      </p:grpSp>
      <p:grpSp>
        <p:nvGrpSpPr>
          <p:cNvPr id="351" name="Group 350">
            <a:extLst>
              <a:ext uri="{FF2B5EF4-FFF2-40B4-BE49-F238E27FC236}">
                <a16:creationId xmlns:a16="http://schemas.microsoft.com/office/drawing/2014/main" id="{F8EE5009-BF78-4463-9357-ACB36FEC1372}"/>
              </a:ext>
            </a:extLst>
          </p:cNvPr>
          <p:cNvGrpSpPr/>
          <p:nvPr/>
        </p:nvGrpSpPr>
        <p:grpSpPr>
          <a:xfrm>
            <a:off x="7297412" y="3768397"/>
            <a:ext cx="432015" cy="432015"/>
            <a:chOff x="8264466" y="3846864"/>
            <a:chExt cx="1143000" cy="1143000"/>
          </a:xfrm>
        </p:grpSpPr>
        <p:sp>
          <p:nvSpPr>
            <p:cNvPr id="352" name="Oval 351">
              <a:extLst>
                <a:ext uri="{FF2B5EF4-FFF2-40B4-BE49-F238E27FC236}">
                  <a16:creationId xmlns:a16="http://schemas.microsoft.com/office/drawing/2014/main" id="{63E2535B-E800-4A1F-815B-68BBBD68C67E}"/>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53" name="Group 352">
              <a:extLst>
                <a:ext uri="{FF2B5EF4-FFF2-40B4-BE49-F238E27FC236}">
                  <a16:creationId xmlns:a16="http://schemas.microsoft.com/office/drawing/2014/main" id="{E5AB751A-7248-4BD5-B3F0-769203ABEEC3}"/>
                </a:ext>
              </a:extLst>
            </p:cNvPr>
            <p:cNvGrpSpPr/>
            <p:nvPr/>
          </p:nvGrpSpPr>
          <p:grpSpPr>
            <a:xfrm>
              <a:off x="8532489" y="3955366"/>
              <a:ext cx="606954" cy="950742"/>
              <a:chOff x="9233375" y="2727900"/>
              <a:chExt cx="408814" cy="640372"/>
            </a:xfrm>
          </p:grpSpPr>
          <p:sp>
            <p:nvSpPr>
              <p:cNvPr id="355" name="Oval 354">
                <a:extLst>
                  <a:ext uri="{FF2B5EF4-FFF2-40B4-BE49-F238E27FC236}">
                    <a16:creationId xmlns:a16="http://schemas.microsoft.com/office/drawing/2014/main" id="{C1B7D672-367C-4A42-904C-81F4565D221A}"/>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56" name="Freeform: Shape 341">
                <a:extLst>
                  <a:ext uri="{FF2B5EF4-FFF2-40B4-BE49-F238E27FC236}">
                    <a16:creationId xmlns:a16="http://schemas.microsoft.com/office/drawing/2014/main" id="{BCF05A5A-06EC-40B1-A32B-F3605D4A8085}"/>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54" name="Picture 353">
              <a:extLst>
                <a:ext uri="{FF2B5EF4-FFF2-40B4-BE49-F238E27FC236}">
                  <a16:creationId xmlns:a16="http://schemas.microsoft.com/office/drawing/2014/main" id="{ECDD1FA5-67E7-406B-8E98-075B5414C9BC}"/>
                </a:ext>
              </a:extLst>
            </p:cNvPr>
            <p:cNvPicPr>
              <a:picLocks noChangeAspect="1"/>
            </p:cNvPicPr>
            <p:nvPr/>
          </p:nvPicPr>
          <p:blipFill>
            <a:blip r:embed="rId5" cstate="print">
              <a:lum bright="89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357" name="Group 356">
            <a:extLst>
              <a:ext uri="{FF2B5EF4-FFF2-40B4-BE49-F238E27FC236}">
                <a16:creationId xmlns:a16="http://schemas.microsoft.com/office/drawing/2014/main" id="{D2E2427A-DAFD-4372-BF54-463B57329D49}"/>
              </a:ext>
            </a:extLst>
          </p:cNvPr>
          <p:cNvGrpSpPr/>
          <p:nvPr/>
        </p:nvGrpSpPr>
        <p:grpSpPr>
          <a:xfrm>
            <a:off x="6995222" y="1286177"/>
            <a:ext cx="432015" cy="432015"/>
            <a:chOff x="6343142" y="3846574"/>
            <a:chExt cx="1143000" cy="1143000"/>
          </a:xfrm>
        </p:grpSpPr>
        <p:sp>
          <p:nvSpPr>
            <p:cNvPr id="358" name="Oval 357">
              <a:extLst>
                <a:ext uri="{FF2B5EF4-FFF2-40B4-BE49-F238E27FC236}">
                  <a16:creationId xmlns:a16="http://schemas.microsoft.com/office/drawing/2014/main" id="{F0717B94-DBBD-4B5A-8241-55660BD92087}"/>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59" name="Oval 358">
              <a:extLst>
                <a:ext uri="{FF2B5EF4-FFF2-40B4-BE49-F238E27FC236}">
                  <a16:creationId xmlns:a16="http://schemas.microsoft.com/office/drawing/2014/main" id="{9646EE71-9BD7-46FE-9063-87E32576482F}"/>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60" name="Freeform: Shape 325">
              <a:extLst>
                <a:ext uri="{FF2B5EF4-FFF2-40B4-BE49-F238E27FC236}">
                  <a16:creationId xmlns:a16="http://schemas.microsoft.com/office/drawing/2014/main" id="{FFE4AA9B-8984-452E-8AE9-62919980C16D}"/>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361" name="Picture 360">
              <a:extLst>
                <a:ext uri="{FF2B5EF4-FFF2-40B4-BE49-F238E27FC236}">
                  <a16:creationId xmlns:a16="http://schemas.microsoft.com/office/drawing/2014/main" id="{1043E125-629E-4065-8FA9-F799DF910213}"/>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362" name="Group 361">
            <a:extLst>
              <a:ext uri="{FF2B5EF4-FFF2-40B4-BE49-F238E27FC236}">
                <a16:creationId xmlns:a16="http://schemas.microsoft.com/office/drawing/2014/main" id="{7F3F7317-8920-408A-8EAA-388225184937}"/>
              </a:ext>
            </a:extLst>
          </p:cNvPr>
          <p:cNvGrpSpPr/>
          <p:nvPr/>
        </p:nvGrpSpPr>
        <p:grpSpPr>
          <a:xfrm>
            <a:off x="3705639" y="3041203"/>
            <a:ext cx="432015" cy="432015"/>
            <a:chOff x="4421820" y="3837665"/>
            <a:chExt cx="1143000" cy="1143000"/>
          </a:xfrm>
        </p:grpSpPr>
        <p:sp>
          <p:nvSpPr>
            <p:cNvPr id="363" name="Oval 362">
              <a:extLst>
                <a:ext uri="{FF2B5EF4-FFF2-40B4-BE49-F238E27FC236}">
                  <a16:creationId xmlns:a16="http://schemas.microsoft.com/office/drawing/2014/main" id="{85DC0D08-A571-4487-89A5-FF89F3C76AE3}"/>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64" name="Group 363">
              <a:extLst>
                <a:ext uri="{FF2B5EF4-FFF2-40B4-BE49-F238E27FC236}">
                  <a16:creationId xmlns:a16="http://schemas.microsoft.com/office/drawing/2014/main" id="{5BF0567D-2341-4FD0-BB82-49EDE7E717FC}"/>
                </a:ext>
              </a:extLst>
            </p:cNvPr>
            <p:cNvGrpSpPr/>
            <p:nvPr/>
          </p:nvGrpSpPr>
          <p:grpSpPr>
            <a:xfrm>
              <a:off x="4695928" y="3929384"/>
              <a:ext cx="606954" cy="950742"/>
              <a:chOff x="923401" y="1750320"/>
              <a:chExt cx="606954" cy="950742"/>
            </a:xfrm>
          </p:grpSpPr>
          <p:sp>
            <p:nvSpPr>
              <p:cNvPr id="366" name="Oval 365">
                <a:extLst>
                  <a:ext uri="{FF2B5EF4-FFF2-40B4-BE49-F238E27FC236}">
                    <a16:creationId xmlns:a16="http://schemas.microsoft.com/office/drawing/2014/main" id="{74C2CF2A-78B4-45F6-A5D0-D5C2AC0C71F4}"/>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67" name="Freeform: Shape 320">
                <a:extLst>
                  <a:ext uri="{FF2B5EF4-FFF2-40B4-BE49-F238E27FC236}">
                    <a16:creationId xmlns:a16="http://schemas.microsoft.com/office/drawing/2014/main" id="{4AA61332-C103-46ED-953C-57ADED4F0763}"/>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365" name="Picture 364">
              <a:extLst>
                <a:ext uri="{FF2B5EF4-FFF2-40B4-BE49-F238E27FC236}">
                  <a16:creationId xmlns:a16="http://schemas.microsoft.com/office/drawing/2014/main" id="{AA61A397-1985-4472-AA92-77DFBDAE8539}"/>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368" name="Group 367">
            <a:extLst>
              <a:ext uri="{FF2B5EF4-FFF2-40B4-BE49-F238E27FC236}">
                <a16:creationId xmlns:a16="http://schemas.microsoft.com/office/drawing/2014/main" id="{78D629D4-5038-4814-AF88-1E4C7557A715}"/>
              </a:ext>
            </a:extLst>
          </p:cNvPr>
          <p:cNvGrpSpPr>
            <a:grpSpLocks noChangeAspect="1"/>
          </p:cNvGrpSpPr>
          <p:nvPr/>
        </p:nvGrpSpPr>
        <p:grpSpPr>
          <a:xfrm>
            <a:off x="5850644" y="4732215"/>
            <a:ext cx="516759" cy="516759"/>
            <a:chOff x="5301956" y="4678104"/>
            <a:chExt cx="914400" cy="914400"/>
          </a:xfrm>
        </p:grpSpPr>
        <p:sp>
          <p:nvSpPr>
            <p:cNvPr id="369" name="Oval 368">
              <a:extLst>
                <a:ext uri="{FF2B5EF4-FFF2-40B4-BE49-F238E27FC236}">
                  <a16:creationId xmlns:a16="http://schemas.microsoft.com/office/drawing/2014/main" id="{B1BD92BC-83E1-4BB7-83E1-490E48B5FE9E}"/>
                </a:ext>
              </a:extLst>
            </p:cNvPr>
            <p:cNvSpPr>
              <a:spLocks noChangeAspect="1"/>
            </p:cNvSpPr>
            <p:nvPr/>
          </p:nvSpPr>
          <p:spPr bwMode="auto">
            <a:xfrm>
              <a:off x="5301956" y="4678104"/>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70" name="Group 369">
              <a:extLst>
                <a:ext uri="{FF2B5EF4-FFF2-40B4-BE49-F238E27FC236}">
                  <a16:creationId xmlns:a16="http://schemas.microsoft.com/office/drawing/2014/main" id="{ABCC1B03-0F30-472D-ADD6-8A3620EDA460}"/>
                </a:ext>
              </a:extLst>
            </p:cNvPr>
            <p:cNvGrpSpPr>
              <a:grpSpLocks noChangeAspect="1"/>
            </p:cNvGrpSpPr>
            <p:nvPr/>
          </p:nvGrpSpPr>
          <p:grpSpPr>
            <a:xfrm>
              <a:off x="5416532" y="4898732"/>
              <a:ext cx="674706" cy="433016"/>
              <a:chOff x="8025136" y="7417948"/>
              <a:chExt cx="1135149" cy="728520"/>
            </a:xfrm>
          </p:grpSpPr>
          <p:sp>
            <p:nvSpPr>
              <p:cNvPr id="371" name="Freeform 7">
                <a:extLst>
                  <a:ext uri="{FF2B5EF4-FFF2-40B4-BE49-F238E27FC236}">
                    <a16:creationId xmlns:a16="http://schemas.microsoft.com/office/drawing/2014/main" id="{26B3805B-320D-4374-A6A7-7B2865FDF2C7}"/>
                  </a:ext>
                </a:extLst>
              </p:cNvPr>
              <p:cNvSpPr>
                <a:spLocks/>
              </p:cNvSpPr>
              <p:nvPr/>
            </p:nvSpPr>
            <p:spPr bwMode="auto">
              <a:xfrm>
                <a:off x="8141719" y="7437278"/>
                <a:ext cx="896936" cy="617404"/>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nvGrpSpPr>
              <p:cNvPr id="372" name="Group 371">
                <a:extLst>
                  <a:ext uri="{FF2B5EF4-FFF2-40B4-BE49-F238E27FC236}">
                    <a16:creationId xmlns:a16="http://schemas.microsoft.com/office/drawing/2014/main" id="{9865539F-10F9-454C-80DB-D28CBD926CDE}"/>
                  </a:ext>
                </a:extLst>
              </p:cNvPr>
              <p:cNvGrpSpPr/>
              <p:nvPr/>
            </p:nvGrpSpPr>
            <p:grpSpPr>
              <a:xfrm>
                <a:off x="8025136" y="7417948"/>
                <a:ext cx="1135149" cy="728520"/>
                <a:chOff x="8025136" y="7417948"/>
                <a:chExt cx="1135149" cy="728520"/>
              </a:xfrm>
            </p:grpSpPr>
            <p:sp>
              <p:nvSpPr>
                <p:cNvPr id="373" name="Freeform 40">
                  <a:extLst>
                    <a:ext uri="{FF2B5EF4-FFF2-40B4-BE49-F238E27FC236}">
                      <a16:creationId xmlns:a16="http://schemas.microsoft.com/office/drawing/2014/main" id="{D53063C1-278A-40CB-A09A-82A12F008F4D}"/>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rgbClr val="353535"/>
                </a:solidFill>
                <a:ln>
                  <a:noFill/>
                </a:ln>
              </p:spPr>
              <p:txBody>
                <a:bodyPr vert="horz" wrap="square" lIns="89642" tIns="44821" rIns="89642" bIns="44821"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374" name="Freeform 512">
                  <a:extLst>
                    <a:ext uri="{FF2B5EF4-FFF2-40B4-BE49-F238E27FC236}">
                      <a16:creationId xmlns:a16="http://schemas.microsoft.com/office/drawing/2014/main" id="{A0422144-D3FB-4E40-82F7-5B7C15B104EF}"/>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grpSp>
      <p:grpSp>
        <p:nvGrpSpPr>
          <p:cNvPr id="375" name="Group 374">
            <a:extLst>
              <a:ext uri="{FF2B5EF4-FFF2-40B4-BE49-F238E27FC236}">
                <a16:creationId xmlns:a16="http://schemas.microsoft.com/office/drawing/2014/main" id="{02DC45AC-A044-4248-AA23-555DA17CAB23}"/>
              </a:ext>
            </a:extLst>
          </p:cNvPr>
          <p:cNvGrpSpPr>
            <a:grpSpLocks noChangeAspect="1"/>
          </p:cNvGrpSpPr>
          <p:nvPr/>
        </p:nvGrpSpPr>
        <p:grpSpPr>
          <a:xfrm>
            <a:off x="8275490" y="5660286"/>
            <a:ext cx="516759" cy="516759"/>
            <a:chOff x="7488915" y="4160672"/>
            <a:chExt cx="914400" cy="914400"/>
          </a:xfrm>
        </p:grpSpPr>
        <p:sp>
          <p:nvSpPr>
            <p:cNvPr id="376" name="Oval 375">
              <a:extLst>
                <a:ext uri="{FF2B5EF4-FFF2-40B4-BE49-F238E27FC236}">
                  <a16:creationId xmlns:a16="http://schemas.microsoft.com/office/drawing/2014/main" id="{38260AC0-FA89-4FFE-B94F-CFCF06CF420D}"/>
                </a:ext>
              </a:extLst>
            </p:cNvPr>
            <p:cNvSpPr>
              <a:spLocks noChangeAspect="1"/>
            </p:cNvSpPr>
            <p:nvPr/>
          </p:nvSpPr>
          <p:spPr bwMode="auto">
            <a:xfrm>
              <a:off x="7488915" y="4160672"/>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377" name="Group 376">
              <a:extLst>
                <a:ext uri="{FF2B5EF4-FFF2-40B4-BE49-F238E27FC236}">
                  <a16:creationId xmlns:a16="http://schemas.microsoft.com/office/drawing/2014/main" id="{013A76C8-DCF6-4C6B-A78A-DFF9C5DFEDB3}"/>
                </a:ext>
              </a:extLst>
            </p:cNvPr>
            <p:cNvGrpSpPr>
              <a:grpSpLocks noChangeAspect="1"/>
            </p:cNvGrpSpPr>
            <p:nvPr/>
          </p:nvGrpSpPr>
          <p:grpSpPr>
            <a:xfrm>
              <a:off x="7725213" y="4317830"/>
              <a:ext cx="441804" cy="600084"/>
              <a:chOff x="11395930" y="2227184"/>
              <a:chExt cx="416827" cy="566158"/>
            </a:xfrm>
          </p:grpSpPr>
          <p:grpSp>
            <p:nvGrpSpPr>
              <p:cNvPr id="378" name="Group 377">
                <a:extLst>
                  <a:ext uri="{FF2B5EF4-FFF2-40B4-BE49-F238E27FC236}">
                    <a16:creationId xmlns:a16="http://schemas.microsoft.com/office/drawing/2014/main" id="{BFCA22BC-1E99-4F46-B74F-2ACAF2C0FF19}"/>
                  </a:ext>
                </a:extLst>
              </p:cNvPr>
              <p:cNvGrpSpPr/>
              <p:nvPr/>
            </p:nvGrpSpPr>
            <p:grpSpPr>
              <a:xfrm>
                <a:off x="11403418" y="2232104"/>
                <a:ext cx="401275" cy="530028"/>
                <a:chOff x="8817145" y="5862982"/>
                <a:chExt cx="200853" cy="338001"/>
              </a:xfrm>
            </p:grpSpPr>
            <p:sp>
              <p:nvSpPr>
                <p:cNvPr id="382" name="Rectangle 11">
                  <a:extLst>
                    <a:ext uri="{FF2B5EF4-FFF2-40B4-BE49-F238E27FC236}">
                      <a16:creationId xmlns:a16="http://schemas.microsoft.com/office/drawing/2014/main" id="{0F49E124-3CFA-4D8A-ABBE-A0E1329505FD}"/>
                    </a:ext>
                  </a:extLst>
                </p:cNvPr>
                <p:cNvSpPr>
                  <a:spLocks noChangeArrowheads="1"/>
                </p:cNvSpPr>
                <p:nvPr/>
              </p:nvSpPr>
              <p:spPr bwMode="auto">
                <a:xfrm>
                  <a:off x="8817150" y="5862982"/>
                  <a:ext cx="200848" cy="3379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383" name="Rectangle 12">
                  <a:extLst>
                    <a:ext uri="{FF2B5EF4-FFF2-40B4-BE49-F238E27FC236}">
                      <a16:creationId xmlns:a16="http://schemas.microsoft.com/office/drawing/2014/main" id="{461DAF65-D2B7-4334-B918-6DD0AF9E63A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384" name="Freeform 17">
                  <a:extLst>
                    <a:ext uri="{FF2B5EF4-FFF2-40B4-BE49-F238E27FC236}">
                      <a16:creationId xmlns:a16="http://schemas.microsoft.com/office/drawing/2014/main" id="{A1A032E3-0CDF-4367-898E-41BECD12A5C2}"/>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sp>
            <p:nvSpPr>
              <p:cNvPr id="379" name="Freeform 9">
                <a:extLst>
                  <a:ext uri="{FF2B5EF4-FFF2-40B4-BE49-F238E27FC236}">
                    <a16:creationId xmlns:a16="http://schemas.microsoft.com/office/drawing/2014/main" id="{2FE360D3-3BE2-46AB-87B5-B53AF2390639}"/>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rgbClr val="353535">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380" name="Picture 379">
                <a:extLst>
                  <a:ext uri="{FF2B5EF4-FFF2-40B4-BE49-F238E27FC236}">
                    <a16:creationId xmlns:a16="http://schemas.microsoft.com/office/drawing/2014/main" id="{7DB301BF-5B4A-41F2-85C1-87613B0019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381" name="Oval 380">
                <a:extLst>
                  <a:ext uri="{FF2B5EF4-FFF2-40B4-BE49-F238E27FC236}">
                    <a16:creationId xmlns:a16="http://schemas.microsoft.com/office/drawing/2014/main" id="{30DB9A3C-EBEC-413A-A6EC-9B573CB5E092}"/>
                  </a:ext>
                </a:extLst>
              </p:cNvPr>
              <p:cNvSpPr/>
              <p:nvPr/>
            </p:nvSpPr>
            <p:spPr bwMode="auto">
              <a:xfrm>
                <a:off x="11586055" y="2745036"/>
                <a:ext cx="36576" cy="36576"/>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385" name="Group 384">
            <a:extLst>
              <a:ext uri="{FF2B5EF4-FFF2-40B4-BE49-F238E27FC236}">
                <a16:creationId xmlns:a16="http://schemas.microsoft.com/office/drawing/2014/main" id="{D699A411-3199-4953-9765-E1BB9F581B15}"/>
              </a:ext>
            </a:extLst>
          </p:cNvPr>
          <p:cNvGrpSpPr/>
          <p:nvPr/>
        </p:nvGrpSpPr>
        <p:grpSpPr>
          <a:xfrm>
            <a:off x="9054544" y="1717324"/>
            <a:ext cx="516759" cy="516759"/>
            <a:chOff x="7770325" y="1952766"/>
            <a:chExt cx="1143000" cy="1143000"/>
          </a:xfrm>
        </p:grpSpPr>
        <p:sp>
          <p:nvSpPr>
            <p:cNvPr id="386" name="Oval 385">
              <a:extLst>
                <a:ext uri="{FF2B5EF4-FFF2-40B4-BE49-F238E27FC236}">
                  <a16:creationId xmlns:a16="http://schemas.microsoft.com/office/drawing/2014/main" id="{F2963C23-403B-43F9-BC45-924105F0FF20}"/>
                </a:ext>
              </a:extLst>
            </p:cNvPr>
            <p:cNvSpPr>
              <a:spLocks noChangeAspect="1"/>
            </p:cNvSpPr>
            <p:nvPr/>
          </p:nvSpPr>
          <p:spPr bwMode="auto">
            <a:xfrm>
              <a:off x="7770325" y="1952766"/>
              <a:ext cx="1143000" cy="11430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87" name="Picture 386">
              <a:extLst>
                <a:ext uri="{FF2B5EF4-FFF2-40B4-BE49-F238E27FC236}">
                  <a16:creationId xmlns:a16="http://schemas.microsoft.com/office/drawing/2014/main" id="{CA577108-0132-4C43-AC2B-4A41BEDEDCA4}"/>
                </a:ext>
              </a:extLst>
            </p:cNvPr>
            <p:cNvPicPr>
              <a:picLocks noChangeAspect="1"/>
            </p:cNvPicPr>
            <p:nvPr/>
          </p:nvPicPr>
          <p:blipFill>
            <a:blip r:embed="rId9"/>
            <a:stretch>
              <a:fillRect/>
            </a:stretch>
          </p:blipFill>
          <p:spPr>
            <a:xfrm>
              <a:off x="8124028" y="2158391"/>
              <a:ext cx="438918" cy="763335"/>
            </a:xfrm>
            <a:prstGeom prst="rect">
              <a:avLst/>
            </a:prstGeom>
          </p:spPr>
        </p:pic>
        <p:pic>
          <p:nvPicPr>
            <p:cNvPr id="388" name="Picture 387">
              <a:extLst>
                <a:ext uri="{FF2B5EF4-FFF2-40B4-BE49-F238E27FC236}">
                  <a16:creationId xmlns:a16="http://schemas.microsoft.com/office/drawing/2014/main" id="{B5C2AB57-C3F1-43C3-8D59-35871AF509C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389" name="Group 388">
            <a:extLst>
              <a:ext uri="{FF2B5EF4-FFF2-40B4-BE49-F238E27FC236}">
                <a16:creationId xmlns:a16="http://schemas.microsoft.com/office/drawing/2014/main" id="{293C413F-C536-4EAE-AA8C-85D9C162631A}"/>
              </a:ext>
            </a:extLst>
          </p:cNvPr>
          <p:cNvGrpSpPr/>
          <p:nvPr/>
        </p:nvGrpSpPr>
        <p:grpSpPr>
          <a:xfrm>
            <a:off x="10196424" y="3851209"/>
            <a:ext cx="516759" cy="516759"/>
            <a:chOff x="8785063" y="2988618"/>
            <a:chExt cx="1143000" cy="1143000"/>
          </a:xfrm>
        </p:grpSpPr>
        <p:grpSp>
          <p:nvGrpSpPr>
            <p:cNvPr id="390" name="Group 389">
              <a:extLst>
                <a:ext uri="{FF2B5EF4-FFF2-40B4-BE49-F238E27FC236}">
                  <a16:creationId xmlns:a16="http://schemas.microsoft.com/office/drawing/2014/main" id="{1E5511CF-EA1C-4010-8DD3-5F651921DD05}"/>
                </a:ext>
              </a:extLst>
            </p:cNvPr>
            <p:cNvGrpSpPr>
              <a:grpSpLocks noChangeAspect="1"/>
            </p:cNvGrpSpPr>
            <p:nvPr/>
          </p:nvGrpSpPr>
          <p:grpSpPr>
            <a:xfrm>
              <a:off x="8785063" y="2988618"/>
              <a:ext cx="1143000" cy="1143000"/>
              <a:chOff x="7212772" y="5496293"/>
              <a:chExt cx="914400" cy="914400"/>
            </a:xfrm>
          </p:grpSpPr>
          <p:sp>
            <p:nvSpPr>
              <p:cNvPr id="392" name="Oval 391">
                <a:extLst>
                  <a:ext uri="{FF2B5EF4-FFF2-40B4-BE49-F238E27FC236}">
                    <a16:creationId xmlns:a16="http://schemas.microsoft.com/office/drawing/2014/main" id="{C9BBCF37-848E-4FF9-A213-EA7550F86360}"/>
                  </a:ext>
                </a:extLst>
              </p:cNvPr>
              <p:cNvSpPr>
                <a:spLocks noChangeAspect="1"/>
              </p:cNvSpPr>
              <p:nvPr/>
            </p:nvSpPr>
            <p:spPr bwMode="auto">
              <a:xfrm>
                <a:off x="7212772" y="5496293"/>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393" name="Freeform 7">
                <a:extLst>
                  <a:ext uri="{FF2B5EF4-FFF2-40B4-BE49-F238E27FC236}">
                    <a16:creationId xmlns:a16="http://schemas.microsoft.com/office/drawing/2014/main" id="{E0E83552-FE42-431F-A4E3-FCBD669A83F6}"/>
                  </a:ext>
                </a:extLst>
              </p:cNvPr>
              <p:cNvSpPr>
                <a:spLocks/>
              </p:cNvSpPr>
              <p:nvPr/>
            </p:nvSpPr>
            <p:spPr bwMode="auto">
              <a:xfrm>
                <a:off x="7351595" y="5752813"/>
                <a:ext cx="636757" cy="366971"/>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pic>
          <p:nvPicPr>
            <p:cNvPr id="391" name="Picture 390">
              <a:extLst>
                <a:ext uri="{FF2B5EF4-FFF2-40B4-BE49-F238E27FC236}">
                  <a16:creationId xmlns:a16="http://schemas.microsoft.com/office/drawing/2014/main" id="{F8FC5666-4D7F-408D-AF36-35C0ED8F4B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31957" y="3311807"/>
              <a:ext cx="849212" cy="547766"/>
            </a:xfrm>
            <a:prstGeom prst="rect">
              <a:avLst/>
            </a:prstGeom>
          </p:spPr>
        </p:pic>
      </p:grpSp>
      <p:grpSp>
        <p:nvGrpSpPr>
          <p:cNvPr id="394" name="Group 393">
            <a:extLst>
              <a:ext uri="{FF2B5EF4-FFF2-40B4-BE49-F238E27FC236}">
                <a16:creationId xmlns:a16="http://schemas.microsoft.com/office/drawing/2014/main" id="{A45F48F9-B6C9-41C2-86A2-B86F21B9EEEC}"/>
              </a:ext>
            </a:extLst>
          </p:cNvPr>
          <p:cNvGrpSpPr/>
          <p:nvPr/>
        </p:nvGrpSpPr>
        <p:grpSpPr>
          <a:xfrm>
            <a:off x="9426197" y="4752988"/>
            <a:ext cx="475216" cy="475216"/>
            <a:chOff x="7996472" y="4632292"/>
            <a:chExt cx="1143000" cy="1143000"/>
          </a:xfrm>
        </p:grpSpPr>
        <p:sp>
          <p:nvSpPr>
            <p:cNvPr id="395" name="Oval 394">
              <a:extLst>
                <a:ext uri="{FF2B5EF4-FFF2-40B4-BE49-F238E27FC236}">
                  <a16:creationId xmlns:a16="http://schemas.microsoft.com/office/drawing/2014/main" id="{3C3ED44F-7C37-4F7C-B932-72FCBE412A41}"/>
                </a:ext>
              </a:extLst>
            </p:cNvPr>
            <p:cNvSpPr/>
            <p:nvPr/>
          </p:nvSpPr>
          <p:spPr bwMode="auto">
            <a:xfrm>
              <a:off x="7996472" y="4632292"/>
              <a:ext cx="1143000" cy="1143000"/>
            </a:xfrm>
            <a:prstGeom prst="ellipse">
              <a:avLst/>
            </a:prstGeom>
            <a:solidFill>
              <a:srgbClr val="0078D7"/>
            </a:solidFill>
            <a:ln w="12700" cap="flat" cmpd="sng" algn="ctr">
              <a:no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96" name="Picture 395">
              <a:extLst>
                <a:ext uri="{FF2B5EF4-FFF2-40B4-BE49-F238E27FC236}">
                  <a16:creationId xmlns:a16="http://schemas.microsoft.com/office/drawing/2014/main" id="{3C92AEE6-5D6A-403F-94D3-14ABE7F6E13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397" name="Group 396">
            <a:extLst>
              <a:ext uri="{FF2B5EF4-FFF2-40B4-BE49-F238E27FC236}">
                <a16:creationId xmlns:a16="http://schemas.microsoft.com/office/drawing/2014/main" id="{7D0E7789-5712-4F11-B20A-AABBC376103B}"/>
              </a:ext>
            </a:extLst>
          </p:cNvPr>
          <p:cNvGrpSpPr>
            <a:grpSpLocks noChangeAspect="1"/>
          </p:cNvGrpSpPr>
          <p:nvPr/>
        </p:nvGrpSpPr>
        <p:grpSpPr>
          <a:xfrm>
            <a:off x="5038634" y="5651472"/>
            <a:ext cx="432015" cy="432015"/>
            <a:chOff x="5800549" y="3375773"/>
            <a:chExt cx="914400" cy="914400"/>
          </a:xfrm>
        </p:grpSpPr>
        <p:sp>
          <p:nvSpPr>
            <p:cNvPr id="398" name="Freeform 5">
              <a:extLst>
                <a:ext uri="{FF2B5EF4-FFF2-40B4-BE49-F238E27FC236}">
                  <a16:creationId xmlns:a16="http://schemas.microsoft.com/office/drawing/2014/main" id="{901E25B5-63AC-43DD-9832-11AAE0BABFE0}"/>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9" name="Freeform 131">
              <a:extLst>
                <a:ext uri="{FF2B5EF4-FFF2-40B4-BE49-F238E27FC236}">
                  <a16:creationId xmlns:a16="http://schemas.microsoft.com/office/drawing/2014/main" id="{7CA21D1E-1BA7-451B-842E-CA400EDAE214}"/>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403" name="Group 402">
            <a:extLst>
              <a:ext uri="{FF2B5EF4-FFF2-40B4-BE49-F238E27FC236}">
                <a16:creationId xmlns:a16="http://schemas.microsoft.com/office/drawing/2014/main" id="{150AB819-8CAE-4C46-8FB4-497146E06170}"/>
              </a:ext>
            </a:extLst>
          </p:cNvPr>
          <p:cNvGrpSpPr/>
          <p:nvPr/>
        </p:nvGrpSpPr>
        <p:grpSpPr>
          <a:xfrm>
            <a:off x="5057029" y="3556934"/>
            <a:ext cx="432014" cy="432014"/>
            <a:chOff x="2298257" y="3149636"/>
            <a:chExt cx="1143000" cy="1143000"/>
          </a:xfrm>
        </p:grpSpPr>
        <p:sp>
          <p:nvSpPr>
            <p:cNvPr id="404" name="Freeform 5">
              <a:extLst>
                <a:ext uri="{FF2B5EF4-FFF2-40B4-BE49-F238E27FC236}">
                  <a16:creationId xmlns:a16="http://schemas.microsoft.com/office/drawing/2014/main" id="{63245DAA-F636-4B6C-B650-5A04632A97E9}"/>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pic>
          <p:nvPicPr>
            <p:cNvPr id="405" name="Picture 404">
              <a:extLst>
                <a:ext uri="{FF2B5EF4-FFF2-40B4-BE49-F238E27FC236}">
                  <a16:creationId xmlns:a16="http://schemas.microsoft.com/office/drawing/2014/main" id="{337750A9-0A2C-4E65-BC53-35A6A296E04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sp>
        <p:nvSpPr>
          <p:cNvPr id="413" name="Dotted Circle">
            <a:extLst>
              <a:ext uri="{FF2B5EF4-FFF2-40B4-BE49-F238E27FC236}">
                <a16:creationId xmlns:a16="http://schemas.microsoft.com/office/drawing/2014/main" id="{5E7E3C69-7219-4F9C-BC38-35693EDBD03C}"/>
              </a:ext>
            </a:extLst>
          </p:cNvPr>
          <p:cNvSpPr/>
          <p:nvPr/>
        </p:nvSpPr>
        <p:spPr>
          <a:xfrm>
            <a:off x="2890574" y="5004171"/>
            <a:ext cx="1568743" cy="1568743"/>
          </a:xfrm>
          <a:prstGeom prst="ellipse">
            <a:avLst/>
          </a:prstGeom>
          <a:solidFill>
            <a:srgbClr val="FFFFFF">
              <a:lumMod val="95000"/>
            </a:srgbClr>
          </a:solidFill>
          <a:ln w="12700" cap="rnd" cmpd="sng" algn="ctr">
            <a:solidFill>
              <a:srgbClr val="353535"/>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Semilight"/>
              <a:ea typeface="+mn-ea"/>
              <a:cs typeface="+mn-cs"/>
            </a:endParaRPr>
          </a:p>
        </p:txBody>
      </p:sp>
      <p:grpSp>
        <p:nvGrpSpPr>
          <p:cNvPr id="450" name="Group 449">
            <a:extLst>
              <a:ext uri="{FF2B5EF4-FFF2-40B4-BE49-F238E27FC236}">
                <a16:creationId xmlns:a16="http://schemas.microsoft.com/office/drawing/2014/main" id="{FC5C1EBF-CF59-48C5-BE7E-9BBDA423A604}"/>
              </a:ext>
            </a:extLst>
          </p:cNvPr>
          <p:cNvGrpSpPr/>
          <p:nvPr/>
        </p:nvGrpSpPr>
        <p:grpSpPr>
          <a:xfrm>
            <a:off x="3134471" y="5269283"/>
            <a:ext cx="1080950" cy="1038521"/>
            <a:chOff x="3221327" y="5411300"/>
            <a:chExt cx="1102625" cy="1059345"/>
          </a:xfrm>
        </p:grpSpPr>
        <p:grpSp>
          <p:nvGrpSpPr>
            <p:cNvPr id="451" name="Group 450">
              <a:extLst>
                <a:ext uri="{FF2B5EF4-FFF2-40B4-BE49-F238E27FC236}">
                  <a16:creationId xmlns:a16="http://schemas.microsoft.com/office/drawing/2014/main" id="{E8B01802-5DA8-4D85-8376-90F38F117BC0}"/>
                </a:ext>
              </a:extLst>
            </p:cNvPr>
            <p:cNvGrpSpPr/>
            <p:nvPr/>
          </p:nvGrpSpPr>
          <p:grpSpPr>
            <a:xfrm>
              <a:off x="3221327" y="5756631"/>
              <a:ext cx="367510" cy="311388"/>
              <a:chOff x="4947743" y="5339803"/>
              <a:chExt cx="825499" cy="706436"/>
            </a:xfrm>
          </p:grpSpPr>
          <p:sp>
            <p:nvSpPr>
              <p:cNvPr id="477" name="Freeform 5">
                <a:extLst>
                  <a:ext uri="{FF2B5EF4-FFF2-40B4-BE49-F238E27FC236}">
                    <a16:creationId xmlns:a16="http://schemas.microsoft.com/office/drawing/2014/main" id="{BEFA0BBF-5FCC-428D-BC69-1CDC388EF4CE}"/>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478" name="Freeform 6">
                <a:extLst>
                  <a:ext uri="{FF2B5EF4-FFF2-40B4-BE49-F238E27FC236}">
                    <a16:creationId xmlns:a16="http://schemas.microsoft.com/office/drawing/2014/main" id="{36B820EF-F842-48B0-9F72-78FAA59FC79E}"/>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479" name="Freeform 7">
                <a:extLst>
                  <a:ext uri="{FF2B5EF4-FFF2-40B4-BE49-F238E27FC236}">
                    <a16:creationId xmlns:a16="http://schemas.microsoft.com/office/drawing/2014/main" id="{6BB9BD34-C7FE-4946-921F-83494CC67273}"/>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480" name="Freeform 8">
                <a:extLst>
                  <a:ext uri="{FF2B5EF4-FFF2-40B4-BE49-F238E27FC236}">
                    <a16:creationId xmlns:a16="http://schemas.microsoft.com/office/drawing/2014/main" id="{3E58CED2-852B-4A35-811B-44A1FD623419}"/>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481" name="Line 9">
                <a:extLst>
                  <a:ext uri="{FF2B5EF4-FFF2-40B4-BE49-F238E27FC236}">
                    <a16:creationId xmlns:a16="http://schemas.microsoft.com/office/drawing/2014/main" id="{5A378559-80C3-46EC-AA98-D8C37E7B3C86}"/>
                  </a:ext>
                </a:extLst>
              </p:cNvPr>
              <p:cNvSpPr>
                <a:spLocks noChangeShapeType="1"/>
              </p:cNvSpPr>
              <p:nvPr/>
            </p:nvSpPr>
            <p:spPr bwMode="auto">
              <a:xfrm flipH="1" flipV="1">
                <a:off x="5468442" y="5963690"/>
                <a:ext cx="304800"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482" name="Line 10">
                <a:extLst>
                  <a:ext uri="{FF2B5EF4-FFF2-40B4-BE49-F238E27FC236}">
                    <a16:creationId xmlns:a16="http://schemas.microsoft.com/office/drawing/2014/main" id="{BC7AC32A-65F7-4AFE-AEBD-08F0B258E4CF}"/>
                  </a:ext>
                </a:extLst>
              </p:cNvPr>
              <p:cNvSpPr>
                <a:spLocks noChangeShapeType="1"/>
              </p:cNvSpPr>
              <p:nvPr/>
            </p:nvSpPr>
            <p:spPr bwMode="auto">
              <a:xfrm>
                <a:off x="5468443" y="5543002"/>
                <a:ext cx="30479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452" name="Group 451">
              <a:extLst>
                <a:ext uri="{FF2B5EF4-FFF2-40B4-BE49-F238E27FC236}">
                  <a16:creationId xmlns:a16="http://schemas.microsoft.com/office/drawing/2014/main" id="{E082E98F-CC1A-488D-922B-BD26ECB2272A}"/>
                </a:ext>
              </a:extLst>
            </p:cNvPr>
            <p:cNvGrpSpPr>
              <a:grpSpLocks noChangeAspect="1"/>
            </p:cNvGrpSpPr>
            <p:nvPr/>
          </p:nvGrpSpPr>
          <p:grpSpPr>
            <a:xfrm>
              <a:off x="3646206" y="6109142"/>
              <a:ext cx="272889" cy="361503"/>
              <a:chOff x="7063209" y="2163774"/>
              <a:chExt cx="658103" cy="834116"/>
            </a:xfrm>
          </p:grpSpPr>
          <p:sp>
            <p:nvSpPr>
              <p:cNvPr id="465" name="Freeform 29">
                <a:extLst>
                  <a:ext uri="{FF2B5EF4-FFF2-40B4-BE49-F238E27FC236}">
                    <a16:creationId xmlns:a16="http://schemas.microsoft.com/office/drawing/2014/main" id="{76AB82D3-8FD7-4C9A-9D7D-14A4F86A77EE}"/>
                  </a:ext>
                </a:extLst>
              </p:cNvPr>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6" name="Freeform 30">
                <a:extLst>
                  <a:ext uri="{FF2B5EF4-FFF2-40B4-BE49-F238E27FC236}">
                    <a16:creationId xmlns:a16="http://schemas.microsoft.com/office/drawing/2014/main" id="{F5FDEBD0-B4A8-4A55-9BA3-1FF0B8F5EDCE}"/>
                  </a:ext>
                </a:extLst>
              </p:cNvPr>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7" name="Rectangle 31">
                <a:extLst>
                  <a:ext uri="{FF2B5EF4-FFF2-40B4-BE49-F238E27FC236}">
                    <a16:creationId xmlns:a16="http://schemas.microsoft.com/office/drawing/2014/main" id="{22969B0B-A414-4D89-9115-07BF0B96DA21}"/>
                  </a:ext>
                </a:extLst>
              </p:cNvPr>
              <p:cNvSpPr>
                <a:spLocks noChangeArrowheads="1"/>
              </p:cNvSpPr>
              <p:nvPr/>
            </p:nvSpPr>
            <p:spPr bwMode="auto">
              <a:xfrm>
                <a:off x="7155849" y="2376905"/>
                <a:ext cx="102229" cy="243795"/>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8" name="Rectangle 32">
                <a:extLst>
                  <a:ext uri="{FF2B5EF4-FFF2-40B4-BE49-F238E27FC236}">
                    <a16:creationId xmlns:a16="http://schemas.microsoft.com/office/drawing/2014/main" id="{B403B85A-E501-4A80-8C51-84225854013D}"/>
                  </a:ext>
                </a:extLst>
              </p:cNvPr>
              <p:cNvSpPr>
                <a:spLocks noChangeArrowheads="1"/>
              </p:cNvSpPr>
              <p:nvPr/>
            </p:nvSpPr>
            <p:spPr bwMode="auto">
              <a:xfrm>
                <a:off x="7312388" y="2448970"/>
                <a:ext cx="76671" cy="171731"/>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9" name="Rectangle 33">
                <a:extLst>
                  <a:ext uri="{FF2B5EF4-FFF2-40B4-BE49-F238E27FC236}">
                    <a16:creationId xmlns:a16="http://schemas.microsoft.com/office/drawing/2014/main" id="{3413FC3E-93B4-4C28-AEBE-2C41A225B70C}"/>
                  </a:ext>
                </a:extLst>
              </p:cNvPr>
              <p:cNvSpPr>
                <a:spLocks noChangeArrowheads="1"/>
              </p:cNvSpPr>
              <p:nvPr/>
            </p:nvSpPr>
            <p:spPr bwMode="auto">
              <a:xfrm>
                <a:off x="7441772" y="2501103"/>
                <a:ext cx="65491" cy="119599"/>
              </a:xfrm>
              <a:prstGeom prst="rect">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0" name="Freeform 34">
                <a:extLst>
                  <a:ext uri="{FF2B5EF4-FFF2-40B4-BE49-F238E27FC236}">
                    <a16:creationId xmlns:a16="http://schemas.microsoft.com/office/drawing/2014/main" id="{943DBA30-CB0C-4831-8412-93C595D7522B}"/>
                  </a:ext>
                </a:extLst>
              </p:cNvPr>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1" name="Line 35">
                <a:extLst>
                  <a:ext uri="{FF2B5EF4-FFF2-40B4-BE49-F238E27FC236}">
                    <a16:creationId xmlns:a16="http://schemas.microsoft.com/office/drawing/2014/main" id="{7BDF3F48-70AA-4064-98D4-EAFA47D575CA}"/>
                  </a:ext>
                </a:extLst>
              </p:cNvPr>
              <p:cNvSpPr>
                <a:spLocks noChangeShapeType="1"/>
              </p:cNvSpPr>
              <p:nvPr/>
            </p:nvSpPr>
            <p:spPr bwMode="auto">
              <a:xfrm flipH="1">
                <a:off x="715584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2" name="Line 36">
                <a:extLst>
                  <a:ext uri="{FF2B5EF4-FFF2-40B4-BE49-F238E27FC236}">
                    <a16:creationId xmlns:a16="http://schemas.microsoft.com/office/drawing/2014/main" id="{6C517145-7ACB-4EDE-B809-CE7284C277BA}"/>
                  </a:ext>
                </a:extLst>
              </p:cNvPr>
              <p:cNvSpPr>
                <a:spLocks noChangeShapeType="1"/>
              </p:cNvSpPr>
              <p:nvPr/>
            </p:nvSpPr>
            <p:spPr bwMode="auto">
              <a:xfrm flipH="1">
                <a:off x="7155849" y="2800098"/>
                <a:ext cx="132579"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3" name="Line 37">
                <a:extLst>
                  <a:ext uri="{FF2B5EF4-FFF2-40B4-BE49-F238E27FC236}">
                    <a16:creationId xmlns:a16="http://schemas.microsoft.com/office/drawing/2014/main" id="{073A0E4E-FCD1-4ABD-91B3-E3C4915ABAFC}"/>
                  </a:ext>
                </a:extLst>
              </p:cNvPr>
              <p:cNvSpPr>
                <a:spLocks noChangeShapeType="1"/>
              </p:cNvSpPr>
              <p:nvPr/>
            </p:nvSpPr>
            <p:spPr bwMode="auto">
              <a:xfrm flipH="1">
                <a:off x="715584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4" name="Line 38">
                <a:extLst>
                  <a:ext uri="{FF2B5EF4-FFF2-40B4-BE49-F238E27FC236}">
                    <a16:creationId xmlns:a16="http://schemas.microsoft.com/office/drawing/2014/main" id="{3F89DA36-C030-40F4-B6F6-C8BD380169D4}"/>
                  </a:ext>
                </a:extLst>
              </p:cNvPr>
              <p:cNvSpPr>
                <a:spLocks noChangeShapeType="1"/>
              </p:cNvSpPr>
              <p:nvPr/>
            </p:nvSpPr>
            <p:spPr bwMode="auto">
              <a:xfrm flipH="1">
                <a:off x="7449759" y="2709631"/>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5" name="Line 39">
                <a:extLst>
                  <a:ext uri="{FF2B5EF4-FFF2-40B4-BE49-F238E27FC236}">
                    <a16:creationId xmlns:a16="http://schemas.microsoft.com/office/drawing/2014/main" id="{0A27A808-C065-419F-8A7A-A01148BEC6C7}"/>
                  </a:ext>
                </a:extLst>
              </p:cNvPr>
              <p:cNvSpPr>
                <a:spLocks noChangeShapeType="1"/>
              </p:cNvSpPr>
              <p:nvPr/>
            </p:nvSpPr>
            <p:spPr bwMode="auto">
              <a:xfrm flipH="1">
                <a:off x="7449759" y="2800098"/>
                <a:ext cx="134177"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76" name="Line 40">
                <a:extLst>
                  <a:ext uri="{FF2B5EF4-FFF2-40B4-BE49-F238E27FC236}">
                    <a16:creationId xmlns:a16="http://schemas.microsoft.com/office/drawing/2014/main" id="{DF270B52-887F-44AC-9B35-F18A94F5DA15}"/>
                  </a:ext>
                </a:extLst>
              </p:cNvPr>
              <p:cNvSpPr>
                <a:spLocks noChangeShapeType="1"/>
              </p:cNvSpPr>
              <p:nvPr/>
            </p:nvSpPr>
            <p:spPr bwMode="auto">
              <a:xfrm flipH="1">
                <a:off x="7449759" y="2884430"/>
                <a:ext cx="175708" cy="0"/>
              </a:xfrm>
              <a:prstGeom prst="line">
                <a:avLst/>
              </a:prstGeom>
              <a:noFill/>
              <a:ln w="12700" cap="flat">
                <a:solidFill>
                  <a:srgbClr val="EAEAEA">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453" name="Group 452">
              <a:extLst>
                <a:ext uri="{FF2B5EF4-FFF2-40B4-BE49-F238E27FC236}">
                  <a16:creationId xmlns:a16="http://schemas.microsoft.com/office/drawing/2014/main" id="{74AE228A-1E70-42EE-B8FB-70853B91F7DB}"/>
                </a:ext>
              </a:extLst>
            </p:cNvPr>
            <p:cNvGrpSpPr/>
            <p:nvPr/>
          </p:nvGrpSpPr>
          <p:grpSpPr>
            <a:xfrm>
              <a:off x="3626018" y="5411300"/>
              <a:ext cx="303954" cy="249439"/>
              <a:chOff x="997724" y="2784661"/>
              <a:chExt cx="817590" cy="670956"/>
            </a:xfrm>
          </p:grpSpPr>
          <p:sp>
            <p:nvSpPr>
              <p:cNvPr id="459" name="Oval 5">
                <a:extLst>
                  <a:ext uri="{FF2B5EF4-FFF2-40B4-BE49-F238E27FC236}">
                    <a16:creationId xmlns:a16="http://schemas.microsoft.com/office/drawing/2014/main" id="{229A55B8-CDC3-4885-A6FB-6D06902227C9}"/>
                  </a:ext>
                </a:extLst>
              </p:cNvPr>
              <p:cNvSpPr>
                <a:spLocks noChangeArrowheads="1"/>
              </p:cNvSpPr>
              <p:nvPr/>
            </p:nvSpPr>
            <p:spPr bwMode="auto">
              <a:xfrm>
                <a:off x="102567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0" name="Oval 6">
                <a:extLst>
                  <a:ext uri="{FF2B5EF4-FFF2-40B4-BE49-F238E27FC236}">
                    <a16:creationId xmlns:a16="http://schemas.microsoft.com/office/drawing/2014/main" id="{90075EB9-F204-41C0-BA89-91B9E335A5ED}"/>
                  </a:ext>
                </a:extLst>
              </p:cNvPr>
              <p:cNvSpPr>
                <a:spLocks noChangeArrowheads="1"/>
              </p:cNvSpPr>
              <p:nvPr/>
            </p:nvSpPr>
            <p:spPr bwMode="auto">
              <a:xfrm>
                <a:off x="1570736" y="2784661"/>
                <a:ext cx="216626" cy="214570"/>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1" name="Freeform 7">
                <a:extLst>
                  <a:ext uri="{FF2B5EF4-FFF2-40B4-BE49-F238E27FC236}">
                    <a16:creationId xmlns:a16="http://schemas.microsoft.com/office/drawing/2014/main" id="{F5974861-5641-4DF6-9E56-4D5066F0110A}"/>
                  </a:ext>
                </a:extLst>
              </p:cNvPr>
              <p:cNvSpPr>
                <a:spLocks/>
              </p:cNvSpPr>
              <p:nvPr/>
            </p:nvSpPr>
            <p:spPr bwMode="auto">
              <a:xfrm>
                <a:off x="99772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2" name="Oval 8">
                <a:extLst>
                  <a:ext uri="{FF2B5EF4-FFF2-40B4-BE49-F238E27FC236}">
                    <a16:creationId xmlns:a16="http://schemas.microsoft.com/office/drawing/2014/main" id="{17337EBF-5753-45C5-8D22-3D8E3DDE6A31}"/>
                  </a:ext>
                </a:extLst>
              </p:cNvPr>
              <p:cNvSpPr>
                <a:spLocks noChangeArrowheads="1"/>
              </p:cNvSpPr>
              <p:nvPr/>
            </p:nvSpPr>
            <p:spPr bwMode="auto">
              <a:xfrm>
                <a:off x="1270254" y="2999231"/>
                <a:ext cx="272530" cy="269064"/>
              </a:xfrm>
              <a:prstGeom prst="ellipse">
                <a:avLst/>
              </a:pr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3" name="Freeform 9">
                <a:extLst>
                  <a:ext uri="{FF2B5EF4-FFF2-40B4-BE49-F238E27FC236}">
                    <a16:creationId xmlns:a16="http://schemas.microsoft.com/office/drawing/2014/main" id="{EF6439E0-5EA3-4E1D-8F6A-B018005D89E0}"/>
                  </a:ext>
                </a:extLst>
              </p:cNvPr>
              <p:cNvSpPr>
                <a:spLocks/>
              </p:cNvSpPr>
              <p:nvPr/>
            </p:nvSpPr>
            <p:spPr bwMode="auto">
              <a:xfrm>
                <a:off x="1214350" y="3268294"/>
                <a:ext cx="384337" cy="187323"/>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sp>
            <p:nvSpPr>
              <p:cNvPr id="464" name="Freeform 10">
                <a:extLst>
                  <a:ext uri="{FF2B5EF4-FFF2-40B4-BE49-F238E27FC236}">
                    <a16:creationId xmlns:a16="http://schemas.microsoft.com/office/drawing/2014/main" id="{A6D6861C-2F49-49A7-A522-FF92935801EA}"/>
                  </a:ext>
                </a:extLst>
              </p:cNvPr>
              <p:cNvSpPr>
                <a:spLocks/>
              </p:cNvSpPr>
              <p:nvPr/>
            </p:nvSpPr>
            <p:spPr bwMode="auto">
              <a:xfrm>
                <a:off x="1542784" y="2999231"/>
                <a:ext cx="272530" cy="13282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rgbClr val="EAEAEA">
                    <a:lumMod val="50000"/>
                  </a:srgbClr>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454" name="Group 453">
              <a:extLst>
                <a:ext uri="{FF2B5EF4-FFF2-40B4-BE49-F238E27FC236}">
                  <a16:creationId xmlns:a16="http://schemas.microsoft.com/office/drawing/2014/main" id="{67266842-B75D-4401-9A11-A21B92D10170}"/>
                </a:ext>
              </a:extLst>
            </p:cNvPr>
            <p:cNvGrpSpPr>
              <a:grpSpLocks noChangeAspect="1"/>
            </p:cNvGrpSpPr>
            <p:nvPr/>
          </p:nvGrpSpPr>
          <p:grpSpPr>
            <a:xfrm>
              <a:off x="3996485" y="5750937"/>
              <a:ext cx="327467" cy="322767"/>
              <a:chOff x="9168011" y="5170699"/>
              <a:chExt cx="665163" cy="655622"/>
            </a:xfrm>
          </p:grpSpPr>
          <p:sp>
            <p:nvSpPr>
              <p:cNvPr id="455" name="Freeform 44">
                <a:extLst>
                  <a:ext uri="{FF2B5EF4-FFF2-40B4-BE49-F238E27FC236}">
                    <a16:creationId xmlns:a16="http://schemas.microsoft.com/office/drawing/2014/main" id="{9F8240A1-7CE3-4A33-9127-CC760334231E}"/>
                  </a:ext>
                </a:extLst>
              </p:cNvPr>
              <p:cNvSpPr>
                <a:spLocks/>
              </p:cNvSpPr>
              <p:nvPr/>
            </p:nvSpPr>
            <p:spPr bwMode="auto">
              <a:xfrm>
                <a:off x="9168012" y="5170699"/>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EAEAEA">
                  <a:lumMod val="50000"/>
                </a:srgbClr>
              </a:solid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456" name="Freeform 45">
                <a:extLst>
                  <a:ext uri="{FF2B5EF4-FFF2-40B4-BE49-F238E27FC236}">
                    <a16:creationId xmlns:a16="http://schemas.microsoft.com/office/drawing/2014/main" id="{280F93C9-BECC-4DA7-9B0D-FC04AEE83E3E}"/>
                  </a:ext>
                </a:extLst>
              </p:cNvPr>
              <p:cNvSpPr>
                <a:spLocks/>
              </p:cNvSpPr>
              <p:nvPr/>
            </p:nvSpPr>
            <p:spPr bwMode="auto">
              <a:xfrm>
                <a:off x="9168013" y="5481849"/>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457" name="Freeform 46">
                <a:extLst>
                  <a:ext uri="{FF2B5EF4-FFF2-40B4-BE49-F238E27FC236}">
                    <a16:creationId xmlns:a16="http://schemas.microsoft.com/office/drawing/2014/main" id="{8345FDC6-F7EB-4991-B240-4B160E9A9EE3}"/>
                  </a:ext>
                </a:extLst>
              </p:cNvPr>
              <p:cNvSpPr>
                <a:spLocks/>
              </p:cNvSpPr>
              <p:nvPr/>
            </p:nvSpPr>
            <p:spPr bwMode="auto">
              <a:xfrm>
                <a:off x="9456935" y="5170699"/>
                <a:ext cx="376238" cy="444500"/>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2700" cap="flat">
                <a:solidFill>
                  <a:srgbClr val="EAEAEA">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sp>
            <p:nvSpPr>
              <p:cNvPr id="458" name="Freeform 47">
                <a:extLst>
                  <a:ext uri="{FF2B5EF4-FFF2-40B4-BE49-F238E27FC236}">
                    <a16:creationId xmlns:a16="http://schemas.microsoft.com/office/drawing/2014/main" id="{3B58FBB8-24E8-459B-A1D7-DFEF32322BCC}"/>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2700" cap="flat">
                <a:solidFill>
                  <a:srgbClr val="EAEAEA">
                    <a:lumMod val="50000"/>
                  </a:srgbClr>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12700">
                    <a:solidFill>
                      <a:srgbClr val="353535"/>
                    </a:solidFill>
                  </a:ln>
                  <a:solidFill>
                    <a:srgbClr val="002050"/>
                  </a:solidFill>
                  <a:effectLst/>
                  <a:uLnTx/>
                  <a:uFillTx/>
                  <a:latin typeface="Segoe UI Semilight"/>
                </a:endParaRPr>
              </a:p>
            </p:txBody>
          </p:sp>
        </p:grpSp>
      </p:grpSp>
      <p:sp>
        <p:nvSpPr>
          <p:cNvPr id="483" name="Text">
            <a:extLst>
              <a:ext uri="{FF2B5EF4-FFF2-40B4-BE49-F238E27FC236}">
                <a16:creationId xmlns:a16="http://schemas.microsoft.com/office/drawing/2014/main" id="{94221481-3662-4D88-853D-2047C7F3ACAC}"/>
              </a:ext>
            </a:extLst>
          </p:cNvPr>
          <p:cNvSpPr/>
          <p:nvPr/>
        </p:nvSpPr>
        <p:spPr bwMode="auto">
          <a:xfrm>
            <a:off x="485564" y="6366329"/>
            <a:ext cx="2496294" cy="367390"/>
          </a:xfrm>
          <a:prstGeom prst="rect">
            <a:avLst/>
          </a:prstGeom>
          <a:noFill/>
          <a:ln w="10795" cap="flat" cmpd="sng" algn="ctr">
            <a:noFill/>
            <a:prstDash val="solid"/>
            <a:headEnd type="none" w="med" len="med"/>
            <a:tailEnd type="none" w="med" len="med"/>
          </a:ln>
          <a:effectLst/>
        </p:spPr>
        <p:txBody>
          <a:bodyPr lIns="0" tIns="0" rIns="0" bIns="0" anchor="ctr"/>
          <a:lstStyle/>
          <a:p>
            <a:pPr algn="r" defTabSz="913841" fontAlgn="base">
              <a:lnSpc>
                <a:spcPct val="90000"/>
              </a:lnSpc>
              <a:spcBef>
                <a:spcPct val="0"/>
              </a:spcBef>
              <a:spcAft>
                <a:spcPct val="0"/>
              </a:spcAft>
            </a:pPr>
            <a:r>
              <a:rPr lang="en-US" sz="1568" kern="0" spc="-49">
                <a:solidFill>
                  <a:srgbClr val="505050"/>
                </a:solidFill>
                <a:latin typeface="Segoe UI Semilight"/>
              </a:rPr>
              <a:t>On-premises</a:t>
            </a:r>
            <a:endParaRPr lang="en-US" kern="0" spc="-49">
              <a:solidFill>
                <a:srgbClr val="505050"/>
              </a:solidFill>
              <a:latin typeface="Segoe UI Semilight"/>
            </a:endParaRPr>
          </a:p>
        </p:txBody>
      </p:sp>
      <p:grpSp>
        <p:nvGrpSpPr>
          <p:cNvPr id="484" name="Group 483">
            <a:extLst>
              <a:ext uri="{FF2B5EF4-FFF2-40B4-BE49-F238E27FC236}">
                <a16:creationId xmlns:a16="http://schemas.microsoft.com/office/drawing/2014/main" id="{7772B18D-9DB8-49A0-A5FE-4306A4E65E53}"/>
              </a:ext>
            </a:extLst>
          </p:cNvPr>
          <p:cNvGrpSpPr>
            <a:grpSpLocks noChangeAspect="1"/>
          </p:cNvGrpSpPr>
          <p:nvPr/>
        </p:nvGrpSpPr>
        <p:grpSpPr>
          <a:xfrm>
            <a:off x="3568603" y="758102"/>
            <a:ext cx="516759" cy="516759"/>
            <a:chOff x="5932610" y="2325701"/>
            <a:chExt cx="914400" cy="914400"/>
          </a:xfrm>
        </p:grpSpPr>
        <p:sp>
          <p:nvSpPr>
            <p:cNvPr id="485" name="Oval 484">
              <a:extLst>
                <a:ext uri="{FF2B5EF4-FFF2-40B4-BE49-F238E27FC236}">
                  <a16:creationId xmlns:a16="http://schemas.microsoft.com/office/drawing/2014/main" id="{3B66090A-B176-43DF-9096-4D69FDC52C1D}"/>
                </a:ext>
              </a:extLst>
            </p:cNvPr>
            <p:cNvSpPr>
              <a:spLocks noChangeAspect="1"/>
            </p:cNvSpPr>
            <p:nvPr/>
          </p:nvSpPr>
          <p:spPr bwMode="auto">
            <a:xfrm>
              <a:off x="5932610" y="232570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86" name="Group 485">
              <a:extLst>
                <a:ext uri="{FF2B5EF4-FFF2-40B4-BE49-F238E27FC236}">
                  <a16:creationId xmlns:a16="http://schemas.microsoft.com/office/drawing/2014/main" id="{C42CA180-BA59-45DB-882D-607C11BB1D7D}"/>
                </a:ext>
              </a:extLst>
            </p:cNvPr>
            <p:cNvGrpSpPr>
              <a:grpSpLocks noChangeAspect="1"/>
            </p:cNvGrpSpPr>
            <p:nvPr/>
          </p:nvGrpSpPr>
          <p:grpSpPr>
            <a:xfrm>
              <a:off x="6222332" y="2484305"/>
              <a:ext cx="334986" cy="597213"/>
              <a:chOff x="9756147" y="5515365"/>
              <a:chExt cx="315631" cy="562708"/>
            </a:xfrm>
          </p:grpSpPr>
          <p:grpSp>
            <p:nvGrpSpPr>
              <p:cNvPr id="487" name="Group 486">
                <a:extLst>
                  <a:ext uri="{FF2B5EF4-FFF2-40B4-BE49-F238E27FC236}">
                    <a16:creationId xmlns:a16="http://schemas.microsoft.com/office/drawing/2014/main" id="{D0C532A1-C65F-460E-9D0A-6C9BB579BE5B}"/>
                  </a:ext>
                </a:extLst>
              </p:cNvPr>
              <p:cNvGrpSpPr/>
              <p:nvPr/>
            </p:nvGrpSpPr>
            <p:grpSpPr>
              <a:xfrm>
                <a:off x="9775703" y="5561872"/>
                <a:ext cx="276492" cy="508980"/>
                <a:chOff x="8817145" y="5862985"/>
                <a:chExt cx="200848" cy="389795"/>
              </a:xfrm>
            </p:grpSpPr>
            <p:sp>
              <p:nvSpPr>
                <p:cNvPr id="490" name="Rectangle 11">
                  <a:extLst>
                    <a:ext uri="{FF2B5EF4-FFF2-40B4-BE49-F238E27FC236}">
                      <a16:creationId xmlns:a16="http://schemas.microsoft.com/office/drawing/2014/main" id="{D1A3A062-34D5-4660-B1DD-381C67810BD3}"/>
                    </a:ext>
                  </a:extLst>
                </p:cNvPr>
                <p:cNvSpPr>
                  <a:spLocks noChangeArrowheads="1"/>
                </p:cNvSpPr>
                <p:nvPr/>
              </p:nvSpPr>
              <p:spPr bwMode="auto">
                <a:xfrm>
                  <a:off x="8817145" y="5869469"/>
                  <a:ext cx="200848" cy="383311"/>
                </a:xfrm>
                <a:prstGeom prst="round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491" name="Rectangle 12">
                  <a:extLst>
                    <a:ext uri="{FF2B5EF4-FFF2-40B4-BE49-F238E27FC236}">
                      <a16:creationId xmlns:a16="http://schemas.microsoft.com/office/drawing/2014/main" id="{09800A83-3746-4F65-AE17-4704E2A3963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492" name="Freeform 17">
                  <a:extLst>
                    <a:ext uri="{FF2B5EF4-FFF2-40B4-BE49-F238E27FC236}">
                      <a16:creationId xmlns:a16="http://schemas.microsoft.com/office/drawing/2014/main" id="{1EEA47AB-37E7-4038-97D2-8200C76BFC51}"/>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sp>
            <p:nvSpPr>
              <p:cNvPr id="488" name="Freeform 464">
                <a:extLst>
                  <a:ext uri="{FF2B5EF4-FFF2-40B4-BE49-F238E27FC236}">
                    <a16:creationId xmlns:a16="http://schemas.microsoft.com/office/drawing/2014/main" id="{55C65926-BE95-445E-AEF9-2105D349FBD4}"/>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89" name="Picture 488">
                <a:extLst>
                  <a:ext uri="{FF2B5EF4-FFF2-40B4-BE49-F238E27FC236}">
                    <a16:creationId xmlns:a16="http://schemas.microsoft.com/office/drawing/2014/main" id="{5AD0D8B9-6A07-44A9-A08B-A47E3A1F78C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493" name="Group 492">
            <a:extLst>
              <a:ext uri="{FF2B5EF4-FFF2-40B4-BE49-F238E27FC236}">
                <a16:creationId xmlns:a16="http://schemas.microsoft.com/office/drawing/2014/main" id="{28EEB7CA-A967-4807-BB36-86376F039FC8}"/>
              </a:ext>
            </a:extLst>
          </p:cNvPr>
          <p:cNvGrpSpPr>
            <a:grpSpLocks noChangeAspect="1"/>
          </p:cNvGrpSpPr>
          <p:nvPr/>
        </p:nvGrpSpPr>
        <p:grpSpPr>
          <a:xfrm>
            <a:off x="853007" y="2866425"/>
            <a:ext cx="516759" cy="516759"/>
            <a:chOff x="4611866" y="1684871"/>
            <a:chExt cx="914400" cy="914400"/>
          </a:xfrm>
        </p:grpSpPr>
        <p:sp>
          <p:nvSpPr>
            <p:cNvPr id="494" name="Oval 493">
              <a:extLst>
                <a:ext uri="{FF2B5EF4-FFF2-40B4-BE49-F238E27FC236}">
                  <a16:creationId xmlns:a16="http://schemas.microsoft.com/office/drawing/2014/main" id="{6006765E-AB90-429C-95CE-78680668E5D2}"/>
                </a:ext>
              </a:extLst>
            </p:cNvPr>
            <p:cNvSpPr>
              <a:spLocks noChangeAspect="1"/>
            </p:cNvSpPr>
            <p:nvPr/>
          </p:nvSpPr>
          <p:spPr bwMode="auto">
            <a:xfrm>
              <a:off x="4611866" y="168487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495" name="Group 494">
              <a:extLst>
                <a:ext uri="{FF2B5EF4-FFF2-40B4-BE49-F238E27FC236}">
                  <a16:creationId xmlns:a16="http://schemas.microsoft.com/office/drawing/2014/main" id="{1FF739BA-5217-4A61-8CAD-5C968F6A45A9}"/>
                </a:ext>
              </a:extLst>
            </p:cNvPr>
            <p:cNvGrpSpPr>
              <a:grpSpLocks noChangeAspect="1"/>
            </p:cNvGrpSpPr>
            <p:nvPr/>
          </p:nvGrpSpPr>
          <p:grpSpPr>
            <a:xfrm>
              <a:off x="4883530" y="1836335"/>
              <a:ext cx="355944" cy="611472"/>
              <a:chOff x="9002225" y="4856834"/>
              <a:chExt cx="250199" cy="429814"/>
            </a:xfrm>
          </p:grpSpPr>
          <p:grpSp>
            <p:nvGrpSpPr>
              <p:cNvPr id="496" name="Group 495">
                <a:extLst>
                  <a:ext uri="{FF2B5EF4-FFF2-40B4-BE49-F238E27FC236}">
                    <a16:creationId xmlns:a16="http://schemas.microsoft.com/office/drawing/2014/main" id="{1050BE01-C24B-49F8-8EB2-ECE001EC87A3}"/>
                  </a:ext>
                </a:extLst>
              </p:cNvPr>
              <p:cNvGrpSpPr>
                <a:grpSpLocks noChangeAspect="1"/>
              </p:cNvGrpSpPr>
              <p:nvPr/>
            </p:nvGrpSpPr>
            <p:grpSpPr>
              <a:xfrm>
                <a:off x="9002225" y="4856834"/>
                <a:ext cx="250199" cy="429814"/>
                <a:chOff x="7170738" y="7689850"/>
                <a:chExt cx="692150" cy="1189038"/>
              </a:xfrm>
            </p:grpSpPr>
            <p:sp>
              <p:nvSpPr>
                <p:cNvPr id="498" name="Freeform 10">
                  <a:extLst>
                    <a:ext uri="{FF2B5EF4-FFF2-40B4-BE49-F238E27FC236}">
                      <a16:creationId xmlns:a16="http://schemas.microsoft.com/office/drawing/2014/main" id="{12E0CD02-AF69-44C2-A0D7-C0B8981A6FA3}"/>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535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499" name="Rectangle 11">
                  <a:extLst>
                    <a:ext uri="{FF2B5EF4-FFF2-40B4-BE49-F238E27FC236}">
                      <a16:creationId xmlns:a16="http://schemas.microsoft.com/office/drawing/2014/main" id="{232B4F8A-1582-42DA-9EE5-8BB2AF4EA84D}"/>
                    </a:ext>
                  </a:extLst>
                </p:cNvPr>
                <p:cNvSpPr>
                  <a:spLocks noChangeArrowheads="1"/>
                </p:cNvSpPr>
                <p:nvPr/>
              </p:nvSpPr>
              <p:spPr bwMode="auto">
                <a:xfrm>
                  <a:off x="7239000" y="7758113"/>
                  <a:ext cx="555625" cy="935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500" name="Rectangle 12">
                  <a:extLst>
                    <a:ext uri="{FF2B5EF4-FFF2-40B4-BE49-F238E27FC236}">
                      <a16:creationId xmlns:a16="http://schemas.microsoft.com/office/drawing/2014/main" id="{14A89728-1910-469F-87A2-41502DCCC7B9}"/>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501" name="Freeform 13">
                  <a:extLst>
                    <a:ext uri="{FF2B5EF4-FFF2-40B4-BE49-F238E27FC236}">
                      <a16:creationId xmlns:a16="http://schemas.microsoft.com/office/drawing/2014/main" id="{6637CE2E-5B0B-4D87-8361-4D632682B284}"/>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502" name="Rectangle 14">
                  <a:extLst>
                    <a:ext uri="{FF2B5EF4-FFF2-40B4-BE49-F238E27FC236}">
                      <a16:creationId xmlns:a16="http://schemas.microsoft.com/office/drawing/2014/main" id="{D791823A-9D7B-42FA-96BA-A130EA36882D}"/>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503" name="Freeform 15">
                  <a:extLst>
                    <a:ext uri="{FF2B5EF4-FFF2-40B4-BE49-F238E27FC236}">
                      <a16:creationId xmlns:a16="http://schemas.microsoft.com/office/drawing/2014/main" id="{22B57A05-A9A4-472A-A6A7-E3156DAE164A}"/>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504" name="Freeform 17">
                  <a:extLst>
                    <a:ext uri="{FF2B5EF4-FFF2-40B4-BE49-F238E27FC236}">
                      <a16:creationId xmlns:a16="http://schemas.microsoft.com/office/drawing/2014/main" id="{C004ED5D-FDFC-4C88-94E4-7FE384E1001A}"/>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pic>
            <p:nvPicPr>
              <p:cNvPr id="497" name="Picture 496">
                <a:extLst>
                  <a:ext uri="{FF2B5EF4-FFF2-40B4-BE49-F238E27FC236}">
                    <a16:creationId xmlns:a16="http://schemas.microsoft.com/office/drawing/2014/main" id="{C4510438-AC69-4A6A-B2F2-4F378E73D289}"/>
                  </a:ext>
                </a:extLst>
              </p:cNvPr>
              <p:cNvPicPr>
                <a:picLocks noChangeAspect="1"/>
              </p:cNvPicPr>
              <p:nvPr/>
            </p:nvPicPr>
            <p:blipFill rotWithShape="1">
              <a:blip r:embed="rId16"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cxnSp>
        <p:nvCxnSpPr>
          <p:cNvPr id="505" name="Straight Connector 504">
            <a:extLst>
              <a:ext uri="{FF2B5EF4-FFF2-40B4-BE49-F238E27FC236}">
                <a16:creationId xmlns:a16="http://schemas.microsoft.com/office/drawing/2014/main" id="{D518E8C7-9D22-4D37-84C9-ED9F536DB39E}"/>
              </a:ext>
            </a:extLst>
          </p:cNvPr>
          <p:cNvCxnSpPr>
            <a:cxnSpLocks/>
            <a:stCxn id="677" idx="3"/>
            <a:endCxn id="575" idx="6"/>
          </p:cNvCxnSpPr>
          <p:nvPr/>
        </p:nvCxnSpPr>
        <p:spPr>
          <a:xfrm flipH="1">
            <a:off x="9400816" y="5403241"/>
            <a:ext cx="1645441" cy="65420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6" name="Straight Connector 505">
            <a:extLst>
              <a:ext uri="{FF2B5EF4-FFF2-40B4-BE49-F238E27FC236}">
                <a16:creationId xmlns:a16="http://schemas.microsoft.com/office/drawing/2014/main" id="{5E1F2AF2-4E61-4A69-9675-8030505A1E94}"/>
              </a:ext>
            </a:extLst>
          </p:cNvPr>
          <p:cNvCxnSpPr>
            <a:cxnSpLocks/>
            <a:stCxn id="574" idx="4"/>
            <a:endCxn id="642" idx="0"/>
          </p:cNvCxnSpPr>
          <p:nvPr/>
        </p:nvCxnSpPr>
        <p:spPr>
          <a:xfrm>
            <a:off x="1861250" y="1168907"/>
            <a:ext cx="8014" cy="61948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7" name="Straight Connector 506">
            <a:extLst>
              <a:ext uri="{FF2B5EF4-FFF2-40B4-BE49-F238E27FC236}">
                <a16:creationId xmlns:a16="http://schemas.microsoft.com/office/drawing/2014/main" id="{0304F24B-6F94-44D5-818B-A6BC48CBC6D8}"/>
              </a:ext>
            </a:extLst>
          </p:cNvPr>
          <p:cNvCxnSpPr>
            <a:stCxn id="574" idx="6"/>
            <a:endCxn id="573" idx="2"/>
          </p:cNvCxnSpPr>
          <p:nvPr/>
        </p:nvCxnSpPr>
        <p:spPr>
          <a:xfrm>
            <a:off x="1918131" y="1112026"/>
            <a:ext cx="757588" cy="37176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8" name="Straight Connector 507">
            <a:extLst>
              <a:ext uri="{FF2B5EF4-FFF2-40B4-BE49-F238E27FC236}">
                <a16:creationId xmlns:a16="http://schemas.microsoft.com/office/drawing/2014/main" id="{E72DC71A-E085-45BF-A2E4-63FB300E7E64}"/>
              </a:ext>
            </a:extLst>
          </p:cNvPr>
          <p:cNvCxnSpPr>
            <a:cxnSpLocks/>
            <a:endCxn id="637" idx="0"/>
          </p:cNvCxnSpPr>
          <p:nvPr/>
        </p:nvCxnSpPr>
        <p:spPr>
          <a:xfrm flipH="1">
            <a:off x="10286576" y="1223213"/>
            <a:ext cx="226230" cy="125254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09" name="Straight Connector 508">
            <a:extLst>
              <a:ext uri="{FF2B5EF4-FFF2-40B4-BE49-F238E27FC236}">
                <a16:creationId xmlns:a16="http://schemas.microsoft.com/office/drawing/2014/main" id="{61FD8633-10EE-4783-BE7D-8F802783AA10}"/>
              </a:ext>
            </a:extLst>
          </p:cNvPr>
          <p:cNvCxnSpPr>
            <a:cxnSpLocks/>
            <a:stCxn id="576" idx="0"/>
          </p:cNvCxnSpPr>
          <p:nvPr/>
        </p:nvCxnSpPr>
        <p:spPr>
          <a:xfrm flipV="1">
            <a:off x="9662441" y="1156258"/>
            <a:ext cx="688720" cy="16960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0" name="Straight Connector 509">
            <a:extLst>
              <a:ext uri="{FF2B5EF4-FFF2-40B4-BE49-F238E27FC236}">
                <a16:creationId xmlns:a16="http://schemas.microsoft.com/office/drawing/2014/main" id="{3D66B84B-3376-43E3-AE4F-D0C1C794B021}"/>
              </a:ext>
            </a:extLst>
          </p:cNvPr>
          <p:cNvCxnSpPr>
            <a:cxnSpLocks/>
            <a:stCxn id="605" idx="3"/>
            <a:endCxn id="569" idx="6"/>
          </p:cNvCxnSpPr>
          <p:nvPr/>
        </p:nvCxnSpPr>
        <p:spPr>
          <a:xfrm flipH="1">
            <a:off x="1226627" y="4486079"/>
            <a:ext cx="840810" cy="26577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1" name="Straight Connector 510">
            <a:extLst>
              <a:ext uri="{FF2B5EF4-FFF2-40B4-BE49-F238E27FC236}">
                <a16:creationId xmlns:a16="http://schemas.microsoft.com/office/drawing/2014/main" id="{4CF3B1BC-681C-4136-BA8B-D3553C5828DF}"/>
              </a:ext>
            </a:extLst>
          </p:cNvPr>
          <p:cNvCxnSpPr>
            <a:cxnSpLocks/>
            <a:stCxn id="570" idx="3"/>
            <a:endCxn id="569" idx="7"/>
          </p:cNvCxnSpPr>
          <p:nvPr/>
        </p:nvCxnSpPr>
        <p:spPr>
          <a:xfrm flipH="1">
            <a:off x="1199796" y="3794020"/>
            <a:ext cx="651757" cy="89305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2" name="Straight Connector 511">
            <a:extLst>
              <a:ext uri="{FF2B5EF4-FFF2-40B4-BE49-F238E27FC236}">
                <a16:creationId xmlns:a16="http://schemas.microsoft.com/office/drawing/2014/main" id="{C81A8F90-F0AC-4AF1-BDCF-DDEBA172F42A}"/>
              </a:ext>
            </a:extLst>
          </p:cNvPr>
          <p:cNvCxnSpPr>
            <a:cxnSpLocks/>
            <a:stCxn id="363" idx="2"/>
            <a:endCxn id="571" idx="7"/>
          </p:cNvCxnSpPr>
          <p:nvPr/>
        </p:nvCxnSpPr>
        <p:spPr>
          <a:xfrm flipH="1">
            <a:off x="3012379" y="3257211"/>
            <a:ext cx="693260" cy="20127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3" name="Straight Connector 512">
            <a:extLst>
              <a:ext uri="{FF2B5EF4-FFF2-40B4-BE49-F238E27FC236}">
                <a16:creationId xmlns:a16="http://schemas.microsoft.com/office/drawing/2014/main" id="{3687C5D7-CC41-423E-8A7E-92EABF16AF4D}"/>
              </a:ext>
            </a:extLst>
          </p:cNvPr>
          <p:cNvCxnSpPr>
            <a:cxnSpLocks/>
            <a:endCxn id="571" idx="0"/>
          </p:cNvCxnSpPr>
          <p:nvPr/>
        </p:nvCxnSpPr>
        <p:spPr>
          <a:xfrm>
            <a:off x="2850330" y="2708700"/>
            <a:ext cx="97273" cy="72295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4" name="Straight Connector 513">
            <a:extLst>
              <a:ext uri="{FF2B5EF4-FFF2-40B4-BE49-F238E27FC236}">
                <a16:creationId xmlns:a16="http://schemas.microsoft.com/office/drawing/2014/main" id="{5AE14EAA-B401-4C58-8A91-558701C6E61A}"/>
              </a:ext>
            </a:extLst>
          </p:cNvPr>
          <p:cNvCxnSpPr>
            <a:cxnSpLocks/>
          </p:cNvCxnSpPr>
          <p:nvPr/>
        </p:nvCxnSpPr>
        <p:spPr>
          <a:xfrm flipH="1">
            <a:off x="1369766" y="2641745"/>
            <a:ext cx="1318919" cy="48306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5" name="Straight Connector 514">
            <a:extLst>
              <a:ext uri="{FF2B5EF4-FFF2-40B4-BE49-F238E27FC236}">
                <a16:creationId xmlns:a16="http://schemas.microsoft.com/office/drawing/2014/main" id="{5B9C4F8E-DEE4-4F09-B690-652A00A81E5B}"/>
              </a:ext>
            </a:extLst>
          </p:cNvPr>
          <p:cNvCxnSpPr>
            <a:cxnSpLocks/>
            <a:endCxn id="573" idx="6"/>
          </p:cNvCxnSpPr>
          <p:nvPr/>
        </p:nvCxnSpPr>
        <p:spPr>
          <a:xfrm flipH="1">
            <a:off x="2858934" y="1016482"/>
            <a:ext cx="709669" cy="46731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6" name="Straight Connector 515">
            <a:extLst>
              <a:ext uri="{FF2B5EF4-FFF2-40B4-BE49-F238E27FC236}">
                <a16:creationId xmlns:a16="http://schemas.microsoft.com/office/drawing/2014/main" id="{C26B637C-5846-451E-B453-536C2D9A5A99}"/>
              </a:ext>
            </a:extLst>
          </p:cNvPr>
          <p:cNvCxnSpPr>
            <a:cxnSpLocks/>
            <a:stCxn id="570" idx="1"/>
          </p:cNvCxnSpPr>
          <p:nvPr/>
        </p:nvCxnSpPr>
        <p:spPr>
          <a:xfrm flipH="1" flipV="1">
            <a:off x="1294088" y="3307506"/>
            <a:ext cx="557465" cy="40607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7" name="Straight Connector 516">
            <a:extLst>
              <a:ext uri="{FF2B5EF4-FFF2-40B4-BE49-F238E27FC236}">
                <a16:creationId xmlns:a16="http://schemas.microsoft.com/office/drawing/2014/main" id="{AE00BF0C-61AB-4DE4-B1A8-3A2688090AA3}"/>
              </a:ext>
            </a:extLst>
          </p:cNvPr>
          <p:cNvCxnSpPr>
            <a:cxnSpLocks/>
            <a:stCxn id="342" idx="0"/>
            <a:endCxn id="386" idx="4"/>
          </p:cNvCxnSpPr>
          <p:nvPr/>
        </p:nvCxnSpPr>
        <p:spPr>
          <a:xfrm flipV="1">
            <a:off x="8938669" y="2234083"/>
            <a:ext cx="374255" cy="108849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8" name="Straight Connector 517">
            <a:extLst>
              <a:ext uri="{FF2B5EF4-FFF2-40B4-BE49-F238E27FC236}">
                <a16:creationId xmlns:a16="http://schemas.microsoft.com/office/drawing/2014/main" id="{6CCB6FE2-8AC0-4727-BC80-4D0A1BC7DAF9}"/>
              </a:ext>
            </a:extLst>
          </p:cNvPr>
          <p:cNvCxnSpPr>
            <a:cxnSpLocks/>
            <a:stCxn id="395" idx="3"/>
          </p:cNvCxnSpPr>
          <p:nvPr/>
        </p:nvCxnSpPr>
        <p:spPr>
          <a:xfrm flipH="1">
            <a:off x="8716571" y="5158610"/>
            <a:ext cx="779219" cy="57735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19" name="Straight Connector 518">
            <a:extLst>
              <a:ext uri="{FF2B5EF4-FFF2-40B4-BE49-F238E27FC236}">
                <a16:creationId xmlns:a16="http://schemas.microsoft.com/office/drawing/2014/main" id="{517F42B3-1A51-4070-8EB7-FE2DA28E1AB2}"/>
              </a:ext>
            </a:extLst>
          </p:cNvPr>
          <p:cNvCxnSpPr>
            <a:cxnSpLocks/>
            <a:stCxn id="395" idx="3"/>
            <a:endCxn id="575" idx="0"/>
          </p:cNvCxnSpPr>
          <p:nvPr/>
        </p:nvCxnSpPr>
        <p:spPr>
          <a:xfrm flipH="1">
            <a:off x="9309209" y="5158610"/>
            <a:ext cx="186582" cy="80722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0" name="Straight Connector 519">
            <a:extLst>
              <a:ext uri="{FF2B5EF4-FFF2-40B4-BE49-F238E27FC236}">
                <a16:creationId xmlns:a16="http://schemas.microsoft.com/office/drawing/2014/main" id="{9F93C1BC-383B-4320-9A7A-66271B6A329A}"/>
              </a:ext>
            </a:extLst>
          </p:cNvPr>
          <p:cNvCxnSpPr>
            <a:cxnSpLocks/>
            <a:endCxn id="587" idx="2"/>
          </p:cNvCxnSpPr>
          <p:nvPr/>
        </p:nvCxnSpPr>
        <p:spPr>
          <a:xfrm flipV="1">
            <a:off x="10713183" y="3751093"/>
            <a:ext cx="730773" cy="35849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1" name="Straight Connector 520">
            <a:extLst>
              <a:ext uri="{FF2B5EF4-FFF2-40B4-BE49-F238E27FC236}">
                <a16:creationId xmlns:a16="http://schemas.microsoft.com/office/drawing/2014/main" id="{57A2E3D4-FD1D-4432-A6A7-E63667BFD800}"/>
              </a:ext>
            </a:extLst>
          </p:cNvPr>
          <p:cNvCxnSpPr>
            <a:cxnSpLocks/>
            <a:stCxn id="576" idx="1"/>
            <a:endCxn id="386" idx="4"/>
          </p:cNvCxnSpPr>
          <p:nvPr/>
        </p:nvCxnSpPr>
        <p:spPr>
          <a:xfrm flipH="1" flipV="1">
            <a:off x="9312924" y="2234083"/>
            <a:ext cx="309295" cy="63484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2" name="Straight Connector 521">
            <a:extLst>
              <a:ext uri="{FF2B5EF4-FFF2-40B4-BE49-F238E27FC236}">
                <a16:creationId xmlns:a16="http://schemas.microsoft.com/office/drawing/2014/main" id="{6849F631-1A37-4E5C-A05F-CCA86E0717E6}"/>
              </a:ext>
            </a:extLst>
          </p:cNvPr>
          <p:cNvCxnSpPr>
            <a:cxnSpLocks/>
            <a:stCxn id="337" idx="3"/>
            <a:endCxn id="577" idx="7"/>
          </p:cNvCxnSpPr>
          <p:nvPr/>
        </p:nvCxnSpPr>
        <p:spPr>
          <a:xfrm flipH="1">
            <a:off x="6682878" y="5498492"/>
            <a:ext cx="491774" cy="101844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3" name="Straight Connector 522">
            <a:extLst>
              <a:ext uri="{FF2B5EF4-FFF2-40B4-BE49-F238E27FC236}">
                <a16:creationId xmlns:a16="http://schemas.microsoft.com/office/drawing/2014/main" id="{3C19CF28-F31B-46CB-929B-608D1801C640}"/>
              </a:ext>
            </a:extLst>
          </p:cNvPr>
          <p:cNvCxnSpPr>
            <a:cxnSpLocks/>
            <a:stCxn id="578" idx="4"/>
            <a:endCxn id="577" idx="7"/>
          </p:cNvCxnSpPr>
          <p:nvPr/>
        </p:nvCxnSpPr>
        <p:spPr>
          <a:xfrm flipH="1">
            <a:off x="6682878" y="4842577"/>
            <a:ext cx="129694" cy="167435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4" name="Straight Connector 523">
            <a:extLst>
              <a:ext uri="{FF2B5EF4-FFF2-40B4-BE49-F238E27FC236}">
                <a16:creationId xmlns:a16="http://schemas.microsoft.com/office/drawing/2014/main" id="{2BAE2982-9BA9-4063-9274-65F083948FE5}"/>
              </a:ext>
            </a:extLst>
          </p:cNvPr>
          <p:cNvCxnSpPr>
            <a:cxnSpLocks/>
            <a:stCxn id="578" idx="3"/>
            <a:endCxn id="369" idx="6"/>
          </p:cNvCxnSpPr>
          <p:nvPr/>
        </p:nvCxnSpPr>
        <p:spPr>
          <a:xfrm flipH="1">
            <a:off x="6367403" y="4822490"/>
            <a:ext cx="396865" cy="168105"/>
          </a:xfrm>
          <a:prstGeom prst="line">
            <a:avLst/>
          </a:prstGeom>
          <a:noFill/>
          <a:ln w="12700" cap="flat" cmpd="sng" algn="ctr">
            <a:solidFill>
              <a:srgbClr val="EAEAEA"/>
            </a:solidFill>
            <a:prstDash val="solid"/>
            <a:headEnd type="none"/>
            <a:tailEnd type="none"/>
          </a:ln>
          <a:effectLst/>
        </p:spPr>
      </p:cxnSp>
      <p:cxnSp>
        <p:nvCxnSpPr>
          <p:cNvPr id="525" name="Straight Connector 524">
            <a:extLst>
              <a:ext uri="{FF2B5EF4-FFF2-40B4-BE49-F238E27FC236}">
                <a16:creationId xmlns:a16="http://schemas.microsoft.com/office/drawing/2014/main" id="{5C7BF33C-F603-4D66-A3A2-908DC0C268A0}"/>
              </a:ext>
            </a:extLst>
          </p:cNvPr>
          <p:cNvCxnSpPr>
            <a:cxnSpLocks/>
            <a:stCxn id="707" idx="3"/>
            <a:endCxn id="404" idx="7"/>
          </p:cNvCxnSpPr>
          <p:nvPr/>
        </p:nvCxnSpPr>
        <p:spPr>
          <a:xfrm flipH="1">
            <a:off x="5425776" y="2655155"/>
            <a:ext cx="736023" cy="96504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6" name="Straight Connector 525">
            <a:extLst>
              <a:ext uri="{FF2B5EF4-FFF2-40B4-BE49-F238E27FC236}">
                <a16:creationId xmlns:a16="http://schemas.microsoft.com/office/drawing/2014/main" id="{3ABA5644-93F7-42D4-9BFE-76E66AC03101}"/>
              </a:ext>
            </a:extLst>
          </p:cNvPr>
          <p:cNvCxnSpPr>
            <a:cxnSpLocks/>
            <a:stCxn id="707" idx="6"/>
            <a:endCxn id="579" idx="2"/>
          </p:cNvCxnSpPr>
          <p:nvPr/>
        </p:nvCxnSpPr>
        <p:spPr>
          <a:xfrm flipV="1">
            <a:off x="6552044" y="2371734"/>
            <a:ext cx="700088" cy="12177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7" name="Straight Connector 526">
            <a:extLst>
              <a:ext uri="{FF2B5EF4-FFF2-40B4-BE49-F238E27FC236}">
                <a16:creationId xmlns:a16="http://schemas.microsoft.com/office/drawing/2014/main" id="{6FA0332D-CD09-4446-9ADA-B03738880D73}"/>
              </a:ext>
            </a:extLst>
          </p:cNvPr>
          <p:cNvCxnSpPr>
            <a:cxnSpLocks/>
            <a:stCxn id="358" idx="4"/>
            <a:endCxn id="579" idx="0"/>
          </p:cNvCxnSpPr>
          <p:nvPr/>
        </p:nvCxnSpPr>
        <p:spPr>
          <a:xfrm>
            <a:off x="7211230" y="1718192"/>
            <a:ext cx="132342" cy="56210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8" name="Straight Connector 527">
            <a:extLst>
              <a:ext uri="{FF2B5EF4-FFF2-40B4-BE49-F238E27FC236}">
                <a16:creationId xmlns:a16="http://schemas.microsoft.com/office/drawing/2014/main" id="{78840675-ADA1-4282-B2BF-EB0DB1F2FBD9}"/>
              </a:ext>
            </a:extLst>
          </p:cNvPr>
          <p:cNvCxnSpPr>
            <a:cxnSpLocks/>
            <a:stCxn id="581" idx="2"/>
            <a:endCxn id="580" idx="7"/>
          </p:cNvCxnSpPr>
          <p:nvPr/>
        </p:nvCxnSpPr>
        <p:spPr>
          <a:xfrm flipH="1">
            <a:off x="5019229" y="4622128"/>
            <a:ext cx="519538" cy="28965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29" name="Straight Connector 528">
            <a:extLst>
              <a:ext uri="{FF2B5EF4-FFF2-40B4-BE49-F238E27FC236}">
                <a16:creationId xmlns:a16="http://schemas.microsoft.com/office/drawing/2014/main" id="{972CAF37-4992-4A5A-B451-2F979EBE4466}"/>
              </a:ext>
            </a:extLst>
          </p:cNvPr>
          <p:cNvCxnSpPr>
            <a:cxnSpLocks/>
            <a:stCxn id="580" idx="3"/>
            <a:endCxn id="413" idx="7"/>
          </p:cNvCxnSpPr>
          <p:nvPr/>
        </p:nvCxnSpPr>
        <p:spPr>
          <a:xfrm flipH="1">
            <a:off x="4229580" y="5012866"/>
            <a:ext cx="636842" cy="22104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0" name="Straight Connector 529">
            <a:extLst>
              <a:ext uri="{FF2B5EF4-FFF2-40B4-BE49-F238E27FC236}">
                <a16:creationId xmlns:a16="http://schemas.microsoft.com/office/drawing/2014/main" id="{76D66724-C9A0-471E-BFEC-131492D2A18D}"/>
              </a:ext>
            </a:extLst>
          </p:cNvPr>
          <p:cNvCxnSpPr>
            <a:cxnSpLocks/>
            <a:stCxn id="404" idx="4"/>
            <a:endCxn id="580" idx="0"/>
          </p:cNvCxnSpPr>
          <p:nvPr/>
        </p:nvCxnSpPr>
        <p:spPr>
          <a:xfrm flipH="1">
            <a:off x="4961114" y="3988948"/>
            <a:ext cx="311922" cy="88361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1" name="Straight Connector 530">
            <a:extLst>
              <a:ext uri="{FF2B5EF4-FFF2-40B4-BE49-F238E27FC236}">
                <a16:creationId xmlns:a16="http://schemas.microsoft.com/office/drawing/2014/main" id="{FBA31351-9A7A-4E35-B8C2-17650DECDCDE}"/>
              </a:ext>
            </a:extLst>
          </p:cNvPr>
          <p:cNvCxnSpPr>
            <a:cxnSpLocks/>
            <a:stCxn id="581" idx="4"/>
            <a:endCxn id="398" idx="0"/>
          </p:cNvCxnSpPr>
          <p:nvPr/>
        </p:nvCxnSpPr>
        <p:spPr>
          <a:xfrm flipH="1">
            <a:off x="5254642" y="4673838"/>
            <a:ext cx="335836" cy="97763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2" name="Straight Connector 531">
            <a:extLst>
              <a:ext uri="{FF2B5EF4-FFF2-40B4-BE49-F238E27FC236}">
                <a16:creationId xmlns:a16="http://schemas.microsoft.com/office/drawing/2014/main" id="{E67EC29A-3D4B-488F-A2DA-51E3D063298D}"/>
              </a:ext>
            </a:extLst>
          </p:cNvPr>
          <p:cNvCxnSpPr>
            <a:cxnSpLocks/>
            <a:stCxn id="582" idx="4"/>
            <a:endCxn id="347" idx="0"/>
          </p:cNvCxnSpPr>
          <p:nvPr/>
        </p:nvCxnSpPr>
        <p:spPr>
          <a:xfrm>
            <a:off x="5392707" y="915917"/>
            <a:ext cx="98206" cy="92329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3" name="Straight Connector 532">
            <a:extLst>
              <a:ext uri="{FF2B5EF4-FFF2-40B4-BE49-F238E27FC236}">
                <a16:creationId xmlns:a16="http://schemas.microsoft.com/office/drawing/2014/main" id="{522A95DC-B02B-49D2-80FF-72B160729BF9}"/>
              </a:ext>
            </a:extLst>
          </p:cNvPr>
          <p:cNvCxnSpPr>
            <a:cxnSpLocks/>
            <a:endCxn id="582" idx="2"/>
          </p:cNvCxnSpPr>
          <p:nvPr/>
        </p:nvCxnSpPr>
        <p:spPr>
          <a:xfrm flipV="1">
            <a:off x="4085362" y="871554"/>
            <a:ext cx="1240241" cy="144928"/>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4" name="Straight Connector 533">
            <a:extLst>
              <a:ext uri="{FF2B5EF4-FFF2-40B4-BE49-F238E27FC236}">
                <a16:creationId xmlns:a16="http://schemas.microsoft.com/office/drawing/2014/main" id="{AD56AC46-9E12-483A-9E30-264813ABDBC8}"/>
              </a:ext>
            </a:extLst>
          </p:cNvPr>
          <p:cNvCxnSpPr>
            <a:cxnSpLocks/>
            <a:stCxn id="583" idx="7"/>
            <a:endCxn id="710" idx="3"/>
          </p:cNvCxnSpPr>
          <p:nvPr/>
        </p:nvCxnSpPr>
        <p:spPr>
          <a:xfrm flipV="1">
            <a:off x="8126817" y="4430115"/>
            <a:ext cx="506671" cy="46510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5" name="Straight Connector 534">
            <a:extLst>
              <a:ext uri="{FF2B5EF4-FFF2-40B4-BE49-F238E27FC236}">
                <a16:creationId xmlns:a16="http://schemas.microsoft.com/office/drawing/2014/main" id="{9BED407C-24D5-4793-ABAE-9201545C193D}"/>
              </a:ext>
            </a:extLst>
          </p:cNvPr>
          <p:cNvCxnSpPr>
            <a:cxnSpLocks/>
            <a:stCxn id="583" idx="1"/>
            <a:endCxn id="352" idx="5"/>
          </p:cNvCxnSpPr>
          <p:nvPr/>
        </p:nvCxnSpPr>
        <p:spPr>
          <a:xfrm flipH="1" flipV="1">
            <a:off x="7666160" y="4137145"/>
            <a:ext cx="331104" cy="75807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6" name="Straight Connector 535">
            <a:extLst>
              <a:ext uri="{FF2B5EF4-FFF2-40B4-BE49-F238E27FC236}">
                <a16:creationId xmlns:a16="http://schemas.microsoft.com/office/drawing/2014/main" id="{391395CF-9C6A-4F6F-B31E-724645C5F1FB}"/>
              </a:ext>
            </a:extLst>
          </p:cNvPr>
          <p:cNvCxnSpPr>
            <a:cxnSpLocks/>
            <a:stCxn id="710" idx="6"/>
          </p:cNvCxnSpPr>
          <p:nvPr/>
        </p:nvCxnSpPr>
        <p:spPr>
          <a:xfrm flipV="1">
            <a:off x="9023733" y="4109589"/>
            <a:ext cx="1172691" cy="15888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7" name="Straight Connector 536">
            <a:extLst>
              <a:ext uri="{FF2B5EF4-FFF2-40B4-BE49-F238E27FC236}">
                <a16:creationId xmlns:a16="http://schemas.microsoft.com/office/drawing/2014/main" id="{8A1DB88B-CA5E-4A55-B106-DF585C0B4F60}"/>
              </a:ext>
            </a:extLst>
          </p:cNvPr>
          <p:cNvCxnSpPr>
            <a:cxnSpLocks/>
            <a:endCxn id="583" idx="5"/>
          </p:cNvCxnSpPr>
          <p:nvPr/>
        </p:nvCxnSpPr>
        <p:spPr>
          <a:xfrm flipH="1" flipV="1">
            <a:off x="8126817" y="5024775"/>
            <a:ext cx="407053" cy="63551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8" name="Straight Connector 537">
            <a:extLst>
              <a:ext uri="{FF2B5EF4-FFF2-40B4-BE49-F238E27FC236}">
                <a16:creationId xmlns:a16="http://schemas.microsoft.com/office/drawing/2014/main" id="{DDFC5FCA-A244-4137-83B4-BDAA60B08273}"/>
              </a:ext>
            </a:extLst>
          </p:cNvPr>
          <p:cNvCxnSpPr>
            <a:cxnSpLocks/>
            <a:stCxn id="26" idx="4"/>
            <a:endCxn id="369" idx="0"/>
          </p:cNvCxnSpPr>
          <p:nvPr/>
        </p:nvCxnSpPr>
        <p:spPr>
          <a:xfrm flipH="1">
            <a:off x="6109024" y="3224379"/>
            <a:ext cx="263321" cy="150783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39" name="Straight Connector 538">
            <a:extLst>
              <a:ext uri="{FF2B5EF4-FFF2-40B4-BE49-F238E27FC236}">
                <a16:creationId xmlns:a16="http://schemas.microsoft.com/office/drawing/2014/main" id="{CC6D0549-8356-4093-A043-8CBC5B334F6B}"/>
              </a:ext>
            </a:extLst>
          </p:cNvPr>
          <p:cNvCxnSpPr>
            <a:cxnSpLocks/>
            <a:stCxn id="26" idx="5"/>
            <a:endCxn id="584" idx="2"/>
          </p:cNvCxnSpPr>
          <p:nvPr/>
        </p:nvCxnSpPr>
        <p:spPr>
          <a:xfrm>
            <a:off x="6394684" y="3215126"/>
            <a:ext cx="572852" cy="36533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0" name="Straight Connector 539">
            <a:extLst>
              <a:ext uri="{FF2B5EF4-FFF2-40B4-BE49-F238E27FC236}">
                <a16:creationId xmlns:a16="http://schemas.microsoft.com/office/drawing/2014/main" id="{F1D59F58-E09E-46C9-BAE5-8CDD7F4B88F5}"/>
              </a:ext>
            </a:extLst>
          </p:cNvPr>
          <p:cNvCxnSpPr>
            <a:cxnSpLocks/>
            <a:stCxn id="631" idx="3"/>
            <a:endCxn id="584" idx="7"/>
          </p:cNvCxnSpPr>
          <p:nvPr/>
        </p:nvCxnSpPr>
        <p:spPr>
          <a:xfrm flipH="1">
            <a:off x="7123920" y="3064589"/>
            <a:ext cx="366700" cy="45109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1" name="Straight Connector 540">
            <a:extLst>
              <a:ext uri="{FF2B5EF4-FFF2-40B4-BE49-F238E27FC236}">
                <a16:creationId xmlns:a16="http://schemas.microsoft.com/office/drawing/2014/main" id="{8C813214-5117-4E08-AFD2-FC99A2AE908D}"/>
              </a:ext>
            </a:extLst>
          </p:cNvPr>
          <p:cNvCxnSpPr>
            <a:cxnSpLocks/>
            <a:endCxn id="582" idx="7"/>
          </p:cNvCxnSpPr>
          <p:nvPr/>
        </p:nvCxnSpPr>
        <p:spPr>
          <a:xfrm flipH="1">
            <a:off x="5412706" y="-15633"/>
            <a:ext cx="541854" cy="82836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2" name="Straight Connector 541">
            <a:extLst>
              <a:ext uri="{FF2B5EF4-FFF2-40B4-BE49-F238E27FC236}">
                <a16:creationId xmlns:a16="http://schemas.microsoft.com/office/drawing/2014/main" id="{56AC45FF-5089-4D76-AAE6-FAAB35143D31}"/>
              </a:ext>
            </a:extLst>
          </p:cNvPr>
          <p:cNvCxnSpPr>
            <a:cxnSpLocks/>
            <a:stCxn id="569" idx="3"/>
          </p:cNvCxnSpPr>
          <p:nvPr/>
        </p:nvCxnSpPr>
        <p:spPr>
          <a:xfrm flipH="1">
            <a:off x="3" y="4816627"/>
            <a:ext cx="1070240" cy="83484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3" name="Straight Connector 542">
            <a:extLst>
              <a:ext uri="{FF2B5EF4-FFF2-40B4-BE49-F238E27FC236}">
                <a16:creationId xmlns:a16="http://schemas.microsoft.com/office/drawing/2014/main" id="{11E011BB-E5DB-429A-AC25-34991BAFDE52}"/>
              </a:ext>
            </a:extLst>
          </p:cNvPr>
          <p:cNvCxnSpPr>
            <a:cxnSpLocks/>
            <a:stCxn id="587" idx="7"/>
            <a:endCxn id="586" idx="4"/>
          </p:cNvCxnSpPr>
          <p:nvPr/>
        </p:nvCxnSpPr>
        <p:spPr>
          <a:xfrm flipV="1">
            <a:off x="11526808" y="2557723"/>
            <a:ext cx="32092" cy="109689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4" name="Straight Connector 543">
            <a:extLst>
              <a:ext uri="{FF2B5EF4-FFF2-40B4-BE49-F238E27FC236}">
                <a16:creationId xmlns:a16="http://schemas.microsoft.com/office/drawing/2014/main" id="{56891852-DD6A-4335-934B-04B4FFC38400}"/>
              </a:ext>
            </a:extLst>
          </p:cNvPr>
          <p:cNvCxnSpPr>
            <a:cxnSpLocks/>
            <a:stCxn id="586" idx="5"/>
          </p:cNvCxnSpPr>
          <p:nvPr/>
        </p:nvCxnSpPr>
        <p:spPr>
          <a:xfrm>
            <a:off x="11599121" y="2541063"/>
            <a:ext cx="758967" cy="71614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5" name="Straight Connector 544">
            <a:extLst>
              <a:ext uri="{FF2B5EF4-FFF2-40B4-BE49-F238E27FC236}">
                <a16:creationId xmlns:a16="http://schemas.microsoft.com/office/drawing/2014/main" id="{8F16C294-3CBC-4BAD-B64C-C45D79D1E68B}"/>
              </a:ext>
            </a:extLst>
          </p:cNvPr>
          <p:cNvCxnSpPr>
            <a:cxnSpLocks/>
            <a:stCxn id="588" idx="4"/>
            <a:endCxn id="358" idx="0"/>
          </p:cNvCxnSpPr>
          <p:nvPr/>
        </p:nvCxnSpPr>
        <p:spPr>
          <a:xfrm flipH="1">
            <a:off x="7211230" y="587992"/>
            <a:ext cx="86758" cy="69818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6" name="Straight Connector 545">
            <a:extLst>
              <a:ext uri="{FF2B5EF4-FFF2-40B4-BE49-F238E27FC236}">
                <a16:creationId xmlns:a16="http://schemas.microsoft.com/office/drawing/2014/main" id="{DDD7DF41-E369-4A90-87D8-899512F809F2}"/>
              </a:ext>
            </a:extLst>
          </p:cNvPr>
          <p:cNvCxnSpPr>
            <a:cxnSpLocks/>
            <a:stCxn id="588" idx="6"/>
            <a:endCxn id="713" idx="2"/>
          </p:cNvCxnSpPr>
          <p:nvPr/>
        </p:nvCxnSpPr>
        <p:spPr>
          <a:xfrm>
            <a:off x="7374855" y="564278"/>
            <a:ext cx="629914" cy="399327"/>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7" name="Straight Connector 546">
            <a:extLst>
              <a:ext uri="{FF2B5EF4-FFF2-40B4-BE49-F238E27FC236}">
                <a16:creationId xmlns:a16="http://schemas.microsoft.com/office/drawing/2014/main" id="{80312782-003C-4FFF-8708-D7C5C32F30EA}"/>
              </a:ext>
            </a:extLst>
          </p:cNvPr>
          <p:cNvCxnSpPr>
            <a:cxnSpLocks/>
            <a:endCxn id="713" idx="7"/>
          </p:cNvCxnSpPr>
          <p:nvPr/>
        </p:nvCxnSpPr>
        <p:spPr>
          <a:xfrm flipH="1">
            <a:off x="8395014" y="-53919"/>
            <a:ext cx="497844" cy="85587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8" name="Straight Connector 547">
            <a:extLst>
              <a:ext uri="{FF2B5EF4-FFF2-40B4-BE49-F238E27FC236}">
                <a16:creationId xmlns:a16="http://schemas.microsoft.com/office/drawing/2014/main" id="{0445E39A-0435-4AA6-9C68-978F0AC725E5}"/>
              </a:ext>
            </a:extLst>
          </p:cNvPr>
          <p:cNvCxnSpPr>
            <a:cxnSpLocks/>
          </p:cNvCxnSpPr>
          <p:nvPr/>
        </p:nvCxnSpPr>
        <p:spPr>
          <a:xfrm flipH="1">
            <a:off x="10674451" y="-317993"/>
            <a:ext cx="1074028" cy="115096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49" name="Straight Connector 548">
            <a:extLst>
              <a:ext uri="{FF2B5EF4-FFF2-40B4-BE49-F238E27FC236}">
                <a16:creationId xmlns:a16="http://schemas.microsoft.com/office/drawing/2014/main" id="{EB8E93C3-7FAF-47C4-B286-DDDAC9DFEFB6}"/>
              </a:ext>
            </a:extLst>
          </p:cNvPr>
          <p:cNvCxnSpPr>
            <a:cxnSpLocks/>
            <a:stCxn id="677" idx="5"/>
          </p:cNvCxnSpPr>
          <p:nvPr/>
        </p:nvCxnSpPr>
        <p:spPr>
          <a:xfrm>
            <a:off x="11404981" y="5318707"/>
            <a:ext cx="938045" cy="91107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0" name="Straight Connector 549">
            <a:extLst>
              <a:ext uri="{FF2B5EF4-FFF2-40B4-BE49-F238E27FC236}">
                <a16:creationId xmlns:a16="http://schemas.microsoft.com/office/drawing/2014/main" id="{6B5E6E74-0EF4-4054-8BF8-6423C9316BA8}"/>
              </a:ext>
            </a:extLst>
          </p:cNvPr>
          <p:cNvCxnSpPr>
            <a:cxnSpLocks/>
            <a:stCxn id="347" idx="2"/>
            <a:endCxn id="589" idx="6"/>
          </p:cNvCxnSpPr>
          <p:nvPr/>
        </p:nvCxnSpPr>
        <p:spPr>
          <a:xfrm flipH="1">
            <a:off x="4470970" y="2067807"/>
            <a:ext cx="791343" cy="20695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1" name="Straight Connector 550">
            <a:extLst>
              <a:ext uri="{FF2B5EF4-FFF2-40B4-BE49-F238E27FC236}">
                <a16:creationId xmlns:a16="http://schemas.microsoft.com/office/drawing/2014/main" id="{981F68E7-0BBA-4A39-9D2A-579C7BA63BF0}"/>
              </a:ext>
            </a:extLst>
          </p:cNvPr>
          <p:cNvCxnSpPr>
            <a:cxnSpLocks/>
            <a:stCxn id="716" idx="5"/>
            <a:endCxn id="589" idx="1"/>
          </p:cNvCxnSpPr>
          <p:nvPr/>
        </p:nvCxnSpPr>
        <p:spPr>
          <a:xfrm>
            <a:off x="3904725" y="1967978"/>
            <a:ext cx="442463" cy="27761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2" name="Straight Connector 551">
            <a:extLst>
              <a:ext uri="{FF2B5EF4-FFF2-40B4-BE49-F238E27FC236}">
                <a16:creationId xmlns:a16="http://schemas.microsoft.com/office/drawing/2014/main" id="{4DBEB752-9B79-403C-BA1C-14AA101D8E3B}"/>
              </a:ext>
            </a:extLst>
          </p:cNvPr>
          <p:cNvCxnSpPr>
            <a:cxnSpLocks/>
            <a:stCxn id="716" idx="4"/>
            <a:endCxn id="363" idx="0"/>
          </p:cNvCxnSpPr>
          <p:nvPr/>
        </p:nvCxnSpPr>
        <p:spPr>
          <a:xfrm>
            <a:off x="3743080" y="2034933"/>
            <a:ext cx="178567" cy="100627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3" name="Straight Connector 552">
            <a:extLst>
              <a:ext uri="{FF2B5EF4-FFF2-40B4-BE49-F238E27FC236}">
                <a16:creationId xmlns:a16="http://schemas.microsoft.com/office/drawing/2014/main" id="{409E4C70-2EB0-46AE-81E4-ACE326409FBF}"/>
              </a:ext>
            </a:extLst>
          </p:cNvPr>
          <p:cNvCxnSpPr>
            <a:cxnSpLocks/>
            <a:endCxn id="590" idx="5"/>
          </p:cNvCxnSpPr>
          <p:nvPr/>
        </p:nvCxnSpPr>
        <p:spPr>
          <a:xfrm flipH="1" flipV="1">
            <a:off x="414479" y="2406585"/>
            <a:ext cx="514206" cy="535518"/>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4" name="Straight Connector 553">
            <a:extLst>
              <a:ext uri="{FF2B5EF4-FFF2-40B4-BE49-F238E27FC236}">
                <a16:creationId xmlns:a16="http://schemas.microsoft.com/office/drawing/2014/main" id="{4F9D2623-B375-4AEB-B88C-DE3D9D4FDB1B}"/>
              </a:ext>
            </a:extLst>
          </p:cNvPr>
          <p:cNvCxnSpPr>
            <a:cxnSpLocks/>
            <a:stCxn id="591" idx="4"/>
            <a:endCxn id="590" idx="7"/>
          </p:cNvCxnSpPr>
          <p:nvPr/>
        </p:nvCxnSpPr>
        <p:spPr>
          <a:xfrm flipH="1">
            <a:off x="356744" y="1408874"/>
            <a:ext cx="249337" cy="881735"/>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5" name="Straight Connector 554">
            <a:extLst>
              <a:ext uri="{FF2B5EF4-FFF2-40B4-BE49-F238E27FC236}">
                <a16:creationId xmlns:a16="http://schemas.microsoft.com/office/drawing/2014/main" id="{5AE6A835-12ED-4E4F-ABEA-69A51761FBC8}"/>
              </a:ext>
            </a:extLst>
          </p:cNvPr>
          <p:cNvCxnSpPr>
            <a:cxnSpLocks/>
            <a:stCxn id="591" idx="1"/>
          </p:cNvCxnSpPr>
          <p:nvPr/>
        </p:nvCxnSpPr>
        <p:spPr>
          <a:xfrm flipH="1" flipV="1">
            <a:off x="-239036" y="917718"/>
            <a:ext cx="811876" cy="41090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6" name="Straight Connector 555">
            <a:extLst>
              <a:ext uri="{FF2B5EF4-FFF2-40B4-BE49-F238E27FC236}">
                <a16:creationId xmlns:a16="http://schemas.microsoft.com/office/drawing/2014/main" id="{89DEDEBE-2E45-4B6A-9118-64457FA1E9AC}"/>
              </a:ext>
            </a:extLst>
          </p:cNvPr>
          <p:cNvCxnSpPr>
            <a:stCxn id="582" idx="5"/>
            <a:endCxn id="592" idx="2"/>
          </p:cNvCxnSpPr>
          <p:nvPr/>
        </p:nvCxnSpPr>
        <p:spPr>
          <a:xfrm>
            <a:off x="5428786" y="891553"/>
            <a:ext cx="677353" cy="13439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7" name="Straight Connector 556">
            <a:extLst>
              <a:ext uri="{FF2B5EF4-FFF2-40B4-BE49-F238E27FC236}">
                <a16:creationId xmlns:a16="http://schemas.microsoft.com/office/drawing/2014/main" id="{4B73B657-AF57-485B-B535-F2DA2E06A834}"/>
              </a:ext>
            </a:extLst>
          </p:cNvPr>
          <p:cNvCxnSpPr>
            <a:stCxn id="592" idx="6"/>
            <a:endCxn id="588" idx="3"/>
          </p:cNvCxnSpPr>
          <p:nvPr/>
        </p:nvCxnSpPr>
        <p:spPr>
          <a:xfrm flipV="1">
            <a:off x="6289354" y="554469"/>
            <a:ext cx="980857" cy="471478"/>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8" name="Straight Connector 557">
            <a:extLst>
              <a:ext uri="{FF2B5EF4-FFF2-40B4-BE49-F238E27FC236}">
                <a16:creationId xmlns:a16="http://schemas.microsoft.com/office/drawing/2014/main" id="{26519529-684D-4A0A-B7D7-D6A85EDACE3A}"/>
              </a:ext>
            </a:extLst>
          </p:cNvPr>
          <p:cNvCxnSpPr>
            <a:cxnSpLocks/>
            <a:endCxn id="591" idx="7"/>
          </p:cNvCxnSpPr>
          <p:nvPr/>
        </p:nvCxnSpPr>
        <p:spPr>
          <a:xfrm flipH="1">
            <a:off x="639321" y="816374"/>
            <a:ext cx="414169" cy="51225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59" name="Straight Connector 558">
            <a:extLst>
              <a:ext uri="{FF2B5EF4-FFF2-40B4-BE49-F238E27FC236}">
                <a16:creationId xmlns:a16="http://schemas.microsoft.com/office/drawing/2014/main" id="{6D943D5A-D486-47DB-8326-8FAE99D238BC}"/>
              </a:ext>
            </a:extLst>
          </p:cNvPr>
          <p:cNvCxnSpPr>
            <a:cxnSpLocks/>
          </p:cNvCxnSpPr>
          <p:nvPr/>
        </p:nvCxnSpPr>
        <p:spPr>
          <a:xfrm flipH="1">
            <a:off x="1111387" y="883329"/>
            <a:ext cx="103748" cy="198309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0" name="Straight Connector 559">
            <a:extLst>
              <a:ext uri="{FF2B5EF4-FFF2-40B4-BE49-F238E27FC236}">
                <a16:creationId xmlns:a16="http://schemas.microsoft.com/office/drawing/2014/main" id="{D15474E2-8C13-403B-A187-70F1C6337E5F}"/>
              </a:ext>
            </a:extLst>
          </p:cNvPr>
          <p:cNvCxnSpPr>
            <a:cxnSpLocks/>
            <a:endCxn id="574" idx="1"/>
          </p:cNvCxnSpPr>
          <p:nvPr/>
        </p:nvCxnSpPr>
        <p:spPr>
          <a:xfrm>
            <a:off x="1376780" y="816374"/>
            <a:ext cx="444248" cy="25543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1" name="Straight Connector 560">
            <a:extLst>
              <a:ext uri="{FF2B5EF4-FFF2-40B4-BE49-F238E27FC236}">
                <a16:creationId xmlns:a16="http://schemas.microsoft.com/office/drawing/2014/main" id="{AE3BB31A-B785-4A88-B760-7ACEBF1B84CB}"/>
              </a:ext>
            </a:extLst>
          </p:cNvPr>
          <p:cNvCxnSpPr>
            <a:endCxn id="593" idx="2"/>
          </p:cNvCxnSpPr>
          <p:nvPr/>
        </p:nvCxnSpPr>
        <p:spPr>
          <a:xfrm>
            <a:off x="7434822" y="1557434"/>
            <a:ext cx="717102" cy="2482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2" name="Straight Connector 561">
            <a:extLst>
              <a:ext uri="{FF2B5EF4-FFF2-40B4-BE49-F238E27FC236}">
                <a16:creationId xmlns:a16="http://schemas.microsoft.com/office/drawing/2014/main" id="{766F4AFF-7B44-4F0A-8E06-389C8E0DEE3A}"/>
              </a:ext>
            </a:extLst>
          </p:cNvPr>
          <p:cNvCxnSpPr>
            <a:cxnSpLocks/>
            <a:stCxn id="713" idx="4"/>
            <a:endCxn id="593" idx="0"/>
          </p:cNvCxnSpPr>
          <p:nvPr/>
        </p:nvCxnSpPr>
        <p:spPr>
          <a:xfrm flipH="1">
            <a:off x="8203634" y="1192205"/>
            <a:ext cx="29735" cy="556562"/>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3" name="Straight Connector 562">
            <a:extLst>
              <a:ext uri="{FF2B5EF4-FFF2-40B4-BE49-F238E27FC236}">
                <a16:creationId xmlns:a16="http://schemas.microsoft.com/office/drawing/2014/main" id="{D7A4AD79-02EE-4D87-92E7-3B39E4500082}"/>
              </a:ext>
            </a:extLst>
          </p:cNvPr>
          <p:cNvCxnSpPr>
            <a:stCxn id="386" idx="2"/>
            <a:endCxn id="593" idx="6"/>
          </p:cNvCxnSpPr>
          <p:nvPr/>
        </p:nvCxnSpPr>
        <p:spPr>
          <a:xfrm flipH="1" flipV="1">
            <a:off x="8255344" y="1805648"/>
            <a:ext cx="799200" cy="17005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4" name="Straight Connector 563">
            <a:extLst>
              <a:ext uri="{FF2B5EF4-FFF2-40B4-BE49-F238E27FC236}">
                <a16:creationId xmlns:a16="http://schemas.microsoft.com/office/drawing/2014/main" id="{DB2AA4D2-70A1-470F-A0B7-1A210FE39D3D}"/>
              </a:ext>
            </a:extLst>
          </p:cNvPr>
          <p:cNvCxnSpPr>
            <a:stCxn id="342" idx="1"/>
            <a:endCxn id="593" idx="4"/>
          </p:cNvCxnSpPr>
          <p:nvPr/>
        </p:nvCxnSpPr>
        <p:spPr>
          <a:xfrm flipH="1" flipV="1">
            <a:off x="8203634" y="1862529"/>
            <a:ext cx="582294" cy="15233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5" name="Straight Connector 564">
            <a:extLst>
              <a:ext uri="{FF2B5EF4-FFF2-40B4-BE49-F238E27FC236}">
                <a16:creationId xmlns:a16="http://schemas.microsoft.com/office/drawing/2014/main" id="{3BC02B68-8992-40C9-A230-FE456FA544A4}"/>
              </a:ext>
            </a:extLst>
          </p:cNvPr>
          <p:cNvCxnSpPr>
            <a:cxnSpLocks/>
            <a:stCxn id="404" idx="2"/>
            <a:endCxn id="594" idx="6"/>
          </p:cNvCxnSpPr>
          <p:nvPr/>
        </p:nvCxnSpPr>
        <p:spPr>
          <a:xfrm flipH="1">
            <a:off x="3936766" y="3772941"/>
            <a:ext cx="1120263" cy="42428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6" name="Straight Connector 565">
            <a:extLst>
              <a:ext uri="{FF2B5EF4-FFF2-40B4-BE49-F238E27FC236}">
                <a16:creationId xmlns:a16="http://schemas.microsoft.com/office/drawing/2014/main" id="{1F74D1AF-D777-4AF0-A151-F2A9A45806AB}"/>
              </a:ext>
            </a:extLst>
          </p:cNvPr>
          <p:cNvCxnSpPr>
            <a:cxnSpLocks/>
            <a:stCxn id="363" idx="4"/>
            <a:endCxn id="594" idx="0"/>
          </p:cNvCxnSpPr>
          <p:nvPr/>
        </p:nvCxnSpPr>
        <p:spPr>
          <a:xfrm flipH="1">
            <a:off x="3845159" y="3473218"/>
            <a:ext cx="76488" cy="63240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7" name="Straight Connector 566">
            <a:extLst>
              <a:ext uri="{FF2B5EF4-FFF2-40B4-BE49-F238E27FC236}">
                <a16:creationId xmlns:a16="http://schemas.microsoft.com/office/drawing/2014/main" id="{9139D64A-5867-42B7-BC06-14C7647C62DB}"/>
              </a:ext>
            </a:extLst>
          </p:cNvPr>
          <p:cNvCxnSpPr>
            <a:cxnSpLocks/>
            <a:stCxn id="347" idx="4"/>
            <a:endCxn id="594" idx="7"/>
          </p:cNvCxnSpPr>
          <p:nvPr/>
        </p:nvCxnSpPr>
        <p:spPr>
          <a:xfrm flipH="1">
            <a:off x="3909935" y="2296407"/>
            <a:ext cx="1580978" cy="183604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68" name="Straight Connector 567">
            <a:extLst>
              <a:ext uri="{FF2B5EF4-FFF2-40B4-BE49-F238E27FC236}">
                <a16:creationId xmlns:a16="http://schemas.microsoft.com/office/drawing/2014/main" id="{1D491948-90F5-4EB3-AEBC-27B072BFAF75}"/>
              </a:ext>
            </a:extLst>
          </p:cNvPr>
          <p:cNvCxnSpPr>
            <a:cxnSpLocks/>
            <a:stCxn id="707" idx="4"/>
          </p:cNvCxnSpPr>
          <p:nvPr/>
        </p:nvCxnSpPr>
        <p:spPr>
          <a:xfrm>
            <a:off x="6323444" y="2722110"/>
            <a:ext cx="39963" cy="442193"/>
          </a:xfrm>
          <a:prstGeom prst="line">
            <a:avLst/>
          </a:prstGeom>
          <a:noFill/>
          <a:ln w="12700" cap="flat" cmpd="sng" algn="ctr">
            <a:solidFill>
              <a:schemeClr val="tx1">
                <a:lumMod val="25000"/>
                <a:lumOff val="75000"/>
              </a:schemeClr>
            </a:solidFill>
            <a:prstDash val="solid"/>
            <a:headEnd type="none"/>
            <a:tailEnd type="none"/>
          </a:ln>
          <a:effectLst/>
        </p:spPr>
      </p:cxnSp>
      <p:sp>
        <p:nvSpPr>
          <p:cNvPr id="569" name="Freeform 5">
            <a:extLst>
              <a:ext uri="{FF2B5EF4-FFF2-40B4-BE49-F238E27FC236}">
                <a16:creationId xmlns:a16="http://schemas.microsoft.com/office/drawing/2014/main" id="{070DBCF4-9BD9-47B2-AD52-9FDB77B49797}"/>
              </a:ext>
            </a:extLst>
          </p:cNvPr>
          <p:cNvSpPr>
            <a:spLocks/>
          </p:cNvSpPr>
          <p:nvPr/>
        </p:nvSpPr>
        <p:spPr bwMode="auto">
          <a:xfrm>
            <a:off x="1043412" y="4660243"/>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0" name="Freeform 5">
            <a:extLst>
              <a:ext uri="{FF2B5EF4-FFF2-40B4-BE49-F238E27FC236}">
                <a16:creationId xmlns:a16="http://schemas.microsoft.com/office/drawing/2014/main" id="{81AF8160-AC0A-4FFC-8A0E-3D7D0E5F73BD}"/>
              </a:ext>
            </a:extLst>
          </p:cNvPr>
          <p:cNvSpPr>
            <a:spLocks/>
          </p:cNvSpPr>
          <p:nvPr/>
        </p:nvSpPr>
        <p:spPr bwMode="auto">
          <a:xfrm>
            <a:off x="1834893" y="3696917"/>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1" name="Freeform 5">
            <a:extLst>
              <a:ext uri="{FF2B5EF4-FFF2-40B4-BE49-F238E27FC236}">
                <a16:creationId xmlns:a16="http://schemas.microsoft.com/office/drawing/2014/main" id="{A708FDCB-6690-44F3-9E88-F5732B0C7B87}"/>
              </a:ext>
            </a:extLst>
          </p:cNvPr>
          <p:cNvSpPr>
            <a:spLocks/>
          </p:cNvSpPr>
          <p:nvPr/>
        </p:nvSpPr>
        <p:spPr bwMode="auto">
          <a:xfrm>
            <a:off x="2855995" y="3431652"/>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3" name="Freeform 5">
            <a:extLst>
              <a:ext uri="{FF2B5EF4-FFF2-40B4-BE49-F238E27FC236}">
                <a16:creationId xmlns:a16="http://schemas.microsoft.com/office/drawing/2014/main" id="{230769B7-E69C-40F4-8CB7-7FC3AFFFE3AA}"/>
              </a:ext>
            </a:extLst>
          </p:cNvPr>
          <p:cNvSpPr>
            <a:spLocks/>
          </p:cNvSpPr>
          <p:nvPr/>
        </p:nvSpPr>
        <p:spPr bwMode="auto">
          <a:xfrm>
            <a:off x="2675719" y="139218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4" name="Freeform 5">
            <a:extLst>
              <a:ext uri="{FF2B5EF4-FFF2-40B4-BE49-F238E27FC236}">
                <a16:creationId xmlns:a16="http://schemas.microsoft.com/office/drawing/2014/main" id="{83E91163-0CA4-47B3-87C4-E8CC91E1F0AB}"/>
              </a:ext>
            </a:extLst>
          </p:cNvPr>
          <p:cNvSpPr>
            <a:spLocks/>
          </p:cNvSpPr>
          <p:nvPr/>
        </p:nvSpPr>
        <p:spPr bwMode="auto">
          <a:xfrm>
            <a:off x="1804368" y="1055144"/>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5" name="Freeform 5">
            <a:extLst>
              <a:ext uri="{FF2B5EF4-FFF2-40B4-BE49-F238E27FC236}">
                <a16:creationId xmlns:a16="http://schemas.microsoft.com/office/drawing/2014/main" id="{871A729B-85E1-4BDB-8963-3674B91F3C04}"/>
              </a:ext>
            </a:extLst>
          </p:cNvPr>
          <p:cNvSpPr>
            <a:spLocks/>
          </p:cNvSpPr>
          <p:nvPr/>
        </p:nvSpPr>
        <p:spPr bwMode="auto">
          <a:xfrm>
            <a:off x="9217601" y="5965833"/>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6" name="Freeform 5">
            <a:extLst>
              <a:ext uri="{FF2B5EF4-FFF2-40B4-BE49-F238E27FC236}">
                <a16:creationId xmlns:a16="http://schemas.microsoft.com/office/drawing/2014/main" id="{91F94031-C00E-4E15-A6F8-A1EFE3CD349B}"/>
              </a:ext>
            </a:extLst>
          </p:cNvPr>
          <p:cNvSpPr>
            <a:spLocks/>
          </p:cNvSpPr>
          <p:nvPr/>
        </p:nvSpPr>
        <p:spPr bwMode="auto">
          <a:xfrm>
            <a:off x="9605559" y="2852272"/>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7" name="Freeform 5">
            <a:extLst>
              <a:ext uri="{FF2B5EF4-FFF2-40B4-BE49-F238E27FC236}">
                <a16:creationId xmlns:a16="http://schemas.microsoft.com/office/drawing/2014/main" id="{956B7CEB-2D3F-4596-B674-EC57A135AC70}"/>
              </a:ext>
            </a:extLst>
          </p:cNvPr>
          <p:cNvSpPr>
            <a:spLocks/>
          </p:cNvSpPr>
          <p:nvPr/>
        </p:nvSpPr>
        <p:spPr bwMode="auto">
          <a:xfrm rot="19624273">
            <a:off x="6613658" y="6515667"/>
            <a:ext cx="114495" cy="11449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8" name="Freeform 5">
            <a:extLst>
              <a:ext uri="{FF2B5EF4-FFF2-40B4-BE49-F238E27FC236}">
                <a16:creationId xmlns:a16="http://schemas.microsoft.com/office/drawing/2014/main" id="{5DE3C2A2-4940-4512-BBDF-25E5A7B2A9F8}"/>
              </a:ext>
            </a:extLst>
          </p:cNvPr>
          <p:cNvSpPr>
            <a:spLocks/>
          </p:cNvSpPr>
          <p:nvPr/>
        </p:nvSpPr>
        <p:spPr bwMode="auto">
          <a:xfrm>
            <a:off x="6744260" y="4705417"/>
            <a:ext cx="136623" cy="137160"/>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79" name="Freeform 5">
            <a:extLst>
              <a:ext uri="{FF2B5EF4-FFF2-40B4-BE49-F238E27FC236}">
                <a16:creationId xmlns:a16="http://schemas.microsoft.com/office/drawing/2014/main" id="{6BE44112-02C9-4838-85C4-227091CA3B6B}"/>
              </a:ext>
            </a:extLst>
          </p:cNvPr>
          <p:cNvSpPr>
            <a:spLocks noChangeAspect="1"/>
          </p:cNvSpPr>
          <p:nvPr/>
        </p:nvSpPr>
        <p:spPr bwMode="auto">
          <a:xfrm>
            <a:off x="7252132" y="2280294"/>
            <a:ext cx="182880" cy="182880"/>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0" name="Freeform 5">
            <a:extLst>
              <a:ext uri="{FF2B5EF4-FFF2-40B4-BE49-F238E27FC236}">
                <a16:creationId xmlns:a16="http://schemas.microsoft.com/office/drawing/2014/main" id="{EE6B628C-4FE5-42E1-B6C7-904CD32E8594}"/>
              </a:ext>
            </a:extLst>
          </p:cNvPr>
          <p:cNvSpPr>
            <a:spLocks/>
          </p:cNvSpPr>
          <p:nvPr/>
        </p:nvSpPr>
        <p:spPr bwMode="auto">
          <a:xfrm rot="690919">
            <a:off x="4851218" y="487071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1" name="Freeform 5">
            <a:extLst>
              <a:ext uri="{FF2B5EF4-FFF2-40B4-BE49-F238E27FC236}">
                <a16:creationId xmlns:a16="http://schemas.microsoft.com/office/drawing/2014/main" id="{6652D630-D475-4138-9A9D-A37B89BDA11E}"/>
              </a:ext>
            </a:extLst>
          </p:cNvPr>
          <p:cNvSpPr>
            <a:spLocks/>
          </p:cNvSpPr>
          <p:nvPr/>
        </p:nvSpPr>
        <p:spPr bwMode="auto">
          <a:xfrm>
            <a:off x="5538767" y="4570417"/>
            <a:ext cx="103421" cy="103421"/>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2" name="Freeform 5">
            <a:extLst>
              <a:ext uri="{FF2B5EF4-FFF2-40B4-BE49-F238E27FC236}">
                <a16:creationId xmlns:a16="http://schemas.microsoft.com/office/drawing/2014/main" id="{B55028D3-27CA-4EC5-9EF4-B54DCB80C2C3}"/>
              </a:ext>
            </a:extLst>
          </p:cNvPr>
          <p:cNvSpPr>
            <a:spLocks/>
          </p:cNvSpPr>
          <p:nvPr/>
        </p:nvSpPr>
        <p:spPr bwMode="auto">
          <a:xfrm rot="20908154">
            <a:off x="5324455" y="803302"/>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3" name="Freeform 5">
            <a:extLst>
              <a:ext uri="{FF2B5EF4-FFF2-40B4-BE49-F238E27FC236}">
                <a16:creationId xmlns:a16="http://schemas.microsoft.com/office/drawing/2014/main" id="{BFC85CCD-868E-4F37-8679-FBE52B5E2562}"/>
              </a:ext>
            </a:extLst>
          </p:cNvPr>
          <p:cNvSpPr>
            <a:spLocks/>
          </p:cNvSpPr>
          <p:nvPr/>
        </p:nvSpPr>
        <p:spPr bwMode="auto">
          <a:xfrm>
            <a:off x="7970433" y="4868391"/>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4" name="Freeform 5">
            <a:extLst>
              <a:ext uri="{FF2B5EF4-FFF2-40B4-BE49-F238E27FC236}">
                <a16:creationId xmlns:a16="http://schemas.microsoft.com/office/drawing/2014/main" id="{53CA68F9-DB5D-4617-8166-EB8EBA051D17}"/>
              </a:ext>
            </a:extLst>
          </p:cNvPr>
          <p:cNvSpPr>
            <a:spLocks/>
          </p:cNvSpPr>
          <p:nvPr/>
        </p:nvSpPr>
        <p:spPr bwMode="auto">
          <a:xfrm>
            <a:off x="6967536" y="348885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6" name="Freeform 5">
            <a:extLst>
              <a:ext uri="{FF2B5EF4-FFF2-40B4-BE49-F238E27FC236}">
                <a16:creationId xmlns:a16="http://schemas.microsoft.com/office/drawing/2014/main" id="{1A239B01-2968-4B52-B1E9-81AEF4B8CB95}"/>
              </a:ext>
            </a:extLst>
          </p:cNvPr>
          <p:cNvSpPr>
            <a:spLocks/>
          </p:cNvSpPr>
          <p:nvPr/>
        </p:nvSpPr>
        <p:spPr bwMode="auto">
          <a:xfrm>
            <a:off x="11502018" y="2443960"/>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7" name="Freeform 5">
            <a:extLst>
              <a:ext uri="{FF2B5EF4-FFF2-40B4-BE49-F238E27FC236}">
                <a16:creationId xmlns:a16="http://schemas.microsoft.com/office/drawing/2014/main" id="{E7E9022B-8B3D-4D61-AFAC-1CD22EFD7478}"/>
              </a:ext>
            </a:extLst>
          </p:cNvPr>
          <p:cNvSpPr>
            <a:spLocks/>
          </p:cNvSpPr>
          <p:nvPr/>
        </p:nvSpPr>
        <p:spPr bwMode="auto">
          <a:xfrm rot="19989258">
            <a:off x="11436538" y="3651186"/>
            <a:ext cx="137652" cy="137652"/>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8" name="Freeform 5">
            <a:extLst>
              <a:ext uri="{FF2B5EF4-FFF2-40B4-BE49-F238E27FC236}">
                <a16:creationId xmlns:a16="http://schemas.microsoft.com/office/drawing/2014/main" id="{90E76555-A7F3-4ADD-A3F5-F92279E5E4D3}"/>
              </a:ext>
            </a:extLst>
          </p:cNvPr>
          <p:cNvSpPr>
            <a:spLocks/>
          </p:cNvSpPr>
          <p:nvPr/>
        </p:nvSpPr>
        <p:spPr bwMode="auto">
          <a:xfrm rot="1671278">
            <a:off x="7267683" y="480819"/>
            <a:ext cx="113763" cy="113763"/>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9" name="Freeform 5">
            <a:extLst>
              <a:ext uri="{FF2B5EF4-FFF2-40B4-BE49-F238E27FC236}">
                <a16:creationId xmlns:a16="http://schemas.microsoft.com/office/drawing/2014/main" id="{3C65DE18-F1AC-4187-A4F0-AA9E05FF718C}"/>
              </a:ext>
            </a:extLst>
          </p:cNvPr>
          <p:cNvSpPr>
            <a:spLocks/>
          </p:cNvSpPr>
          <p:nvPr/>
        </p:nvSpPr>
        <p:spPr bwMode="auto">
          <a:xfrm rot="21045648">
            <a:off x="4334211" y="2216985"/>
            <a:ext cx="137652" cy="137652"/>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90" name="Freeform 5">
            <a:extLst>
              <a:ext uri="{FF2B5EF4-FFF2-40B4-BE49-F238E27FC236}">
                <a16:creationId xmlns:a16="http://schemas.microsoft.com/office/drawing/2014/main" id="{9132DFE6-1B05-4585-9A51-4803F284E9E0}"/>
              </a:ext>
            </a:extLst>
          </p:cNvPr>
          <p:cNvSpPr>
            <a:spLocks/>
          </p:cNvSpPr>
          <p:nvPr/>
        </p:nvSpPr>
        <p:spPr bwMode="auto">
          <a:xfrm rot="20012114">
            <a:off x="236016" y="2285857"/>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91" name="Freeform 5">
            <a:extLst>
              <a:ext uri="{FF2B5EF4-FFF2-40B4-BE49-F238E27FC236}">
                <a16:creationId xmlns:a16="http://schemas.microsoft.com/office/drawing/2014/main" id="{30450C4C-0038-4558-9B67-1EFE5A2F51D2}"/>
              </a:ext>
            </a:extLst>
          </p:cNvPr>
          <p:cNvSpPr>
            <a:spLocks/>
          </p:cNvSpPr>
          <p:nvPr/>
        </p:nvSpPr>
        <p:spPr bwMode="auto">
          <a:xfrm>
            <a:off x="559071" y="1314855"/>
            <a:ext cx="94019" cy="94019"/>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92" name="Freeform 5">
            <a:extLst>
              <a:ext uri="{FF2B5EF4-FFF2-40B4-BE49-F238E27FC236}">
                <a16:creationId xmlns:a16="http://schemas.microsoft.com/office/drawing/2014/main" id="{D170FDED-A501-4438-9E45-998D8B72C6A8}"/>
              </a:ext>
            </a:extLst>
          </p:cNvPr>
          <p:cNvSpPr>
            <a:spLocks/>
          </p:cNvSpPr>
          <p:nvPr/>
        </p:nvSpPr>
        <p:spPr bwMode="auto">
          <a:xfrm>
            <a:off x="6106139" y="934339"/>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93" name="Freeform 5">
            <a:extLst>
              <a:ext uri="{FF2B5EF4-FFF2-40B4-BE49-F238E27FC236}">
                <a16:creationId xmlns:a16="http://schemas.microsoft.com/office/drawing/2014/main" id="{F033CEA6-6059-4585-87CC-22F113583EFA}"/>
              </a:ext>
            </a:extLst>
          </p:cNvPr>
          <p:cNvSpPr>
            <a:spLocks/>
          </p:cNvSpPr>
          <p:nvPr/>
        </p:nvSpPr>
        <p:spPr bwMode="auto">
          <a:xfrm>
            <a:off x="8151924" y="1748767"/>
            <a:ext cx="103420" cy="113762"/>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94" name="Freeform 5">
            <a:extLst>
              <a:ext uri="{FF2B5EF4-FFF2-40B4-BE49-F238E27FC236}">
                <a16:creationId xmlns:a16="http://schemas.microsoft.com/office/drawing/2014/main" id="{C3D8F1FE-80DF-494F-8854-08AB72E6C8C4}"/>
              </a:ext>
            </a:extLst>
          </p:cNvPr>
          <p:cNvSpPr>
            <a:spLocks/>
          </p:cNvSpPr>
          <p:nvPr/>
        </p:nvSpPr>
        <p:spPr bwMode="auto">
          <a:xfrm>
            <a:off x="3753551" y="4105619"/>
            <a:ext cx="183215" cy="18321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cxnSp>
        <p:nvCxnSpPr>
          <p:cNvPr id="595" name="Straight Connector 594">
            <a:extLst>
              <a:ext uri="{FF2B5EF4-FFF2-40B4-BE49-F238E27FC236}">
                <a16:creationId xmlns:a16="http://schemas.microsoft.com/office/drawing/2014/main" id="{6FAF64F5-7B94-4065-B231-4BE932975224}"/>
              </a:ext>
            </a:extLst>
          </p:cNvPr>
          <p:cNvCxnSpPr>
            <a:cxnSpLocks/>
            <a:endCxn id="574" idx="7"/>
          </p:cNvCxnSpPr>
          <p:nvPr/>
        </p:nvCxnSpPr>
        <p:spPr>
          <a:xfrm flipH="1">
            <a:off x="1901471" y="-307959"/>
            <a:ext cx="1491468" cy="1379763"/>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6" name="Straight Connector 595">
            <a:extLst>
              <a:ext uri="{FF2B5EF4-FFF2-40B4-BE49-F238E27FC236}">
                <a16:creationId xmlns:a16="http://schemas.microsoft.com/office/drawing/2014/main" id="{11F23715-CEC2-4784-9613-9E9591E9ABD3}"/>
              </a:ext>
            </a:extLst>
          </p:cNvPr>
          <p:cNvCxnSpPr>
            <a:cxnSpLocks/>
          </p:cNvCxnSpPr>
          <p:nvPr/>
        </p:nvCxnSpPr>
        <p:spPr>
          <a:xfrm>
            <a:off x="1213923" y="-420949"/>
            <a:ext cx="2430358" cy="1254729"/>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7" name="Straight Connector 596">
            <a:extLst>
              <a:ext uri="{FF2B5EF4-FFF2-40B4-BE49-F238E27FC236}">
                <a16:creationId xmlns:a16="http://schemas.microsoft.com/office/drawing/2014/main" id="{FD120083-EA1F-4846-8866-9409FD032DC3}"/>
              </a:ext>
            </a:extLst>
          </p:cNvPr>
          <p:cNvCxnSpPr>
            <a:cxnSpLocks/>
          </p:cNvCxnSpPr>
          <p:nvPr/>
        </p:nvCxnSpPr>
        <p:spPr>
          <a:xfrm>
            <a:off x="9319769" y="-801413"/>
            <a:ext cx="1031392" cy="1634381"/>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8" name="Straight Connector 597">
            <a:extLst>
              <a:ext uri="{FF2B5EF4-FFF2-40B4-BE49-F238E27FC236}">
                <a16:creationId xmlns:a16="http://schemas.microsoft.com/office/drawing/2014/main" id="{E45FDAE7-BCF5-42F1-B3E3-F1BF7C1745D2}"/>
              </a:ext>
            </a:extLst>
          </p:cNvPr>
          <p:cNvCxnSpPr>
            <a:cxnSpLocks/>
            <a:endCxn id="593" idx="7"/>
          </p:cNvCxnSpPr>
          <p:nvPr/>
        </p:nvCxnSpPr>
        <p:spPr>
          <a:xfrm flipH="1">
            <a:off x="8240198" y="-335277"/>
            <a:ext cx="2762910" cy="210070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599" name="Straight Connector 598">
            <a:extLst>
              <a:ext uri="{FF2B5EF4-FFF2-40B4-BE49-F238E27FC236}">
                <a16:creationId xmlns:a16="http://schemas.microsoft.com/office/drawing/2014/main" id="{D96FACEC-7568-49CF-B290-4874392C3B86}"/>
              </a:ext>
            </a:extLst>
          </p:cNvPr>
          <p:cNvCxnSpPr>
            <a:cxnSpLocks/>
            <a:stCxn id="586" idx="2"/>
            <a:endCxn id="637" idx="6"/>
          </p:cNvCxnSpPr>
          <p:nvPr/>
        </p:nvCxnSpPr>
        <p:spPr>
          <a:xfrm flipH="1">
            <a:off x="10515176" y="2500842"/>
            <a:ext cx="986842" cy="20351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0" name="Straight Connector 599">
            <a:extLst>
              <a:ext uri="{FF2B5EF4-FFF2-40B4-BE49-F238E27FC236}">
                <a16:creationId xmlns:a16="http://schemas.microsoft.com/office/drawing/2014/main" id="{23B88E45-AF1D-4893-86AD-19066D2B7438}"/>
              </a:ext>
            </a:extLst>
          </p:cNvPr>
          <p:cNvCxnSpPr>
            <a:cxnSpLocks/>
            <a:stCxn id="637" idx="3"/>
            <a:endCxn id="710" idx="7"/>
          </p:cNvCxnSpPr>
          <p:nvPr/>
        </p:nvCxnSpPr>
        <p:spPr>
          <a:xfrm flipH="1">
            <a:off x="8956778" y="2866001"/>
            <a:ext cx="1168153" cy="1240824"/>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1" name="Straight Connector 600">
            <a:extLst>
              <a:ext uri="{FF2B5EF4-FFF2-40B4-BE49-F238E27FC236}">
                <a16:creationId xmlns:a16="http://schemas.microsoft.com/office/drawing/2014/main" id="{852B1BFF-787F-4FD2-AF6E-53047163A4D0}"/>
              </a:ext>
            </a:extLst>
          </p:cNvPr>
          <p:cNvCxnSpPr>
            <a:cxnSpLocks/>
            <a:endCxn id="605" idx="5"/>
          </p:cNvCxnSpPr>
          <p:nvPr/>
        </p:nvCxnSpPr>
        <p:spPr>
          <a:xfrm flipH="1" flipV="1">
            <a:off x="2435987" y="4486079"/>
            <a:ext cx="837524" cy="601106"/>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2" name="Straight Connector 601">
            <a:extLst>
              <a:ext uri="{FF2B5EF4-FFF2-40B4-BE49-F238E27FC236}">
                <a16:creationId xmlns:a16="http://schemas.microsoft.com/office/drawing/2014/main" id="{6B271A58-362D-495E-95E0-AE31D0C85247}"/>
              </a:ext>
            </a:extLst>
          </p:cNvPr>
          <p:cNvCxnSpPr>
            <a:cxnSpLocks/>
            <a:endCxn id="395" idx="5"/>
          </p:cNvCxnSpPr>
          <p:nvPr/>
        </p:nvCxnSpPr>
        <p:spPr>
          <a:xfrm flipH="1" flipV="1">
            <a:off x="9831819" y="5158610"/>
            <a:ext cx="1509693" cy="1882260"/>
          </a:xfrm>
          <a:prstGeom prst="line">
            <a:avLst/>
          </a:prstGeom>
          <a:noFill/>
          <a:ln w="12700" cap="flat" cmpd="sng" algn="ctr">
            <a:solidFill>
              <a:schemeClr val="tx1">
                <a:lumMod val="25000"/>
                <a:lumOff val="75000"/>
              </a:schemeClr>
            </a:solidFill>
            <a:prstDash val="solid"/>
            <a:headEnd type="none"/>
            <a:tailEnd type="none"/>
          </a:ln>
          <a:effectLst/>
        </p:spPr>
      </p:cxnSp>
      <p:cxnSp>
        <p:nvCxnSpPr>
          <p:cNvPr id="603" name="Straight Connector 602">
            <a:extLst>
              <a:ext uri="{FF2B5EF4-FFF2-40B4-BE49-F238E27FC236}">
                <a16:creationId xmlns:a16="http://schemas.microsoft.com/office/drawing/2014/main" id="{1D49159D-ED03-4287-8EAD-ED72C39ED49C}"/>
              </a:ext>
            </a:extLst>
          </p:cNvPr>
          <p:cNvCxnSpPr>
            <a:cxnSpLocks/>
          </p:cNvCxnSpPr>
          <p:nvPr/>
        </p:nvCxnSpPr>
        <p:spPr>
          <a:xfrm flipH="1">
            <a:off x="10454804" y="-53919"/>
            <a:ext cx="1531503" cy="3905128"/>
          </a:xfrm>
          <a:prstGeom prst="line">
            <a:avLst/>
          </a:prstGeom>
          <a:noFill/>
          <a:ln w="12700" cap="flat" cmpd="sng" algn="ctr">
            <a:solidFill>
              <a:schemeClr val="tx1">
                <a:lumMod val="25000"/>
                <a:lumOff val="75000"/>
              </a:schemeClr>
            </a:solidFill>
            <a:prstDash val="solid"/>
            <a:headEnd type="none"/>
            <a:tailEnd type="none"/>
          </a:ln>
          <a:effectLst/>
        </p:spPr>
      </p:cxnSp>
      <p:grpSp>
        <p:nvGrpSpPr>
          <p:cNvPr id="604" name="Group 603">
            <a:extLst>
              <a:ext uri="{FF2B5EF4-FFF2-40B4-BE49-F238E27FC236}">
                <a16:creationId xmlns:a16="http://schemas.microsoft.com/office/drawing/2014/main" id="{6AB76B24-5CCB-4E90-A8B3-FC9EB8316A6C}"/>
              </a:ext>
            </a:extLst>
          </p:cNvPr>
          <p:cNvGrpSpPr>
            <a:grpSpLocks noChangeAspect="1"/>
          </p:cNvGrpSpPr>
          <p:nvPr/>
        </p:nvGrpSpPr>
        <p:grpSpPr>
          <a:xfrm>
            <a:off x="1991108" y="4041200"/>
            <a:ext cx="521208" cy="521208"/>
            <a:chOff x="2696645" y="3621430"/>
            <a:chExt cx="1143000" cy="1143000"/>
          </a:xfrm>
        </p:grpSpPr>
        <p:sp>
          <p:nvSpPr>
            <p:cNvPr id="605" name="Oval 604">
              <a:extLst>
                <a:ext uri="{FF2B5EF4-FFF2-40B4-BE49-F238E27FC236}">
                  <a16:creationId xmlns:a16="http://schemas.microsoft.com/office/drawing/2014/main" id="{9F9AA89B-B528-437F-B894-C1EF7135E60A}"/>
                </a:ext>
              </a:extLst>
            </p:cNvPr>
            <p:cNvSpPr>
              <a:spLocks noChangeAspect="1"/>
            </p:cNvSpPr>
            <p:nvPr/>
          </p:nvSpPr>
          <p:spPr bwMode="auto">
            <a:xfrm>
              <a:off x="2696645" y="3621430"/>
              <a:ext cx="1143000" cy="1143000"/>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06" name="Picture 605">
              <a:extLst>
                <a:ext uri="{FF2B5EF4-FFF2-40B4-BE49-F238E27FC236}">
                  <a16:creationId xmlns:a16="http://schemas.microsoft.com/office/drawing/2014/main" id="{672982B8-7E8E-472E-89A7-1EC2D0694F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121593" y="3834621"/>
              <a:ext cx="289876" cy="717599"/>
            </a:xfrm>
            <a:prstGeom prst="rect">
              <a:avLst/>
            </a:prstGeom>
          </p:spPr>
        </p:pic>
      </p:grpSp>
      <p:grpSp>
        <p:nvGrpSpPr>
          <p:cNvPr id="625" name="Group 624">
            <a:extLst>
              <a:ext uri="{FF2B5EF4-FFF2-40B4-BE49-F238E27FC236}">
                <a16:creationId xmlns:a16="http://schemas.microsoft.com/office/drawing/2014/main" id="{FA1F4983-0EA7-4C4E-AC80-E058193837D9}"/>
              </a:ext>
            </a:extLst>
          </p:cNvPr>
          <p:cNvGrpSpPr>
            <a:grpSpLocks noChangeAspect="1"/>
          </p:cNvGrpSpPr>
          <p:nvPr/>
        </p:nvGrpSpPr>
        <p:grpSpPr>
          <a:xfrm>
            <a:off x="288529" y="7132385"/>
            <a:ext cx="482521" cy="457200"/>
            <a:chOff x="1896627" y="5215781"/>
            <a:chExt cx="482174" cy="482174"/>
          </a:xfrm>
        </p:grpSpPr>
        <p:sp useBgFill="1">
          <p:nvSpPr>
            <p:cNvPr id="626" name="Oval 625">
              <a:extLst>
                <a:ext uri="{FF2B5EF4-FFF2-40B4-BE49-F238E27FC236}">
                  <a16:creationId xmlns:a16="http://schemas.microsoft.com/office/drawing/2014/main" id="{EF50D325-566A-4058-B32A-94C458D77B3A}"/>
                </a:ext>
              </a:extLst>
            </p:cNvPr>
            <p:cNvSpPr/>
            <p:nvPr/>
          </p:nvSpPr>
          <p:spPr bwMode="auto">
            <a:xfrm rot="20949588">
              <a:off x="1896627" y="5215781"/>
              <a:ext cx="482174" cy="48217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627" name="graph_9" title="Icon of a line chart with connected circles at varying points">
              <a:extLst>
                <a:ext uri="{FF2B5EF4-FFF2-40B4-BE49-F238E27FC236}">
                  <a16:creationId xmlns:a16="http://schemas.microsoft.com/office/drawing/2014/main" id="{EC021BCB-500C-4F73-8B75-BDE3B37653B4}"/>
                </a:ext>
              </a:extLst>
            </p:cNvPr>
            <p:cNvSpPr>
              <a:spLocks noChangeAspect="1" noEditPoints="1"/>
            </p:cNvSpPr>
            <p:nvPr/>
          </p:nvSpPr>
          <p:spPr bwMode="auto">
            <a:xfrm>
              <a:off x="2003742" y="5300371"/>
              <a:ext cx="304008" cy="27432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grpSp>
        <p:nvGrpSpPr>
          <p:cNvPr id="628" name="Group 627">
            <a:extLst>
              <a:ext uri="{FF2B5EF4-FFF2-40B4-BE49-F238E27FC236}">
                <a16:creationId xmlns:a16="http://schemas.microsoft.com/office/drawing/2014/main" id="{8BB9F387-840A-4925-91AC-0C37F7192EC9}"/>
              </a:ext>
            </a:extLst>
          </p:cNvPr>
          <p:cNvGrpSpPr>
            <a:grpSpLocks noChangeAspect="1"/>
          </p:cNvGrpSpPr>
          <p:nvPr/>
        </p:nvGrpSpPr>
        <p:grpSpPr>
          <a:xfrm>
            <a:off x="-217959" y="7168279"/>
            <a:ext cx="482521" cy="457200"/>
            <a:chOff x="1157026" y="4622545"/>
            <a:chExt cx="541630" cy="541630"/>
          </a:xfrm>
        </p:grpSpPr>
        <p:sp useBgFill="1">
          <p:nvSpPr>
            <p:cNvPr id="629" name="Oval 628">
              <a:extLst>
                <a:ext uri="{FF2B5EF4-FFF2-40B4-BE49-F238E27FC236}">
                  <a16:creationId xmlns:a16="http://schemas.microsoft.com/office/drawing/2014/main" id="{6ECDCD85-E8A2-4E09-A4FA-B19167CDDB30}"/>
                </a:ext>
              </a:extLst>
            </p:cNvPr>
            <p:cNvSpPr/>
            <p:nvPr/>
          </p:nvSpPr>
          <p:spPr bwMode="auto">
            <a:xfrm rot="1963522">
              <a:off x="1157026" y="4622545"/>
              <a:ext cx="541630" cy="54163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630" name="Browser_4" title="Icon of a website or an app window">
              <a:extLst>
                <a:ext uri="{FF2B5EF4-FFF2-40B4-BE49-F238E27FC236}">
                  <a16:creationId xmlns:a16="http://schemas.microsoft.com/office/drawing/2014/main" id="{A2E678C9-FFD4-44E8-8A1A-C2CAE9D85556}"/>
                </a:ext>
              </a:extLst>
            </p:cNvPr>
            <p:cNvSpPr>
              <a:spLocks noChangeAspect="1" noEditPoints="1"/>
            </p:cNvSpPr>
            <p:nvPr/>
          </p:nvSpPr>
          <p:spPr bwMode="auto">
            <a:xfrm>
              <a:off x="1239119" y="4750395"/>
              <a:ext cx="370670" cy="274320"/>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76" name="Group 675">
            <a:extLst>
              <a:ext uri="{FF2B5EF4-FFF2-40B4-BE49-F238E27FC236}">
                <a16:creationId xmlns:a16="http://schemas.microsoft.com/office/drawing/2014/main" id="{924759FC-E558-4A3E-908C-11AEC84B8363}"/>
              </a:ext>
            </a:extLst>
          </p:cNvPr>
          <p:cNvGrpSpPr>
            <a:grpSpLocks noChangeAspect="1"/>
          </p:cNvGrpSpPr>
          <p:nvPr/>
        </p:nvGrpSpPr>
        <p:grpSpPr>
          <a:xfrm>
            <a:off x="10922748" y="4921008"/>
            <a:ext cx="521208" cy="521208"/>
            <a:chOff x="3740047" y="3785715"/>
            <a:chExt cx="1124712" cy="1124712"/>
          </a:xfrm>
        </p:grpSpPr>
        <p:sp>
          <p:nvSpPr>
            <p:cNvPr id="677" name="Oval 676">
              <a:extLst>
                <a:ext uri="{FF2B5EF4-FFF2-40B4-BE49-F238E27FC236}">
                  <a16:creationId xmlns:a16="http://schemas.microsoft.com/office/drawing/2014/main" id="{EC024E63-9131-4DB5-A1BA-027ED4596483}"/>
                </a:ext>
              </a:extLst>
            </p:cNvPr>
            <p:cNvSpPr>
              <a:spLocks noChangeAspect="1"/>
            </p:cNvSpPr>
            <p:nvPr/>
          </p:nvSpPr>
          <p:spPr bwMode="auto">
            <a:xfrm rot="20804401">
              <a:off x="3740047"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78" name="Picture 677">
              <a:extLst>
                <a:ext uri="{FF2B5EF4-FFF2-40B4-BE49-F238E27FC236}">
                  <a16:creationId xmlns:a16="http://schemas.microsoft.com/office/drawing/2014/main" id="{11384155-06DA-480F-ABC7-682F9BF613C2}"/>
                </a:ext>
              </a:extLst>
            </p:cNvPr>
            <p:cNvPicPr>
              <a:picLocks noChangeAspect="1"/>
            </p:cNvPicPr>
            <p:nvPr/>
          </p:nvPicPr>
          <p:blipFill>
            <a:blip r:embed="rId18"/>
            <a:stretch>
              <a:fillRect/>
            </a:stretch>
          </p:blipFill>
          <p:spPr>
            <a:xfrm>
              <a:off x="4002110" y="4047778"/>
              <a:ext cx="600586" cy="600586"/>
            </a:xfrm>
            <a:prstGeom prst="rect">
              <a:avLst/>
            </a:prstGeom>
          </p:spPr>
        </p:pic>
      </p:grpSp>
      <p:grpSp>
        <p:nvGrpSpPr>
          <p:cNvPr id="2" name="Group 1">
            <a:extLst>
              <a:ext uri="{FF2B5EF4-FFF2-40B4-BE49-F238E27FC236}">
                <a16:creationId xmlns:a16="http://schemas.microsoft.com/office/drawing/2014/main" id="{C7017BC3-E59E-A647-9A92-9B3DEC68FEF4}"/>
              </a:ext>
            </a:extLst>
          </p:cNvPr>
          <p:cNvGrpSpPr/>
          <p:nvPr/>
        </p:nvGrpSpPr>
        <p:grpSpPr>
          <a:xfrm>
            <a:off x="-1014664" y="2356673"/>
            <a:ext cx="457200" cy="457200"/>
            <a:chOff x="-1014664" y="2356673"/>
            <a:chExt cx="457200" cy="457200"/>
          </a:xfrm>
        </p:grpSpPr>
        <p:sp>
          <p:nvSpPr>
            <p:cNvPr id="656" name="Oval 655">
              <a:extLst>
                <a:ext uri="{FF2B5EF4-FFF2-40B4-BE49-F238E27FC236}">
                  <a16:creationId xmlns:a16="http://schemas.microsoft.com/office/drawing/2014/main" id="{82107AE0-9041-4C8D-9D89-7EFD273B2832}"/>
                </a:ext>
              </a:extLst>
            </p:cNvPr>
            <p:cNvSpPr/>
            <p:nvPr/>
          </p:nvSpPr>
          <p:spPr bwMode="auto">
            <a:xfrm>
              <a:off x="-1014664" y="2356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74" name="Picture 673">
              <a:extLst>
                <a:ext uri="{FF2B5EF4-FFF2-40B4-BE49-F238E27FC236}">
                  <a16:creationId xmlns:a16="http://schemas.microsoft.com/office/drawing/2014/main" id="{3196C844-0977-7A48-8BFE-519DE56CE945}"/>
                </a:ext>
              </a:extLst>
            </p:cNvPr>
            <p:cNvPicPr>
              <a:picLocks noChangeAspect="1"/>
            </p:cNvPicPr>
            <p:nvPr/>
          </p:nvPicPr>
          <p:blipFill>
            <a:blip r:embed="rId19"/>
            <a:stretch>
              <a:fillRect/>
            </a:stretch>
          </p:blipFill>
          <p:spPr>
            <a:xfrm>
              <a:off x="-939008" y="2411438"/>
              <a:ext cx="335868" cy="335868"/>
            </a:xfrm>
            <a:prstGeom prst="rect">
              <a:avLst/>
            </a:prstGeom>
          </p:spPr>
        </p:pic>
      </p:grpSp>
      <p:grpSp>
        <p:nvGrpSpPr>
          <p:cNvPr id="3" name="Group 2">
            <a:extLst>
              <a:ext uri="{FF2B5EF4-FFF2-40B4-BE49-F238E27FC236}">
                <a16:creationId xmlns:a16="http://schemas.microsoft.com/office/drawing/2014/main" id="{08890F1B-B2A0-724F-A6CE-A55266EA97DA}"/>
              </a:ext>
            </a:extLst>
          </p:cNvPr>
          <p:cNvGrpSpPr/>
          <p:nvPr/>
        </p:nvGrpSpPr>
        <p:grpSpPr>
          <a:xfrm>
            <a:off x="12340651" y="1951101"/>
            <a:ext cx="457201" cy="457200"/>
            <a:chOff x="12340651" y="1951101"/>
            <a:chExt cx="457201" cy="457200"/>
          </a:xfrm>
        </p:grpSpPr>
        <p:sp useBgFill="1">
          <p:nvSpPr>
            <p:cNvPr id="662" name="Oval 661">
              <a:extLst>
                <a:ext uri="{FF2B5EF4-FFF2-40B4-BE49-F238E27FC236}">
                  <a16:creationId xmlns:a16="http://schemas.microsoft.com/office/drawing/2014/main" id="{AC159B30-F166-4C32-88FB-E6A672F2B4D5}"/>
                </a:ext>
              </a:extLst>
            </p:cNvPr>
            <p:cNvSpPr/>
            <p:nvPr/>
          </p:nvSpPr>
          <p:spPr bwMode="auto">
            <a:xfrm>
              <a:off x="12340651" y="1951101"/>
              <a:ext cx="457201"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675" name="Picture 674">
              <a:extLst>
                <a:ext uri="{FF2B5EF4-FFF2-40B4-BE49-F238E27FC236}">
                  <a16:creationId xmlns:a16="http://schemas.microsoft.com/office/drawing/2014/main" id="{BF71A466-EE6E-A242-BF56-B02C7F005FF7}"/>
                </a:ext>
              </a:extLst>
            </p:cNvPr>
            <p:cNvPicPr>
              <a:picLocks noChangeAspect="1"/>
            </p:cNvPicPr>
            <p:nvPr/>
          </p:nvPicPr>
          <p:blipFill>
            <a:blip r:embed="rId20"/>
            <a:stretch>
              <a:fillRect/>
            </a:stretch>
          </p:blipFill>
          <p:spPr>
            <a:xfrm>
              <a:off x="12370388" y="1964049"/>
              <a:ext cx="406400" cy="406400"/>
            </a:xfrm>
            <a:prstGeom prst="rect">
              <a:avLst/>
            </a:prstGeom>
          </p:spPr>
        </p:pic>
      </p:grpSp>
      <p:grpSp>
        <p:nvGrpSpPr>
          <p:cNvPr id="4" name="Group 3">
            <a:extLst>
              <a:ext uri="{FF2B5EF4-FFF2-40B4-BE49-F238E27FC236}">
                <a16:creationId xmlns:a16="http://schemas.microsoft.com/office/drawing/2014/main" id="{967C256F-074E-EF48-8790-5A87B13DC1E4}"/>
              </a:ext>
            </a:extLst>
          </p:cNvPr>
          <p:cNvGrpSpPr/>
          <p:nvPr/>
        </p:nvGrpSpPr>
        <p:grpSpPr>
          <a:xfrm>
            <a:off x="12340651" y="76315"/>
            <a:ext cx="457200" cy="457200"/>
            <a:chOff x="12340651" y="76315"/>
            <a:chExt cx="457200" cy="457200"/>
          </a:xfrm>
        </p:grpSpPr>
        <p:sp useBgFill="1">
          <p:nvSpPr>
            <p:cNvPr id="665" name="Oval 664">
              <a:extLst>
                <a:ext uri="{FF2B5EF4-FFF2-40B4-BE49-F238E27FC236}">
                  <a16:creationId xmlns:a16="http://schemas.microsoft.com/office/drawing/2014/main" id="{26B3ABC7-EAD2-4273-8AE3-30CC47CE843F}"/>
                </a:ext>
              </a:extLst>
            </p:cNvPr>
            <p:cNvSpPr/>
            <p:nvPr/>
          </p:nvSpPr>
          <p:spPr bwMode="auto">
            <a:xfrm rot="1910594">
              <a:off x="12340651" y="76315"/>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79" name="Picture 678">
              <a:extLst>
                <a:ext uri="{FF2B5EF4-FFF2-40B4-BE49-F238E27FC236}">
                  <a16:creationId xmlns:a16="http://schemas.microsoft.com/office/drawing/2014/main" id="{D4E752F8-ADA0-3445-98CF-6ECD9DBF1904}"/>
                </a:ext>
              </a:extLst>
            </p:cNvPr>
            <p:cNvPicPr>
              <a:picLocks noChangeAspect="1"/>
            </p:cNvPicPr>
            <p:nvPr/>
          </p:nvPicPr>
          <p:blipFill>
            <a:blip r:embed="rId21"/>
            <a:stretch>
              <a:fillRect/>
            </a:stretch>
          </p:blipFill>
          <p:spPr>
            <a:xfrm>
              <a:off x="12369391" y="80541"/>
              <a:ext cx="406400" cy="406400"/>
            </a:xfrm>
            <a:prstGeom prst="rect">
              <a:avLst/>
            </a:prstGeom>
          </p:spPr>
        </p:pic>
      </p:grpSp>
      <p:grpSp>
        <p:nvGrpSpPr>
          <p:cNvPr id="5" name="Group 4">
            <a:extLst>
              <a:ext uri="{FF2B5EF4-FFF2-40B4-BE49-F238E27FC236}">
                <a16:creationId xmlns:a16="http://schemas.microsoft.com/office/drawing/2014/main" id="{851BA9E8-AB9B-5849-93F6-52027E2FFEAB}"/>
              </a:ext>
            </a:extLst>
          </p:cNvPr>
          <p:cNvGrpSpPr/>
          <p:nvPr/>
        </p:nvGrpSpPr>
        <p:grpSpPr>
          <a:xfrm>
            <a:off x="12340651" y="793139"/>
            <a:ext cx="457200" cy="457200"/>
            <a:chOff x="12340651" y="793139"/>
            <a:chExt cx="457200" cy="457200"/>
          </a:xfrm>
        </p:grpSpPr>
        <p:sp useBgFill="1">
          <p:nvSpPr>
            <p:cNvPr id="659" name="Oval 658">
              <a:extLst>
                <a:ext uri="{FF2B5EF4-FFF2-40B4-BE49-F238E27FC236}">
                  <a16:creationId xmlns:a16="http://schemas.microsoft.com/office/drawing/2014/main" id="{823ABA14-0FB9-4B38-9E6A-716FCEF49711}"/>
                </a:ext>
              </a:extLst>
            </p:cNvPr>
            <p:cNvSpPr/>
            <p:nvPr/>
          </p:nvSpPr>
          <p:spPr bwMode="auto">
            <a:xfrm rot="4020000">
              <a:off x="12340651" y="793139"/>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ea typeface="Segoe UI" pitchFamily="34" charset="0"/>
                <a:cs typeface="Segoe UI" pitchFamily="34" charset="0"/>
              </a:endParaRPr>
            </a:p>
          </p:txBody>
        </p:sp>
        <p:pic>
          <p:nvPicPr>
            <p:cNvPr id="680" name="Picture 679">
              <a:extLst>
                <a:ext uri="{FF2B5EF4-FFF2-40B4-BE49-F238E27FC236}">
                  <a16:creationId xmlns:a16="http://schemas.microsoft.com/office/drawing/2014/main" id="{927842F6-7A42-9044-B3F3-A23BAEA6BA8A}"/>
                </a:ext>
              </a:extLst>
            </p:cNvPr>
            <p:cNvPicPr>
              <a:picLocks noChangeAspect="1"/>
            </p:cNvPicPr>
            <p:nvPr/>
          </p:nvPicPr>
          <p:blipFill>
            <a:blip r:embed="rId21"/>
            <a:stretch>
              <a:fillRect/>
            </a:stretch>
          </p:blipFill>
          <p:spPr>
            <a:xfrm>
              <a:off x="12364486" y="802436"/>
              <a:ext cx="406400" cy="406400"/>
            </a:xfrm>
            <a:prstGeom prst="rect">
              <a:avLst/>
            </a:prstGeom>
          </p:spPr>
        </p:pic>
      </p:grpSp>
      <p:grpSp>
        <p:nvGrpSpPr>
          <p:cNvPr id="7" name="Group 6">
            <a:extLst>
              <a:ext uri="{FF2B5EF4-FFF2-40B4-BE49-F238E27FC236}">
                <a16:creationId xmlns:a16="http://schemas.microsoft.com/office/drawing/2014/main" id="{51A16C76-BA2C-FA47-850D-F57042828B13}"/>
              </a:ext>
            </a:extLst>
          </p:cNvPr>
          <p:cNvGrpSpPr/>
          <p:nvPr/>
        </p:nvGrpSpPr>
        <p:grpSpPr>
          <a:xfrm>
            <a:off x="-1014663" y="1741544"/>
            <a:ext cx="457200" cy="457200"/>
            <a:chOff x="-1014663" y="1741544"/>
            <a:chExt cx="457200" cy="457200"/>
          </a:xfrm>
        </p:grpSpPr>
        <p:sp>
          <p:nvSpPr>
            <p:cNvPr id="650" name="Oval 649">
              <a:extLst>
                <a:ext uri="{FF2B5EF4-FFF2-40B4-BE49-F238E27FC236}">
                  <a16:creationId xmlns:a16="http://schemas.microsoft.com/office/drawing/2014/main" id="{ECF8A4AA-5C97-48D4-81D7-A49E887AF670}"/>
                </a:ext>
              </a:extLst>
            </p:cNvPr>
            <p:cNvSpPr/>
            <p:nvPr/>
          </p:nvSpPr>
          <p:spPr bwMode="auto">
            <a:xfrm>
              <a:off x="-1014663" y="1741544"/>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81" name="Picture 680">
              <a:extLst>
                <a:ext uri="{FF2B5EF4-FFF2-40B4-BE49-F238E27FC236}">
                  <a16:creationId xmlns:a16="http://schemas.microsoft.com/office/drawing/2014/main" id="{B374BDEF-00D5-014C-9597-A8D80FFD54B2}"/>
                </a:ext>
              </a:extLst>
            </p:cNvPr>
            <p:cNvPicPr>
              <a:picLocks noChangeAspect="1"/>
            </p:cNvPicPr>
            <p:nvPr/>
          </p:nvPicPr>
          <p:blipFill>
            <a:blip r:embed="rId22"/>
            <a:stretch>
              <a:fillRect/>
            </a:stretch>
          </p:blipFill>
          <p:spPr>
            <a:xfrm>
              <a:off x="-960105" y="1806179"/>
              <a:ext cx="335868" cy="335868"/>
            </a:xfrm>
            <a:prstGeom prst="rect">
              <a:avLst/>
            </a:prstGeom>
          </p:spPr>
        </p:pic>
      </p:grpSp>
      <p:pic>
        <p:nvPicPr>
          <p:cNvPr id="683" name="Picture 682">
            <a:extLst>
              <a:ext uri="{FF2B5EF4-FFF2-40B4-BE49-F238E27FC236}">
                <a16:creationId xmlns:a16="http://schemas.microsoft.com/office/drawing/2014/main" id="{85C76517-E472-674C-B0FE-481DB66F1CDC}"/>
              </a:ext>
            </a:extLst>
          </p:cNvPr>
          <p:cNvPicPr>
            <a:picLocks noChangeAspect="1"/>
          </p:cNvPicPr>
          <p:nvPr/>
        </p:nvPicPr>
        <p:blipFill>
          <a:blip r:embed="rId23"/>
          <a:stretch>
            <a:fillRect/>
          </a:stretch>
        </p:blipFill>
        <p:spPr>
          <a:xfrm>
            <a:off x="10698498" y="3299408"/>
            <a:ext cx="406400" cy="406400"/>
          </a:xfrm>
          <a:prstGeom prst="rect">
            <a:avLst/>
          </a:prstGeom>
        </p:spPr>
      </p:pic>
      <p:grpSp>
        <p:nvGrpSpPr>
          <p:cNvPr id="8" name="Group 7">
            <a:extLst>
              <a:ext uri="{FF2B5EF4-FFF2-40B4-BE49-F238E27FC236}">
                <a16:creationId xmlns:a16="http://schemas.microsoft.com/office/drawing/2014/main" id="{149CDF65-0628-AB47-B188-86200FC94B27}"/>
              </a:ext>
            </a:extLst>
          </p:cNvPr>
          <p:cNvGrpSpPr/>
          <p:nvPr/>
        </p:nvGrpSpPr>
        <p:grpSpPr>
          <a:xfrm>
            <a:off x="-1014664" y="2971800"/>
            <a:ext cx="457200" cy="457200"/>
            <a:chOff x="-1014664" y="2971800"/>
            <a:chExt cx="457200" cy="457200"/>
          </a:xfrm>
        </p:grpSpPr>
        <p:sp>
          <p:nvSpPr>
            <p:cNvPr id="641" name="Oval 640">
              <a:extLst>
                <a:ext uri="{FF2B5EF4-FFF2-40B4-BE49-F238E27FC236}">
                  <a16:creationId xmlns:a16="http://schemas.microsoft.com/office/drawing/2014/main" id="{D8F68BFD-F989-4241-B776-B2085574B04F}"/>
                </a:ext>
              </a:extLst>
            </p:cNvPr>
            <p:cNvSpPr/>
            <p:nvPr/>
          </p:nvSpPr>
          <p:spPr bwMode="auto">
            <a:xfrm rot="1963522">
              <a:off x="-1014664" y="2971800"/>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84" name="Picture 683">
              <a:extLst>
                <a:ext uri="{FF2B5EF4-FFF2-40B4-BE49-F238E27FC236}">
                  <a16:creationId xmlns:a16="http://schemas.microsoft.com/office/drawing/2014/main" id="{844BC4CC-31D5-5544-B1A1-E95A68F98211}"/>
                </a:ext>
              </a:extLst>
            </p:cNvPr>
            <p:cNvPicPr>
              <a:picLocks noChangeAspect="1"/>
            </p:cNvPicPr>
            <p:nvPr/>
          </p:nvPicPr>
          <p:blipFill>
            <a:blip r:embed="rId24"/>
            <a:stretch>
              <a:fillRect/>
            </a:stretch>
          </p:blipFill>
          <p:spPr>
            <a:xfrm>
              <a:off x="-953998" y="3032466"/>
              <a:ext cx="335868" cy="335868"/>
            </a:xfrm>
            <a:prstGeom prst="rect">
              <a:avLst/>
            </a:prstGeom>
          </p:spPr>
        </p:pic>
      </p:grpSp>
      <p:grpSp>
        <p:nvGrpSpPr>
          <p:cNvPr id="6" name="Group 5">
            <a:extLst>
              <a:ext uri="{FF2B5EF4-FFF2-40B4-BE49-F238E27FC236}">
                <a16:creationId xmlns:a16="http://schemas.microsoft.com/office/drawing/2014/main" id="{DA9BB08B-E6B3-394D-AA03-C20537F102AB}"/>
              </a:ext>
            </a:extLst>
          </p:cNvPr>
          <p:cNvGrpSpPr/>
          <p:nvPr/>
        </p:nvGrpSpPr>
        <p:grpSpPr>
          <a:xfrm>
            <a:off x="903004" y="7132385"/>
            <a:ext cx="482521" cy="457200"/>
            <a:chOff x="903004" y="7132385"/>
            <a:chExt cx="482521" cy="457200"/>
          </a:xfrm>
        </p:grpSpPr>
        <p:sp>
          <p:nvSpPr>
            <p:cNvPr id="635" name="Oval 634">
              <a:extLst>
                <a:ext uri="{FF2B5EF4-FFF2-40B4-BE49-F238E27FC236}">
                  <a16:creationId xmlns:a16="http://schemas.microsoft.com/office/drawing/2014/main" id="{C41FFA82-F3FD-45F3-A1E1-BE20243052C7}"/>
                </a:ext>
              </a:extLst>
            </p:cNvPr>
            <p:cNvSpPr/>
            <p:nvPr/>
          </p:nvSpPr>
          <p:spPr bwMode="auto">
            <a:xfrm rot="21043547">
              <a:off x="903004"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85" name="Picture 684">
              <a:extLst>
                <a:ext uri="{FF2B5EF4-FFF2-40B4-BE49-F238E27FC236}">
                  <a16:creationId xmlns:a16="http://schemas.microsoft.com/office/drawing/2014/main" id="{94EC5BD9-91D2-F548-A634-8823B56309B7}"/>
                </a:ext>
              </a:extLst>
            </p:cNvPr>
            <p:cNvPicPr>
              <a:picLocks noChangeAspect="1"/>
            </p:cNvPicPr>
            <p:nvPr/>
          </p:nvPicPr>
          <p:blipFill>
            <a:blip r:embed="rId25"/>
            <a:stretch>
              <a:fillRect/>
            </a:stretch>
          </p:blipFill>
          <p:spPr>
            <a:xfrm>
              <a:off x="989727" y="7213031"/>
              <a:ext cx="305335" cy="305335"/>
            </a:xfrm>
            <a:prstGeom prst="rect">
              <a:avLst/>
            </a:prstGeom>
          </p:spPr>
        </p:pic>
      </p:grpSp>
      <p:grpSp>
        <p:nvGrpSpPr>
          <p:cNvPr id="9" name="Group 8">
            <a:extLst>
              <a:ext uri="{FF2B5EF4-FFF2-40B4-BE49-F238E27FC236}">
                <a16:creationId xmlns:a16="http://schemas.microsoft.com/office/drawing/2014/main" id="{6820D0D1-F330-C344-AAA6-E4330EB8C682}"/>
              </a:ext>
            </a:extLst>
          </p:cNvPr>
          <p:cNvGrpSpPr/>
          <p:nvPr/>
        </p:nvGrpSpPr>
        <p:grpSpPr>
          <a:xfrm>
            <a:off x="1608423" y="7132385"/>
            <a:ext cx="482521" cy="457200"/>
            <a:chOff x="1608423" y="7132385"/>
            <a:chExt cx="482521" cy="457200"/>
          </a:xfrm>
        </p:grpSpPr>
        <p:sp>
          <p:nvSpPr>
            <p:cNvPr id="632" name="Oval 631">
              <a:extLst>
                <a:ext uri="{FF2B5EF4-FFF2-40B4-BE49-F238E27FC236}">
                  <a16:creationId xmlns:a16="http://schemas.microsoft.com/office/drawing/2014/main" id="{EF5A4C49-AEEC-4A9C-A25D-34676973C8D1}"/>
                </a:ext>
              </a:extLst>
            </p:cNvPr>
            <p:cNvSpPr/>
            <p:nvPr/>
          </p:nvSpPr>
          <p:spPr bwMode="auto">
            <a:xfrm rot="829071">
              <a:off x="1608423"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86" name="Picture 685">
              <a:extLst>
                <a:ext uri="{FF2B5EF4-FFF2-40B4-BE49-F238E27FC236}">
                  <a16:creationId xmlns:a16="http://schemas.microsoft.com/office/drawing/2014/main" id="{D58BF7D3-1F01-A84A-A264-B981C9F08ACC}"/>
                </a:ext>
              </a:extLst>
            </p:cNvPr>
            <p:cNvPicPr>
              <a:picLocks noChangeAspect="1"/>
            </p:cNvPicPr>
            <p:nvPr/>
          </p:nvPicPr>
          <p:blipFill>
            <a:blip r:embed="rId26"/>
            <a:stretch>
              <a:fillRect/>
            </a:stretch>
          </p:blipFill>
          <p:spPr>
            <a:xfrm>
              <a:off x="1697016" y="7208318"/>
              <a:ext cx="305335" cy="305335"/>
            </a:xfrm>
            <a:prstGeom prst="rect">
              <a:avLst/>
            </a:prstGeom>
          </p:spPr>
        </p:pic>
      </p:grpSp>
      <p:grpSp>
        <p:nvGrpSpPr>
          <p:cNvPr id="11" name="Group 10">
            <a:extLst>
              <a:ext uri="{FF2B5EF4-FFF2-40B4-BE49-F238E27FC236}">
                <a16:creationId xmlns:a16="http://schemas.microsoft.com/office/drawing/2014/main" id="{1B75995C-584D-4F4B-A5CC-987823C80408}"/>
              </a:ext>
            </a:extLst>
          </p:cNvPr>
          <p:cNvGrpSpPr/>
          <p:nvPr/>
        </p:nvGrpSpPr>
        <p:grpSpPr>
          <a:xfrm>
            <a:off x="-1014664" y="-103843"/>
            <a:ext cx="457200" cy="457200"/>
            <a:chOff x="-1014664" y="-103843"/>
            <a:chExt cx="457200" cy="457200"/>
          </a:xfrm>
        </p:grpSpPr>
        <p:sp>
          <p:nvSpPr>
            <p:cNvPr id="653" name="Oval 652">
              <a:extLst>
                <a:ext uri="{FF2B5EF4-FFF2-40B4-BE49-F238E27FC236}">
                  <a16:creationId xmlns:a16="http://schemas.microsoft.com/office/drawing/2014/main" id="{1DBC764C-1A38-4589-9C64-705177BFEFE2}"/>
                </a:ext>
              </a:extLst>
            </p:cNvPr>
            <p:cNvSpPr/>
            <p:nvPr/>
          </p:nvSpPr>
          <p:spPr bwMode="auto">
            <a:xfrm rot="1225678">
              <a:off x="-1014664" y="-103843"/>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F69C6AD8-2E92-5A43-990E-7966FEC9519A}"/>
                </a:ext>
              </a:extLst>
            </p:cNvPr>
            <p:cNvPicPr>
              <a:picLocks noChangeAspect="1"/>
            </p:cNvPicPr>
            <p:nvPr/>
          </p:nvPicPr>
          <p:blipFill>
            <a:blip r:embed="rId27"/>
            <a:stretch>
              <a:fillRect/>
            </a:stretch>
          </p:blipFill>
          <p:spPr>
            <a:xfrm>
              <a:off x="-919414" y="-21293"/>
              <a:ext cx="266700" cy="292100"/>
            </a:xfrm>
            <a:prstGeom prst="rect">
              <a:avLst/>
            </a:prstGeom>
          </p:spPr>
        </p:pic>
      </p:grpSp>
      <p:grpSp>
        <p:nvGrpSpPr>
          <p:cNvPr id="14" name="Group 13">
            <a:extLst>
              <a:ext uri="{FF2B5EF4-FFF2-40B4-BE49-F238E27FC236}">
                <a16:creationId xmlns:a16="http://schemas.microsoft.com/office/drawing/2014/main" id="{FC5E55BD-6D30-1D45-936F-B266364769C2}"/>
              </a:ext>
            </a:extLst>
          </p:cNvPr>
          <p:cNvGrpSpPr/>
          <p:nvPr/>
        </p:nvGrpSpPr>
        <p:grpSpPr>
          <a:xfrm>
            <a:off x="-1014664" y="1126415"/>
            <a:ext cx="457200" cy="457200"/>
            <a:chOff x="-1014664" y="1126415"/>
            <a:chExt cx="457200" cy="457200"/>
          </a:xfrm>
        </p:grpSpPr>
        <p:sp>
          <p:nvSpPr>
            <p:cNvPr id="644" name="Oval 643">
              <a:extLst>
                <a:ext uri="{FF2B5EF4-FFF2-40B4-BE49-F238E27FC236}">
                  <a16:creationId xmlns:a16="http://schemas.microsoft.com/office/drawing/2014/main" id="{BE4DC25E-8D14-41BE-8543-B20B6F1CDDAD}"/>
                </a:ext>
              </a:extLst>
            </p:cNvPr>
            <p:cNvSpPr/>
            <p:nvPr/>
          </p:nvSpPr>
          <p:spPr bwMode="auto">
            <a:xfrm rot="3278507">
              <a:off x="-1014664" y="1126415"/>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F41DD18D-F861-6742-8FB6-47C344AD66AC}"/>
                </a:ext>
              </a:extLst>
            </p:cNvPr>
            <p:cNvGrpSpPr/>
            <p:nvPr/>
          </p:nvGrpSpPr>
          <p:grpSpPr>
            <a:xfrm>
              <a:off x="-953236" y="1234211"/>
              <a:ext cx="299719" cy="248919"/>
              <a:chOff x="-953236" y="1234211"/>
              <a:chExt cx="299719" cy="248919"/>
            </a:xfrm>
          </p:grpSpPr>
          <p:sp>
            <p:nvSpPr>
              <p:cNvPr id="687" name="Data &amp; AI" title="Icon of several circles connected to eachother by lines">
                <a:extLst>
                  <a:ext uri="{FF2B5EF4-FFF2-40B4-BE49-F238E27FC236}">
                    <a16:creationId xmlns:a16="http://schemas.microsoft.com/office/drawing/2014/main" id="{C4598AA9-6D03-4A4A-A33C-90C5C4E556D1}"/>
                  </a:ext>
                </a:extLst>
              </p:cNvPr>
              <p:cNvSpPr>
                <a:spLocks noChangeAspect="1" noEditPoints="1"/>
              </p:cNvSpPr>
              <p:nvPr/>
            </p:nvSpPr>
            <p:spPr bwMode="auto">
              <a:xfrm>
                <a:off x="-941409" y="1242860"/>
                <a:ext cx="282255" cy="225694"/>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solidFill>
                <a:srgbClr val="868686"/>
              </a:solidFill>
              <a:ln w="15875" cap="sq">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2" name="Oval 11">
                <a:extLst>
                  <a:ext uri="{FF2B5EF4-FFF2-40B4-BE49-F238E27FC236}">
                    <a16:creationId xmlns:a16="http://schemas.microsoft.com/office/drawing/2014/main" id="{8A069E1B-03E3-3840-9EFA-C16438D07649}"/>
                  </a:ext>
                </a:extLst>
              </p:cNvPr>
              <p:cNvSpPr/>
              <p:nvPr/>
            </p:nvSpPr>
            <p:spPr bwMode="auto">
              <a:xfrm>
                <a:off x="-915136" y="12691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8" name="Oval 687">
                <a:extLst>
                  <a:ext uri="{FF2B5EF4-FFF2-40B4-BE49-F238E27FC236}">
                    <a16:creationId xmlns:a16="http://schemas.microsoft.com/office/drawing/2014/main" id="{70E2F535-81D1-C340-96AD-001B3BF256AA}"/>
                  </a:ext>
                </a:extLst>
              </p:cNvPr>
              <p:cNvSpPr/>
              <p:nvPr/>
            </p:nvSpPr>
            <p:spPr bwMode="auto">
              <a:xfrm>
                <a:off x="-953236" y="13707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89" name="Oval 688">
                <a:extLst>
                  <a:ext uri="{FF2B5EF4-FFF2-40B4-BE49-F238E27FC236}">
                    <a16:creationId xmlns:a16="http://schemas.microsoft.com/office/drawing/2014/main" id="{C8B16EF6-2EE9-6C45-8402-B6AC577CB970}"/>
                  </a:ext>
                </a:extLst>
              </p:cNvPr>
              <p:cNvSpPr/>
              <p:nvPr/>
            </p:nvSpPr>
            <p:spPr bwMode="auto">
              <a:xfrm>
                <a:off x="-838936" y="14374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0" name="Oval 689">
                <a:extLst>
                  <a:ext uri="{FF2B5EF4-FFF2-40B4-BE49-F238E27FC236}">
                    <a16:creationId xmlns:a16="http://schemas.microsoft.com/office/drawing/2014/main" id="{9878E9FA-DD63-6B42-B8BC-F26AE05464C8}"/>
                  </a:ext>
                </a:extLst>
              </p:cNvPr>
              <p:cNvSpPr/>
              <p:nvPr/>
            </p:nvSpPr>
            <p:spPr bwMode="auto">
              <a:xfrm>
                <a:off x="-708761" y="14088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1" name="Oval 690">
                <a:extLst>
                  <a:ext uri="{FF2B5EF4-FFF2-40B4-BE49-F238E27FC236}">
                    <a16:creationId xmlns:a16="http://schemas.microsoft.com/office/drawing/2014/main" id="{D404EF33-879A-5E44-8F30-FB3CB64126FB}"/>
                  </a:ext>
                </a:extLst>
              </p:cNvPr>
              <p:cNvSpPr/>
              <p:nvPr/>
            </p:nvSpPr>
            <p:spPr bwMode="auto">
              <a:xfrm>
                <a:off x="-699236" y="12913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2" name="Oval 691">
                <a:extLst>
                  <a:ext uri="{FF2B5EF4-FFF2-40B4-BE49-F238E27FC236}">
                    <a16:creationId xmlns:a16="http://schemas.microsoft.com/office/drawing/2014/main" id="{A296741B-A0AB-2446-B3ED-52D1555FDD65}"/>
                  </a:ext>
                </a:extLst>
              </p:cNvPr>
              <p:cNvSpPr/>
              <p:nvPr/>
            </p:nvSpPr>
            <p:spPr bwMode="auto">
              <a:xfrm>
                <a:off x="-778611" y="12342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3" name="Oval 692">
                <a:extLst>
                  <a:ext uri="{FF2B5EF4-FFF2-40B4-BE49-F238E27FC236}">
                    <a16:creationId xmlns:a16="http://schemas.microsoft.com/office/drawing/2014/main" id="{DAB76725-A8E8-0F45-A9AB-8B38ED2B4205}"/>
                  </a:ext>
                </a:extLst>
              </p:cNvPr>
              <p:cNvSpPr/>
              <p:nvPr/>
            </p:nvSpPr>
            <p:spPr bwMode="auto">
              <a:xfrm>
                <a:off x="-848461" y="13040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94" name="Oval 693">
                <a:extLst>
                  <a:ext uri="{FF2B5EF4-FFF2-40B4-BE49-F238E27FC236}">
                    <a16:creationId xmlns:a16="http://schemas.microsoft.com/office/drawing/2014/main" id="{9264D396-534D-274B-819B-B8EA837489A0}"/>
                  </a:ext>
                </a:extLst>
              </p:cNvPr>
              <p:cNvSpPr/>
              <p:nvPr/>
            </p:nvSpPr>
            <p:spPr bwMode="auto">
              <a:xfrm>
                <a:off x="-769086" y="13453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7" name="Group 16">
            <a:extLst>
              <a:ext uri="{FF2B5EF4-FFF2-40B4-BE49-F238E27FC236}">
                <a16:creationId xmlns:a16="http://schemas.microsoft.com/office/drawing/2014/main" id="{D1799CB9-846D-E44D-9759-3326F4325BC8}"/>
              </a:ext>
            </a:extLst>
          </p:cNvPr>
          <p:cNvGrpSpPr/>
          <p:nvPr/>
        </p:nvGrpSpPr>
        <p:grpSpPr>
          <a:xfrm>
            <a:off x="-1014664" y="511286"/>
            <a:ext cx="457200" cy="457200"/>
            <a:chOff x="-1014664" y="511286"/>
            <a:chExt cx="457200" cy="457200"/>
          </a:xfrm>
        </p:grpSpPr>
        <p:sp>
          <p:nvSpPr>
            <p:cNvPr id="647" name="Oval 646">
              <a:extLst>
                <a:ext uri="{FF2B5EF4-FFF2-40B4-BE49-F238E27FC236}">
                  <a16:creationId xmlns:a16="http://schemas.microsoft.com/office/drawing/2014/main" id="{0E7B857F-31FA-406A-9829-AFA69CD9F2B5}"/>
                </a:ext>
              </a:extLst>
            </p:cNvPr>
            <p:cNvSpPr/>
            <p:nvPr/>
          </p:nvSpPr>
          <p:spPr bwMode="auto">
            <a:xfrm rot="20650545">
              <a:off x="-1014664" y="511286"/>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AEDCF4F6-40EF-DA48-BCFC-0A640697D1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35794" y="590156"/>
              <a:ext cx="299461" cy="299461"/>
            </a:xfrm>
            <a:prstGeom prst="rect">
              <a:avLst/>
            </a:prstGeom>
          </p:spPr>
        </p:pic>
      </p:grpSp>
      <p:grpSp>
        <p:nvGrpSpPr>
          <p:cNvPr id="18" name="Group 17">
            <a:extLst>
              <a:ext uri="{FF2B5EF4-FFF2-40B4-BE49-F238E27FC236}">
                <a16:creationId xmlns:a16="http://schemas.microsoft.com/office/drawing/2014/main" id="{20DA3310-1468-A74F-8B65-A203825AB6F6}"/>
              </a:ext>
            </a:extLst>
          </p:cNvPr>
          <p:cNvGrpSpPr/>
          <p:nvPr/>
        </p:nvGrpSpPr>
        <p:grpSpPr>
          <a:xfrm>
            <a:off x="2573425" y="7132385"/>
            <a:ext cx="482521" cy="457200"/>
            <a:chOff x="2573425" y="7132385"/>
            <a:chExt cx="482521" cy="457200"/>
          </a:xfrm>
        </p:grpSpPr>
        <p:sp>
          <p:nvSpPr>
            <p:cNvPr id="638" name="Oval 637">
              <a:extLst>
                <a:ext uri="{FF2B5EF4-FFF2-40B4-BE49-F238E27FC236}">
                  <a16:creationId xmlns:a16="http://schemas.microsoft.com/office/drawing/2014/main" id="{63A4A528-5AEE-4F45-A2C0-2BBA88E31169}"/>
                </a:ext>
              </a:extLst>
            </p:cNvPr>
            <p:cNvSpPr/>
            <p:nvPr/>
          </p:nvSpPr>
          <p:spPr bwMode="auto">
            <a:xfrm rot="829071">
              <a:off x="2573425" y="7132385"/>
              <a:ext cx="482521" cy="457200"/>
            </a:xfrm>
            <a:prstGeom prst="ellipse">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95" name="Graphic 694">
              <a:extLst>
                <a:ext uri="{FF2B5EF4-FFF2-40B4-BE49-F238E27FC236}">
                  <a16:creationId xmlns:a16="http://schemas.microsoft.com/office/drawing/2014/main" id="{72B11D33-1DCB-B84E-9DA6-6F8BBC690C8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679456" y="7225756"/>
              <a:ext cx="270459" cy="270459"/>
            </a:xfrm>
            <a:prstGeom prst="rect">
              <a:avLst/>
            </a:prstGeom>
          </p:spPr>
        </p:pic>
      </p:grpSp>
      <p:grpSp>
        <p:nvGrpSpPr>
          <p:cNvPr id="624" name="Group 623">
            <a:extLst>
              <a:ext uri="{FF2B5EF4-FFF2-40B4-BE49-F238E27FC236}">
                <a16:creationId xmlns:a16="http://schemas.microsoft.com/office/drawing/2014/main" id="{758D0EB9-B9DC-49D4-9FB9-7E1DCAEFD495}"/>
              </a:ext>
            </a:extLst>
          </p:cNvPr>
          <p:cNvGrpSpPr>
            <a:grpSpLocks noChangeAspect="1"/>
          </p:cNvGrpSpPr>
          <p:nvPr/>
        </p:nvGrpSpPr>
        <p:grpSpPr>
          <a:xfrm>
            <a:off x="7423665" y="2674344"/>
            <a:ext cx="457200" cy="457200"/>
            <a:chOff x="8002959" y="1462392"/>
            <a:chExt cx="1143000" cy="1143000"/>
          </a:xfrm>
        </p:grpSpPr>
        <p:sp>
          <p:nvSpPr>
            <p:cNvPr id="631" name="Oval 630">
              <a:extLst>
                <a:ext uri="{FF2B5EF4-FFF2-40B4-BE49-F238E27FC236}">
                  <a16:creationId xmlns:a16="http://schemas.microsoft.com/office/drawing/2014/main" id="{26BF5182-A2EB-4170-BFF9-A6874491B5E1}"/>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633" name="Picture 632">
              <a:extLst>
                <a:ext uri="{FF2B5EF4-FFF2-40B4-BE49-F238E27FC236}">
                  <a16:creationId xmlns:a16="http://schemas.microsoft.com/office/drawing/2014/main" id="{C2EA3892-73F5-407C-9311-69B030A132FB}"/>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bright="100000"/>
                      </a14:imgEffect>
                    </a14:imgLayer>
                  </a14:imgProps>
                </a:ext>
              </a:extLst>
            </a:blip>
            <a:stretch>
              <a:fillRect/>
            </a:stretch>
          </p:blipFill>
          <p:spPr>
            <a:xfrm>
              <a:off x="8080896" y="1734550"/>
              <a:ext cx="974153" cy="649435"/>
            </a:xfrm>
            <a:prstGeom prst="rect">
              <a:avLst/>
            </a:prstGeom>
          </p:spPr>
        </p:pic>
        <p:pic>
          <p:nvPicPr>
            <p:cNvPr id="634" name="Picture 633">
              <a:extLst>
                <a:ext uri="{FF2B5EF4-FFF2-40B4-BE49-F238E27FC236}">
                  <a16:creationId xmlns:a16="http://schemas.microsoft.com/office/drawing/2014/main" id="{EA867B25-C82A-45CC-9120-BB4E8B59FE76}"/>
                </a:ext>
              </a:extLst>
            </p:cNvPr>
            <p:cNvPicPr>
              <a:picLocks noChangeAspect="1"/>
            </p:cNvPicPr>
            <p:nvPr/>
          </p:nvPicPr>
          <p:blipFill>
            <a:blip r:embed="rId34">
              <a:duotone>
                <a:prstClr val="black"/>
                <a:schemeClr val="accent2">
                  <a:tint val="45000"/>
                  <a:satMod val="400000"/>
                </a:schemeClr>
              </a:duotone>
              <a:extLst>
                <a:ext uri="{BEBA8EAE-BF5A-486C-A8C5-ECC9F3942E4B}">
                  <a14:imgProps xmlns:a14="http://schemas.microsoft.com/office/drawing/2010/main">
                    <a14:imgLayer r:embed="rId35">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636" name="Group 635">
            <a:extLst>
              <a:ext uri="{FF2B5EF4-FFF2-40B4-BE49-F238E27FC236}">
                <a16:creationId xmlns:a16="http://schemas.microsoft.com/office/drawing/2014/main" id="{D59CB544-39AC-4B70-8C3E-84A2AD50C7B0}"/>
              </a:ext>
            </a:extLst>
          </p:cNvPr>
          <p:cNvGrpSpPr>
            <a:grpSpLocks noChangeAspect="1"/>
          </p:cNvGrpSpPr>
          <p:nvPr/>
        </p:nvGrpSpPr>
        <p:grpSpPr>
          <a:xfrm>
            <a:off x="10057976" y="2475756"/>
            <a:ext cx="457200" cy="457200"/>
            <a:chOff x="9223938" y="3153888"/>
            <a:chExt cx="1143000" cy="1143000"/>
          </a:xfrm>
        </p:grpSpPr>
        <p:sp>
          <p:nvSpPr>
            <p:cNvPr id="637" name="Oval 636">
              <a:extLst>
                <a:ext uri="{FF2B5EF4-FFF2-40B4-BE49-F238E27FC236}">
                  <a16:creationId xmlns:a16="http://schemas.microsoft.com/office/drawing/2014/main" id="{993C460D-1A73-4A00-BEE5-12CAA4ECA07D}"/>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639" name="Picture 638">
              <a:extLst>
                <a:ext uri="{FF2B5EF4-FFF2-40B4-BE49-F238E27FC236}">
                  <a16:creationId xmlns:a16="http://schemas.microsoft.com/office/drawing/2014/main" id="{DF8CF57D-D549-4648-93D6-1BA9319E2C38}"/>
                </a:ext>
              </a:extLst>
            </p:cNvPr>
            <p:cNvPicPr>
              <a:picLocks noChangeAspect="1"/>
            </p:cNvPicPr>
            <p:nvPr/>
          </p:nvPicPr>
          <p:blipFill>
            <a:blip r:embed="rId36">
              <a:extLst>
                <a:ext uri="{BEBA8EAE-BF5A-486C-A8C5-ECC9F3942E4B}">
                  <a14:imgProps xmlns:a14="http://schemas.microsoft.com/office/drawing/2010/main">
                    <a14:imgLayer r:embed="rId37">
                      <a14:imgEffect>
                        <a14:brightnessContrast bright="100000"/>
                      </a14:imgEffect>
                    </a14:imgLayer>
                  </a14:imgProps>
                </a:ext>
              </a:extLst>
            </a:blip>
            <a:stretch>
              <a:fillRect/>
            </a:stretch>
          </p:blipFill>
          <p:spPr>
            <a:xfrm>
              <a:off x="9320398" y="3246493"/>
              <a:ext cx="966540" cy="966540"/>
            </a:xfrm>
            <a:prstGeom prst="rect">
              <a:avLst/>
            </a:prstGeom>
          </p:spPr>
        </p:pic>
      </p:grpSp>
      <p:grpSp>
        <p:nvGrpSpPr>
          <p:cNvPr id="640" name="Group 639">
            <a:extLst>
              <a:ext uri="{FF2B5EF4-FFF2-40B4-BE49-F238E27FC236}">
                <a16:creationId xmlns:a16="http://schemas.microsoft.com/office/drawing/2014/main" id="{D935D338-0E25-4310-AA90-BD5434D04FE2}"/>
              </a:ext>
            </a:extLst>
          </p:cNvPr>
          <p:cNvGrpSpPr>
            <a:grpSpLocks noChangeAspect="1"/>
          </p:cNvGrpSpPr>
          <p:nvPr/>
        </p:nvGrpSpPr>
        <p:grpSpPr>
          <a:xfrm>
            <a:off x="1640664" y="1788389"/>
            <a:ext cx="457200" cy="457200"/>
            <a:chOff x="3221255" y="1462391"/>
            <a:chExt cx="1143000" cy="1143000"/>
          </a:xfrm>
        </p:grpSpPr>
        <p:sp>
          <p:nvSpPr>
            <p:cNvPr id="642" name="Freeform 5">
              <a:extLst>
                <a:ext uri="{FF2B5EF4-FFF2-40B4-BE49-F238E27FC236}">
                  <a16:creationId xmlns:a16="http://schemas.microsoft.com/office/drawing/2014/main" id="{9F7B6E7B-5F52-42C5-9D41-16006873306A}"/>
                </a:ext>
              </a:extLst>
            </p:cNvPr>
            <p:cNvSpPr>
              <a:spLocks/>
            </p:cNvSpPr>
            <p:nvPr/>
          </p:nvSpPr>
          <p:spPr bwMode="auto">
            <a:xfrm>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643" name="Picture 642">
              <a:extLst>
                <a:ext uri="{FF2B5EF4-FFF2-40B4-BE49-F238E27FC236}">
                  <a16:creationId xmlns:a16="http://schemas.microsoft.com/office/drawing/2014/main" id="{C274183D-84E8-4551-9B5B-5F660CBFA06A}"/>
                </a:ext>
              </a:extLst>
            </p:cNvPr>
            <p:cNvPicPr>
              <a:picLocks noChangeAspect="1"/>
            </p:cNvPicPr>
            <p:nvPr/>
          </p:nvPicPr>
          <p:blipFill rotWithShape="1">
            <a:blip r:embed="rId38">
              <a:extLst>
                <a:ext uri="{BEBA8EAE-BF5A-486C-A8C5-ECC9F3942E4B}">
                  <a14:imgProps xmlns:a14="http://schemas.microsoft.com/office/drawing/2010/main">
                    <a14:imgLayer r:embed="rId39">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645" name="On-Premises Building">
            <a:extLst>
              <a:ext uri="{FF2B5EF4-FFF2-40B4-BE49-F238E27FC236}">
                <a16:creationId xmlns:a16="http://schemas.microsoft.com/office/drawing/2014/main" id="{71B474BB-F369-47FC-BFB2-A9A6490D8865}"/>
              </a:ext>
            </a:extLst>
          </p:cNvPr>
          <p:cNvGrpSpPr/>
          <p:nvPr/>
        </p:nvGrpSpPr>
        <p:grpSpPr>
          <a:xfrm>
            <a:off x="2271577" y="5357255"/>
            <a:ext cx="710232" cy="1009100"/>
            <a:chOff x="4410437" y="5171160"/>
            <a:chExt cx="871461" cy="1238332"/>
          </a:xfrm>
        </p:grpSpPr>
        <p:sp>
          <p:nvSpPr>
            <p:cNvPr id="646" name="Freeform 12">
              <a:extLst>
                <a:ext uri="{FF2B5EF4-FFF2-40B4-BE49-F238E27FC236}">
                  <a16:creationId xmlns:a16="http://schemas.microsoft.com/office/drawing/2014/main" id="{F9639905-F092-4DC3-878F-94B1443F291B}"/>
                </a:ext>
              </a:extLst>
            </p:cNvPr>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48" name="Rectangle 14">
              <a:extLst>
                <a:ext uri="{FF2B5EF4-FFF2-40B4-BE49-F238E27FC236}">
                  <a16:creationId xmlns:a16="http://schemas.microsoft.com/office/drawing/2014/main" id="{557D83A5-C7B5-4253-8A51-386817DF2013}"/>
                </a:ext>
              </a:extLst>
            </p:cNvPr>
            <p:cNvSpPr>
              <a:spLocks noChangeArrowheads="1"/>
            </p:cNvSpPr>
            <p:nvPr/>
          </p:nvSpPr>
          <p:spPr bwMode="auto">
            <a:xfrm>
              <a:off x="4741878" y="5239734"/>
              <a:ext cx="540020" cy="1169758"/>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49" name="Rectangle 15">
              <a:extLst>
                <a:ext uri="{FF2B5EF4-FFF2-40B4-BE49-F238E27FC236}">
                  <a16:creationId xmlns:a16="http://schemas.microsoft.com/office/drawing/2014/main" id="{A6142E61-2193-414B-8AAC-25D332800CF8}"/>
                </a:ext>
              </a:extLst>
            </p:cNvPr>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1" name="Rectangle 16">
              <a:extLst>
                <a:ext uri="{FF2B5EF4-FFF2-40B4-BE49-F238E27FC236}">
                  <a16:creationId xmlns:a16="http://schemas.microsoft.com/office/drawing/2014/main" id="{1856D25F-DEE6-431C-9268-313427C62ECF}"/>
                </a:ext>
              </a:extLst>
            </p:cNvPr>
            <p:cNvSpPr>
              <a:spLocks noChangeArrowheads="1"/>
            </p:cNvSpPr>
            <p:nvPr/>
          </p:nvSpPr>
          <p:spPr bwMode="auto">
            <a:xfrm>
              <a:off x="4796166" y="5796326"/>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2" name="Rectangle 17">
              <a:extLst>
                <a:ext uri="{FF2B5EF4-FFF2-40B4-BE49-F238E27FC236}">
                  <a16:creationId xmlns:a16="http://schemas.microsoft.com/office/drawing/2014/main" id="{C6B38E8F-0FAD-42CD-917C-47D969E11812}"/>
                </a:ext>
              </a:extLst>
            </p:cNvPr>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4" name="Rectangle 18">
              <a:extLst>
                <a:ext uri="{FF2B5EF4-FFF2-40B4-BE49-F238E27FC236}">
                  <a16:creationId xmlns:a16="http://schemas.microsoft.com/office/drawing/2014/main" id="{416289D8-A536-441A-8F31-9FA35DF35EA3}"/>
                </a:ext>
              </a:extLst>
            </p:cNvPr>
            <p:cNvSpPr>
              <a:spLocks noChangeArrowheads="1"/>
            </p:cNvSpPr>
            <p:nvPr/>
          </p:nvSpPr>
          <p:spPr bwMode="auto">
            <a:xfrm>
              <a:off x="4796166" y="5918045"/>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5" name="Rectangle 19">
              <a:extLst>
                <a:ext uri="{FF2B5EF4-FFF2-40B4-BE49-F238E27FC236}">
                  <a16:creationId xmlns:a16="http://schemas.microsoft.com/office/drawing/2014/main" id="{75B01493-FE64-4564-8B06-BE7B64E9F0B8}"/>
                </a:ext>
              </a:extLst>
            </p:cNvPr>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7" name="Rectangle 20">
              <a:extLst>
                <a:ext uri="{FF2B5EF4-FFF2-40B4-BE49-F238E27FC236}">
                  <a16:creationId xmlns:a16="http://schemas.microsoft.com/office/drawing/2014/main" id="{3BB2CDFE-9B3F-4897-8C28-7B200972A366}"/>
                </a:ext>
              </a:extLst>
            </p:cNvPr>
            <p:cNvSpPr>
              <a:spLocks noChangeArrowheads="1"/>
            </p:cNvSpPr>
            <p:nvPr/>
          </p:nvSpPr>
          <p:spPr bwMode="auto">
            <a:xfrm>
              <a:off x="4796166" y="603862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58" name="Rectangle 21">
              <a:extLst>
                <a:ext uri="{FF2B5EF4-FFF2-40B4-BE49-F238E27FC236}">
                  <a16:creationId xmlns:a16="http://schemas.microsoft.com/office/drawing/2014/main" id="{F92CC6B8-4D7C-44C2-AA71-A9DA798EA6AF}"/>
                </a:ext>
              </a:extLst>
            </p:cNvPr>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0" name="Rectangle 22">
              <a:extLst>
                <a:ext uri="{FF2B5EF4-FFF2-40B4-BE49-F238E27FC236}">
                  <a16:creationId xmlns:a16="http://schemas.microsoft.com/office/drawing/2014/main" id="{C8742BB1-8E5B-4436-BE28-BD1CE30BDF7B}"/>
                </a:ext>
              </a:extLst>
            </p:cNvPr>
            <p:cNvSpPr>
              <a:spLocks noChangeArrowheads="1"/>
            </p:cNvSpPr>
            <p:nvPr/>
          </p:nvSpPr>
          <p:spPr bwMode="auto">
            <a:xfrm>
              <a:off x="4796166" y="6158625"/>
              <a:ext cx="434302"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1" name="Rectangle 23">
              <a:extLst>
                <a:ext uri="{FF2B5EF4-FFF2-40B4-BE49-F238E27FC236}">
                  <a16:creationId xmlns:a16="http://schemas.microsoft.com/office/drawing/2014/main" id="{0407CD80-09DD-4CBA-B850-645AA8481664}"/>
                </a:ext>
              </a:extLst>
            </p:cNvPr>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3" name="Rectangle 24">
              <a:extLst>
                <a:ext uri="{FF2B5EF4-FFF2-40B4-BE49-F238E27FC236}">
                  <a16:creationId xmlns:a16="http://schemas.microsoft.com/office/drawing/2014/main" id="{F155F5C0-5533-4C0E-9D40-A0B356E02A53}"/>
                </a:ext>
              </a:extLst>
            </p:cNvPr>
            <p:cNvSpPr>
              <a:spLocks noChangeArrowheads="1"/>
            </p:cNvSpPr>
            <p:nvPr/>
          </p:nvSpPr>
          <p:spPr bwMode="auto">
            <a:xfrm>
              <a:off x="4796166" y="5433455"/>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4" name="Rectangle 25">
              <a:extLst>
                <a:ext uri="{FF2B5EF4-FFF2-40B4-BE49-F238E27FC236}">
                  <a16:creationId xmlns:a16="http://schemas.microsoft.com/office/drawing/2014/main" id="{05FA6C6B-52EA-4158-A0AC-23877FC7C12A}"/>
                </a:ext>
              </a:extLst>
            </p:cNvPr>
            <p:cNvSpPr>
              <a:spLocks noChangeArrowheads="1"/>
            </p:cNvSpPr>
            <p:nvPr/>
          </p:nvSpPr>
          <p:spPr bwMode="auto">
            <a:xfrm>
              <a:off x="4796166" y="5554031"/>
              <a:ext cx="434302"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6" name="Rectangle 26">
              <a:extLst>
                <a:ext uri="{FF2B5EF4-FFF2-40B4-BE49-F238E27FC236}">
                  <a16:creationId xmlns:a16="http://schemas.microsoft.com/office/drawing/2014/main" id="{AD03E785-6AAE-4439-A942-576C8DCAB6FC}"/>
                </a:ext>
              </a:extLst>
            </p:cNvPr>
            <p:cNvSpPr>
              <a:spLocks noChangeArrowheads="1"/>
            </p:cNvSpPr>
            <p:nvPr/>
          </p:nvSpPr>
          <p:spPr bwMode="auto">
            <a:xfrm>
              <a:off x="4796166" y="567575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7" name="Rectangle 27">
              <a:extLst>
                <a:ext uri="{FF2B5EF4-FFF2-40B4-BE49-F238E27FC236}">
                  <a16:creationId xmlns:a16="http://schemas.microsoft.com/office/drawing/2014/main" id="{37A5F259-69B9-4386-9769-5C80719FDB89}"/>
                </a:ext>
              </a:extLst>
            </p:cNvPr>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69" name="Rectangle 28">
              <a:extLst>
                <a:ext uri="{FF2B5EF4-FFF2-40B4-BE49-F238E27FC236}">
                  <a16:creationId xmlns:a16="http://schemas.microsoft.com/office/drawing/2014/main" id="{B8AF1862-4CE9-424B-BEE8-79F9E7A4C071}"/>
                </a:ext>
              </a:extLst>
            </p:cNvPr>
            <p:cNvSpPr>
              <a:spLocks noChangeArrowheads="1"/>
            </p:cNvSpPr>
            <p:nvPr/>
          </p:nvSpPr>
          <p:spPr bwMode="auto">
            <a:xfrm>
              <a:off x="4796166" y="5312880"/>
              <a:ext cx="434302"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70" name="Freeform 30">
              <a:extLst>
                <a:ext uri="{FF2B5EF4-FFF2-40B4-BE49-F238E27FC236}">
                  <a16:creationId xmlns:a16="http://schemas.microsoft.com/office/drawing/2014/main" id="{C5ABE30C-5263-408B-B52B-44489A120C1E}"/>
                </a:ext>
              </a:extLst>
            </p:cNvPr>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72" name="Rectangle 32">
              <a:extLst>
                <a:ext uri="{FF2B5EF4-FFF2-40B4-BE49-F238E27FC236}">
                  <a16:creationId xmlns:a16="http://schemas.microsoft.com/office/drawing/2014/main" id="{7418A8D8-4EAE-494E-8AA7-1AB301AC7D81}"/>
                </a:ext>
              </a:extLst>
            </p:cNvPr>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82" name="Rectangle 34">
              <a:extLst>
                <a:ext uri="{FF2B5EF4-FFF2-40B4-BE49-F238E27FC236}">
                  <a16:creationId xmlns:a16="http://schemas.microsoft.com/office/drawing/2014/main" id="{D7D89C8D-B7C0-4B13-8233-580F09F330F3}"/>
                </a:ext>
              </a:extLst>
            </p:cNvPr>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96" name="Rectangle 36">
              <a:extLst>
                <a:ext uri="{FF2B5EF4-FFF2-40B4-BE49-F238E27FC236}">
                  <a16:creationId xmlns:a16="http://schemas.microsoft.com/office/drawing/2014/main" id="{171C7DC4-ADE9-4AF2-A7EC-F3C1A950EFC7}"/>
                </a:ext>
              </a:extLst>
            </p:cNvPr>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97" name="Rectangle 38">
              <a:extLst>
                <a:ext uri="{FF2B5EF4-FFF2-40B4-BE49-F238E27FC236}">
                  <a16:creationId xmlns:a16="http://schemas.microsoft.com/office/drawing/2014/main" id="{76A99180-CC9F-4BBA-863B-2AA2B9869E6B}"/>
                </a:ext>
              </a:extLst>
            </p:cNvPr>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98" name="Rectangle 40">
              <a:extLst>
                <a:ext uri="{FF2B5EF4-FFF2-40B4-BE49-F238E27FC236}">
                  <a16:creationId xmlns:a16="http://schemas.microsoft.com/office/drawing/2014/main" id="{2150751F-6635-45D1-8AA1-C2CFFAA25C47}"/>
                </a:ext>
              </a:extLst>
            </p:cNvPr>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699" name="Rectangle 41">
              <a:extLst>
                <a:ext uri="{FF2B5EF4-FFF2-40B4-BE49-F238E27FC236}">
                  <a16:creationId xmlns:a16="http://schemas.microsoft.com/office/drawing/2014/main" id="{F93A7EED-BF88-41D6-A36D-1E836505646C}"/>
                </a:ext>
              </a:extLst>
            </p:cNvPr>
            <p:cNvSpPr>
              <a:spLocks noChangeArrowheads="1"/>
            </p:cNvSpPr>
            <p:nvPr/>
          </p:nvSpPr>
          <p:spPr bwMode="auto">
            <a:xfrm>
              <a:off x="4410437" y="5735181"/>
              <a:ext cx="540020" cy="674311"/>
            </a:xfrm>
            <a:prstGeom prst="rect">
              <a:avLst/>
            </a:prstGeom>
            <a:solidFill>
              <a:srgbClr val="8686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00" name="Rectangle 42">
              <a:extLst>
                <a:ext uri="{FF2B5EF4-FFF2-40B4-BE49-F238E27FC236}">
                  <a16:creationId xmlns:a16="http://schemas.microsoft.com/office/drawing/2014/main" id="{4C6B2067-673F-4B1D-A6AA-9414158B3128}"/>
                </a:ext>
              </a:extLst>
            </p:cNvPr>
            <p:cNvSpPr>
              <a:spLocks noChangeArrowheads="1"/>
            </p:cNvSpPr>
            <p:nvPr/>
          </p:nvSpPr>
          <p:spPr bwMode="auto">
            <a:xfrm>
              <a:off x="4707020" y="6272344"/>
              <a:ext cx="70289"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01" name="Rectangle 43">
              <a:extLst>
                <a:ext uri="{FF2B5EF4-FFF2-40B4-BE49-F238E27FC236}">
                  <a16:creationId xmlns:a16="http://schemas.microsoft.com/office/drawing/2014/main" id="{834AA680-7FB8-4A23-AE75-F1E58B92CA0F}"/>
                </a:ext>
              </a:extLst>
            </p:cNvPr>
            <p:cNvSpPr>
              <a:spLocks noChangeArrowheads="1"/>
            </p:cNvSpPr>
            <p:nvPr/>
          </p:nvSpPr>
          <p:spPr bwMode="auto">
            <a:xfrm>
              <a:off x="4586444" y="6272344"/>
              <a:ext cx="68574" cy="1371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02" name="Rectangle 44">
              <a:extLst>
                <a:ext uri="{FF2B5EF4-FFF2-40B4-BE49-F238E27FC236}">
                  <a16:creationId xmlns:a16="http://schemas.microsoft.com/office/drawing/2014/main" id="{F0B226C3-4F78-4E35-A3C5-25C18BBD9472}"/>
                </a:ext>
              </a:extLst>
            </p:cNvPr>
            <p:cNvSpPr>
              <a:spLocks noChangeArrowheads="1"/>
            </p:cNvSpPr>
            <p:nvPr/>
          </p:nvSpPr>
          <p:spPr bwMode="auto">
            <a:xfrm>
              <a:off x="4464153" y="5796326"/>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03" name="Rectangle 45">
              <a:extLst>
                <a:ext uri="{FF2B5EF4-FFF2-40B4-BE49-F238E27FC236}">
                  <a16:creationId xmlns:a16="http://schemas.microsoft.com/office/drawing/2014/main" id="{D98A35F3-8FC3-49DE-8983-B08074F50E43}"/>
                </a:ext>
              </a:extLst>
            </p:cNvPr>
            <p:cNvSpPr>
              <a:spLocks noChangeArrowheads="1"/>
            </p:cNvSpPr>
            <p:nvPr/>
          </p:nvSpPr>
          <p:spPr bwMode="auto">
            <a:xfrm>
              <a:off x="4464153" y="5918045"/>
              <a:ext cx="434873" cy="6914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04" name="Rectangle 46">
              <a:extLst>
                <a:ext uri="{FF2B5EF4-FFF2-40B4-BE49-F238E27FC236}">
                  <a16:creationId xmlns:a16="http://schemas.microsoft.com/office/drawing/2014/main" id="{0DC44725-A1A8-4AB5-B579-9BA6CA80ACDA}"/>
                </a:ext>
              </a:extLst>
            </p:cNvPr>
            <p:cNvSpPr>
              <a:spLocks noChangeArrowheads="1"/>
            </p:cNvSpPr>
            <p:nvPr/>
          </p:nvSpPr>
          <p:spPr bwMode="auto">
            <a:xfrm>
              <a:off x="4464153" y="6038621"/>
              <a:ext cx="434873" cy="7028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sp>
          <p:nvSpPr>
            <p:cNvPr id="705" name="Rectangle 47">
              <a:extLst>
                <a:ext uri="{FF2B5EF4-FFF2-40B4-BE49-F238E27FC236}">
                  <a16:creationId xmlns:a16="http://schemas.microsoft.com/office/drawing/2014/main" id="{61954EA3-4BE7-4FB8-8748-1B9D79ADEA9C}"/>
                </a:ext>
              </a:extLst>
            </p:cNvPr>
            <p:cNvSpPr>
              <a:spLocks noChangeArrowheads="1"/>
            </p:cNvSpPr>
            <p:nvPr/>
          </p:nvSpPr>
          <p:spPr bwMode="auto">
            <a:xfrm>
              <a:off x="4464153" y="6158625"/>
              <a:ext cx="434873" cy="708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3244" fontAlgn="base">
                <a:spcBef>
                  <a:spcPct val="0"/>
                </a:spcBef>
                <a:spcAft>
                  <a:spcPct val="0"/>
                </a:spcAft>
                <a:defRPr/>
              </a:pPr>
              <a:endParaRPr lang="en-US" kern="0">
                <a:solidFill>
                  <a:srgbClr val="505050"/>
                </a:solidFill>
                <a:latin typeface="Segoe UI"/>
                <a:ea typeface="ＭＳ Ｐゴシック" charset="0"/>
              </a:endParaRPr>
            </a:p>
          </p:txBody>
        </p:sp>
      </p:grpSp>
      <p:grpSp>
        <p:nvGrpSpPr>
          <p:cNvPr id="706" name="Group 705">
            <a:extLst>
              <a:ext uri="{FF2B5EF4-FFF2-40B4-BE49-F238E27FC236}">
                <a16:creationId xmlns:a16="http://schemas.microsoft.com/office/drawing/2014/main" id="{C6FF6023-393D-442F-9D63-2726B6CF98C7}"/>
              </a:ext>
            </a:extLst>
          </p:cNvPr>
          <p:cNvGrpSpPr>
            <a:grpSpLocks noChangeAspect="1"/>
          </p:cNvGrpSpPr>
          <p:nvPr/>
        </p:nvGrpSpPr>
        <p:grpSpPr>
          <a:xfrm>
            <a:off x="6094844" y="2264910"/>
            <a:ext cx="457200" cy="457200"/>
            <a:chOff x="5611725" y="1819976"/>
            <a:chExt cx="1124712" cy="1124712"/>
          </a:xfrm>
        </p:grpSpPr>
        <p:sp>
          <p:nvSpPr>
            <p:cNvPr id="707" name="Oval 706">
              <a:extLst>
                <a:ext uri="{FF2B5EF4-FFF2-40B4-BE49-F238E27FC236}">
                  <a16:creationId xmlns:a16="http://schemas.microsoft.com/office/drawing/2014/main" id="{C290676A-CD8E-4388-9209-D63B5CCD5548}"/>
                </a:ext>
              </a:extLst>
            </p:cNvPr>
            <p:cNvSpPr>
              <a:spLocks noChangeAspect="1"/>
            </p:cNvSpPr>
            <p:nvPr/>
          </p:nvSpPr>
          <p:spPr bwMode="auto">
            <a:xfrm>
              <a:off x="5611725"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08" name="Picture 707">
              <a:extLst>
                <a:ext uri="{FF2B5EF4-FFF2-40B4-BE49-F238E27FC236}">
                  <a16:creationId xmlns:a16="http://schemas.microsoft.com/office/drawing/2014/main" id="{D0E4E880-B8ED-46CE-A12C-3DE5AAACBB97}"/>
                </a:ext>
              </a:extLst>
            </p:cNvPr>
            <p:cNvPicPr>
              <a:picLocks noChangeAspect="1"/>
            </p:cNvPicPr>
            <p:nvPr/>
          </p:nvPicPr>
          <p:blipFill>
            <a:blip r:embed="rId40"/>
            <a:stretch>
              <a:fillRect/>
            </a:stretch>
          </p:blipFill>
          <p:spPr>
            <a:xfrm>
              <a:off x="5873788" y="2082039"/>
              <a:ext cx="600586" cy="600586"/>
            </a:xfrm>
            <a:prstGeom prst="rect">
              <a:avLst/>
            </a:prstGeom>
          </p:spPr>
        </p:pic>
      </p:grpSp>
      <p:grpSp>
        <p:nvGrpSpPr>
          <p:cNvPr id="709" name="Group 708">
            <a:extLst>
              <a:ext uri="{FF2B5EF4-FFF2-40B4-BE49-F238E27FC236}">
                <a16:creationId xmlns:a16="http://schemas.microsoft.com/office/drawing/2014/main" id="{3827A02B-E83F-4C83-BC1D-CC80A48BCC62}"/>
              </a:ext>
            </a:extLst>
          </p:cNvPr>
          <p:cNvGrpSpPr>
            <a:grpSpLocks noChangeAspect="1"/>
          </p:cNvGrpSpPr>
          <p:nvPr/>
        </p:nvGrpSpPr>
        <p:grpSpPr>
          <a:xfrm>
            <a:off x="8566533" y="4039870"/>
            <a:ext cx="457200" cy="457200"/>
            <a:chOff x="4047968" y="1819976"/>
            <a:chExt cx="1124712" cy="1124712"/>
          </a:xfrm>
          <a:solidFill>
            <a:srgbClr val="F2F2F2"/>
          </a:solidFill>
        </p:grpSpPr>
        <p:sp>
          <p:nvSpPr>
            <p:cNvPr id="710" name="Oval 709">
              <a:extLst>
                <a:ext uri="{FF2B5EF4-FFF2-40B4-BE49-F238E27FC236}">
                  <a16:creationId xmlns:a16="http://schemas.microsoft.com/office/drawing/2014/main" id="{DEB3F64A-E719-49D0-9DF6-903A79BBEACE}"/>
                </a:ext>
              </a:extLst>
            </p:cNvPr>
            <p:cNvSpPr>
              <a:spLocks noChangeAspect="1"/>
            </p:cNvSpPr>
            <p:nvPr/>
          </p:nvSpPr>
          <p:spPr bwMode="auto">
            <a:xfrm>
              <a:off x="4047968" y="1819976"/>
              <a:ext cx="1124712" cy="1124712"/>
            </a:xfrm>
            <a:prstGeom prst="ellipse">
              <a:avLst/>
            </a:prstGeom>
            <a:grp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11" name="Picture 710">
              <a:extLst>
                <a:ext uri="{FF2B5EF4-FFF2-40B4-BE49-F238E27FC236}">
                  <a16:creationId xmlns:a16="http://schemas.microsoft.com/office/drawing/2014/main" id="{FDF1B0A7-D3D2-4ABE-BC99-10B418276228}"/>
                </a:ext>
              </a:extLst>
            </p:cNvPr>
            <p:cNvPicPr>
              <a:picLocks noChangeAspect="1"/>
            </p:cNvPicPr>
            <p:nvPr/>
          </p:nvPicPr>
          <p:blipFill>
            <a:blip r:embed="rId41"/>
            <a:stretch>
              <a:fillRect/>
            </a:stretch>
          </p:blipFill>
          <p:spPr>
            <a:xfrm>
              <a:off x="4310031" y="2082039"/>
              <a:ext cx="600586" cy="600586"/>
            </a:xfrm>
            <a:prstGeom prst="rect">
              <a:avLst/>
            </a:prstGeom>
            <a:grpFill/>
          </p:spPr>
        </p:pic>
      </p:grpSp>
      <p:grpSp>
        <p:nvGrpSpPr>
          <p:cNvPr id="712" name="Group 711">
            <a:extLst>
              <a:ext uri="{FF2B5EF4-FFF2-40B4-BE49-F238E27FC236}">
                <a16:creationId xmlns:a16="http://schemas.microsoft.com/office/drawing/2014/main" id="{BA92CFFD-BCF8-472C-B8BF-BEEF464BEB14}"/>
              </a:ext>
            </a:extLst>
          </p:cNvPr>
          <p:cNvGrpSpPr>
            <a:grpSpLocks noChangeAspect="1"/>
          </p:cNvGrpSpPr>
          <p:nvPr/>
        </p:nvGrpSpPr>
        <p:grpSpPr>
          <a:xfrm>
            <a:off x="8004769" y="735005"/>
            <a:ext cx="457200" cy="457200"/>
            <a:chOff x="7259412" y="1819976"/>
            <a:chExt cx="1124712" cy="1124712"/>
          </a:xfrm>
        </p:grpSpPr>
        <p:sp>
          <p:nvSpPr>
            <p:cNvPr id="713" name="Oval 712">
              <a:extLst>
                <a:ext uri="{FF2B5EF4-FFF2-40B4-BE49-F238E27FC236}">
                  <a16:creationId xmlns:a16="http://schemas.microsoft.com/office/drawing/2014/main" id="{39FD61F8-8453-49CB-9208-D89D0730D298}"/>
                </a:ext>
              </a:extLst>
            </p:cNvPr>
            <p:cNvSpPr>
              <a:spLocks noChangeAspect="1"/>
            </p:cNvSpPr>
            <p:nvPr/>
          </p:nvSpPr>
          <p:spPr bwMode="auto">
            <a:xfrm>
              <a:off x="7259412"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14" name="Picture 713">
              <a:extLst>
                <a:ext uri="{FF2B5EF4-FFF2-40B4-BE49-F238E27FC236}">
                  <a16:creationId xmlns:a16="http://schemas.microsoft.com/office/drawing/2014/main" id="{AD883F6F-79BA-409F-9159-B00A2D8CA506}"/>
                </a:ext>
              </a:extLst>
            </p:cNvPr>
            <p:cNvPicPr>
              <a:picLocks noChangeAspect="1"/>
            </p:cNvPicPr>
            <p:nvPr/>
          </p:nvPicPr>
          <p:blipFill>
            <a:blip r:embed="rId42"/>
            <a:stretch>
              <a:fillRect/>
            </a:stretch>
          </p:blipFill>
          <p:spPr>
            <a:xfrm>
              <a:off x="7521475" y="2082039"/>
              <a:ext cx="600586" cy="600586"/>
            </a:xfrm>
            <a:prstGeom prst="rect">
              <a:avLst/>
            </a:prstGeom>
          </p:spPr>
        </p:pic>
      </p:grpSp>
      <p:grpSp>
        <p:nvGrpSpPr>
          <p:cNvPr id="715" name="Group 714">
            <a:extLst>
              <a:ext uri="{FF2B5EF4-FFF2-40B4-BE49-F238E27FC236}">
                <a16:creationId xmlns:a16="http://schemas.microsoft.com/office/drawing/2014/main" id="{A427652A-4719-4389-A246-89CE03BD84B8}"/>
              </a:ext>
            </a:extLst>
          </p:cNvPr>
          <p:cNvGrpSpPr>
            <a:grpSpLocks noChangeAspect="1"/>
          </p:cNvGrpSpPr>
          <p:nvPr/>
        </p:nvGrpSpPr>
        <p:grpSpPr>
          <a:xfrm>
            <a:off x="3514480" y="1577733"/>
            <a:ext cx="457200" cy="457200"/>
            <a:chOff x="6951491" y="3785715"/>
            <a:chExt cx="1124712" cy="1124712"/>
          </a:xfrm>
        </p:grpSpPr>
        <p:sp>
          <p:nvSpPr>
            <p:cNvPr id="716" name="Oval 715">
              <a:extLst>
                <a:ext uri="{FF2B5EF4-FFF2-40B4-BE49-F238E27FC236}">
                  <a16:creationId xmlns:a16="http://schemas.microsoft.com/office/drawing/2014/main" id="{B71B65FA-FC18-43FF-81C1-9DD530846AAE}"/>
                </a:ext>
              </a:extLst>
            </p:cNvPr>
            <p:cNvSpPr>
              <a:spLocks noChangeAspect="1"/>
            </p:cNvSpPr>
            <p:nvPr/>
          </p:nvSpPr>
          <p:spPr bwMode="auto">
            <a:xfrm>
              <a:off x="6951491"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17" name="Picture 716">
              <a:extLst>
                <a:ext uri="{FF2B5EF4-FFF2-40B4-BE49-F238E27FC236}">
                  <a16:creationId xmlns:a16="http://schemas.microsoft.com/office/drawing/2014/main" id="{6BDDDE4D-94E1-42CC-A79D-DDAAD801FFDB}"/>
                </a:ext>
              </a:extLst>
            </p:cNvPr>
            <p:cNvPicPr>
              <a:picLocks noChangeAspect="1"/>
            </p:cNvPicPr>
            <p:nvPr/>
          </p:nvPicPr>
          <p:blipFill>
            <a:blip r:embed="rId43"/>
            <a:stretch>
              <a:fillRect/>
            </a:stretch>
          </p:blipFill>
          <p:spPr>
            <a:xfrm>
              <a:off x="7213554" y="4047778"/>
              <a:ext cx="600586" cy="600586"/>
            </a:xfrm>
            <a:prstGeom prst="rect">
              <a:avLst/>
            </a:prstGeom>
          </p:spPr>
        </p:pic>
      </p:grpSp>
      <p:grpSp>
        <p:nvGrpSpPr>
          <p:cNvPr id="718" name="Group 717">
            <a:extLst>
              <a:ext uri="{FF2B5EF4-FFF2-40B4-BE49-F238E27FC236}">
                <a16:creationId xmlns:a16="http://schemas.microsoft.com/office/drawing/2014/main" id="{AAAA1187-11BD-41B1-97A2-2A4E551E11C5}"/>
              </a:ext>
            </a:extLst>
          </p:cNvPr>
          <p:cNvGrpSpPr>
            <a:grpSpLocks noChangeAspect="1"/>
          </p:cNvGrpSpPr>
          <p:nvPr/>
        </p:nvGrpSpPr>
        <p:grpSpPr>
          <a:xfrm>
            <a:off x="10284206" y="766013"/>
            <a:ext cx="457200" cy="457200"/>
            <a:chOff x="8550675" y="3228113"/>
            <a:chExt cx="1124712" cy="1124712"/>
          </a:xfrm>
        </p:grpSpPr>
        <p:sp>
          <p:nvSpPr>
            <p:cNvPr id="719" name="Oval 718">
              <a:extLst>
                <a:ext uri="{FF2B5EF4-FFF2-40B4-BE49-F238E27FC236}">
                  <a16:creationId xmlns:a16="http://schemas.microsoft.com/office/drawing/2014/main" id="{9F09F89C-A372-405D-9FC8-4A1779421C64}"/>
                </a:ext>
              </a:extLst>
            </p:cNvPr>
            <p:cNvSpPr>
              <a:spLocks noChangeAspect="1"/>
            </p:cNvSpPr>
            <p:nvPr/>
          </p:nvSpPr>
          <p:spPr bwMode="auto">
            <a:xfrm>
              <a:off x="8550675" y="3228113"/>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20" name="Graphic 719">
              <a:extLst>
                <a:ext uri="{FF2B5EF4-FFF2-40B4-BE49-F238E27FC236}">
                  <a16:creationId xmlns:a16="http://schemas.microsoft.com/office/drawing/2014/main" id="{8E25F468-5E61-47E5-A0ED-4999D0A091E2}"/>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78075" y="3522585"/>
              <a:ext cx="384175" cy="553212"/>
            </a:xfrm>
            <a:prstGeom prst="rect">
              <a:avLst/>
            </a:prstGeom>
          </p:spPr>
        </p:pic>
      </p:grpSp>
      <p:grpSp>
        <p:nvGrpSpPr>
          <p:cNvPr id="721" name="Group 720">
            <a:extLst>
              <a:ext uri="{FF2B5EF4-FFF2-40B4-BE49-F238E27FC236}">
                <a16:creationId xmlns:a16="http://schemas.microsoft.com/office/drawing/2014/main" id="{3A080A6F-D2DF-4228-A328-7B5B19D8A269}"/>
              </a:ext>
            </a:extLst>
          </p:cNvPr>
          <p:cNvGrpSpPr>
            <a:grpSpLocks noChangeAspect="1"/>
          </p:cNvGrpSpPr>
          <p:nvPr/>
        </p:nvGrpSpPr>
        <p:grpSpPr>
          <a:xfrm>
            <a:off x="986535" y="426129"/>
            <a:ext cx="457200" cy="457200"/>
            <a:chOff x="4571575" y="3879459"/>
            <a:chExt cx="1124712" cy="1124712"/>
          </a:xfrm>
        </p:grpSpPr>
        <p:sp>
          <p:nvSpPr>
            <p:cNvPr id="722" name="Oval 721">
              <a:extLst>
                <a:ext uri="{FF2B5EF4-FFF2-40B4-BE49-F238E27FC236}">
                  <a16:creationId xmlns:a16="http://schemas.microsoft.com/office/drawing/2014/main" id="{30B37A68-E803-43CB-A5A3-0B8BE1C31E7A}"/>
                </a:ext>
              </a:extLst>
            </p:cNvPr>
            <p:cNvSpPr>
              <a:spLocks noChangeAspect="1"/>
            </p:cNvSpPr>
            <p:nvPr/>
          </p:nvSpPr>
          <p:spPr bwMode="auto">
            <a:xfrm>
              <a:off x="4571575" y="3879459"/>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23" name="Graphic 722">
              <a:extLst>
                <a:ext uri="{FF2B5EF4-FFF2-40B4-BE49-F238E27FC236}">
                  <a16:creationId xmlns:a16="http://schemas.microsoft.com/office/drawing/2014/main" id="{9525C820-171B-4A8C-8B19-AE1C188D71F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768463" y="4194939"/>
              <a:ext cx="613604" cy="520634"/>
            </a:xfrm>
            <a:prstGeom prst="rect">
              <a:avLst/>
            </a:prstGeom>
          </p:spPr>
        </p:pic>
      </p:grpSp>
      <p:grpSp>
        <p:nvGrpSpPr>
          <p:cNvPr id="724" name="Group 723">
            <a:extLst>
              <a:ext uri="{FF2B5EF4-FFF2-40B4-BE49-F238E27FC236}">
                <a16:creationId xmlns:a16="http://schemas.microsoft.com/office/drawing/2014/main" id="{923796E0-F55D-46A7-AC66-DC9A0440CA45}"/>
              </a:ext>
            </a:extLst>
          </p:cNvPr>
          <p:cNvGrpSpPr>
            <a:grpSpLocks noChangeAspect="1"/>
          </p:cNvGrpSpPr>
          <p:nvPr/>
        </p:nvGrpSpPr>
        <p:grpSpPr>
          <a:xfrm>
            <a:off x="2621730" y="2251500"/>
            <a:ext cx="457200" cy="457200"/>
            <a:chOff x="2571043" y="3278812"/>
            <a:chExt cx="1124712" cy="1124712"/>
          </a:xfrm>
        </p:grpSpPr>
        <p:sp>
          <p:nvSpPr>
            <p:cNvPr id="725" name="Oval 724">
              <a:extLst>
                <a:ext uri="{FF2B5EF4-FFF2-40B4-BE49-F238E27FC236}">
                  <a16:creationId xmlns:a16="http://schemas.microsoft.com/office/drawing/2014/main" id="{A9E9C921-B0BE-425C-ACF1-4857A56B40D5}"/>
                </a:ext>
              </a:extLst>
            </p:cNvPr>
            <p:cNvSpPr>
              <a:spLocks noChangeAspect="1"/>
            </p:cNvSpPr>
            <p:nvPr/>
          </p:nvSpPr>
          <p:spPr bwMode="auto">
            <a:xfrm>
              <a:off x="2571043" y="3278812"/>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26" name="Graphic 725">
              <a:extLst>
                <a:ext uri="{FF2B5EF4-FFF2-40B4-BE49-F238E27FC236}">
                  <a16:creationId xmlns:a16="http://schemas.microsoft.com/office/drawing/2014/main" id="{C37F988B-BC9F-479A-99D7-F0E3C0AE9E88}"/>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2869932" y="3472690"/>
              <a:ext cx="522478" cy="722249"/>
            </a:xfrm>
            <a:prstGeom prst="rect">
              <a:avLst/>
            </a:prstGeom>
          </p:spPr>
        </p:pic>
      </p:grpSp>
      <p:sp>
        <p:nvSpPr>
          <p:cNvPr id="26" name="Oval 25">
            <a:extLst>
              <a:ext uri="{FF2B5EF4-FFF2-40B4-BE49-F238E27FC236}">
                <a16:creationId xmlns:a16="http://schemas.microsoft.com/office/drawing/2014/main" id="{E4D5D66D-34CD-4D9C-A229-EEDF60B5C118}"/>
              </a:ext>
            </a:extLst>
          </p:cNvPr>
          <p:cNvSpPr/>
          <p:nvPr/>
        </p:nvSpPr>
        <p:spPr bwMode="auto">
          <a:xfrm>
            <a:off x="6340752" y="3161194"/>
            <a:ext cx="63185" cy="63185"/>
          </a:xfrm>
          <a:prstGeom prst="ellipse">
            <a:avLst/>
          </a:prstGeom>
          <a:solidFill>
            <a:srgbClr val="EAEAEA">
              <a:lumMod val="50000"/>
            </a:srgbClr>
          </a:solidFill>
          <a:ln w="15875">
            <a:noFill/>
          </a:ln>
        </p:spPr>
        <p:txBody>
          <a:bodyPr vert="horz" wrap="square" lIns="89642" tIns="44821" rIns="89642" bIns="44821" numCol="1" anchor="t" anchorCtr="0" compatLnSpc="1">
            <a:prstTxWarp prst="textNoShape">
              <a:avLst/>
            </a:prstTxWarp>
          </a:bodyPr>
          <a:lstStyle/>
          <a:p>
            <a:pPr defTabSz="914400"/>
            <a:endParaRPr lang="en-US" sz="1800" kern="0" err="1">
              <a:solidFill>
                <a:srgbClr val="505050"/>
              </a:solidFill>
            </a:endParaRPr>
          </a:p>
        </p:txBody>
      </p:sp>
      <p:grpSp>
        <p:nvGrpSpPr>
          <p:cNvPr id="734" name="Group 733">
            <a:extLst>
              <a:ext uri="{FF2B5EF4-FFF2-40B4-BE49-F238E27FC236}">
                <a16:creationId xmlns:a16="http://schemas.microsoft.com/office/drawing/2014/main" id="{383F0B90-42CD-4BBF-964C-1B0487E4CFDA}"/>
              </a:ext>
            </a:extLst>
          </p:cNvPr>
          <p:cNvGrpSpPr/>
          <p:nvPr/>
        </p:nvGrpSpPr>
        <p:grpSpPr>
          <a:xfrm>
            <a:off x="-786658" y="4203043"/>
            <a:ext cx="457200" cy="457200"/>
            <a:chOff x="2221795" y="4799673"/>
            <a:chExt cx="457200" cy="457200"/>
          </a:xfrm>
        </p:grpSpPr>
        <p:sp>
          <p:nvSpPr>
            <p:cNvPr id="735" name="Oval 734">
              <a:extLst>
                <a:ext uri="{FF2B5EF4-FFF2-40B4-BE49-F238E27FC236}">
                  <a16:creationId xmlns:a16="http://schemas.microsoft.com/office/drawing/2014/main" id="{E568218A-B41C-43A3-A2A9-91182BC72208}"/>
                </a:ext>
              </a:extLst>
            </p:cNvPr>
            <p:cNvSpPr/>
            <p:nvPr/>
          </p:nvSpPr>
          <p:spPr bwMode="auto">
            <a:xfrm rot="20949588">
              <a:off x="2221795" y="4799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736" name="Graphic 735">
              <a:extLst>
                <a:ext uri="{FF2B5EF4-FFF2-40B4-BE49-F238E27FC236}">
                  <a16:creationId xmlns:a16="http://schemas.microsoft.com/office/drawing/2014/main" id="{89835470-0C32-4796-9DF4-A95E661F043B}"/>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296480" y="4884062"/>
              <a:ext cx="299461" cy="299461"/>
            </a:xfrm>
            <a:prstGeom prst="rect">
              <a:avLst/>
            </a:prstGeom>
          </p:spPr>
        </p:pic>
      </p:grpSp>
    </p:spTree>
    <p:extLst>
      <p:ext uri="{BB962C8B-B14F-4D97-AF65-F5344CB8AC3E}">
        <p14:creationId xmlns:p14="http://schemas.microsoft.com/office/powerpoint/2010/main" val="3273832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wipe(right)">
                                      <p:cBhvr>
                                        <p:cTn id="7" dur="50"/>
                                        <p:tgtEl>
                                          <p:spTgt spid="5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69"/>
                                        </p:tgtEl>
                                        <p:attrNameLst>
                                          <p:attrName>style.visibility</p:attrName>
                                        </p:attrNameLst>
                                      </p:cBhvr>
                                      <p:to>
                                        <p:strVal val="visible"/>
                                      </p:to>
                                    </p:set>
                                    <p:anim calcmode="lin" valueType="num">
                                      <p:cBhvr>
                                        <p:cTn id="10" dur="50" fill="hold"/>
                                        <p:tgtEl>
                                          <p:spTgt spid="569"/>
                                        </p:tgtEl>
                                        <p:attrNameLst>
                                          <p:attrName>ppt_w</p:attrName>
                                        </p:attrNameLst>
                                      </p:cBhvr>
                                      <p:tavLst>
                                        <p:tav tm="0">
                                          <p:val>
                                            <p:strVal val="#ppt_w*0.70"/>
                                          </p:val>
                                        </p:tav>
                                        <p:tav tm="100000">
                                          <p:val>
                                            <p:strVal val="#ppt_w"/>
                                          </p:val>
                                        </p:tav>
                                      </p:tavLst>
                                    </p:anim>
                                    <p:anim calcmode="lin" valueType="num">
                                      <p:cBhvr>
                                        <p:cTn id="11" dur="50" fill="hold"/>
                                        <p:tgtEl>
                                          <p:spTgt spid="569"/>
                                        </p:tgtEl>
                                        <p:attrNameLst>
                                          <p:attrName>ppt_h</p:attrName>
                                        </p:attrNameLst>
                                      </p:cBhvr>
                                      <p:tavLst>
                                        <p:tav tm="0">
                                          <p:val>
                                            <p:strVal val="#ppt_h"/>
                                          </p:val>
                                        </p:tav>
                                        <p:tav tm="100000">
                                          <p:val>
                                            <p:strVal val="#ppt_h"/>
                                          </p:val>
                                        </p:tav>
                                      </p:tavLst>
                                    </p:anim>
                                    <p:animEffect transition="in" filter="fade">
                                      <p:cBhvr>
                                        <p:cTn id="12" dur="50"/>
                                        <p:tgtEl>
                                          <p:spTgt spid="569"/>
                                        </p:tgtEl>
                                      </p:cBhvr>
                                    </p:animEffect>
                                  </p:childTnLst>
                                </p:cTn>
                              </p:par>
                              <p:par>
                                <p:cTn id="13" presetID="22" presetClass="entr" presetSubtype="4" fill="hold" nodeType="withEffect">
                                  <p:stCondLst>
                                    <p:cond delay="0"/>
                                  </p:stCondLst>
                                  <p:childTnLst>
                                    <p:set>
                                      <p:cBhvr>
                                        <p:cTn id="14" dur="1" fill="hold">
                                          <p:stCondLst>
                                            <p:cond delay="0"/>
                                          </p:stCondLst>
                                        </p:cTn>
                                        <p:tgtEl>
                                          <p:spTgt spid="511"/>
                                        </p:tgtEl>
                                        <p:attrNameLst>
                                          <p:attrName>style.visibility</p:attrName>
                                        </p:attrNameLst>
                                      </p:cBhvr>
                                      <p:to>
                                        <p:strVal val="visible"/>
                                      </p:to>
                                    </p:set>
                                    <p:animEffect transition="in" filter="wipe(down)">
                                      <p:cBhvr>
                                        <p:cTn id="15" dur="50"/>
                                        <p:tgtEl>
                                          <p:spTgt spid="511"/>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570"/>
                                        </p:tgtEl>
                                        <p:attrNameLst>
                                          <p:attrName>style.visibility</p:attrName>
                                        </p:attrNameLst>
                                      </p:cBhvr>
                                      <p:to>
                                        <p:strVal val="visible"/>
                                      </p:to>
                                    </p:set>
                                    <p:anim calcmode="lin" valueType="num">
                                      <p:cBhvr>
                                        <p:cTn id="18" dur="50" fill="hold"/>
                                        <p:tgtEl>
                                          <p:spTgt spid="570"/>
                                        </p:tgtEl>
                                        <p:attrNameLst>
                                          <p:attrName>ppt_w</p:attrName>
                                        </p:attrNameLst>
                                      </p:cBhvr>
                                      <p:tavLst>
                                        <p:tav tm="0">
                                          <p:val>
                                            <p:strVal val="#ppt_w*0.70"/>
                                          </p:val>
                                        </p:tav>
                                        <p:tav tm="100000">
                                          <p:val>
                                            <p:strVal val="#ppt_w"/>
                                          </p:val>
                                        </p:tav>
                                      </p:tavLst>
                                    </p:anim>
                                    <p:anim calcmode="lin" valueType="num">
                                      <p:cBhvr>
                                        <p:cTn id="19" dur="50" fill="hold"/>
                                        <p:tgtEl>
                                          <p:spTgt spid="570"/>
                                        </p:tgtEl>
                                        <p:attrNameLst>
                                          <p:attrName>ppt_h</p:attrName>
                                        </p:attrNameLst>
                                      </p:cBhvr>
                                      <p:tavLst>
                                        <p:tav tm="0">
                                          <p:val>
                                            <p:strVal val="#ppt_h"/>
                                          </p:val>
                                        </p:tav>
                                        <p:tav tm="100000">
                                          <p:val>
                                            <p:strVal val="#ppt_h"/>
                                          </p:val>
                                        </p:tav>
                                      </p:tavLst>
                                    </p:anim>
                                    <p:animEffect transition="in" filter="fade">
                                      <p:cBhvr>
                                        <p:cTn id="20" dur="50"/>
                                        <p:tgtEl>
                                          <p:spTgt spid="570"/>
                                        </p:tgtEl>
                                      </p:cBhvr>
                                    </p:animEffect>
                                  </p:childTnLst>
                                </p:cTn>
                              </p:par>
                              <p:par>
                                <p:cTn id="21" presetID="22" presetClass="entr" presetSubtype="4" fill="hold" nodeType="withEffect">
                                  <p:stCondLst>
                                    <p:cond delay="0"/>
                                  </p:stCondLst>
                                  <p:childTnLst>
                                    <p:set>
                                      <p:cBhvr>
                                        <p:cTn id="22" dur="1" fill="hold">
                                          <p:stCondLst>
                                            <p:cond delay="0"/>
                                          </p:stCondLst>
                                        </p:cTn>
                                        <p:tgtEl>
                                          <p:spTgt spid="516"/>
                                        </p:tgtEl>
                                        <p:attrNameLst>
                                          <p:attrName>style.visibility</p:attrName>
                                        </p:attrNameLst>
                                      </p:cBhvr>
                                      <p:to>
                                        <p:strVal val="visible"/>
                                      </p:to>
                                    </p:set>
                                    <p:animEffect transition="in" filter="wipe(down)">
                                      <p:cBhvr>
                                        <p:cTn id="23" dur="50"/>
                                        <p:tgtEl>
                                          <p:spTgt spid="516"/>
                                        </p:tgtEl>
                                      </p:cBhvr>
                                    </p:animEffect>
                                  </p:childTnLst>
                                </p:cTn>
                              </p:par>
                              <p:par>
                                <p:cTn id="24" presetID="22" presetClass="entr" presetSubtype="4" fill="hold" nodeType="withEffect">
                                  <p:stCondLst>
                                    <p:cond delay="0"/>
                                  </p:stCondLst>
                                  <p:childTnLst>
                                    <p:set>
                                      <p:cBhvr>
                                        <p:cTn id="25" dur="1" fill="hold">
                                          <p:stCondLst>
                                            <p:cond delay="0"/>
                                          </p:stCondLst>
                                        </p:cTn>
                                        <p:tgtEl>
                                          <p:spTgt spid="517"/>
                                        </p:tgtEl>
                                        <p:attrNameLst>
                                          <p:attrName>style.visibility</p:attrName>
                                        </p:attrNameLst>
                                      </p:cBhvr>
                                      <p:to>
                                        <p:strVal val="visible"/>
                                      </p:to>
                                    </p:set>
                                    <p:animEffect transition="in" filter="wipe(down)">
                                      <p:cBhvr>
                                        <p:cTn id="26" dur="50"/>
                                        <p:tgtEl>
                                          <p:spTgt spid="517"/>
                                        </p:tgtEl>
                                      </p:cBhvr>
                                    </p:animEffect>
                                  </p:childTnLst>
                                </p:cTn>
                              </p:par>
                              <p:par>
                                <p:cTn id="27" presetID="22" presetClass="entr" presetSubtype="4" fill="hold" nodeType="withEffect">
                                  <p:stCondLst>
                                    <p:cond delay="0"/>
                                  </p:stCondLst>
                                  <p:childTnLst>
                                    <p:set>
                                      <p:cBhvr>
                                        <p:cTn id="28" dur="1" fill="hold">
                                          <p:stCondLst>
                                            <p:cond delay="0"/>
                                          </p:stCondLst>
                                        </p:cTn>
                                        <p:tgtEl>
                                          <p:spTgt spid="518"/>
                                        </p:tgtEl>
                                        <p:attrNameLst>
                                          <p:attrName>style.visibility</p:attrName>
                                        </p:attrNameLst>
                                      </p:cBhvr>
                                      <p:to>
                                        <p:strVal val="visible"/>
                                      </p:to>
                                    </p:set>
                                    <p:animEffect transition="in" filter="wipe(down)">
                                      <p:cBhvr>
                                        <p:cTn id="29" dur="50"/>
                                        <p:tgtEl>
                                          <p:spTgt spid="518"/>
                                        </p:tgtEl>
                                      </p:cBhvr>
                                    </p:animEffect>
                                  </p:childTnLst>
                                </p:cTn>
                              </p:par>
                              <p:par>
                                <p:cTn id="30" presetID="22" presetClass="entr" presetSubtype="4" fill="hold" nodeType="withEffect">
                                  <p:stCondLst>
                                    <p:cond delay="0"/>
                                  </p:stCondLst>
                                  <p:childTnLst>
                                    <p:set>
                                      <p:cBhvr>
                                        <p:cTn id="31" dur="1" fill="hold">
                                          <p:stCondLst>
                                            <p:cond delay="0"/>
                                          </p:stCondLst>
                                        </p:cTn>
                                        <p:tgtEl>
                                          <p:spTgt spid="519"/>
                                        </p:tgtEl>
                                        <p:attrNameLst>
                                          <p:attrName>style.visibility</p:attrName>
                                        </p:attrNameLst>
                                      </p:cBhvr>
                                      <p:to>
                                        <p:strVal val="visible"/>
                                      </p:to>
                                    </p:set>
                                    <p:animEffect transition="in" filter="wipe(down)">
                                      <p:cBhvr>
                                        <p:cTn id="32" dur="50"/>
                                        <p:tgtEl>
                                          <p:spTgt spid="519"/>
                                        </p:tgtEl>
                                      </p:cBhvr>
                                    </p:animEffect>
                                  </p:childTnLst>
                                </p:cTn>
                              </p:par>
                              <p:par>
                                <p:cTn id="33" presetID="22" presetClass="entr" presetSubtype="1" fill="hold" nodeType="withEffect">
                                  <p:stCondLst>
                                    <p:cond delay="0"/>
                                  </p:stCondLst>
                                  <p:childTnLst>
                                    <p:set>
                                      <p:cBhvr>
                                        <p:cTn id="34" dur="1" fill="hold">
                                          <p:stCondLst>
                                            <p:cond delay="0"/>
                                          </p:stCondLst>
                                        </p:cTn>
                                        <p:tgtEl>
                                          <p:spTgt spid="519"/>
                                        </p:tgtEl>
                                        <p:attrNameLst>
                                          <p:attrName>style.visibility</p:attrName>
                                        </p:attrNameLst>
                                      </p:cBhvr>
                                      <p:to>
                                        <p:strVal val="visible"/>
                                      </p:to>
                                    </p:set>
                                    <p:animEffect transition="in" filter="wipe(up)">
                                      <p:cBhvr>
                                        <p:cTn id="35" dur="50"/>
                                        <p:tgtEl>
                                          <p:spTgt spid="519"/>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575"/>
                                        </p:tgtEl>
                                        <p:attrNameLst>
                                          <p:attrName>style.visibility</p:attrName>
                                        </p:attrNameLst>
                                      </p:cBhvr>
                                      <p:to>
                                        <p:strVal val="visible"/>
                                      </p:to>
                                    </p:set>
                                    <p:anim calcmode="lin" valueType="num">
                                      <p:cBhvr>
                                        <p:cTn id="38" dur="50" fill="hold"/>
                                        <p:tgtEl>
                                          <p:spTgt spid="575"/>
                                        </p:tgtEl>
                                        <p:attrNameLst>
                                          <p:attrName>ppt_w</p:attrName>
                                        </p:attrNameLst>
                                      </p:cBhvr>
                                      <p:tavLst>
                                        <p:tav tm="0">
                                          <p:val>
                                            <p:strVal val="#ppt_w*0.70"/>
                                          </p:val>
                                        </p:tav>
                                        <p:tav tm="100000">
                                          <p:val>
                                            <p:strVal val="#ppt_w"/>
                                          </p:val>
                                        </p:tav>
                                      </p:tavLst>
                                    </p:anim>
                                    <p:anim calcmode="lin" valueType="num">
                                      <p:cBhvr>
                                        <p:cTn id="39" dur="50" fill="hold"/>
                                        <p:tgtEl>
                                          <p:spTgt spid="575"/>
                                        </p:tgtEl>
                                        <p:attrNameLst>
                                          <p:attrName>ppt_h</p:attrName>
                                        </p:attrNameLst>
                                      </p:cBhvr>
                                      <p:tavLst>
                                        <p:tav tm="0">
                                          <p:val>
                                            <p:strVal val="#ppt_h"/>
                                          </p:val>
                                        </p:tav>
                                        <p:tav tm="100000">
                                          <p:val>
                                            <p:strVal val="#ppt_h"/>
                                          </p:val>
                                        </p:tav>
                                      </p:tavLst>
                                    </p:anim>
                                    <p:animEffect transition="in" filter="fade">
                                      <p:cBhvr>
                                        <p:cTn id="40" dur="50"/>
                                        <p:tgtEl>
                                          <p:spTgt spid="575"/>
                                        </p:tgtEl>
                                      </p:cBhvr>
                                    </p:animEffect>
                                  </p:childTnLst>
                                </p:cTn>
                              </p:par>
                            </p:childTnLst>
                          </p:cTn>
                        </p:par>
                        <p:par>
                          <p:cTn id="41" fill="hold">
                            <p:stCondLst>
                              <p:cond delay="50"/>
                            </p:stCondLst>
                            <p:childTnLst>
                              <p:par>
                                <p:cTn id="42" presetID="22" presetClass="entr" presetSubtype="4" fill="hold" nodeType="afterEffect">
                                  <p:stCondLst>
                                    <p:cond delay="0"/>
                                  </p:stCondLst>
                                  <p:childTnLst>
                                    <p:set>
                                      <p:cBhvr>
                                        <p:cTn id="43" dur="1" fill="hold">
                                          <p:stCondLst>
                                            <p:cond delay="0"/>
                                          </p:stCondLst>
                                        </p:cTn>
                                        <p:tgtEl>
                                          <p:spTgt spid="506"/>
                                        </p:tgtEl>
                                        <p:attrNameLst>
                                          <p:attrName>style.visibility</p:attrName>
                                        </p:attrNameLst>
                                      </p:cBhvr>
                                      <p:to>
                                        <p:strVal val="visible"/>
                                      </p:to>
                                    </p:set>
                                    <p:animEffect transition="in" filter="wipe(down)">
                                      <p:cBhvr>
                                        <p:cTn id="44" dur="50"/>
                                        <p:tgtEl>
                                          <p:spTgt spid="506"/>
                                        </p:tgtEl>
                                      </p:cBhvr>
                                    </p:animEffect>
                                  </p:childTnLst>
                                </p:cTn>
                              </p:par>
                            </p:childTnLst>
                          </p:cTn>
                        </p:par>
                        <p:par>
                          <p:cTn id="45" fill="hold">
                            <p:stCondLst>
                              <p:cond delay="100"/>
                            </p:stCondLst>
                            <p:childTnLst>
                              <p:par>
                                <p:cTn id="46" presetID="55" presetClass="entr" presetSubtype="0" fill="hold" grpId="0" nodeType="afterEffect">
                                  <p:stCondLst>
                                    <p:cond delay="0"/>
                                  </p:stCondLst>
                                  <p:childTnLst>
                                    <p:set>
                                      <p:cBhvr>
                                        <p:cTn id="47" dur="1" fill="hold">
                                          <p:stCondLst>
                                            <p:cond delay="0"/>
                                          </p:stCondLst>
                                        </p:cTn>
                                        <p:tgtEl>
                                          <p:spTgt spid="574"/>
                                        </p:tgtEl>
                                        <p:attrNameLst>
                                          <p:attrName>style.visibility</p:attrName>
                                        </p:attrNameLst>
                                      </p:cBhvr>
                                      <p:to>
                                        <p:strVal val="visible"/>
                                      </p:to>
                                    </p:set>
                                    <p:anim calcmode="lin" valueType="num">
                                      <p:cBhvr>
                                        <p:cTn id="48" dur="50" fill="hold"/>
                                        <p:tgtEl>
                                          <p:spTgt spid="574"/>
                                        </p:tgtEl>
                                        <p:attrNameLst>
                                          <p:attrName>ppt_w</p:attrName>
                                        </p:attrNameLst>
                                      </p:cBhvr>
                                      <p:tavLst>
                                        <p:tav tm="0">
                                          <p:val>
                                            <p:strVal val="#ppt_w*0.70"/>
                                          </p:val>
                                        </p:tav>
                                        <p:tav tm="100000">
                                          <p:val>
                                            <p:strVal val="#ppt_w"/>
                                          </p:val>
                                        </p:tav>
                                      </p:tavLst>
                                    </p:anim>
                                    <p:anim calcmode="lin" valueType="num">
                                      <p:cBhvr>
                                        <p:cTn id="49" dur="50" fill="hold"/>
                                        <p:tgtEl>
                                          <p:spTgt spid="574"/>
                                        </p:tgtEl>
                                        <p:attrNameLst>
                                          <p:attrName>ppt_h</p:attrName>
                                        </p:attrNameLst>
                                      </p:cBhvr>
                                      <p:tavLst>
                                        <p:tav tm="0">
                                          <p:val>
                                            <p:strVal val="#ppt_h"/>
                                          </p:val>
                                        </p:tav>
                                        <p:tav tm="100000">
                                          <p:val>
                                            <p:strVal val="#ppt_h"/>
                                          </p:val>
                                        </p:tav>
                                      </p:tavLst>
                                    </p:anim>
                                    <p:animEffect transition="in" filter="fade">
                                      <p:cBhvr>
                                        <p:cTn id="50" dur="50"/>
                                        <p:tgtEl>
                                          <p:spTgt spid="574"/>
                                        </p:tgtEl>
                                      </p:cBhvr>
                                    </p:animEffect>
                                  </p:childTnLst>
                                </p:cTn>
                              </p:par>
                            </p:childTnLst>
                          </p:cTn>
                        </p:par>
                        <p:par>
                          <p:cTn id="51" fill="hold">
                            <p:stCondLst>
                              <p:cond delay="150"/>
                            </p:stCondLst>
                            <p:childTnLst>
                              <p:par>
                                <p:cTn id="52" presetID="22" presetClass="entr" presetSubtype="8" fill="hold" nodeType="afterEffect">
                                  <p:stCondLst>
                                    <p:cond delay="0"/>
                                  </p:stCondLst>
                                  <p:childTnLst>
                                    <p:set>
                                      <p:cBhvr>
                                        <p:cTn id="53" dur="1" fill="hold">
                                          <p:stCondLst>
                                            <p:cond delay="0"/>
                                          </p:stCondLst>
                                        </p:cTn>
                                        <p:tgtEl>
                                          <p:spTgt spid="507"/>
                                        </p:tgtEl>
                                        <p:attrNameLst>
                                          <p:attrName>style.visibility</p:attrName>
                                        </p:attrNameLst>
                                      </p:cBhvr>
                                      <p:to>
                                        <p:strVal val="visible"/>
                                      </p:to>
                                    </p:set>
                                    <p:animEffect transition="in" filter="wipe(left)">
                                      <p:cBhvr>
                                        <p:cTn id="54" dur="50"/>
                                        <p:tgtEl>
                                          <p:spTgt spid="507"/>
                                        </p:tgtEl>
                                      </p:cBhvr>
                                    </p:animEffect>
                                  </p:childTnLst>
                                </p:cTn>
                              </p:par>
                            </p:childTnLst>
                          </p:cTn>
                        </p:par>
                        <p:par>
                          <p:cTn id="55" fill="hold">
                            <p:stCondLst>
                              <p:cond delay="200"/>
                            </p:stCondLst>
                            <p:childTnLst>
                              <p:par>
                                <p:cTn id="56" presetID="55" presetClass="entr" presetSubtype="0" fill="hold" grpId="0" nodeType="afterEffect">
                                  <p:stCondLst>
                                    <p:cond delay="0"/>
                                  </p:stCondLst>
                                  <p:childTnLst>
                                    <p:set>
                                      <p:cBhvr>
                                        <p:cTn id="57" dur="1" fill="hold">
                                          <p:stCondLst>
                                            <p:cond delay="0"/>
                                          </p:stCondLst>
                                        </p:cTn>
                                        <p:tgtEl>
                                          <p:spTgt spid="573"/>
                                        </p:tgtEl>
                                        <p:attrNameLst>
                                          <p:attrName>style.visibility</p:attrName>
                                        </p:attrNameLst>
                                      </p:cBhvr>
                                      <p:to>
                                        <p:strVal val="visible"/>
                                      </p:to>
                                    </p:set>
                                    <p:anim calcmode="lin" valueType="num">
                                      <p:cBhvr>
                                        <p:cTn id="58" dur="50" fill="hold"/>
                                        <p:tgtEl>
                                          <p:spTgt spid="573"/>
                                        </p:tgtEl>
                                        <p:attrNameLst>
                                          <p:attrName>ppt_w</p:attrName>
                                        </p:attrNameLst>
                                      </p:cBhvr>
                                      <p:tavLst>
                                        <p:tav tm="0">
                                          <p:val>
                                            <p:strVal val="#ppt_w*0.70"/>
                                          </p:val>
                                        </p:tav>
                                        <p:tav tm="100000">
                                          <p:val>
                                            <p:strVal val="#ppt_w"/>
                                          </p:val>
                                        </p:tav>
                                      </p:tavLst>
                                    </p:anim>
                                    <p:anim calcmode="lin" valueType="num">
                                      <p:cBhvr>
                                        <p:cTn id="59" dur="50" fill="hold"/>
                                        <p:tgtEl>
                                          <p:spTgt spid="573"/>
                                        </p:tgtEl>
                                        <p:attrNameLst>
                                          <p:attrName>ppt_h</p:attrName>
                                        </p:attrNameLst>
                                      </p:cBhvr>
                                      <p:tavLst>
                                        <p:tav tm="0">
                                          <p:val>
                                            <p:strVal val="#ppt_h"/>
                                          </p:val>
                                        </p:tav>
                                        <p:tav tm="100000">
                                          <p:val>
                                            <p:strVal val="#ppt_h"/>
                                          </p:val>
                                        </p:tav>
                                      </p:tavLst>
                                    </p:anim>
                                    <p:animEffect transition="in" filter="fade">
                                      <p:cBhvr>
                                        <p:cTn id="60" dur="50"/>
                                        <p:tgtEl>
                                          <p:spTgt spid="573"/>
                                        </p:tgtEl>
                                      </p:cBhvr>
                                    </p:animEffect>
                                  </p:childTnLst>
                                </p:cTn>
                              </p:par>
                            </p:childTnLst>
                          </p:cTn>
                        </p:par>
                        <p:par>
                          <p:cTn id="61" fill="hold">
                            <p:stCondLst>
                              <p:cond delay="250"/>
                            </p:stCondLst>
                            <p:childTnLst>
                              <p:par>
                                <p:cTn id="62" presetID="22" presetClass="entr" presetSubtype="4" fill="hold" nodeType="afterEffect">
                                  <p:stCondLst>
                                    <p:cond delay="0"/>
                                  </p:stCondLst>
                                  <p:childTnLst>
                                    <p:set>
                                      <p:cBhvr>
                                        <p:cTn id="63" dur="1" fill="hold">
                                          <p:stCondLst>
                                            <p:cond delay="0"/>
                                          </p:stCondLst>
                                        </p:cTn>
                                        <p:tgtEl>
                                          <p:spTgt spid="515"/>
                                        </p:tgtEl>
                                        <p:attrNameLst>
                                          <p:attrName>style.visibility</p:attrName>
                                        </p:attrNameLst>
                                      </p:cBhvr>
                                      <p:to>
                                        <p:strVal val="visible"/>
                                      </p:to>
                                    </p:set>
                                    <p:animEffect transition="in" filter="wipe(down)">
                                      <p:cBhvr>
                                        <p:cTn id="64" dur="50"/>
                                        <p:tgtEl>
                                          <p:spTgt spid="515"/>
                                        </p:tgtEl>
                                      </p:cBhvr>
                                    </p:animEffect>
                                  </p:childTnLst>
                                </p:cTn>
                              </p:par>
                            </p:childTnLst>
                          </p:cTn>
                        </p:par>
                        <p:par>
                          <p:cTn id="65" fill="hold">
                            <p:stCondLst>
                              <p:cond delay="300"/>
                            </p:stCondLst>
                            <p:childTnLst>
                              <p:par>
                                <p:cTn id="66" presetID="22" presetClass="entr" presetSubtype="4" fill="hold" nodeType="afterEffect">
                                  <p:stCondLst>
                                    <p:cond delay="0"/>
                                  </p:stCondLst>
                                  <p:childTnLst>
                                    <p:set>
                                      <p:cBhvr>
                                        <p:cTn id="67" dur="1" fill="hold">
                                          <p:stCondLst>
                                            <p:cond delay="0"/>
                                          </p:stCondLst>
                                        </p:cTn>
                                        <p:tgtEl>
                                          <p:spTgt spid="505"/>
                                        </p:tgtEl>
                                        <p:attrNameLst>
                                          <p:attrName>style.visibility</p:attrName>
                                        </p:attrNameLst>
                                      </p:cBhvr>
                                      <p:to>
                                        <p:strVal val="visible"/>
                                      </p:to>
                                    </p:set>
                                    <p:animEffect transition="in" filter="wipe(down)">
                                      <p:cBhvr>
                                        <p:cTn id="68" dur="50"/>
                                        <p:tgtEl>
                                          <p:spTgt spid="505"/>
                                        </p:tgtEl>
                                      </p:cBhvr>
                                    </p:animEffect>
                                  </p:childTnLst>
                                </p:cTn>
                              </p:par>
                            </p:childTnLst>
                          </p:cTn>
                        </p:par>
                        <p:par>
                          <p:cTn id="69" fill="hold">
                            <p:stCondLst>
                              <p:cond delay="350"/>
                            </p:stCondLst>
                            <p:childTnLst>
                              <p:par>
                                <p:cTn id="70" presetID="22" presetClass="entr" presetSubtype="4" fill="hold" nodeType="afterEffect">
                                  <p:stCondLst>
                                    <p:cond delay="0"/>
                                  </p:stCondLst>
                                  <p:childTnLst>
                                    <p:set>
                                      <p:cBhvr>
                                        <p:cTn id="71" dur="1" fill="hold">
                                          <p:stCondLst>
                                            <p:cond delay="0"/>
                                          </p:stCondLst>
                                        </p:cTn>
                                        <p:tgtEl>
                                          <p:spTgt spid="514"/>
                                        </p:tgtEl>
                                        <p:attrNameLst>
                                          <p:attrName>style.visibility</p:attrName>
                                        </p:attrNameLst>
                                      </p:cBhvr>
                                      <p:to>
                                        <p:strVal val="visible"/>
                                      </p:to>
                                    </p:set>
                                    <p:animEffect transition="in" filter="wipe(down)">
                                      <p:cBhvr>
                                        <p:cTn id="72" dur="50"/>
                                        <p:tgtEl>
                                          <p:spTgt spid="514"/>
                                        </p:tgtEl>
                                      </p:cBhvr>
                                    </p:animEffect>
                                  </p:childTnLst>
                                </p:cTn>
                              </p:par>
                              <p:par>
                                <p:cTn id="73" presetID="22" presetClass="entr" presetSubtype="1" fill="hold" nodeType="withEffect">
                                  <p:stCondLst>
                                    <p:cond delay="0"/>
                                  </p:stCondLst>
                                  <p:childTnLst>
                                    <p:set>
                                      <p:cBhvr>
                                        <p:cTn id="74" dur="1" fill="hold">
                                          <p:stCondLst>
                                            <p:cond delay="0"/>
                                          </p:stCondLst>
                                        </p:cTn>
                                        <p:tgtEl>
                                          <p:spTgt spid="513"/>
                                        </p:tgtEl>
                                        <p:attrNameLst>
                                          <p:attrName>style.visibility</p:attrName>
                                        </p:attrNameLst>
                                      </p:cBhvr>
                                      <p:to>
                                        <p:strVal val="visible"/>
                                      </p:to>
                                    </p:set>
                                    <p:animEffect transition="in" filter="wipe(up)">
                                      <p:cBhvr>
                                        <p:cTn id="75" dur="50"/>
                                        <p:tgtEl>
                                          <p:spTgt spid="513"/>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571"/>
                                        </p:tgtEl>
                                        <p:attrNameLst>
                                          <p:attrName>style.visibility</p:attrName>
                                        </p:attrNameLst>
                                      </p:cBhvr>
                                      <p:to>
                                        <p:strVal val="visible"/>
                                      </p:to>
                                    </p:set>
                                    <p:anim calcmode="lin" valueType="num">
                                      <p:cBhvr>
                                        <p:cTn id="78" dur="50" fill="hold"/>
                                        <p:tgtEl>
                                          <p:spTgt spid="571"/>
                                        </p:tgtEl>
                                        <p:attrNameLst>
                                          <p:attrName>ppt_w</p:attrName>
                                        </p:attrNameLst>
                                      </p:cBhvr>
                                      <p:tavLst>
                                        <p:tav tm="0">
                                          <p:val>
                                            <p:strVal val="#ppt_w*0.70"/>
                                          </p:val>
                                        </p:tav>
                                        <p:tav tm="100000">
                                          <p:val>
                                            <p:strVal val="#ppt_w"/>
                                          </p:val>
                                        </p:tav>
                                      </p:tavLst>
                                    </p:anim>
                                    <p:anim calcmode="lin" valueType="num">
                                      <p:cBhvr>
                                        <p:cTn id="79" dur="50" fill="hold"/>
                                        <p:tgtEl>
                                          <p:spTgt spid="571"/>
                                        </p:tgtEl>
                                        <p:attrNameLst>
                                          <p:attrName>ppt_h</p:attrName>
                                        </p:attrNameLst>
                                      </p:cBhvr>
                                      <p:tavLst>
                                        <p:tav tm="0">
                                          <p:val>
                                            <p:strVal val="#ppt_h"/>
                                          </p:val>
                                        </p:tav>
                                        <p:tav tm="100000">
                                          <p:val>
                                            <p:strVal val="#ppt_h"/>
                                          </p:val>
                                        </p:tav>
                                      </p:tavLst>
                                    </p:anim>
                                    <p:animEffect transition="in" filter="fade">
                                      <p:cBhvr>
                                        <p:cTn id="80" dur="50"/>
                                        <p:tgtEl>
                                          <p:spTgt spid="571"/>
                                        </p:tgtEl>
                                      </p:cBhvr>
                                    </p:animEffect>
                                  </p:childTnLst>
                                </p:cTn>
                              </p:par>
                              <p:par>
                                <p:cTn id="81" presetID="22" presetClass="entr" presetSubtype="4" fill="hold" nodeType="withEffect">
                                  <p:stCondLst>
                                    <p:cond delay="0"/>
                                  </p:stCondLst>
                                  <p:childTnLst>
                                    <p:set>
                                      <p:cBhvr>
                                        <p:cTn id="82" dur="1" fill="hold">
                                          <p:stCondLst>
                                            <p:cond delay="0"/>
                                          </p:stCondLst>
                                        </p:cTn>
                                        <p:tgtEl>
                                          <p:spTgt spid="512"/>
                                        </p:tgtEl>
                                        <p:attrNameLst>
                                          <p:attrName>style.visibility</p:attrName>
                                        </p:attrNameLst>
                                      </p:cBhvr>
                                      <p:to>
                                        <p:strVal val="visible"/>
                                      </p:to>
                                    </p:set>
                                    <p:animEffect transition="in" filter="wipe(down)">
                                      <p:cBhvr>
                                        <p:cTn id="83" dur="50"/>
                                        <p:tgtEl>
                                          <p:spTgt spid="512"/>
                                        </p:tgtEl>
                                      </p:cBhvr>
                                    </p:animEffect>
                                  </p:childTnLst>
                                </p:cTn>
                              </p:par>
                              <p:par>
                                <p:cTn id="84" presetID="22" presetClass="entr" presetSubtype="2" fill="hold" nodeType="withEffect">
                                  <p:stCondLst>
                                    <p:cond delay="0"/>
                                  </p:stCondLst>
                                  <p:childTnLst>
                                    <p:set>
                                      <p:cBhvr>
                                        <p:cTn id="85" dur="1" fill="hold">
                                          <p:stCondLst>
                                            <p:cond delay="0"/>
                                          </p:stCondLst>
                                        </p:cTn>
                                        <p:tgtEl>
                                          <p:spTgt spid="508"/>
                                        </p:tgtEl>
                                        <p:attrNameLst>
                                          <p:attrName>style.visibility</p:attrName>
                                        </p:attrNameLst>
                                      </p:cBhvr>
                                      <p:to>
                                        <p:strVal val="visible"/>
                                      </p:to>
                                    </p:set>
                                    <p:animEffect transition="in" filter="wipe(right)">
                                      <p:cBhvr>
                                        <p:cTn id="86" dur="50"/>
                                        <p:tgtEl>
                                          <p:spTgt spid="508"/>
                                        </p:tgtEl>
                                      </p:cBhvr>
                                    </p:animEffect>
                                  </p:childTnLst>
                                </p:cTn>
                              </p:par>
                            </p:childTnLst>
                          </p:cTn>
                        </p:par>
                        <p:par>
                          <p:cTn id="87" fill="hold">
                            <p:stCondLst>
                              <p:cond delay="400"/>
                            </p:stCondLst>
                            <p:childTnLst>
                              <p:par>
                                <p:cTn id="88" presetID="22" presetClass="entr" presetSubtype="4" fill="hold" nodeType="afterEffect">
                                  <p:stCondLst>
                                    <p:cond delay="0"/>
                                  </p:stCondLst>
                                  <p:childTnLst>
                                    <p:set>
                                      <p:cBhvr>
                                        <p:cTn id="89" dur="1" fill="hold">
                                          <p:stCondLst>
                                            <p:cond delay="0"/>
                                          </p:stCondLst>
                                        </p:cTn>
                                        <p:tgtEl>
                                          <p:spTgt spid="509"/>
                                        </p:tgtEl>
                                        <p:attrNameLst>
                                          <p:attrName>style.visibility</p:attrName>
                                        </p:attrNameLst>
                                      </p:cBhvr>
                                      <p:to>
                                        <p:strVal val="visible"/>
                                      </p:to>
                                    </p:set>
                                    <p:animEffect transition="in" filter="wipe(down)">
                                      <p:cBhvr>
                                        <p:cTn id="90" dur="50"/>
                                        <p:tgtEl>
                                          <p:spTgt spid="509"/>
                                        </p:tgtEl>
                                      </p:cBhvr>
                                    </p:animEffect>
                                  </p:childTnLst>
                                </p:cTn>
                              </p:par>
                            </p:childTnLst>
                          </p:cTn>
                        </p:par>
                        <p:par>
                          <p:cTn id="91" fill="hold">
                            <p:stCondLst>
                              <p:cond delay="450"/>
                            </p:stCondLst>
                            <p:childTnLst>
                              <p:par>
                                <p:cTn id="92" presetID="55" presetClass="entr" presetSubtype="0" fill="hold" grpId="0" nodeType="afterEffect">
                                  <p:stCondLst>
                                    <p:cond delay="0"/>
                                  </p:stCondLst>
                                  <p:childTnLst>
                                    <p:set>
                                      <p:cBhvr>
                                        <p:cTn id="93" dur="1" fill="hold">
                                          <p:stCondLst>
                                            <p:cond delay="0"/>
                                          </p:stCondLst>
                                        </p:cTn>
                                        <p:tgtEl>
                                          <p:spTgt spid="576"/>
                                        </p:tgtEl>
                                        <p:attrNameLst>
                                          <p:attrName>style.visibility</p:attrName>
                                        </p:attrNameLst>
                                      </p:cBhvr>
                                      <p:to>
                                        <p:strVal val="visible"/>
                                      </p:to>
                                    </p:set>
                                    <p:anim calcmode="lin" valueType="num">
                                      <p:cBhvr>
                                        <p:cTn id="94" dur="50" fill="hold"/>
                                        <p:tgtEl>
                                          <p:spTgt spid="576"/>
                                        </p:tgtEl>
                                        <p:attrNameLst>
                                          <p:attrName>ppt_w</p:attrName>
                                        </p:attrNameLst>
                                      </p:cBhvr>
                                      <p:tavLst>
                                        <p:tav tm="0">
                                          <p:val>
                                            <p:strVal val="#ppt_w*0.70"/>
                                          </p:val>
                                        </p:tav>
                                        <p:tav tm="100000">
                                          <p:val>
                                            <p:strVal val="#ppt_w"/>
                                          </p:val>
                                        </p:tav>
                                      </p:tavLst>
                                    </p:anim>
                                    <p:anim calcmode="lin" valueType="num">
                                      <p:cBhvr>
                                        <p:cTn id="95" dur="50" fill="hold"/>
                                        <p:tgtEl>
                                          <p:spTgt spid="576"/>
                                        </p:tgtEl>
                                        <p:attrNameLst>
                                          <p:attrName>ppt_h</p:attrName>
                                        </p:attrNameLst>
                                      </p:cBhvr>
                                      <p:tavLst>
                                        <p:tav tm="0">
                                          <p:val>
                                            <p:strVal val="#ppt_h"/>
                                          </p:val>
                                        </p:tav>
                                        <p:tav tm="100000">
                                          <p:val>
                                            <p:strVal val="#ppt_h"/>
                                          </p:val>
                                        </p:tav>
                                      </p:tavLst>
                                    </p:anim>
                                    <p:animEffect transition="in" filter="fade">
                                      <p:cBhvr>
                                        <p:cTn id="96" dur="50"/>
                                        <p:tgtEl>
                                          <p:spTgt spid="576"/>
                                        </p:tgtEl>
                                      </p:cBhvr>
                                    </p:animEffect>
                                  </p:childTnLst>
                                </p:cTn>
                              </p:par>
                            </p:childTnLst>
                          </p:cTn>
                        </p:par>
                        <p:par>
                          <p:cTn id="97" fill="hold">
                            <p:stCondLst>
                              <p:cond delay="500"/>
                            </p:stCondLst>
                            <p:childTnLst>
                              <p:par>
                                <p:cTn id="98" presetID="22" presetClass="entr" presetSubtype="4" fill="hold" nodeType="afterEffect">
                                  <p:stCondLst>
                                    <p:cond delay="0"/>
                                  </p:stCondLst>
                                  <p:childTnLst>
                                    <p:set>
                                      <p:cBhvr>
                                        <p:cTn id="99" dur="1" fill="hold">
                                          <p:stCondLst>
                                            <p:cond delay="0"/>
                                          </p:stCondLst>
                                        </p:cTn>
                                        <p:tgtEl>
                                          <p:spTgt spid="521"/>
                                        </p:tgtEl>
                                        <p:attrNameLst>
                                          <p:attrName>style.visibility</p:attrName>
                                        </p:attrNameLst>
                                      </p:cBhvr>
                                      <p:to>
                                        <p:strVal val="visible"/>
                                      </p:to>
                                    </p:set>
                                    <p:animEffect transition="in" filter="wipe(down)">
                                      <p:cBhvr>
                                        <p:cTn id="100" dur="50"/>
                                        <p:tgtEl>
                                          <p:spTgt spid="521"/>
                                        </p:tgtEl>
                                      </p:cBhvr>
                                    </p:animEffect>
                                  </p:childTnLst>
                                </p:cTn>
                              </p:par>
                            </p:childTnLst>
                          </p:cTn>
                        </p:par>
                        <p:par>
                          <p:cTn id="101" fill="hold">
                            <p:stCondLst>
                              <p:cond delay="550"/>
                            </p:stCondLst>
                            <p:childTnLst>
                              <p:par>
                                <p:cTn id="102" presetID="22" presetClass="entr" presetSubtype="2" fill="hold" nodeType="afterEffect">
                                  <p:stCondLst>
                                    <p:cond delay="0"/>
                                  </p:stCondLst>
                                  <p:childTnLst>
                                    <p:set>
                                      <p:cBhvr>
                                        <p:cTn id="103" dur="1" fill="hold">
                                          <p:stCondLst>
                                            <p:cond delay="0"/>
                                          </p:stCondLst>
                                        </p:cTn>
                                        <p:tgtEl>
                                          <p:spTgt spid="522"/>
                                        </p:tgtEl>
                                        <p:attrNameLst>
                                          <p:attrName>style.visibility</p:attrName>
                                        </p:attrNameLst>
                                      </p:cBhvr>
                                      <p:to>
                                        <p:strVal val="visible"/>
                                      </p:to>
                                    </p:set>
                                    <p:animEffect transition="in" filter="wipe(right)">
                                      <p:cBhvr>
                                        <p:cTn id="104" dur="50"/>
                                        <p:tgtEl>
                                          <p:spTgt spid="522"/>
                                        </p:tgtEl>
                                      </p:cBhvr>
                                    </p:animEffect>
                                  </p:childTnLst>
                                </p:cTn>
                              </p:par>
                            </p:childTnLst>
                          </p:cTn>
                        </p:par>
                        <p:par>
                          <p:cTn id="105" fill="hold">
                            <p:stCondLst>
                              <p:cond delay="600"/>
                            </p:stCondLst>
                            <p:childTnLst>
                              <p:par>
                                <p:cTn id="106" presetID="55" presetClass="entr" presetSubtype="0" fill="hold" grpId="0" nodeType="afterEffect">
                                  <p:stCondLst>
                                    <p:cond delay="0"/>
                                  </p:stCondLst>
                                  <p:childTnLst>
                                    <p:set>
                                      <p:cBhvr>
                                        <p:cTn id="107" dur="1" fill="hold">
                                          <p:stCondLst>
                                            <p:cond delay="0"/>
                                          </p:stCondLst>
                                        </p:cTn>
                                        <p:tgtEl>
                                          <p:spTgt spid="577"/>
                                        </p:tgtEl>
                                        <p:attrNameLst>
                                          <p:attrName>style.visibility</p:attrName>
                                        </p:attrNameLst>
                                      </p:cBhvr>
                                      <p:to>
                                        <p:strVal val="visible"/>
                                      </p:to>
                                    </p:set>
                                    <p:anim calcmode="lin" valueType="num">
                                      <p:cBhvr>
                                        <p:cTn id="108" dur="50" fill="hold"/>
                                        <p:tgtEl>
                                          <p:spTgt spid="577"/>
                                        </p:tgtEl>
                                        <p:attrNameLst>
                                          <p:attrName>ppt_w</p:attrName>
                                        </p:attrNameLst>
                                      </p:cBhvr>
                                      <p:tavLst>
                                        <p:tav tm="0">
                                          <p:val>
                                            <p:strVal val="#ppt_w*0.70"/>
                                          </p:val>
                                        </p:tav>
                                        <p:tav tm="100000">
                                          <p:val>
                                            <p:strVal val="#ppt_w"/>
                                          </p:val>
                                        </p:tav>
                                      </p:tavLst>
                                    </p:anim>
                                    <p:anim calcmode="lin" valueType="num">
                                      <p:cBhvr>
                                        <p:cTn id="109" dur="50" fill="hold"/>
                                        <p:tgtEl>
                                          <p:spTgt spid="577"/>
                                        </p:tgtEl>
                                        <p:attrNameLst>
                                          <p:attrName>ppt_h</p:attrName>
                                        </p:attrNameLst>
                                      </p:cBhvr>
                                      <p:tavLst>
                                        <p:tav tm="0">
                                          <p:val>
                                            <p:strVal val="#ppt_h"/>
                                          </p:val>
                                        </p:tav>
                                        <p:tav tm="100000">
                                          <p:val>
                                            <p:strVal val="#ppt_h"/>
                                          </p:val>
                                        </p:tav>
                                      </p:tavLst>
                                    </p:anim>
                                    <p:animEffect transition="in" filter="fade">
                                      <p:cBhvr>
                                        <p:cTn id="110" dur="50"/>
                                        <p:tgtEl>
                                          <p:spTgt spid="577"/>
                                        </p:tgtEl>
                                      </p:cBhvr>
                                    </p:animEffect>
                                  </p:childTnLst>
                                </p:cTn>
                              </p:par>
                            </p:childTnLst>
                          </p:cTn>
                        </p:par>
                        <p:par>
                          <p:cTn id="111" fill="hold">
                            <p:stCondLst>
                              <p:cond delay="650"/>
                            </p:stCondLst>
                            <p:childTnLst>
                              <p:par>
                                <p:cTn id="112" presetID="22" presetClass="entr" presetSubtype="4" fill="hold" nodeType="afterEffect">
                                  <p:stCondLst>
                                    <p:cond delay="0"/>
                                  </p:stCondLst>
                                  <p:childTnLst>
                                    <p:set>
                                      <p:cBhvr>
                                        <p:cTn id="113" dur="1" fill="hold">
                                          <p:stCondLst>
                                            <p:cond delay="0"/>
                                          </p:stCondLst>
                                        </p:cTn>
                                        <p:tgtEl>
                                          <p:spTgt spid="523"/>
                                        </p:tgtEl>
                                        <p:attrNameLst>
                                          <p:attrName>style.visibility</p:attrName>
                                        </p:attrNameLst>
                                      </p:cBhvr>
                                      <p:to>
                                        <p:strVal val="visible"/>
                                      </p:to>
                                    </p:set>
                                    <p:animEffect transition="in" filter="wipe(down)">
                                      <p:cBhvr>
                                        <p:cTn id="114" dur="50"/>
                                        <p:tgtEl>
                                          <p:spTgt spid="523"/>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578"/>
                                        </p:tgtEl>
                                        <p:attrNameLst>
                                          <p:attrName>style.visibility</p:attrName>
                                        </p:attrNameLst>
                                      </p:cBhvr>
                                      <p:to>
                                        <p:strVal val="visible"/>
                                      </p:to>
                                    </p:set>
                                    <p:anim calcmode="lin" valueType="num">
                                      <p:cBhvr>
                                        <p:cTn id="117" dur="50" fill="hold"/>
                                        <p:tgtEl>
                                          <p:spTgt spid="578"/>
                                        </p:tgtEl>
                                        <p:attrNameLst>
                                          <p:attrName>ppt_w</p:attrName>
                                        </p:attrNameLst>
                                      </p:cBhvr>
                                      <p:tavLst>
                                        <p:tav tm="0">
                                          <p:val>
                                            <p:strVal val="#ppt_w*0.70"/>
                                          </p:val>
                                        </p:tav>
                                        <p:tav tm="100000">
                                          <p:val>
                                            <p:strVal val="#ppt_w"/>
                                          </p:val>
                                        </p:tav>
                                      </p:tavLst>
                                    </p:anim>
                                    <p:anim calcmode="lin" valueType="num">
                                      <p:cBhvr>
                                        <p:cTn id="118" dur="50" fill="hold"/>
                                        <p:tgtEl>
                                          <p:spTgt spid="578"/>
                                        </p:tgtEl>
                                        <p:attrNameLst>
                                          <p:attrName>ppt_h</p:attrName>
                                        </p:attrNameLst>
                                      </p:cBhvr>
                                      <p:tavLst>
                                        <p:tav tm="0">
                                          <p:val>
                                            <p:strVal val="#ppt_h"/>
                                          </p:val>
                                        </p:tav>
                                        <p:tav tm="100000">
                                          <p:val>
                                            <p:strVal val="#ppt_h"/>
                                          </p:val>
                                        </p:tav>
                                      </p:tavLst>
                                    </p:anim>
                                    <p:animEffect transition="in" filter="fade">
                                      <p:cBhvr>
                                        <p:cTn id="119" dur="50"/>
                                        <p:tgtEl>
                                          <p:spTgt spid="578"/>
                                        </p:tgtEl>
                                      </p:cBhvr>
                                    </p:animEffect>
                                  </p:childTnLst>
                                </p:cTn>
                              </p:par>
                              <p:par>
                                <p:cTn id="120" presetID="22" presetClass="entr" presetSubtype="4" fill="hold" nodeType="withEffect">
                                  <p:stCondLst>
                                    <p:cond delay="0"/>
                                  </p:stCondLst>
                                  <p:childTnLst>
                                    <p:set>
                                      <p:cBhvr>
                                        <p:cTn id="121" dur="1" fill="hold">
                                          <p:stCondLst>
                                            <p:cond delay="0"/>
                                          </p:stCondLst>
                                        </p:cTn>
                                        <p:tgtEl>
                                          <p:spTgt spid="524"/>
                                        </p:tgtEl>
                                        <p:attrNameLst>
                                          <p:attrName>style.visibility</p:attrName>
                                        </p:attrNameLst>
                                      </p:cBhvr>
                                      <p:to>
                                        <p:strVal val="visible"/>
                                      </p:to>
                                    </p:set>
                                    <p:animEffect transition="in" filter="wipe(down)">
                                      <p:cBhvr>
                                        <p:cTn id="122" dur="50"/>
                                        <p:tgtEl>
                                          <p:spTgt spid="524"/>
                                        </p:tgtEl>
                                      </p:cBhvr>
                                    </p:animEffect>
                                  </p:childTnLst>
                                </p:cTn>
                              </p:par>
                              <p:par>
                                <p:cTn id="123" presetID="22" presetClass="entr" presetSubtype="4" fill="hold" nodeType="withEffect">
                                  <p:stCondLst>
                                    <p:cond delay="0"/>
                                  </p:stCondLst>
                                  <p:childTnLst>
                                    <p:set>
                                      <p:cBhvr>
                                        <p:cTn id="124" dur="1" fill="hold">
                                          <p:stCondLst>
                                            <p:cond delay="0"/>
                                          </p:stCondLst>
                                        </p:cTn>
                                        <p:tgtEl>
                                          <p:spTgt spid="525"/>
                                        </p:tgtEl>
                                        <p:attrNameLst>
                                          <p:attrName>style.visibility</p:attrName>
                                        </p:attrNameLst>
                                      </p:cBhvr>
                                      <p:to>
                                        <p:strVal val="visible"/>
                                      </p:to>
                                    </p:set>
                                    <p:animEffect transition="in" filter="wipe(down)">
                                      <p:cBhvr>
                                        <p:cTn id="125" dur="50"/>
                                        <p:tgtEl>
                                          <p:spTgt spid="525"/>
                                        </p:tgtEl>
                                      </p:cBhvr>
                                    </p:animEffect>
                                  </p:childTnLst>
                                </p:cTn>
                              </p:par>
                              <p:par>
                                <p:cTn id="126" presetID="22" presetClass="entr" presetSubtype="8" fill="hold" nodeType="withEffect">
                                  <p:stCondLst>
                                    <p:cond delay="0"/>
                                  </p:stCondLst>
                                  <p:childTnLst>
                                    <p:set>
                                      <p:cBhvr>
                                        <p:cTn id="127" dur="1" fill="hold">
                                          <p:stCondLst>
                                            <p:cond delay="0"/>
                                          </p:stCondLst>
                                        </p:cTn>
                                        <p:tgtEl>
                                          <p:spTgt spid="526"/>
                                        </p:tgtEl>
                                        <p:attrNameLst>
                                          <p:attrName>style.visibility</p:attrName>
                                        </p:attrNameLst>
                                      </p:cBhvr>
                                      <p:to>
                                        <p:strVal val="visible"/>
                                      </p:to>
                                    </p:set>
                                    <p:animEffect transition="in" filter="wipe(left)">
                                      <p:cBhvr>
                                        <p:cTn id="128" dur="50"/>
                                        <p:tgtEl>
                                          <p:spTgt spid="526"/>
                                        </p:tgtEl>
                                      </p:cBhvr>
                                    </p:animEffect>
                                  </p:childTnLst>
                                </p:cTn>
                              </p:par>
                            </p:childTnLst>
                          </p:cTn>
                        </p:par>
                        <p:par>
                          <p:cTn id="129" fill="hold">
                            <p:stCondLst>
                              <p:cond delay="700"/>
                            </p:stCondLst>
                            <p:childTnLst>
                              <p:par>
                                <p:cTn id="130" presetID="55" presetClass="entr" presetSubtype="0" fill="hold" grpId="0" nodeType="afterEffect">
                                  <p:stCondLst>
                                    <p:cond delay="0"/>
                                  </p:stCondLst>
                                  <p:childTnLst>
                                    <p:set>
                                      <p:cBhvr>
                                        <p:cTn id="131" dur="1" fill="hold">
                                          <p:stCondLst>
                                            <p:cond delay="0"/>
                                          </p:stCondLst>
                                        </p:cTn>
                                        <p:tgtEl>
                                          <p:spTgt spid="579"/>
                                        </p:tgtEl>
                                        <p:attrNameLst>
                                          <p:attrName>style.visibility</p:attrName>
                                        </p:attrNameLst>
                                      </p:cBhvr>
                                      <p:to>
                                        <p:strVal val="visible"/>
                                      </p:to>
                                    </p:set>
                                    <p:anim calcmode="lin" valueType="num">
                                      <p:cBhvr>
                                        <p:cTn id="132" dur="50" fill="hold"/>
                                        <p:tgtEl>
                                          <p:spTgt spid="579"/>
                                        </p:tgtEl>
                                        <p:attrNameLst>
                                          <p:attrName>ppt_w</p:attrName>
                                        </p:attrNameLst>
                                      </p:cBhvr>
                                      <p:tavLst>
                                        <p:tav tm="0">
                                          <p:val>
                                            <p:strVal val="#ppt_w*0.70"/>
                                          </p:val>
                                        </p:tav>
                                        <p:tav tm="100000">
                                          <p:val>
                                            <p:strVal val="#ppt_w"/>
                                          </p:val>
                                        </p:tav>
                                      </p:tavLst>
                                    </p:anim>
                                    <p:anim calcmode="lin" valueType="num">
                                      <p:cBhvr>
                                        <p:cTn id="133" dur="50" fill="hold"/>
                                        <p:tgtEl>
                                          <p:spTgt spid="579"/>
                                        </p:tgtEl>
                                        <p:attrNameLst>
                                          <p:attrName>ppt_h</p:attrName>
                                        </p:attrNameLst>
                                      </p:cBhvr>
                                      <p:tavLst>
                                        <p:tav tm="0">
                                          <p:val>
                                            <p:strVal val="#ppt_h"/>
                                          </p:val>
                                        </p:tav>
                                        <p:tav tm="100000">
                                          <p:val>
                                            <p:strVal val="#ppt_h"/>
                                          </p:val>
                                        </p:tav>
                                      </p:tavLst>
                                    </p:anim>
                                    <p:animEffect transition="in" filter="fade">
                                      <p:cBhvr>
                                        <p:cTn id="134" dur="50"/>
                                        <p:tgtEl>
                                          <p:spTgt spid="579"/>
                                        </p:tgtEl>
                                      </p:cBhvr>
                                    </p:animEffect>
                                  </p:childTnLst>
                                </p:cTn>
                              </p:par>
                            </p:childTnLst>
                          </p:cTn>
                        </p:par>
                        <p:par>
                          <p:cTn id="135" fill="hold">
                            <p:stCondLst>
                              <p:cond delay="750"/>
                            </p:stCondLst>
                            <p:childTnLst>
                              <p:par>
                                <p:cTn id="136" presetID="22" presetClass="entr" presetSubtype="4" fill="hold" nodeType="afterEffect">
                                  <p:stCondLst>
                                    <p:cond delay="0"/>
                                  </p:stCondLst>
                                  <p:childTnLst>
                                    <p:set>
                                      <p:cBhvr>
                                        <p:cTn id="137" dur="1" fill="hold">
                                          <p:stCondLst>
                                            <p:cond delay="0"/>
                                          </p:stCondLst>
                                        </p:cTn>
                                        <p:tgtEl>
                                          <p:spTgt spid="527"/>
                                        </p:tgtEl>
                                        <p:attrNameLst>
                                          <p:attrName>style.visibility</p:attrName>
                                        </p:attrNameLst>
                                      </p:cBhvr>
                                      <p:to>
                                        <p:strVal val="visible"/>
                                      </p:to>
                                    </p:set>
                                    <p:animEffect transition="in" filter="wipe(down)">
                                      <p:cBhvr>
                                        <p:cTn id="138" dur="50"/>
                                        <p:tgtEl>
                                          <p:spTgt spid="527"/>
                                        </p:tgtEl>
                                      </p:cBhvr>
                                    </p:animEffect>
                                  </p:childTnLst>
                                </p:cTn>
                              </p:par>
                            </p:childTnLst>
                          </p:cTn>
                        </p:par>
                        <p:par>
                          <p:cTn id="139" fill="hold">
                            <p:stCondLst>
                              <p:cond delay="800"/>
                            </p:stCondLst>
                            <p:childTnLst>
                              <p:par>
                                <p:cTn id="140" presetID="22" presetClass="entr" presetSubtype="4" fill="hold" nodeType="afterEffect">
                                  <p:stCondLst>
                                    <p:cond delay="0"/>
                                  </p:stCondLst>
                                  <p:childTnLst>
                                    <p:set>
                                      <p:cBhvr>
                                        <p:cTn id="141" dur="1" fill="hold">
                                          <p:stCondLst>
                                            <p:cond delay="0"/>
                                          </p:stCondLst>
                                        </p:cTn>
                                        <p:tgtEl>
                                          <p:spTgt spid="529"/>
                                        </p:tgtEl>
                                        <p:attrNameLst>
                                          <p:attrName>style.visibility</p:attrName>
                                        </p:attrNameLst>
                                      </p:cBhvr>
                                      <p:to>
                                        <p:strVal val="visible"/>
                                      </p:to>
                                    </p:set>
                                    <p:animEffect transition="in" filter="wipe(down)">
                                      <p:cBhvr>
                                        <p:cTn id="142" dur="50"/>
                                        <p:tgtEl>
                                          <p:spTgt spid="529"/>
                                        </p:tgtEl>
                                      </p:cBhvr>
                                    </p:animEffect>
                                  </p:childTnLst>
                                </p:cTn>
                              </p:par>
                            </p:childTnLst>
                          </p:cTn>
                        </p:par>
                        <p:par>
                          <p:cTn id="143" fill="hold">
                            <p:stCondLst>
                              <p:cond delay="850"/>
                            </p:stCondLst>
                            <p:childTnLst>
                              <p:par>
                                <p:cTn id="144" presetID="22" presetClass="entr" presetSubtype="4" fill="hold" nodeType="afterEffect">
                                  <p:stCondLst>
                                    <p:cond delay="0"/>
                                  </p:stCondLst>
                                  <p:childTnLst>
                                    <p:set>
                                      <p:cBhvr>
                                        <p:cTn id="145" dur="1" fill="hold">
                                          <p:stCondLst>
                                            <p:cond delay="0"/>
                                          </p:stCondLst>
                                        </p:cTn>
                                        <p:tgtEl>
                                          <p:spTgt spid="530"/>
                                        </p:tgtEl>
                                        <p:attrNameLst>
                                          <p:attrName>style.visibility</p:attrName>
                                        </p:attrNameLst>
                                      </p:cBhvr>
                                      <p:to>
                                        <p:strVal val="visible"/>
                                      </p:to>
                                    </p:set>
                                    <p:animEffect transition="in" filter="wipe(down)">
                                      <p:cBhvr>
                                        <p:cTn id="146" dur="50"/>
                                        <p:tgtEl>
                                          <p:spTgt spid="530"/>
                                        </p:tgtEl>
                                      </p:cBhvr>
                                    </p:animEffect>
                                  </p:childTnLst>
                                </p:cTn>
                              </p:par>
                            </p:childTnLst>
                          </p:cTn>
                        </p:par>
                        <p:par>
                          <p:cTn id="147" fill="hold">
                            <p:stCondLst>
                              <p:cond delay="900"/>
                            </p:stCondLst>
                            <p:childTnLst>
                              <p:par>
                                <p:cTn id="148" presetID="22" presetClass="entr" presetSubtype="1" fill="hold" nodeType="afterEffect">
                                  <p:stCondLst>
                                    <p:cond delay="0"/>
                                  </p:stCondLst>
                                  <p:childTnLst>
                                    <p:set>
                                      <p:cBhvr>
                                        <p:cTn id="149" dur="1" fill="hold">
                                          <p:stCondLst>
                                            <p:cond delay="0"/>
                                          </p:stCondLst>
                                        </p:cTn>
                                        <p:tgtEl>
                                          <p:spTgt spid="530"/>
                                        </p:tgtEl>
                                        <p:attrNameLst>
                                          <p:attrName>style.visibility</p:attrName>
                                        </p:attrNameLst>
                                      </p:cBhvr>
                                      <p:to>
                                        <p:strVal val="visible"/>
                                      </p:to>
                                    </p:set>
                                    <p:animEffect transition="in" filter="wipe(up)">
                                      <p:cBhvr>
                                        <p:cTn id="150" dur="50"/>
                                        <p:tgtEl>
                                          <p:spTgt spid="530"/>
                                        </p:tgtEl>
                                      </p:cBhvr>
                                    </p:animEffect>
                                  </p:childTnLst>
                                </p:cTn>
                              </p:par>
                            </p:childTnLst>
                          </p:cTn>
                        </p:par>
                        <p:par>
                          <p:cTn id="151" fill="hold">
                            <p:stCondLst>
                              <p:cond delay="950"/>
                            </p:stCondLst>
                            <p:childTnLst>
                              <p:par>
                                <p:cTn id="152" presetID="55" presetClass="entr" presetSubtype="0" fill="hold" grpId="0" nodeType="afterEffect">
                                  <p:stCondLst>
                                    <p:cond delay="0"/>
                                  </p:stCondLst>
                                  <p:childTnLst>
                                    <p:set>
                                      <p:cBhvr>
                                        <p:cTn id="153" dur="1" fill="hold">
                                          <p:stCondLst>
                                            <p:cond delay="0"/>
                                          </p:stCondLst>
                                        </p:cTn>
                                        <p:tgtEl>
                                          <p:spTgt spid="580"/>
                                        </p:tgtEl>
                                        <p:attrNameLst>
                                          <p:attrName>style.visibility</p:attrName>
                                        </p:attrNameLst>
                                      </p:cBhvr>
                                      <p:to>
                                        <p:strVal val="visible"/>
                                      </p:to>
                                    </p:set>
                                    <p:anim calcmode="lin" valueType="num">
                                      <p:cBhvr>
                                        <p:cTn id="154" dur="50" fill="hold"/>
                                        <p:tgtEl>
                                          <p:spTgt spid="580"/>
                                        </p:tgtEl>
                                        <p:attrNameLst>
                                          <p:attrName>ppt_w</p:attrName>
                                        </p:attrNameLst>
                                      </p:cBhvr>
                                      <p:tavLst>
                                        <p:tav tm="0">
                                          <p:val>
                                            <p:strVal val="#ppt_w*0.70"/>
                                          </p:val>
                                        </p:tav>
                                        <p:tav tm="100000">
                                          <p:val>
                                            <p:strVal val="#ppt_w"/>
                                          </p:val>
                                        </p:tav>
                                      </p:tavLst>
                                    </p:anim>
                                    <p:anim calcmode="lin" valueType="num">
                                      <p:cBhvr>
                                        <p:cTn id="155" dur="50" fill="hold"/>
                                        <p:tgtEl>
                                          <p:spTgt spid="580"/>
                                        </p:tgtEl>
                                        <p:attrNameLst>
                                          <p:attrName>ppt_h</p:attrName>
                                        </p:attrNameLst>
                                      </p:cBhvr>
                                      <p:tavLst>
                                        <p:tav tm="0">
                                          <p:val>
                                            <p:strVal val="#ppt_h"/>
                                          </p:val>
                                        </p:tav>
                                        <p:tav tm="100000">
                                          <p:val>
                                            <p:strVal val="#ppt_h"/>
                                          </p:val>
                                        </p:tav>
                                      </p:tavLst>
                                    </p:anim>
                                    <p:animEffect transition="in" filter="fade">
                                      <p:cBhvr>
                                        <p:cTn id="156" dur="50"/>
                                        <p:tgtEl>
                                          <p:spTgt spid="580"/>
                                        </p:tgtEl>
                                      </p:cBhvr>
                                    </p:animEffect>
                                  </p:childTnLst>
                                </p:cTn>
                              </p:par>
                            </p:childTnLst>
                          </p:cTn>
                        </p:par>
                        <p:par>
                          <p:cTn id="157" fill="hold">
                            <p:stCondLst>
                              <p:cond delay="1000"/>
                            </p:stCondLst>
                            <p:childTnLst>
                              <p:par>
                                <p:cTn id="158" presetID="22" presetClass="entr" presetSubtype="4" fill="hold" nodeType="afterEffect">
                                  <p:stCondLst>
                                    <p:cond delay="0"/>
                                  </p:stCondLst>
                                  <p:childTnLst>
                                    <p:set>
                                      <p:cBhvr>
                                        <p:cTn id="159" dur="1" fill="hold">
                                          <p:stCondLst>
                                            <p:cond delay="0"/>
                                          </p:stCondLst>
                                        </p:cTn>
                                        <p:tgtEl>
                                          <p:spTgt spid="528"/>
                                        </p:tgtEl>
                                        <p:attrNameLst>
                                          <p:attrName>style.visibility</p:attrName>
                                        </p:attrNameLst>
                                      </p:cBhvr>
                                      <p:to>
                                        <p:strVal val="visible"/>
                                      </p:to>
                                    </p:set>
                                    <p:animEffect transition="in" filter="wipe(down)">
                                      <p:cBhvr>
                                        <p:cTn id="160" dur="50"/>
                                        <p:tgtEl>
                                          <p:spTgt spid="528"/>
                                        </p:tgtEl>
                                      </p:cBhvr>
                                    </p:animEffect>
                                  </p:childTnLst>
                                </p:cTn>
                              </p:par>
                              <p:par>
                                <p:cTn id="161" presetID="55" presetClass="entr" presetSubtype="0" fill="hold" grpId="0" nodeType="withEffect">
                                  <p:stCondLst>
                                    <p:cond delay="0"/>
                                  </p:stCondLst>
                                  <p:childTnLst>
                                    <p:set>
                                      <p:cBhvr>
                                        <p:cTn id="162" dur="1" fill="hold">
                                          <p:stCondLst>
                                            <p:cond delay="0"/>
                                          </p:stCondLst>
                                        </p:cTn>
                                        <p:tgtEl>
                                          <p:spTgt spid="581"/>
                                        </p:tgtEl>
                                        <p:attrNameLst>
                                          <p:attrName>style.visibility</p:attrName>
                                        </p:attrNameLst>
                                      </p:cBhvr>
                                      <p:to>
                                        <p:strVal val="visible"/>
                                      </p:to>
                                    </p:set>
                                    <p:anim calcmode="lin" valueType="num">
                                      <p:cBhvr>
                                        <p:cTn id="163" dur="50" fill="hold"/>
                                        <p:tgtEl>
                                          <p:spTgt spid="581"/>
                                        </p:tgtEl>
                                        <p:attrNameLst>
                                          <p:attrName>ppt_w</p:attrName>
                                        </p:attrNameLst>
                                      </p:cBhvr>
                                      <p:tavLst>
                                        <p:tav tm="0">
                                          <p:val>
                                            <p:strVal val="#ppt_w*0.70"/>
                                          </p:val>
                                        </p:tav>
                                        <p:tav tm="100000">
                                          <p:val>
                                            <p:strVal val="#ppt_w"/>
                                          </p:val>
                                        </p:tav>
                                      </p:tavLst>
                                    </p:anim>
                                    <p:anim calcmode="lin" valueType="num">
                                      <p:cBhvr>
                                        <p:cTn id="164" dur="50" fill="hold"/>
                                        <p:tgtEl>
                                          <p:spTgt spid="581"/>
                                        </p:tgtEl>
                                        <p:attrNameLst>
                                          <p:attrName>ppt_h</p:attrName>
                                        </p:attrNameLst>
                                      </p:cBhvr>
                                      <p:tavLst>
                                        <p:tav tm="0">
                                          <p:val>
                                            <p:strVal val="#ppt_h"/>
                                          </p:val>
                                        </p:tav>
                                        <p:tav tm="100000">
                                          <p:val>
                                            <p:strVal val="#ppt_h"/>
                                          </p:val>
                                        </p:tav>
                                      </p:tavLst>
                                    </p:anim>
                                    <p:animEffect transition="in" filter="fade">
                                      <p:cBhvr>
                                        <p:cTn id="165" dur="50"/>
                                        <p:tgtEl>
                                          <p:spTgt spid="581"/>
                                        </p:tgtEl>
                                      </p:cBhvr>
                                    </p:animEffect>
                                  </p:childTnLst>
                                </p:cTn>
                              </p:par>
                              <p:par>
                                <p:cTn id="166" presetID="22" presetClass="entr" presetSubtype="4" fill="hold" nodeType="withEffect">
                                  <p:stCondLst>
                                    <p:cond delay="0"/>
                                  </p:stCondLst>
                                  <p:childTnLst>
                                    <p:set>
                                      <p:cBhvr>
                                        <p:cTn id="167" dur="1" fill="hold">
                                          <p:stCondLst>
                                            <p:cond delay="0"/>
                                          </p:stCondLst>
                                        </p:cTn>
                                        <p:tgtEl>
                                          <p:spTgt spid="531"/>
                                        </p:tgtEl>
                                        <p:attrNameLst>
                                          <p:attrName>style.visibility</p:attrName>
                                        </p:attrNameLst>
                                      </p:cBhvr>
                                      <p:to>
                                        <p:strVal val="visible"/>
                                      </p:to>
                                    </p:set>
                                    <p:animEffect transition="in" filter="wipe(down)">
                                      <p:cBhvr>
                                        <p:cTn id="168" dur="50"/>
                                        <p:tgtEl>
                                          <p:spTgt spid="531"/>
                                        </p:tgtEl>
                                      </p:cBhvr>
                                    </p:animEffect>
                                  </p:childTnLst>
                                </p:cTn>
                              </p:par>
                              <p:par>
                                <p:cTn id="169" presetID="22" presetClass="entr" presetSubtype="4" fill="hold" nodeType="withEffect">
                                  <p:stCondLst>
                                    <p:cond delay="0"/>
                                  </p:stCondLst>
                                  <p:childTnLst>
                                    <p:set>
                                      <p:cBhvr>
                                        <p:cTn id="170" dur="1" fill="hold">
                                          <p:stCondLst>
                                            <p:cond delay="0"/>
                                          </p:stCondLst>
                                        </p:cTn>
                                        <p:tgtEl>
                                          <p:spTgt spid="532"/>
                                        </p:tgtEl>
                                        <p:attrNameLst>
                                          <p:attrName>style.visibility</p:attrName>
                                        </p:attrNameLst>
                                      </p:cBhvr>
                                      <p:to>
                                        <p:strVal val="visible"/>
                                      </p:to>
                                    </p:set>
                                    <p:animEffect transition="in" filter="wipe(down)">
                                      <p:cBhvr>
                                        <p:cTn id="171" dur="50"/>
                                        <p:tgtEl>
                                          <p:spTgt spid="532"/>
                                        </p:tgtEl>
                                      </p:cBhvr>
                                    </p:animEffect>
                                  </p:childTnLst>
                                </p:cTn>
                              </p:par>
                              <p:par>
                                <p:cTn id="172" presetID="55" presetClass="entr" presetSubtype="0" fill="hold" grpId="0" nodeType="withEffect">
                                  <p:stCondLst>
                                    <p:cond delay="0"/>
                                  </p:stCondLst>
                                  <p:childTnLst>
                                    <p:set>
                                      <p:cBhvr>
                                        <p:cTn id="173" dur="1" fill="hold">
                                          <p:stCondLst>
                                            <p:cond delay="0"/>
                                          </p:stCondLst>
                                        </p:cTn>
                                        <p:tgtEl>
                                          <p:spTgt spid="582"/>
                                        </p:tgtEl>
                                        <p:attrNameLst>
                                          <p:attrName>style.visibility</p:attrName>
                                        </p:attrNameLst>
                                      </p:cBhvr>
                                      <p:to>
                                        <p:strVal val="visible"/>
                                      </p:to>
                                    </p:set>
                                    <p:anim calcmode="lin" valueType="num">
                                      <p:cBhvr>
                                        <p:cTn id="174" dur="50" fill="hold"/>
                                        <p:tgtEl>
                                          <p:spTgt spid="582"/>
                                        </p:tgtEl>
                                        <p:attrNameLst>
                                          <p:attrName>ppt_w</p:attrName>
                                        </p:attrNameLst>
                                      </p:cBhvr>
                                      <p:tavLst>
                                        <p:tav tm="0">
                                          <p:val>
                                            <p:strVal val="#ppt_w*0.70"/>
                                          </p:val>
                                        </p:tav>
                                        <p:tav tm="100000">
                                          <p:val>
                                            <p:strVal val="#ppt_w"/>
                                          </p:val>
                                        </p:tav>
                                      </p:tavLst>
                                    </p:anim>
                                    <p:anim calcmode="lin" valueType="num">
                                      <p:cBhvr>
                                        <p:cTn id="175" dur="50" fill="hold"/>
                                        <p:tgtEl>
                                          <p:spTgt spid="582"/>
                                        </p:tgtEl>
                                        <p:attrNameLst>
                                          <p:attrName>ppt_h</p:attrName>
                                        </p:attrNameLst>
                                      </p:cBhvr>
                                      <p:tavLst>
                                        <p:tav tm="0">
                                          <p:val>
                                            <p:strVal val="#ppt_h"/>
                                          </p:val>
                                        </p:tav>
                                        <p:tav tm="100000">
                                          <p:val>
                                            <p:strVal val="#ppt_h"/>
                                          </p:val>
                                        </p:tav>
                                      </p:tavLst>
                                    </p:anim>
                                    <p:animEffect transition="in" filter="fade">
                                      <p:cBhvr>
                                        <p:cTn id="176" dur="50"/>
                                        <p:tgtEl>
                                          <p:spTgt spid="582"/>
                                        </p:tgtEl>
                                      </p:cBhvr>
                                    </p:animEffect>
                                  </p:childTnLst>
                                </p:cTn>
                              </p:par>
                              <p:par>
                                <p:cTn id="177" presetID="22" presetClass="entr" presetSubtype="4" fill="hold" nodeType="withEffect">
                                  <p:stCondLst>
                                    <p:cond delay="0"/>
                                  </p:stCondLst>
                                  <p:childTnLst>
                                    <p:set>
                                      <p:cBhvr>
                                        <p:cTn id="178" dur="1" fill="hold">
                                          <p:stCondLst>
                                            <p:cond delay="0"/>
                                          </p:stCondLst>
                                        </p:cTn>
                                        <p:tgtEl>
                                          <p:spTgt spid="533"/>
                                        </p:tgtEl>
                                        <p:attrNameLst>
                                          <p:attrName>style.visibility</p:attrName>
                                        </p:attrNameLst>
                                      </p:cBhvr>
                                      <p:to>
                                        <p:strVal val="visible"/>
                                      </p:to>
                                    </p:set>
                                    <p:animEffect transition="in" filter="wipe(down)">
                                      <p:cBhvr>
                                        <p:cTn id="179" dur="50"/>
                                        <p:tgtEl>
                                          <p:spTgt spid="533"/>
                                        </p:tgtEl>
                                      </p:cBhvr>
                                    </p:animEffect>
                                  </p:childTnLst>
                                </p:cTn>
                              </p:par>
                              <p:par>
                                <p:cTn id="180" presetID="22" presetClass="entr" presetSubtype="4" fill="hold" nodeType="withEffect">
                                  <p:stCondLst>
                                    <p:cond delay="0"/>
                                  </p:stCondLst>
                                  <p:childTnLst>
                                    <p:set>
                                      <p:cBhvr>
                                        <p:cTn id="181" dur="1" fill="hold">
                                          <p:stCondLst>
                                            <p:cond delay="0"/>
                                          </p:stCondLst>
                                        </p:cTn>
                                        <p:tgtEl>
                                          <p:spTgt spid="534"/>
                                        </p:tgtEl>
                                        <p:attrNameLst>
                                          <p:attrName>style.visibility</p:attrName>
                                        </p:attrNameLst>
                                      </p:cBhvr>
                                      <p:to>
                                        <p:strVal val="visible"/>
                                      </p:to>
                                    </p:set>
                                    <p:animEffect transition="in" filter="wipe(down)">
                                      <p:cBhvr>
                                        <p:cTn id="182" dur="50"/>
                                        <p:tgtEl>
                                          <p:spTgt spid="534"/>
                                        </p:tgtEl>
                                      </p:cBhvr>
                                    </p:animEffect>
                                  </p:childTnLst>
                                </p:cTn>
                              </p:par>
                              <p:par>
                                <p:cTn id="183" presetID="22" presetClass="entr" presetSubtype="4" fill="hold" nodeType="withEffect">
                                  <p:stCondLst>
                                    <p:cond delay="0"/>
                                  </p:stCondLst>
                                  <p:childTnLst>
                                    <p:set>
                                      <p:cBhvr>
                                        <p:cTn id="184" dur="1" fill="hold">
                                          <p:stCondLst>
                                            <p:cond delay="0"/>
                                          </p:stCondLst>
                                        </p:cTn>
                                        <p:tgtEl>
                                          <p:spTgt spid="535"/>
                                        </p:tgtEl>
                                        <p:attrNameLst>
                                          <p:attrName>style.visibility</p:attrName>
                                        </p:attrNameLst>
                                      </p:cBhvr>
                                      <p:to>
                                        <p:strVal val="visible"/>
                                      </p:to>
                                    </p:set>
                                    <p:animEffect transition="in" filter="wipe(down)">
                                      <p:cBhvr>
                                        <p:cTn id="185" dur="50"/>
                                        <p:tgtEl>
                                          <p:spTgt spid="535"/>
                                        </p:tgtEl>
                                      </p:cBhvr>
                                    </p:animEffect>
                                  </p:childTnLst>
                                </p:cTn>
                              </p:par>
                            </p:childTnLst>
                          </p:cTn>
                        </p:par>
                        <p:par>
                          <p:cTn id="186" fill="hold">
                            <p:stCondLst>
                              <p:cond delay="1050"/>
                            </p:stCondLst>
                            <p:childTnLst>
                              <p:par>
                                <p:cTn id="187" presetID="55" presetClass="entr" presetSubtype="0" fill="hold" grpId="0" nodeType="afterEffect">
                                  <p:stCondLst>
                                    <p:cond delay="0"/>
                                  </p:stCondLst>
                                  <p:childTnLst>
                                    <p:set>
                                      <p:cBhvr>
                                        <p:cTn id="188" dur="1" fill="hold">
                                          <p:stCondLst>
                                            <p:cond delay="0"/>
                                          </p:stCondLst>
                                        </p:cTn>
                                        <p:tgtEl>
                                          <p:spTgt spid="583"/>
                                        </p:tgtEl>
                                        <p:attrNameLst>
                                          <p:attrName>style.visibility</p:attrName>
                                        </p:attrNameLst>
                                      </p:cBhvr>
                                      <p:to>
                                        <p:strVal val="visible"/>
                                      </p:to>
                                    </p:set>
                                    <p:anim calcmode="lin" valueType="num">
                                      <p:cBhvr>
                                        <p:cTn id="189" dur="50" fill="hold"/>
                                        <p:tgtEl>
                                          <p:spTgt spid="583"/>
                                        </p:tgtEl>
                                        <p:attrNameLst>
                                          <p:attrName>ppt_w</p:attrName>
                                        </p:attrNameLst>
                                      </p:cBhvr>
                                      <p:tavLst>
                                        <p:tav tm="0">
                                          <p:val>
                                            <p:strVal val="#ppt_w*0.70"/>
                                          </p:val>
                                        </p:tav>
                                        <p:tav tm="100000">
                                          <p:val>
                                            <p:strVal val="#ppt_w"/>
                                          </p:val>
                                        </p:tav>
                                      </p:tavLst>
                                    </p:anim>
                                    <p:anim calcmode="lin" valueType="num">
                                      <p:cBhvr>
                                        <p:cTn id="190" dur="50" fill="hold"/>
                                        <p:tgtEl>
                                          <p:spTgt spid="583"/>
                                        </p:tgtEl>
                                        <p:attrNameLst>
                                          <p:attrName>ppt_h</p:attrName>
                                        </p:attrNameLst>
                                      </p:cBhvr>
                                      <p:tavLst>
                                        <p:tav tm="0">
                                          <p:val>
                                            <p:strVal val="#ppt_h"/>
                                          </p:val>
                                        </p:tav>
                                        <p:tav tm="100000">
                                          <p:val>
                                            <p:strVal val="#ppt_h"/>
                                          </p:val>
                                        </p:tav>
                                      </p:tavLst>
                                    </p:anim>
                                    <p:animEffect transition="in" filter="fade">
                                      <p:cBhvr>
                                        <p:cTn id="191" dur="50"/>
                                        <p:tgtEl>
                                          <p:spTgt spid="583"/>
                                        </p:tgtEl>
                                      </p:cBhvr>
                                    </p:animEffect>
                                  </p:childTnLst>
                                </p:cTn>
                              </p:par>
                            </p:childTnLst>
                          </p:cTn>
                        </p:par>
                        <p:par>
                          <p:cTn id="192" fill="hold">
                            <p:stCondLst>
                              <p:cond delay="1100"/>
                            </p:stCondLst>
                            <p:childTnLst>
                              <p:par>
                                <p:cTn id="193" presetID="22" presetClass="entr" presetSubtype="4" fill="hold" nodeType="afterEffect">
                                  <p:stCondLst>
                                    <p:cond delay="0"/>
                                  </p:stCondLst>
                                  <p:childTnLst>
                                    <p:set>
                                      <p:cBhvr>
                                        <p:cTn id="194" dur="1" fill="hold">
                                          <p:stCondLst>
                                            <p:cond delay="0"/>
                                          </p:stCondLst>
                                        </p:cTn>
                                        <p:tgtEl>
                                          <p:spTgt spid="536"/>
                                        </p:tgtEl>
                                        <p:attrNameLst>
                                          <p:attrName>style.visibility</p:attrName>
                                        </p:attrNameLst>
                                      </p:cBhvr>
                                      <p:to>
                                        <p:strVal val="visible"/>
                                      </p:to>
                                    </p:set>
                                    <p:animEffect transition="in" filter="wipe(down)">
                                      <p:cBhvr>
                                        <p:cTn id="195" dur="50"/>
                                        <p:tgtEl>
                                          <p:spTgt spid="536"/>
                                        </p:tgtEl>
                                      </p:cBhvr>
                                    </p:animEffect>
                                  </p:childTnLst>
                                </p:cTn>
                              </p:par>
                            </p:childTnLst>
                          </p:cTn>
                        </p:par>
                        <p:par>
                          <p:cTn id="196" fill="hold">
                            <p:stCondLst>
                              <p:cond delay="1150"/>
                            </p:stCondLst>
                            <p:childTnLst>
                              <p:par>
                                <p:cTn id="197" presetID="22" presetClass="entr" presetSubtype="4" fill="hold" nodeType="afterEffect">
                                  <p:stCondLst>
                                    <p:cond delay="0"/>
                                  </p:stCondLst>
                                  <p:childTnLst>
                                    <p:set>
                                      <p:cBhvr>
                                        <p:cTn id="198" dur="1" fill="hold">
                                          <p:stCondLst>
                                            <p:cond delay="0"/>
                                          </p:stCondLst>
                                        </p:cTn>
                                        <p:tgtEl>
                                          <p:spTgt spid="537"/>
                                        </p:tgtEl>
                                        <p:attrNameLst>
                                          <p:attrName>style.visibility</p:attrName>
                                        </p:attrNameLst>
                                      </p:cBhvr>
                                      <p:to>
                                        <p:strVal val="visible"/>
                                      </p:to>
                                    </p:set>
                                    <p:animEffect transition="in" filter="wipe(down)">
                                      <p:cBhvr>
                                        <p:cTn id="199" dur="50"/>
                                        <p:tgtEl>
                                          <p:spTgt spid="537"/>
                                        </p:tgtEl>
                                      </p:cBhvr>
                                    </p:animEffect>
                                  </p:childTnLst>
                                </p:cTn>
                              </p:par>
                            </p:childTnLst>
                          </p:cTn>
                        </p:par>
                        <p:par>
                          <p:cTn id="200" fill="hold">
                            <p:stCondLst>
                              <p:cond delay="1200"/>
                            </p:stCondLst>
                            <p:childTnLst>
                              <p:par>
                                <p:cTn id="201" presetID="22" presetClass="entr" presetSubtype="4" fill="hold" nodeType="afterEffect">
                                  <p:stCondLst>
                                    <p:cond delay="0"/>
                                  </p:stCondLst>
                                  <p:childTnLst>
                                    <p:set>
                                      <p:cBhvr>
                                        <p:cTn id="202" dur="1" fill="hold">
                                          <p:stCondLst>
                                            <p:cond delay="0"/>
                                          </p:stCondLst>
                                        </p:cTn>
                                        <p:tgtEl>
                                          <p:spTgt spid="538"/>
                                        </p:tgtEl>
                                        <p:attrNameLst>
                                          <p:attrName>style.visibility</p:attrName>
                                        </p:attrNameLst>
                                      </p:cBhvr>
                                      <p:to>
                                        <p:strVal val="visible"/>
                                      </p:to>
                                    </p:set>
                                    <p:animEffect transition="in" filter="wipe(down)">
                                      <p:cBhvr>
                                        <p:cTn id="203" dur="50"/>
                                        <p:tgtEl>
                                          <p:spTgt spid="538"/>
                                        </p:tgtEl>
                                      </p:cBhvr>
                                    </p:animEffect>
                                  </p:childTnLst>
                                </p:cTn>
                              </p:par>
                            </p:childTnLst>
                          </p:cTn>
                        </p:par>
                        <p:par>
                          <p:cTn id="204" fill="hold">
                            <p:stCondLst>
                              <p:cond delay="1250"/>
                            </p:stCondLst>
                            <p:childTnLst>
                              <p:par>
                                <p:cTn id="205" presetID="10" presetClass="entr" presetSubtype="0" fill="hold" grpId="0" nodeType="after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500"/>
                                        <p:tgtEl>
                                          <p:spTgt spid="26"/>
                                        </p:tgtEl>
                                      </p:cBhvr>
                                    </p:animEffect>
                                  </p:childTnLst>
                                </p:cTn>
                              </p:par>
                            </p:childTnLst>
                          </p:cTn>
                        </p:par>
                        <p:par>
                          <p:cTn id="208" fill="hold">
                            <p:stCondLst>
                              <p:cond delay="1750"/>
                            </p:stCondLst>
                            <p:childTnLst>
                              <p:par>
                                <p:cTn id="209" presetID="22" presetClass="entr" presetSubtype="8" fill="hold" nodeType="afterEffect">
                                  <p:stCondLst>
                                    <p:cond delay="0"/>
                                  </p:stCondLst>
                                  <p:childTnLst>
                                    <p:set>
                                      <p:cBhvr>
                                        <p:cTn id="210" dur="1" fill="hold">
                                          <p:stCondLst>
                                            <p:cond delay="0"/>
                                          </p:stCondLst>
                                        </p:cTn>
                                        <p:tgtEl>
                                          <p:spTgt spid="539"/>
                                        </p:tgtEl>
                                        <p:attrNameLst>
                                          <p:attrName>style.visibility</p:attrName>
                                        </p:attrNameLst>
                                      </p:cBhvr>
                                      <p:to>
                                        <p:strVal val="visible"/>
                                      </p:to>
                                    </p:set>
                                    <p:animEffect transition="in" filter="wipe(left)">
                                      <p:cBhvr>
                                        <p:cTn id="211" dur="50"/>
                                        <p:tgtEl>
                                          <p:spTgt spid="539"/>
                                        </p:tgtEl>
                                      </p:cBhvr>
                                    </p:animEffect>
                                  </p:childTnLst>
                                </p:cTn>
                              </p:par>
                              <p:par>
                                <p:cTn id="212" presetID="55" presetClass="entr" presetSubtype="0" fill="hold" grpId="0" nodeType="withEffect">
                                  <p:stCondLst>
                                    <p:cond delay="0"/>
                                  </p:stCondLst>
                                  <p:childTnLst>
                                    <p:set>
                                      <p:cBhvr>
                                        <p:cTn id="213" dur="1" fill="hold">
                                          <p:stCondLst>
                                            <p:cond delay="0"/>
                                          </p:stCondLst>
                                        </p:cTn>
                                        <p:tgtEl>
                                          <p:spTgt spid="584"/>
                                        </p:tgtEl>
                                        <p:attrNameLst>
                                          <p:attrName>style.visibility</p:attrName>
                                        </p:attrNameLst>
                                      </p:cBhvr>
                                      <p:to>
                                        <p:strVal val="visible"/>
                                      </p:to>
                                    </p:set>
                                    <p:anim calcmode="lin" valueType="num">
                                      <p:cBhvr>
                                        <p:cTn id="214" dur="50" fill="hold"/>
                                        <p:tgtEl>
                                          <p:spTgt spid="584"/>
                                        </p:tgtEl>
                                        <p:attrNameLst>
                                          <p:attrName>ppt_w</p:attrName>
                                        </p:attrNameLst>
                                      </p:cBhvr>
                                      <p:tavLst>
                                        <p:tav tm="0">
                                          <p:val>
                                            <p:strVal val="#ppt_w*0.70"/>
                                          </p:val>
                                        </p:tav>
                                        <p:tav tm="100000">
                                          <p:val>
                                            <p:strVal val="#ppt_w"/>
                                          </p:val>
                                        </p:tav>
                                      </p:tavLst>
                                    </p:anim>
                                    <p:anim calcmode="lin" valueType="num">
                                      <p:cBhvr>
                                        <p:cTn id="215" dur="50" fill="hold"/>
                                        <p:tgtEl>
                                          <p:spTgt spid="584"/>
                                        </p:tgtEl>
                                        <p:attrNameLst>
                                          <p:attrName>ppt_h</p:attrName>
                                        </p:attrNameLst>
                                      </p:cBhvr>
                                      <p:tavLst>
                                        <p:tav tm="0">
                                          <p:val>
                                            <p:strVal val="#ppt_h"/>
                                          </p:val>
                                        </p:tav>
                                        <p:tav tm="100000">
                                          <p:val>
                                            <p:strVal val="#ppt_h"/>
                                          </p:val>
                                        </p:tav>
                                      </p:tavLst>
                                    </p:anim>
                                    <p:animEffect transition="in" filter="fade">
                                      <p:cBhvr>
                                        <p:cTn id="216" dur="50"/>
                                        <p:tgtEl>
                                          <p:spTgt spid="584"/>
                                        </p:tgtEl>
                                      </p:cBhvr>
                                    </p:animEffect>
                                  </p:childTnLst>
                                </p:cTn>
                              </p:par>
                              <p:par>
                                <p:cTn id="217" presetID="22" presetClass="entr" presetSubtype="4" fill="hold" nodeType="withEffect">
                                  <p:stCondLst>
                                    <p:cond delay="0"/>
                                  </p:stCondLst>
                                  <p:childTnLst>
                                    <p:set>
                                      <p:cBhvr>
                                        <p:cTn id="218" dur="1" fill="hold">
                                          <p:stCondLst>
                                            <p:cond delay="0"/>
                                          </p:stCondLst>
                                        </p:cTn>
                                        <p:tgtEl>
                                          <p:spTgt spid="540"/>
                                        </p:tgtEl>
                                        <p:attrNameLst>
                                          <p:attrName>style.visibility</p:attrName>
                                        </p:attrNameLst>
                                      </p:cBhvr>
                                      <p:to>
                                        <p:strVal val="visible"/>
                                      </p:to>
                                    </p:set>
                                    <p:animEffect transition="in" filter="wipe(down)">
                                      <p:cBhvr>
                                        <p:cTn id="219" dur="50"/>
                                        <p:tgtEl>
                                          <p:spTgt spid="540"/>
                                        </p:tgtEl>
                                      </p:cBhvr>
                                    </p:animEffect>
                                  </p:childTnLst>
                                </p:cTn>
                              </p:par>
                              <p:par>
                                <p:cTn id="220" presetID="22" presetClass="entr" presetSubtype="4" fill="hold" nodeType="withEffect">
                                  <p:stCondLst>
                                    <p:cond delay="0"/>
                                  </p:stCondLst>
                                  <p:childTnLst>
                                    <p:set>
                                      <p:cBhvr>
                                        <p:cTn id="221" dur="1" fill="hold">
                                          <p:stCondLst>
                                            <p:cond delay="0"/>
                                          </p:stCondLst>
                                        </p:cTn>
                                        <p:tgtEl>
                                          <p:spTgt spid="541"/>
                                        </p:tgtEl>
                                        <p:attrNameLst>
                                          <p:attrName>style.visibility</p:attrName>
                                        </p:attrNameLst>
                                      </p:cBhvr>
                                      <p:to>
                                        <p:strVal val="visible"/>
                                      </p:to>
                                    </p:set>
                                    <p:animEffect transition="in" filter="wipe(down)">
                                      <p:cBhvr>
                                        <p:cTn id="222" dur="50"/>
                                        <p:tgtEl>
                                          <p:spTgt spid="541"/>
                                        </p:tgtEl>
                                      </p:cBhvr>
                                    </p:animEffect>
                                  </p:childTnLst>
                                </p:cTn>
                              </p:par>
                              <p:par>
                                <p:cTn id="223" presetID="22" presetClass="entr" presetSubtype="4" fill="hold" nodeType="withEffect">
                                  <p:stCondLst>
                                    <p:cond delay="0"/>
                                  </p:stCondLst>
                                  <p:childTnLst>
                                    <p:set>
                                      <p:cBhvr>
                                        <p:cTn id="224" dur="1" fill="hold">
                                          <p:stCondLst>
                                            <p:cond delay="0"/>
                                          </p:stCondLst>
                                        </p:cTn>
                                        <p:tgtEl>
                                          <p:spTgt spid="542"/>
                                        </p:tgtEl>
                                        <p:attrNameLst>
                                          <p:attrName>style.visibility</p:attrName>
                                        </p:attrNameLst>
                                      </p:cBhvr>
                                      <p:to>
                                        <p:strVal val="visible"/>
                                      </p:to>
                                    </p:set>
                                    <p:animEffect transition="in" filter="wipe(down)">
                                      <p:cBhvr>
                                        <p:cTn id="225" dur="50"/>
                                        <p:tgtEl>
                                          <p:spTgt spid="542"/>
                                        </p:tgtEl>
                                      </p:cBhvr>
                                    </p:animEffect>
                                  </p:childTnLst>
                                </p:cTn>
                              </p:par>
                              <p:par>
                                <p:cTn id="226" presetID="22" presetClass="entr" presetSubtype="4" fill="hold" nodeType="withEffect">
                                  <p:stCondLst>
                                    <p:cond delay="0"/>
                                  </p:stCondLst>
                                  <p:childTnLst>
                                    <p:set>
                                      <p:cBhvr>
                                        <p:cTn id="227" dur="1" fill="hold">
                                          <p:stCondLst>
                                            <p:cond delay="0"/>
                                          </p:stCondLst>
                                        </p:cTn>
                                        <p:tgtEl>
                                          <p:spTgt spid="543"/>
                                        </p:tgtEl>
                                        <p:attrNameLst>
                                          <p:attrName>style.visibility</p:attrName>
                                        </p:attrNameLst>
                                      </p:cBhvr>
                                      <p:to>
                                        <p:strVal val="visible"/>
                                      </p:to>
                                    </p:set>
                                    <p:animEffect transition="in" filter="wipe(down)">
                                      <p:cBhvr>
                                        <p:cTn id="228" dur="50"/>
                                        <p:tgtEl>
                                          <p:spTgt spid="543"/>
                                        </p:tgtEl>
                                      </p:cBhvr>
                                    </p:animEffect>
                                  </p:childTnLst>
                                </p:cTn>
                              </p:par>
                              <p:par>
                                <p:cTn id="229" presetID="55" presetClass="entr" presetSubtype="0" fill="hold" grpId="0" nodeType="withEffect">
                                  <p:stCondLst>
                                    <p:cond delay="0"/>
                                  </p:stCondLst>
                                  <p:childTnLst>
                                    <p:set>
                                      <p:cBhvr>
                                        <p:cTn id="230" dur="1" fill="hold">
                                          <p:stCondLst>
                                            <p:cond delay="0"/>
                                          </p:stCondLst>
                                        </p:cTn>
                                        <p:tgtEl>
                                          <p:spTgt spid="586"/>
                                        </p:tgtEl>
                                        <p:attrNameLst>
                                          <p:attrName>style.visibility</p:attrName>
                                        </p:attrNameLst>
                                      </p:cBhvr>
                                      <p:to>
                                        <p:strVal val="visible"/>
                                      </p:to>
                                    </p:set>
                                    <p:anim calcmode="lin" valueType="num">
                                      <p:cBhvr>
                                        <p:cTn id="231" dur="50" fill="hold"/>
                                        <p:tgtEl>
                                          <p:spTgt spid="586"/>
                                        </p:tgtEl>
                                        <p:attrNameLst>
                                          <p:attrName>ppt_w</p:attrName>
                                        </p:attrNameLst>
                                      </p:cBhvr>
                                      <p:tavLst>
                                        <p:tav tm="0">
                                          <p:val>
                                            <p:strVal val="#ppt_w*0.70"/>
                                          </p:val>
                                        </p:tav>
                                        <p:tav tm="100000">
                                          <p:val>
                                            <p:strVal val="#ppt_w"/>
                                          </p:val>
                                        </p:tav>
                                      </p:tavLst>
                                    </p:anim>
                                    <p:anim calcmode="lin" valueType="num">
                                      <p:cBhvr>
                                        <p:cTn id="232" dur="50" fill="hold"/>
                                        <p:tgtEl>
                                          <p:spTgt spid="586"/>
                                        </p:tgtEl>
                                        <p:attrNameLst>
                                          <p:attrName>ppt_h</p:attrName>
                                        </p:attrNameLst>
                                      </p:cBhvr>
                                      <p:tavLst>
                                        <p:tav tm="0">
                                          <p:val>
                                            <p:strVal val="#ppt_h"/>
                                          </p:val>
                                        </p:tav>
                                        <p:tav tm="100000">
                                          <p:val>
                                            <p:strVal val="#ppt_h"/>
                                          </p:val>
                                        </p:tav>
                                      </p:tavLst>
                                    </p:anim>
                                    <p:animEffect transition="in" filter="fade">
                                      <p:cBhvr>
                                        <p:cTn id="233" dur="50"/>
                                        <p:tgtEl>
                                          <p:spTgt spid="586"/>
                                        </p:tgtEl>
                                      </p:cBhvr>
                                    </p:animEffect>
                                  </p:childTnLst>
                                </p:cTn>
                              </p:par>
                              <p:par>
                                <p:cTn id="234" presetID="22" presetClass="entr" presetSubtype="4" fill="hold" nodeType="withEffect">
                                  <p:stCondLst>
                                    <p:cond delay="0"/>
                                  </p:stCondLst>
                                  <p:childTnLst>
                                    <p:set>
                                      <p:cBhvr>
                                        <p:cTn id="235" dur="1" fill="hold">
                                          <p:stCondLst>
                                            <p:cond delay="0"/>
                                          </p:stCondLst>
                                        </p:cTn>
                                        <p:tgtEl>
                                          <p:spTgt spid="520"/>
                                        </p:tgtEl>
                                        <p:attrNameLst>
                                          <p:attrName>style.visibility</p:attrName>
                                        </p:attrNameLst>
                                      </p:cBhvr>
                                      <p:to>
                                        <p:strVal val="visible"/>
                                      </p:to>
                                    </p:set>
                                    <p:animEffect transition="in" filter="wipe(down)">
                                      <p:cBhvr>
                                        <p:cTn id="236" dur="50"/>
                                        <p:tgtEl>
                                          <p:spTgt spid="520"/>
                                        </p:tgtEl>
                                      </p:cBhvr>
                                    </p:animEffect>
                                  </p:childTnLst>
                                </p:cTn>
                              </p:par>
                              <p:par>
                                <p:cTn id="237" presetID="55" presetClass="entr" presetSubtype="0" fill="hold" grpId="0" nodeType="withEffect">
                                  <p:stCondLst>
                                    <p:cond delay="0"/>
                                  </p:stCondLst>
                                  <p:childTnLst>
                                    <p:set>
                                      <p:cBhvr>
                                        <p:cTn id="238" dur="1" fill="hold">
                                          <p:stCondLst>
                                            <p:cond delay="0"/>
                                          </p:stCondLst>
                                        </p:cTn>
                                        <p:tgtEl>
                                          <p:spTgt spid="587"/>
                                        </p:tgtEl>
                                        <p:attrNameLst>
                                          <p:attrName>style.visibility</p:attrName>
                                        </p:attrNameLst>
                                      </p:cBhvr>
                                      <p:to>
                                        <p:strVal val="visible"/>
                                      </p:to>
                                    </p:set>
                                    <p:anim calcmode="lin" valueType="num">
                                      <p:cBhvr>
                                        <p:cTn id="239" dur="50" fill="hold"/>
                                        <p:tgtEl>
                                          <p:spTgt spid="587"/>
                                        </p:tgtEl>
                                        <p:attrNameLst>
                                          <p:attrName>ppt_w</p:attrName>
                                        </p:attrNameLst>
                                      </p:cBhvr>
                                      <p:tavLst>
                                        <p:tav tm="0">
                                          <p:val>
                                            <p:strVal val="#ppt_w*0.70"/>
                                          </p:val>
                                        </p:tav>
                                        <p:tav tm="100000">
                                          <p:val>
                                            <p:strVal val="#ppt_w"/>
                                          </p:val>
                                        </p:tav>
                                      </p:tavLst>
                                    </p:anim>
                                    <p:anim calcmode="lin" valueType="num">
                                      <p:cBhvr>
                                        <p:cTn id="240" dur="50" fill="hold"/>
                                        <p:tgtEl>
                                          <p:spTgt spid="587"/>
                                        </p:tgtEl>
                                        <p:attrNameLst>
                                          <p:attrName>ppt_h</p:attrName>
                                        </p:attrNameLst>
                                      </p:cBhvr>
                                      <p:tavLst>
                                        <p:tav tm="0">
                                          <p:val>
                                            <p:strVal val="#ppt_h"/>
                                          </p:val>
                                        </p:tav>
                                        <p:tav tm="100000">
                                          <p:val>
                                            <p:strVal val="#ppt_h"/>
                                          </p:val>
                                        </p:tav>
                                      </p:tavLst>
                                    </p:anim>
                                    <p:animEffect transition="in" filter="fade">
                                      <p:cBhvr>
                                        <p:cTn id="241" dur="50"/>
                                        <p:tgtEl>
                                          <p:spTgt spid="587"/>
                                        </p:tgtEl>
                                      </p:cBhvr>
                                    </p:animEffect>
                                  </p:childTnLst>
                                </p:cTn>
                              </p:par>
                              <p:par>
                                <p:cTn id="242" presetID="22" presetClass="entr" presetSubtype="4" fill="hold" nodeType="withEffect">
                                  <p:stCondLst>
                                    <p:cond delay="0"/>
                                  </p:stCondLst>
                                  <p:childTnLst>
                                    <p:set>
                                      <p:cBhvr>
                                        <p:cTn id="243" dur="1" fill="hold">
                                          <p:stCondLst>
                                            <p:cond delay="0"/>
                                          </p:stCondLst>
                                        </p:cTn>
                                        <p:tgtEl>
                                          <p:spTgt spid="544"/>
                                        </p:tgtEl>
                                        <p:attrNameLst>
                                          <p:attrName>style.visibility</p:attrName>
                                        </p:attrNameLst>
                                      </p:cBhvr>
                                      <p:to>
                                        <p:strVal val="visible"/>
                                      </p:to>
                                    </p:set>
                                    <p:animEffect transition="in" filter="wipe(down)">
                                      <p:cBhvr>
                                        <p:cTn id="244" dur="50"/>
                                        <p:tgtEl>
                                          <p:spTgt spid="544"/>
                                        </p:tgtEl>
                                      </p:cBhvr>
                                    </p:animEffect>
                                  </p:childTnLst>
                                </p:cTn>
                              </p:par>
                              <p:par>
                                <p:cTn id="245" presetID="22" presetClass="entr" presetSubtype="4" fill="hold" nodeType="withEffect">
                                  <p:stCondLst>
                                    <p:cond delay="0"/>
                                  </p:stCondLst>
                                  <p:childTnLst>
                                    <p:set>
                                      <p:cBhvr>
                                        <p:cTn id="246" dur="1" fill="hold">
                                          <p:stCondLst>
                                            <p:cond delay="0"/>
                                          </p:stCondLst>
                                        </p:cTn>
                                        <p:tgtEl>
                                          <p:spTgt spid="545"/>
                                        </p:tgtEl>
                                        <p:attrNameLst>
                                          <p:attrName>style.visibility</p:attrName>
                                        </p:attrNameLst>
                                      </p:cBhvr>
                                      <p:to>
                                        <p:strVal val="visible"/>
                                      </p:to>
                                    </p:set>
                                    <p:animEffect transition="in" filter="wipe(down)">
                                      <p:cBhvr>
                                        <p:cTn id="247" dur="50"/>
                                        <p:tgtEl>
                                          <p:spTgt spid="545"/>
                                        </p:tgtEl>
                                      </p:cBhvr>
                                    </p:animEffect>
                                  </p:childTnLst>
                                </p:cTn>
                              </p:par>
                            </p:childTnLst>
                          </p:cTn>
                        </p:par>
                        <p:par>
                          <p:cTn id="248" fill="hold">
                            <p:stCondLst>
                              <p:cond delay="1800"/>
                            </p:stCondLst>
                            <p:childTnLst>
                              <p:par>
                                <p:cTn id="249" presetID="55" presetClass="entr" presetSubtype="0" fill="hold" grpId="0" nodeType="afterEffect">
                                  <p:stCondLst>
                                    <p:cond delay="0"/>
                                  </p:stCondLst>
                                  <p:childTnLst>
                                    <p:set>
                                      <p:cBhvr>
                                        <p:cTn id="250" dur="1" fill="hold">
                                          <p:stCondLst>
                                            <p:cond delay="0"/>
                                          </p:stCondLst>
                                        </p:cTn>
                                        <p:tgtEl>
                                          <p:spTgt spid="588"/>
                                        </p:tgtEl>
                                        <p:attrNameLst>
                                          <p:attrName>style.visibility</p:attrName>
                                        </p:attrNameLst>
                                      </p:cBhvr>
                                      <p:to>
                                        <p:strVal val="visible"/>
                                      </p:to>
                                    </p:set>
                                    <p:anim calcmode="lin" valueType="num">
                                      <p:cBhvr>
                                        <p:cTn id="251" dur="50" fill="hold"/>
                                        <p:tgtEl>
                                          <p:spTgt spid="588"/>
                                        </p:tgtEl>
                                        <p:attrNameLst>
                                          <p:attrName>ppt_w</p:attrName>
                                        </p:attrNameLst>
                                      </p:cBhvr>
                                      <p:tavLst>
                                        <p:tav tm="0">
                                          <p:val>
                                            <p:strVal val="#ppt_w*0.70"/>
                                          </p:val>
                                        </p:tav>
                                        <p:tav tm="100000">
                                          <p:val>
                                            <p:strVal val="#ppt_w"/>
                                          </p:val>
                                        </p:tav>
                                      </p:tavLst>
                                    </p:anim>
                                    <p:anim calcmode="lin" valueType="num">
                                      <p:cBhvr>
                                        <p:cTn id="252" dur="50" fill="hold"/>
                                        <p:tgtEl>
                                          <p:spTgt spid="588"/>
                                        </p:tgtEl>
                                        <p:attrNameLst>
                                          <p:attrName>ppt_h</p:attrName>
                                        </p:attrNameLst>
                                      </p:cBhvr>
                                      <p:tavLst>
                                        <p:tav tm="0">
                                          <p:val>
                                            <p:strVal val="#ppt_h"/>
                                          </p:val>
                                        </p:tav>
                                        <p:tav tm="100000">
                                          <p:val>
                                            <p:strVal val="#ppt_h"/>
                                          </p:val>
                                        </p:tav>
                                      </p:tavLst>
                                    </p:anim>
                                    <p:animEffect transition="in" filter="fade">
                                      <p:cBhvr>
                                        <p:cTn id="253" dur="50"/>
                                        <p:tgtEl>
                                          <p:spTgt spid="588"/>
                                        </p:tgtEl>
                                      </p:cBhvr>
                                    </p:animEffect>
                                  </p:childTnLst>
                                </p:cTn>
                              </p:par>
                            </p:childTnLst>
                          </p:cTn>
                        </p:par>
                        <p:par>
                          <p:cTn id="254" fill="hold">
                            <p:stCondLst>
                              <p:cond delay="1850"/>
                            </p:stCondLst>
                            <p:childTnLst>
                              <p:par>
                                <p:cTn id="255" presetID="22" presetClass="entr" presetSubtype="8" fill="hold" nodeType="afterEffect">
                                  <p:stCondLst>
                                    <p:cond delay="0"/>
                                  </p:stCondLst>
                                  <p:childTnLst>
                                    <p:set>
                                      <p:cBhvr>
                                        <p:cTn id="256" dur="1" fill="hold">
                                          <p:stCondLst>
                                            <p:cond delay="0"/>
                                          </p:stCondLst>
                                        </p:cTn>
                                        <p:tgtEl>
                                          <p:spTgt spid="546"/>
                                        </p:tgtEl>
                                        <p:attrNameLst>
                                          <p:attrName>style.visibility</p:attrName>
                                        </p:attrNameLst>
                                      </p:cBhvr>
                                      <p:to>
                                        <p:strVal val="visible"/>
                                      </p:to>
                                    </p:set>
                                    <p:animEffect transition="in" filter="wipe(left)">
                                      <p:cBhvr>
                                        <p:cTn id="257" dur="50"/>
                                        <p:tgtEl>
                                          <p:spTgt spid="546"/>
                                        </p:tgtEl>
                                      </p:cBhvr>
                                    </p:animEffect>
                                  </p:childTnLst>
                                </p:cTn>
                              </p:par>
                            </p:childTnLst>
                          </p:cTn>
                        </p:par>
                        <p:par>
                          <p:cTn id="258" fill="hold">
                            <p:stCondLst>
                              <p:cond delay="1900"/>
                            </p:stCondLst>
                            <p:childTnLst>
                              <p:par>
                                <p:cTn id="259" presetID="22" presetClass="entr" presetSubtype="4" fill="hold" nodeType="afterEffect">
                                  <p:stCondLst>
                                    <p:cond delay="0"/>
                                  </p:stCondLst>
                                  <p:childTnLst>
                                    <p:set>
                                      <p:cBhvr>
                                        <p:cTn id="260" dur="1" fill="hold">
                                          <p:stCondLst>
                                            <p:cond delay="0"/>
                                          </p:stCondLst>
                                        </p:cTn>
                                        <p:tgtEl>
                                          <p:spTgt spid="547"/>
                                        </p:tgtEl>
                                        <p:attrNameLst>
                                          <p:attrName>style.visibility</p:attrName>
                                        </p:attrNameLst>
                                      </p:cBhvr>
                                      <p:to>
                                        <p:strVal val="visible"/>
                                      </p:to>
                                    </p:set>
                                    <p:animEffect transition="in" filter="wipe(down)">
                                      <p:cBhvr>
                                        <p:cTn id="261" dur="50"/>
                                        <p:tgtEl>
                                          <p:spTgt spid="547"/>
                                        </p:tgtEl>
                                      </p:cBhvr>
                                    </p:animEffect>
                                  </p:childTnLst>
                                </p:cTn>
                              </p:par>
                            </p:childTnLst>
                          </p:cTn>
                        </p:par>
                        <p:par>
                          <p:cTn id="262" fill="hold">
                            <p:stCondLst>
                              <p:cond delay="1950"/>
                            </p:stCondLst>
                            <p:childTnLst>
                              <p:par>
                                <p:cTn id="263" presetID="22" presetClass="entr" presetSubtype="4" fill="hold" nodeType="afterEffect">
                                  <p:stCondLst>
                                    <p:cond delay="0"/>
                                  </p:stCondLst>
                                  <p:childTnLst>
                                    <p:set>
                                      <p:cBhvr>
                                        <p:cTn id="264" dur="1" fill="hold">
                                          <p:stCondLst>
                                            <p:cond delay="0"/>
                                          </p:stCondLst>
                                        </p:cTn>
                                        <p:tgtEl>
                                          <p:spTgt spid="548"/>
                                        </p:tgtEl>
                                        <p:attrNameLst>
                                          <p:attrName>style.visibility</p:attrName>
                                        </p:attrNameLst>
                                      </p:cBhvr>
                                      <p:to>
                                        <p:strVal val="visible"/>
                                      </p:to>
                                    </p:set>
                                    <p:animEffect transition="in" filter="wipe(down)">
                                      <p:cBhvr>
                                        <p:cTn id="265" dur="50"/>
                                        <p:tgtEl>
                                          <p:spTgt spid="548"/>
                                        </p:tgtEl>
                                      </p:cBhvr>
                                    </p:animEffect>
                                  </p:childTnLst>
                                </p:cTn>
                              </p:par>
                            </p:childTnLst>
                          </p:cTn>
                        </p:par>
                        <p:par>
                          <p:cTn id="266" fill="hold">
                            <p:stCondLst>
                              <p:cond delay="2000"/>
                            </p:stCondLst>
                            <p:childTnLst>
                              <p:par>
                                <p:cTn id="267" presetID="22" presetClass="entr" presetSubtype="4" fill="hold" nodeType="afterEffect">
                                  <p:stCondLst>
                                    <p:cond delay="0"/>
                                  </p:stCondLst>
                                  <p:childTnLst>
                                    <p:set>
                                      <p:cBhvr>
                                        <p:cTn id="268" dur="1" fill="hold">
                                          <p:stCondLst>
                                            <p:cond delay="0"/>
                                          </p:stCondLst>
                                        </p:cTn>
                                        <p:tgtEl>
                                          <p:spTgt spid="549"/>
                                        </p:tgtEl>
                                        <p:attrNameLst>
                                          <p:attrName>style.visibility</p:attrName>
                                        </p:attrNameLst>
                                      </p:cBhvr>
                                      <p:to>
                                        <p:strVal val="visible"/>
                                      </p:to>
                                    </p:set>
                                    <p:animEffect transition="in" filter="wipe(down)">
                                      <p:cBhvr>
                                        <p:cTn id="269" dur="50"/>
                                        <p:tgtEl>
                                          <p:spTgt spid="549"/>
                                        </p:tgtEl>
                                      </p:cBhvr>
                                    </p:animEffect>
                                  </p:childTnLst>
                                </p:cTn>
                              </p:par>
                            </p:childTnLst>
                          </p:cTn>
                        </p:par>
                        <p:par>
                          <p:cTn id="270" fill="hold">
                            <p:stCondLst>
                              <p:cond delay="2050"/>
                            </p:stCondLst>
                            <p:childTnLst>
                              <p:par>
                                <p:cTn id="271" presetID="22" presetClass="entr" presetSubtype="4" fill="hold" nodeType="afterEffect">
                                  <p:stCondLst>
                                    <p:cond delay="0"/>
                                  </p:stCondLst>
                                  <p:childTnLst>
                                    <p:set>
                                      <p:cBhvr>
                                        <p:cTn id="272" dur="1" fill="hold">
                                          <p:stCondLst>
                                            <p:cond delay="0"/>
                                          </p:stCondLst>
                                        </p:cTn>
                                        <p:tgtEl>
                                          <p:spTgt spid="552"/>
                                        </p:tgtEl>
                                        <p:attrNameLst>
                                          <p:attrName>style.visibility</p:attrName>
                                        </p:attrNameLst>
                                      </p:cBhvr>
                                      <p:to>
                                        <p:strVal val="visible"/>
                                      </p:to>
                                    </p:set>
                                    <p:animEffect transition="in" filter="wipe(down)">
                                      <p:cBhvr>
                                        <p:cTn id="273" dur="50"/>
                                        <p:tgtEl>
                                          <p:spTgt spid="552"/>
                                        </p:tgtEl>
                                      </p:cBhvr>
                                    </p:animEffect>
                                  </p:childTnLst>
                                </p:cTn>
                              </p:par>
                              <p:par>
                                <p:cTn id="274" presetID="22" presetClass="entr" presetSubtype="1" fill="hold" nodeType="withEffect">
                                  <p:stCondLst>
                                    <p:cond delay="0"/>
                                  </p:stCondLst>
                                  <p:childTnLst>
                                    <p:set>
                                      <p:cBhvr>
                                        <p:cTn id="275" dur="1" fill="hold">
                                          <p:stCondLst>
                                            <p:cond delay="0"/>
                                          </p:stCondLst>
                                        </p:cTn>
                                        <p:tgtEl>
                                          <p:spTgt spid="551"/>
                                        </p:tgtEl>
                                        <p:attrNameLst>
                                          <p:attrName>style.visibility</p:attrName>
                                        </p:attrNameLst>
                                      </p:cBhvr>
                                      <p:to>
                                        <p:strVal val="visible"/>
                                      </p:to>
                                    </p:set>
                                    <p:animEffect transition="in" filter="wipe(up)">
                                      <p:cBhvr>
                                        <p:cTn id="276" dur="50"/>
                                        <p:tgtEl>
                                          <p:spTgt spid="551"/>
                                        </p:tgtEl>
                                      </p:cBhvr>
                                    </p:animEffect>
                                  </p:childTnLst>
                                </p:cTn>
                              </p:par>
                              <p:par>
                                <p:cTn id="277" presetID="55" presetClass="entr" presetSubtype="0" fill="hold" grpId="0" nodeType="withEffect">
                                  <p:stCondLst>
                                    <p:cond delay="0"/>
                                  </p:stCondLst>
                                  <p:childTnLst>
                                    <p:set>
                                      <p:cBhvr>
                                        <p:cTn id="278" dur="1" fill="hold">
                                          <p:stCondLst>
                                            <p:cond delay="0"/>
                                          </p:stCondLst>
                                        </p:cTn>
                                        <p:tgtEl>
                                          <p:spTgt spid="589"/>
                                        </p:tgtEl>
                                        <p:attrNameLst>
                                          <p:attrName>style.visibility</p:attrName>
                                        </p:attrNameLst>
                                      </p:cBhvr>
                                      <p:to>
                                        <p:strVal val="visible"/>
                                      </p:to>
                                    </p:set>
                                    <p:anim calcmode="lin" valueType="num">
                                      <p:cBhvr>
                                        <p:cTn id="279" dur="50" fill="hold"/>
                                        <p:tgtEl>
                                          <p:spTgt spid="589"/>
                                        </p:tgtEl>
                                        <p:attrNameLst>
                                          <p:attrName>ppt_w</p:attrName>
                                        </p:attrNameLst>
                                      </p:cBhvr>
                                      <p:tavLst>
                                        <p:tav tm="0">
                                          <p:val>
                                            <p:strVal val="#ppt_w*0.70"/>
                                          </p:val>
                                        </p:tav>
                                        <p:tav tm="100000">
                                          <p:val>
                                            <p:strVal val="#ppt_w"/>
                                          </p:val>
                                        </p:tav>
                                      </p:tavLst>
                                    </p:anim>
                                    <p:anim calcmode="lin" valueType="num">
                                      <p:cBhvr>
                                        <p:cTn id="280" dur="50" fill="hold"/>
                                        <p:tgtEl>
                                          <p:spTgt spid="589"/>
                                        </p:tgtEl>
                                        <p:attrNameLst>
                                          <p:attrName>ppt_h</p:attrName>
                                        </p:attrNameLst>
                                      </p:cBhvr>
                                      <p:tavLst>
                                        <p:tav tm="0">
                                          <p:val>
                                            <p:strVal val="#ppt_h"/>
                                          </p:val>
                                        </p:tav>
                                        <p:tav tm="100000">
                                          <p:val>
                                            <p:strVal val="#ppt_h"/>
                                          </p:val>
                                        </p:tav>
                                      </p:tavLst>
                                    </p:anim>
                                    <p:animEffect transition="in" filter="fade">
                                      <p:cBhvr>
                                        <p:cTn id="281" dur="50"/>
                                        <p:tgtEl>
                                          <p:spTgt spid="589"/>
                                        </p:tgtEl>
                                      </p:cBhvr>
                                    </p:animEffect>
                                  </p:childTnLst>
                                </p:cTn>
                              </p:par>
                              <p:par>
                                <p:cTn id="282" presetID="22" presetClass="entr" presetSubtype="4" fill="hold" nodeType="withEffect">
                                  <p:stCondLst>
                                    <p:cond delay="0"/>
                                  </p:stCondLst>
                                  <p:childTnLst>
                                    <p:set>
                                      <p:cBhvr>
                                        <p:cTn id="283" dur="1" fill="hold">
                                          <p:stCondLst>
                                            <p:cond delay="0"/>
                                          </p:stCondLst>
                                        </p:cTn>
                                        <p:tgtEl>
                                          <p:spTgt spid="550"/>
                                        </p:tgtEl>
                                        <p:attrNameLst>
                                          <p:attrName>style.visibility</p:attrName>
                                        </p:attrNameLst>
                                      </p:cBhvr>
                                      <p:to>
                                        <p:strVal val="visible"/>
                                      </p:to>
                                    </p:set>
                                    <p:animEffect transition="in" filter="wipe(down)">
                                      <p:cBhvr>
                                        <p:cTn id="284" dur="50"/>
                                        <p:tgtEl>
                                          <p:spTgt spid="550"/>
                                        </p:tgtEl>
                                      </p:cBhvr>
                                    </p:animEffect>
                                  </p:childTnLst>
                                </p:cTn>
                              </p:par>
                              <p:par>
                                <p:cTn id="285" presetID="22" presetClass="entr" presetSubtype="2" fill="hold" nodeType="withEffect">
                                  <p:stCondLst>
                                    <p:cond delay="0"/>
                                  </p:stCondLst>
                                  <p:childTnLst>
                                    <p:set>
                                      <p:cBhvr>
                                        <p:cTn id="286" dur="1" fill="hold">
                                          <p:stCondLst>
                                            <p:cond delay="0"/>
                                          </p:stCondLst>
                                        </p:cTn>
                                        <p:tgtEl>
                                          <p:spTgt spid="553"/>
                                        </p:tgtEl>
                                        <p:attrNameLst>
                                          <p:attrName>style.visibility</p:attrName>
                                        </p:attrNameLst>
                                      </p:cBhvr>
                                      <p:to>
                                        <p:strVal val="visible"/>
                                      </p:to>
                                    </p:set>
                                    <p:animEffect transition="in" filter="wipe(right)">
                                      <p:cBhvr>
                                        <p:cTn id="287" dur="50"/>
                                        <p:tgtEl>
                                          <p:spTgt spid="553"/>
                                        </p:tgtEl>
                                      </p:cBhvr>
                                    </p:animEffect>
                                  </p:childTnLst>
                                </p:cTn>
                              </p:par>
                              <p:par>
                                <p:cTn id="288" presetID="55" presetClass="entr" presetSubtype="0" fill="hold" grpId="0" nodeType="withEffect">
                                  <p:stCondLst>
                                    <p:cond delay="0"/>
                                  </p:stCondLst>
                                  <p:childTnLst>
                                    <p:set>
                                      <p:cBhvr>
                                        <p:cTn id="289" dur="1" fill="hold">
                                          <p:stCondLst>
                                            <p:cond delay="0"/>
                                          </p:stCondLst>
                                        </p:cTn>
                                        <p:tgtEl>
                                          <p:spTgt spid="590"/>
                                        </p:tgtEl>
                                        <p:attrNameLst>
                                          <p:attrName>style.visibility</p:attrName>
                                        </p:attrNameLst>
                                      </p:cBhvr>
                                      <p:to>
                                        <p:strVal val="visible"/>
                                      </p:to>
                                    </p:set>
                                    <p:anim calcmode="lin" valueType="num">
                                      <p:cBhvr>
                                        <p:cTn id="290" dur="50" fill="hold"/>
                                        <p:tgtEl>
                                          <p:spTgt spid="590"/>
                                        </p:tgtEl>
                                        <p:attrNameLst>
                                          <p:attrName>ppt_w</p:attrName>
                                        </p:attrNameLst>
                                      </p:cBhvr>
                                      <p:tavLst>
                                        <p:tav tm="0">
                                          <p:val>
                                            <p:strVal val="#ppt_w*0.70"/>
                                          </p:val>
                                        </p:tav>
                                        <p:tav tm="100000">
                                          <p:val>
                                            <p:strVal val="#ppt_w"/>
                                          </p:val>
                                        </p:tav>
                                      </p:tavLst>
                                    </p:anim>
                                    <p:anim calcmode="lin" valueType="num">
                                      <p:cBhvr>
                                        <p:cTn id="291" dur="50" fill="hold"/>
                                        <p:tgtEl>
                                          <p:spTgt spid="590"/>
                                        </p:tgtEl>
                                        <p:attrNameLst>
                                          <p:attrName>ppt_h</p:attrName>
                                        </p:attrNameLst>
                                      </p:cBhvr>
                                      <p:tavLst>
                                        <p:tav tm="0">
                                          <p:val>
                                            <p:strVal val="#ppt_h"/>
                                          </p:val>
                                        </p:tav>
                                        <p:tav tm="100000">
                                          <p:val>
                                            <p:strVal val="#ppt_h"/>
                                          </p:val>
                                        </p:tav>
                                      </p:tavLst>
                                    </p:anim>
                                    <p:animEffect transition="in" filter="fade">
                                      <p:cBhvr>
                                        <p:cTn id="292" dur="50"/>
                                        <p:tgtEl>
                                          <p:spTgt spid="590"/>
                                        </p:tgtEl>
                                      </p:cBhvr>
                                    </p:animEffect>
                                  </p:childTnLst>
                                </p:cTn>
                              </p:par>
                              <p:par>
                                <p:cTn id="293" presetID="22" presetClass="entr" presetSubtype="4" fill="hold" nodeType="withEffect">
                                  <p:stCondLst>
                                    <p:cond delay="0"/>
                                  </p:stCondLst>
                                  <p:childTnLst>
                                    <p:set>
                                      <p:cBhvr>
                                        <p:cTn id="294" dur="1" fill="hold">
                                          <p:stCondLst>
                                            <p:cond delay="0"/>
                                          </p:stCondLst>
                                        </p:cTn>
                                        <p:tgtEl>
                                          <p:spTgt spid="554"/>
                                        </p:tgtEl>
                                        <p:attrNameLst>
                                          <p:attrName>style.visibility</p:attrName>
                                        </p:attrNameLst>
                                      </p:cBhvr>
                                      <p:to>
                                        <p:strVal val="visible"/>
                                      </p:to>
                                    </p:set>
                                    <p:animEffect transition="in" filter="wipe(down)">
                                      <p:cBhvr>
                                        <p:cTn id="295" dur="50"/>
                                        <p:tgtEl>
                                          <p:spTgt spid="554"/>
                                        </p:tgtEl>
                                      </p:cBhvr>
                                    </p:animEffect>
                                  </p:childTnLst>
                                </p:cTn>
                              </p:par>
                            </p:childTnLst>
                          </p:cTn>
                        </p:par>
                        <p:par>
                          <p:cTn id="296" fill="hold">
                            <p:stCondLst>
                              <p:cond delay="2100"/>
                            </p:stCondLst>
                            <p:childTnLst>
                              <p:par>
                                <p:cTn id="297" presetID="55" presetClass="entr" presetSubtype="0" fill="hold" grpId="0" nodeType="afterEffect">
                                  <p:stCondLst>
                                    <p:cond delay="0"/>
                                  </p:stCondLst>
                                  <p:childTnLst>
                                    <p:set>
                                      <p:cBhvr>
                                        <p:cTn id="298" dur="1" fill="hold">
                                          <p:stCondLst>
                                            <p:cond delay="0"/>
                                          </p:stCondLst>
                                        </p:cTn>
                                        <p:tgtEl>
                                          <p:spTgt spid="591"/>
                                        </p:tgtEl>
                                        <p:attrNameLst>
                                          <p:attrName>style.visibility</p:attrName>
                                        </p:attrNameLst>
                                      </p:cBhvr>
                                      <p:to>
                                        <p:strVal val="visible"/>
                                      </p:to>
                                    </p:set>
                                    <p:anim calcmode="lin" valueType="num">
                                      <p:cBhvr>
                                        <p:cTn id="299" dur="50" fill="hold"/>
                                        <p:tgtEl>
                                          <p:spTgt spid="591"/>
                                        </p:tgtEl>
                                        <p:attrNameLst>
                                          <p:attrName>ppt_w</p:attrName>
                                        </p:attrNameLst>
                                      </p:cBhvr>
                                      <p:tavLst>
                                        <p:tav tm="0">
                                          <p:val>
                                            <p:strVal val="#ppt_w*0.70"/>
                                          </p:val>
                                        </p:tav>
                                        <p:tav tm="100000">
                                          <p:val>
                                            <p:strVal val="#ppt_w"/>
                                          </p:val>
                                        </p:tav>
                                      </p:tavLst>
                                    </p:anim>
                                    <p:anim calcmode="lin" valueType="num">
                                      <p:cBhvr>
                                        <p:cTn id="300" dur="50" fill="hold"/>
                                        <p:tgtEl>
                                          <p:spTgt spid="591"/>
                                        </p:tgtEl>
                                        <p:attrNameLst>
                                          <p:attrName>ppt_h</p:attrName>
                                        </p:attrNameLst>
                                      </p:cBhvr>
                                      <p:tavLst>
                                        <p:tav tm="0">
                                          <p:val>
                                            <p:strVal val="#ppt_h"/>
                                          </p:val>
                                        </p:tav>
                                        <p:tav tm="100000">
                                          <p:val>
                                            <p:strVal val="#ppt_h"/>
                                          </p:val>
                                        </p:tav>
                                      </p:tavLst>
                                    </p:anim>
                                    <p:animEffect transition="in" filter="fade">
                                      <p:cBhvr>
                                        <p:cTn id="301" dur="50"/>
                                        <p:tgtEl>
                                          <p:spTgt spid="591"/>
                                        </p:tgtEl>
                                      </p:cBhvr>
                                    </p:animEffect>
                                  </p:childTnLst>
                                </p:cTn>
                              </p:par>
                            </p:childTnLst>
                          </p:cTn>
                        </p:par>
                        <p:par>
                          <p:cTn id="302" fill="hold">
                            <p:stCondLst>
                              <p:cond delay="2150"/>
                            </p:stCondLst>
                            <p:childTnLst>
                              <p:par>
                                <p:cTn id="303" presetID="22" presetClass="entr" presetSubtype="4" fill="hold" nodeType="afterEffect">
                                  <p:stCondLst>
                                    <p:cond delay="0"/>
                                  </p:stCondLst>
                                  <p:childTnLst>
                                    <p:set>
                                      <p:cBhvr>
                                        <p:cTn id="304" dur="1" fill="hold">
                                          <p:stCondLst>
                                            <p:cond delay="0"/>
                                          </p:stCondLst>
                                        </p:cTn>
                                        <p:tgtEl>
                                          <p:spTgt spid="555"/>
                                        </p:tgtEl>
                                        <p:attrNameLst>
                                          <p:attrName>style.visibility</p:attrName>
                                        </p:attrNameLst>
                                      </p:cBhvr>
                                      <p:to>
                                        <p:strVal val="visible"/>
                                      </p:to>
                                    </p:set>
                                    <p:animEffect transition="in" filter="wipe(down)">
                                      <p:cBhvr>
                                        <p:cTn id="305" dur="50"/>
                                        <p:tgtEl>
                                          <p:spTgt spid="555"/>
                                        </p:tgtEl>
                                      </p:cBhvr>
                                    </p:animEffect>
                                  </p:childTnLst>
                                </p:cTn>
                              </p:par>
                            </p:childTnLst>
                          </p:cTn>
                        </p:par>
                        <p:par>
                          <p:cTn id="306" fill="hold">
                            <p:stCondLst>
                              <p:cond delay="2200"/>
                            </p:stCondLst>
                            <p:childTnLst>
                              <p:par>
                                <p:cTn id="307" presetID="55" presetClass="entr" presetSubtype="0" fill="hold" grpId="0" nodeType="afterEffect">
                                  <p:stCondLst>
                                    <p:cond delay="0"/>
                                  </p:stCondLst>
                                  <p:childTnLst>
                                    <p:set>
                                      <p:cBhvr>
                                        <p:cTn id="308" dur="1" fill="hold">
                                          <p:stCondLst>
                                            <p:cond delay="0"/>
                                          </p:stCondLst>
                                        </p:cTn>
                                        <p:tgtEl>
                                          <p:spTgt spid="592"/>
                                        </p:tgtEl>
                                        <p:attrNameLst>
                                          <p:attrName>style.visibility</p:attrName>
                                        </p:attrNameLst>
                                      </p:cBhvr>
                                      <p:to>
                                        <p:strVal val="visible"/>
                                      </p:to>
                                    </p:set>
                                    <p:anim calcmode="lin" valueType="num">
                                      <p:cBhvr>
                                        <p:cTn id="309" dur="50" fill="hold"/>
                                        <p:tgtEl>
                                          <p:spTgt spid="592"/>
                                        </p:tgtEl>
                                        <p:attrNameLst>
                                          <p:attrName>ppt_w</p:attrName>
                                        </p:attrNameLst>
                                      </p:cBhvr>
                                      <p:tavLst>
                                        <p:tav tm="0">
                                          <p:val>
                                            <p:strVal val="#ppt_w*0.70"/>
                                          </p:val>
                                        </p:tav>
                                        <p:tav tm="100000">
                                          <p:val>
                                            <p:strVal val="#ppt_w"/>
                                          </p:val>
                                        </p:tav>
                                      </p:tavLst>
                                    </p:anim>
                                    <p:anim calcmode="lin" valueType="num">
                                      <p:cBhvr>
                                        <p:cTn id="310" dur="50" fill="hold"/>
                                        <p:tgtEl>
                                          <p:spTgt spid="592"/>
                                        </p:tgtEl>
                                        <p:attrNameLst>
                                          <p:attrName>ppt_h</p:attrName>
                                        </p:attrNameLst>
                                      </p:cBhvr>
                                      <p:tavLst>
                                        <p:tav tm="0">
                                          <p:val>
                                            <p:strVal val="#ppt_h"/>
                                          </p:val>
                                        </p:tav>
                                        <p:tav tm="100000">
                                          <p:val>
                                            <p:strVal val="#ppt_h"/>
                                          </p:val>
                                        </p:tav>
                                      </p:tavLst>
                                    </p:anim>
                                    <p:animEffect transition="in" filter="fade">
                                      <p:cBhvr>
                                        <p:cTn id="311" dur="50"/>
                                        <p:tgtEl>
                                          <p:spTgt spid="592"/>
                                        </p:tgtEl>
                                      </p:cBhvr>
                                    </p:animEffect>
                                  </p:childTnLst>
                                </p:cTn>
                              </p:par>
                            </p:childTnLst>
                          </p:cTn>
                        </p:par>
                        <p:par>
                          <p:cTn id="312" fill="hold">
                            <p:stCondLst>
                              <p:cond delay="2250"/>
                            </p:stCondLst>
                            <p:childTnLst>
                              <p:par>
                                <p:cTn id="313" presetID="22" presetClass="entr" presetSubtype="8" fill="hold" nodeType="afterEffect">
                                  <p:stCondLst>
                                    <p:cond delay="0"/>
                                  </p:stCondLst>
                                  <p:childTnLst>
                                    <p:set>
                                      <p:cBhvr>
                                        <p:cTn id="314" dur="1" fill="hold">
                                          <p:stCondLst>
                                            <p:cond delay="0"/>
                                          </p:stCondLst>
                                        </p:cTn>
                                        <p:tgtEl>
                                          <p:spTgt spid="556"/>
                                        </p:tgtEl>
                                        <p:attrNameLst>
                                          <p:attrName>style.visibility</p:attrName>
                                        </p:attrNameLst>
                                      </p:cBhvr>
                                      <p:to>
                                        <p:strVal val="visible"/>
                                      </p:to>
                                    </p:set>
                                    <p:animEffect transition="in" filter="wipe(left)">
                                      <p:cBhvr>
                                        <p:cTn id="315" dur="50"/>
                                        <p:tgtEl>
                                          <p:spTgt spid="556"/>
                                        </p:tgtEl>
                                      </p:cBhvr>
                                    </p:animEffect>
                                  </p:childTnLst>
                                </p:cTn>
                              </p:par>
                            </p:childTnLst>
                          </p:cTn>
                        </p:par>
                        <p:par>
                          <p:cTn id="316" fill="hold">
                            <p:stCondLst>
                              <p:cond delay="2300"/>
                            </p:stCondLst>
                            <p:childTnLst>
                              <p:par>
                                <p:cTn id="317" presetID="22" presetClass="entr" presetSubtype="8" fill="hold" nodeType="afterEffect">
                                  <p:stCondLst>
                                    <p:cond delay="0"/>
                                  </p:stCondLst>
                                  <p:childTnLst>
                                    <p:set>
                                      <p:cBhvr>
                                        <p:cTn id="318" dur="1" fill="hold">
                                          <p:stCondLst>
                                            <p:cond delay="0"/>
                                          </p:stCondLst>
                                        </p:cTn>
                                        <p:tgtEl>
                                          <p:spTgt spid="557"/>
                                        </p:tgtEl>
                                        <p:attrNameLst>
                                          <p:attrName>style.visibility</p:attrName>
                                        </p:attrNameLst>
                                      </p:cBhvr>
                                      <p:to>
                                        <p:strVal val="visible"/>
                                      </p:to>
                                    </p:set>
                                    <p:animEffect transition="in" filter="wipe(left)">
                                      <p:cBhvr>
                                        <p:cTn id="319" dur="50"/>
                                        <p:tgtEl>
                                          <p:spTgt spid="557"/>
                                        </p:tgtEl>
                                      </p:cBhvr>
                                    </p:animEffect>
                                  </p:childTnLst>
                                </p:cTn>
                              </p:par>
                              <p:par>
                                <p:cTn id="320" presetID="22" presetClass="entr" presetSubtype="4" fill="hold" nodeType="withEffect">
                                  <p:stCondLst>
                                    <p:cond delay="0"/>
                                  </p:stCondLst>
                                  <p:childTnLst>
                                    <p:set>
                                      <p:cBhvr>
                                        <p:cTn id="321" dur="1" fill="hold">
                                          <p:stCondLst>
                                            <p:cond delay="0"/>
                                          </p:stCondLst>
                                        </p:cTn>
                                        <p:tgtEl>
                                          <p:spTgt spid="558"/>
                                        </p:tgtEl>
                                        <p:attrNameLst>
                                          <p:attrName>style.visibility</p:attrName>
                                        </p:attrNameLst>
                                      </p:cBhvr>
                                      <p:to>
                                        <p:strVal val="visible"/>
                                      </p:to>
                                    </p:set>
                                    <p:animEffect transition="in" filter="wipe(down)">
                                      <p:cBhvr>
                                        <p:cTn id="322" dur="50"/>
                                        <p:tgtEl>
                                          <p:spTgt spid="558"/>
                                        </p:tgtEl>
                                      </p:cBhvr>
                                    </p:animEffect>
                                  </p:childTnLst>
                                </p:cTn>
                              </p:par>
                              <p:par>
                                <p:cTn id="323" presetID="22" presetClass="entr" presetSubtype="4" fill="hold" nodeType="withEffect">
                                  <p:stCondLst>
                                    <p:cond delay="0"/>
                                  </p:stCondLst>
                                  <p:childTnLst>
                                    <p:set>
                                      <p:cBhvr>
                                        <p:cTn id="324" dur="1" fill="hold">
                                          <p:stCondLst>
                                            <p:cond delay="0"/>
                                          </p:stCondLst>
                                        </p:cTn>
                                        <p:tgtEl>
                                          <p:spTgt spid="559"/>
                                        </p:tgtEl>
                                        <p:attrNameLst>
                                          <p:attrName>style.visibility</p:attrName>
                                        </p:attrNameLst>
                                      </p:cBhvr>
                                      <p:to>
                                        <p:strVal val="visible"/>
                                      </p:to>
                                    </p:set>
                                    <p:animEffect transition="in" filter="wipe(down)">
                                      <p:cBhvr>
                                        <p:cTn id="325" dur="50"/>
                                        <p:tgtEl>
                                          <p:spTgt spid="559"/>
                                        </p:tgtEl>
                                      </p:cBhvr>
                                    </p:animEffect>
                                  </p:childTnLst>
                                </p:cTn>
                              </p:par>
                              <p:par>
                                <p:cTn id="326" presetID="22" presetClass="entr" presetSubtype="4" fill="hold" nodeType="withEffect">
                                  <p:stCondLst>
                                    <p:cond delay="0"/>
                                  </p:stCondLst>
                                  <p:childTnLst>
                                    <p:set>
                                      <p:cBhvr>
                                        <p:cTn id="327" dur="1" fill="hold">
                                          <p:stCondLst>
                                            <p:cond delay="0"/>
                                          </p:stCondLst>
                                        </p:cTn>
                                        <p:tgtEl>
                                          <p:spTgt spid="560"/>
                                        </p:tgtEl>
                                        <p:attrNameLst>
                                          <p:attrName>style.visibility</p:attrName>
                                        </p:attrNameLst>
                                      </p:cBhvr>
                                      <p:to>
                                        <p:strVal val="visible"/>
                                      </p:to>
                                    </p:set>
                                    <p:animEffect transition="in" filter="wipe(down)">
                                      <p:cBhvr>
                                        <p:cTn id="328" dur="50"/>
                                        <p:tgtEl>
                                          <p:spTgt spid="560"/>
                                        </p:tgtEl>
                                      </p:cBhvr>
                                    </p:animEffect>
                                  </p:childTnLst>
                                </p:cTn>
                              </p:par>
                              <p:par>
                                <p:cTn id="329" presetID="55" presetClass="entr" presetSubtype="0" fill="hold" grpId="0" nodeType="withEffect">
                                  <p:stCondLst>
                                    <p:cond delay="0"/>
                                  </p:stCondLst>
                                  <p:childTnLst>
                                    <p:set>
                                      <p:cBhvr>
                                        <p:cTn id="330" dur="1" fill="hold">
                                          <p:stCondLst>
                                            <p:cond delay="0"/>
                                          </p:stCondLst>
                                        </p:cTn>
                                        <p:tgtEl>
                                          <p:spTgt spid="593"/>
                                        </p:tgtEl>
                                        <p:attrNameLst>
                                          <p:attrName>style.visibility</p:attrName>
                                        </p:attrNameLst>
                                      </p:cBhvr>
                                      <p:to>
                                        <p:strVal val="visible"/>
                                      </p:to>
                                    </p:set>
                                    <p:anim calcmode="lin" valueType="num">
                                      <p:cBhvr>
                                        <p:cTn id="331" dur="50" fill="hold"/>
                                        <p:tgtEl>
                                          <p:spTgt spid="593"/>
                                        </p:tgtEl>
                                        <p:attrNameLst>
                                          <p:attrName>ppt_w</p:attrName>
                                        </p:attrNameLst>
                                      </p:cBhvr>
                                      <p:tavLst>
                                        <p:tav tm="0">
                                          <p:val>
                                            <p:strVal val="#ppt_w*0.70"/>
                                          </p:val>
                                        </p:tav>
                                        <p:tav tm="100000">
                                          <p:val>
                                            <p:strVal val="#ppt_w"/>
                                          </p:val>
                                        </p:tav>
                                      </p:tavLst>
                                    </p:anim>
                                    <p:anim calcmode="lin" valueType="num">
                                      <p:cBhvr>
                                        <p:cTn id="332" dur="50" fill="hold"/>
                                        <p:tgtEl>
                                          <p:spTgt spid="593"/>
                                        </p:tgtEl>
                                        <p:attrNameLst>
                                          <p:attrName>ppt_h</p:attrName>
                                        </p:attrNameLst>
                                      </p:cBhvr>
                                      <p:tavLst>
                                        <p:tav tm="0">
                                          <p:val>
                                            <p:strVal val="#ppt_h"/>
                                          </p:val>
                                        </p:tav>
                                        <p:tav tm="100000">
                                          <p:val>
                                            <p:strVal val="#ppt_h"/>
                                          </p:val>
                                        </p:tav>
                                      </p:tavLst>
                                    </p:anim>
                                    <p:animEffect transition="in" filter="fade">
                                      <p:cBhvr>
                                        <p:cTn id="333" dur="50"/>
                                        <p:tgtEl>
                                          <p:spTgt spid="593"/>
                                        </p:tgtEl>
                                      </p:cBhvr>
                                    </p:animEffect>
                                  </p:childTnLst>
                                </p:cTn>
                              </p:par>
                            </p:childTnLst>
                          </p:cTn>
                        </p:par>
                        <p:par>
                          <p:cTn id="334" fill="hold">
                            <p:stCondLst>
                              <p:cond delay="2350"/>
                            </p:stCondLst>
                            <p:childTnLst>
                              <p:par>
                                <p:cTn id="335" presetID="22" presetClass="entr" presetSubtype="8" fill="hold" nodeType="afterEffect">
                                  <p:stCondLst>
                                    <p:cond delay="0"/>
                                  </p:stCondLst>
                                  <p:childTnLst>
                                    <p:set>
                                      <p:cBhvr>
                                        <p:cTn id="336" dur="1" fill="hold">
                                          <p:stCondLst>
                                            <p:cond delay="0"/>
                                          </p:stCondLst>
                                        </p:cTn>
                                        <p:tgtEl>
                                          <p:spTgt spid="561"/>
                                        </p:tgtEl>
                                        <p:attrNameLst>
                                          <p:attrName>style.visibility</p:attrName>
                                        </p:attrNameLst>
                                      </p:cBhvr>
                                      <p:to>
                                        <p:strVal val="visible"/>
                                      </p:to>
                                    </p:set>
                                    <p:animEffect transition="in" filter="wipe(left)">
                                      <p:cBhvr>
                                        <p:cTn id="337" dur="50"/>
                                        <p:tgtEl>
                                          <p:spTgt spid="561"/>
                                        </p:tgtEl>
                                      </p:cBhvr>
                                    </p:animEffect>
                                  </p:childTnLst>
                                </p:cTn>
                              </p:par>
                            </p:childTnLst>
                          </p:cTn>
                        </p:par>
                        <p:par>
                          <p:cTn id="338" fill="hold">
                            <p:stCondLst>
                              <p:cond delay="2400"/>
                            </p:stCondLst>
                            <p:childTnLst>
                              <p:par>
                                <p:cTn id="339" presetID="22" presetClass="entr" presetSubtype="8" fill="hold" nodeType="afterEffect">
                                  <p:stCondLst>
                                    <p:cond delay="0"/>
                                  </p:stCondLst>
                                  <p:childTnLst>
                                    <p:set>
                                      <p:cBhvr>
                                        <p:cTn id="340" dur="1" fill="hold">
                                          <p:stCondLst>
                                            <p:cond delay="0"/>
                                          </p:stCondLst>
                                        </p:cTn>
                                        <p:tgtEl>
                                          <p:spTgt spid="562"/>
                                        </p:tgtEl>
                                        <p:attrNameLst>
                                          <p:attrName>style.visibility</p:attrName>
                                        </p:attrNameLst>
                                      </p:cBhvr>
                                      <p:to>
                                        <p:strVal val="visible"/>
                                      </p:to>
                                    </p:set>
                                    <p:animEffect transition="in" filter="wipe(left)">
                                      <p:cBhvr>
                                        <p:cTn id="341" dur="50"/>
                                        <p:tgtEl>
                                          <p:spTgt spid="562"/>
                                        </p:tgtEl>
                                      </p:cBhvr>
                                    </p:animEffect>
                                  </p:childTnLst>
                                </p:cTn>
                              </p:par>
                            </p:childTnLst>
                          </p:cTn>
                        </p:par>
                        <p:par>
                          <p:cTn id="342" fill="hold">
                            <p:stCondLst>
                              <p:cond delay="2450"/>
                            </p:stCondLst>
                            <p:childTnLst>
                              <p:par>
                                <p:cTn id="343" presetID="22" presetClass="entr" presetSubtype="8" fill="hold" nodeType="afterEffect">
                                  <p:stCondLst>
                                    <p:cond delay="0"/>
                                  </p:stCondLst>
                                  <p:childTnLst>
                                    <p:set>
                                      <p:cBhvr>
                                        <p:cTn id="344" dur="1" fill="hold">
                                          <p:stCondLst>
                                            <p:cond delay="0"/>
                                          </p:stCondLst>
                                        </p:cTn>
                                        <p:tgtEl>
                                          <p:spTgt spid="563"/>
                                        </p:tgtEl>
                                        <p:attrNameLst>
                                          <p:attrName>style.visibility</p:attrName>
                                        </p:attrNameLst>
                                      </p:cBhvr>
                                      <p:to>
                                        <p:strVal val="visible"/>
                                      </p:to>
                                    </p:set>
                                    <p:animEffect transition="in" filter="wipe(left)">
                                      <p:cBhvr>
                                        <p:cTn id="345" dur="50"/>
                                        <p:tgtEl>
                                          <p:spTgt spid="563"/>
                                        </p:tgtEl>
                                      </p:cBhvr>
                                    </p:animEffect>
                                  </p:childTnLst>
                                </p:cTn>
                              </p:par>
                            </p:childTnLst>
                          </p:cTn>
                        </p:par>
                        <p:par>
                          <p:cTn id="346" fill="hold">
                            <p:stCondLst>
                              <p:cond delay="2500"/>
                            </p:stCondLst>
                            <p:childTnLst>
                              <p:par>
                                <p:cTn id="347" presetID="22" presetClass="entr" presetSubtype="8" fill="hold" nodeType="afterEffect">
                                  <p:stCondLst>
                                    <p:cond delay="0"/>
                                  </p:stCondLst>
                                  <p:childTnLst>
                                    <p:set>
                                      <p:cBhvr>
                                        <p:cTn id="348" dur="1" fill="hold">
                                          <p:stCondLst>
                                            <p:cond delay="0"/>
                                          </p:stCondLst>
                                        </p:cTn>
                                        <p:tgtEl>
                                          <p:spTgt spid="564"/>
                                        </p:tgtEl>
                                        <p:attrNameLst>
                                          <p:attrName>style.visibility</p:attrName>
                                        </p:attrNameLst>
                                      </p:cBhvr>
                                      <p:to>
                                        <p:strVal val="visible"/>
                                      </p:to>
                                    </p:set>
                                    <p:animEffect transition="in" filter="wipe(left)">
                                      <p:cBhvr>
                                        <p:cTn id="349" dur="50"/>
                                        <p:tgtEl>
                                          <p:spTgt spid="564"/>
                                        </p:tgtEl>
                                      </p:cBhvr>
                                    </p:animEffect>
                                  </p:childTnLst>
                                </p:cTn>
                              </p:par>
                              <p:par>
                                <p:cTn id="350" presetID="55" presetClass="entr" presetSubtype="0" fill="hold" grpId="0" nodeType="withEffect">
                                  <p:stCondLst>
                                    <p:cond delay="0"/>
                                  </p:stCondLst>
                                  <p:childTnLst>
                                    <p:set>
                                      <p:cBhvr>
                                        <p:cTn id="351" dur="1" fill="hold">
                                          <p:stCondLst>
                                            <p:cond delay="0"/>
                                          </p:stCondLst>
                                        </p:cTn>
                                        <p:tgtEl>
                                          <p:spTgt spid="594"/>
                                        </p:tgtEl>
                                        <p:attrNameLst>
                                          <p:attrName>style.visibility</p:attrName>
                                        </p:attrNameLst>
                                      </p:cBhvr>
                                      <p:to>
                                        <p:strVal val="visible"/>
                                      </p:to>
                                    </p:set>
                                    <p:anim calcmode="lin" valueType="num">
                                      <p:cBhvr>
                                        <p:cTn id="352" dur="50" fill="hold"/>
                                        <p:tgtEl>
                                          <p:spTgt spid="594"/>
                                        </p:tgtEl>
                                        <p:attrNameLst>
                                          <p:attrName>ppt_w</p:attrName>
                                        </p:attrNameLst>
                                      </p:cBhvr>
                                      <p:tavLst>
                                        <p:tav tm="0">
                                          <p:val>
                                            <p:strVal val="#ppt_w*0.70"/>
                                          </p:val>
                                        </p:tav>
                                        <p:tav tm="100000">
                                          <p:val>
                                            <p:strVal val="#ppt_w"/>
                                          </p:val>
                                        </p:tav>
                                      </p:tavLst>
                                    </p:anim>
                                    <p:anim calcmode="lin" valueType="num">
                                      <p:cBhvr>
                                        <p:cTn id="353" dur="50" fill="hold"/>
                                        <p:tgtEl>
                                          <p:spTgt spid="594"/>
                                        </p:tgtEl>
                                        <p:attrNameLst>
                                          <p:attrName>ppt_h</p:attrName>
                                        </p:attrNameLst>
                                      </p:cBhvr>
                                      <p:tavLst>
                                        <p:tav tm="0">
                                          <p:val>
                                            <p:strVal val="#ppt_h"/>
                                          </p:val>
                                        </p:tav>
                                        <p:tav tm="100000">
                                          <p:val>
                                            <p:strVal val="#ppt_h"/>
                                          </p:val>
                                        </p:tav>
                                      </p:tavLst>
                                    </p:anim>
                                    <p:animEffect transition="in" filter="fade">
                                      <p:cBhvr>
                                        <p:cTn id="354" dur="50"/>
                                        <p:tgtEl>
                                          <p:spTgt spid="594"/>
                                        </p:tgtEl>
                                      </p:cBhvr>
                                    </p:animEffect>
                                  </p:childTnLst>
                                </p:cTn>
                              </p:par>
                              <p:par>
                                <p:cTn id="355" presetID="22" presetClass="entr" presetSubtype="4" fill="hold" nodeType="withEffect">
                                  <p:stCondLst>
                                    <p:cond delay="0"/>
                                  </p:stCondLst>
                                  <p:childTnLst>
                                    <p:set>
                                      <p:cBhvr>
                                        <p:cTn id="356" dur="1" fill="hold">
                                          <p:stCondLst>
                                            <p:cond delay="0"/>
                                          </p:stCondLst>
                                        </p:cTn>
                                        <p:tgtEl>
                                          <p:spTgt spid="565"/>
                                        </p:tgtEl>
                                        <p:attrNameLst>
                                          <p:attrName>style.visibility</p:attrName>
                                        </p:attrNameLst>
                                      </p:cBhvr>
                                      <p:to>
                                        <p:strVal val="visible"/>
                                      </p:to>
                                    </p:set>
                                    <p:animEffect transition="in" filter="wipe(down)">
                                      <p:cBhvr>
                                        <p:cTn id="357" dur="50"/>
                                        <p:tgtEl>
                                          <p:spTgt spid="565"/>
                                        </p:tgtEl>
                                      </p:cBhvr>
                                    </p:animEffect>
                                  </p:childTnLst>
                                </p:cTn>
                              </p:par>
                              <p:par>
                                <p:cTn id="358" presetID="22" presetClass="entr" presetSubtype="4" fill="hold" nodeType="withEffect">
                                  <p:stCondLst>
                                    <p:cond delay="0"/>
                                  </p:stCondLst>
                                  <p:childTnLst>
                                    <p:set>
                                      <p:cBhvr>
                                        <p:cTn id="359" dur="1" fill="hold">
                                          <p:stCondLst>
                                            <p:cond delay="0"/>
                                          </p:stCondLst>
                                        </p:cTn>
                                        <p:tgtEl>
                                          <p:spTgt spid="566"/>
                                        </p:tgtEl>
                                        <p:attrNameLst>
                                          <p:attrName>style.visibility</p:attrName>
                                        </p:attrNameLst>
                                      </p:cBhvr>
                                      <p:to>
                                        <p:strVal val="visible"/>
                                      </p:to>
                                    </p:set>
                                    <p:animEffect transition="in" filter="wipe(down)">
                                      <p:cBhvr>
                                        <p:cTn id="360" dur="50"/>
                                        <p:tgtEl>
                                          <p:spTgt spid="566"/>
                                        </p:tgtEl>
                                      </p:cBhvr>
                                    </p:animEffect>
                                  </p:childTnLst>
                                </p:cTn>
                              </p:par>
                              <p:par>
                                <p:cTn id="361" presetID="22" presetClass="entr" presetSubtype="4" fill="hold" nodeType="withEffect">
                                  <p:stCondLst>
                                    <p:cond delay="0"/>
                                  </p:stCondLst>
                                  <p:childTnLst>
                                    <p:set>
                                      <p:cBhvr>
                                        <p:cTn id="362" dur="1" fill="hold">
                                          <p:stCondLst>
                                            <p:cond delay="0"/>
                                          </p:stCondLst>
                                        </p:cTn>
                                        <p:tgtEl>
                                          <p:spTgt spid="567"/>
                                        </p:tgtEl>
                                        <p:attrNameLst>
                                          <p:attrName>style.visibility</p:attrName>
                                        </p:attrNameLst>
                                      </p:cBhvr>
                                      <p:to>
                                        <p:strVal val="visible"/>
                                      </p:to>
                                    </p:set>
                                    <p:animEffect transition="in" filter="wipe(down)">
                                      <p:cBhvr>
                                        <p:cTn id="363" dur="50"/>
                                        <p:tgtEl>
                                          <p:spTgt spid="567"/>
                                        </p:tgtEl>
                                      </p:cBhvr>
                                    </p:animEffect>
                                  </p:childTnLst>
                                </p:cTn>
                              </p:par>
                              <p:par>
                                <p:cTn id="364" presetID="22" presetClass="entr" presetSubtype="4" fill="hold" nodeType="withEffect">
                                  <p:stCondLst>
                                    <p:cond delay="0"/>
                                  </p:stCondLst>
                                  <p:childTnLst>
                                    <p:set>
                                      <p:cBhvr>
                                        <p:cTn id="365" dur="1" fill="hold">
                                          <p:stCondLst>
                                            <p:cond delay="0"/>
                                          </p:stCondLst>
                                        </p:cTn>
                                        <p:tgtEl>
                                          <p:spTgt spid="568"/>
                                        </p:tgtEl>
                                        <p:attrNameLst>
                                          <p:attrName>style.visibility</p:attrName>
                                        </p:attrNameLst>
                                      </p:cBhvr>
                                      <p:to>
                                        <p:strVal val="visible"/>
                                      </p:to>
                                    </p:set>
                                    <p:animEffect transition="in" filter="wipe(down)">
                                      <p:cBhvr>
                                        <p:cTn id="366" dur="50"/>
                                        <p:tgtEl>
                                          <p:spTgt spid="568"/>
                                        </p:tgtEl>
                                      </p:cBhvr>
                                    </p:animEffect>
                                  </p:childTnLst>
                                </p:cTn>
                              </p:par>
                            </p:childTnLst>
                          </p:cTn>
                        </p:par>
                        <p:par>
                          <p:cTn id="367" fill="hold">
                            <p:stCondLst>
                              <p:cond delay="2550"/>
                            </p:stCondLst>
                            <p:childTnLst>
                              <p:par>
                                <p:cTn id="368" presetID="22" presetClass="entr" presetSubtype="4" fill="hold" nodeType="afterEffect">
                                  <p:stCondLst>
                                    <p:cond delay="0"/>
                                  </p:stCondLst>
                                  <p:childTnLst>
                                    <p:set>
                                      <p:cBhvr>
                                        <p:cTn id="369" dur="1" fill="hold">
                                          <p:stCondLst>
                                            <p:cond delay="0"/>
                                          </p:stCondLst>
                                        </p:cTn>
                                        <p:tgtEl>
                                          <p:spTgt spid="595"/>
                                        </p:tgtEl>
                                        <p:attrNameLst>
                                          <p:attrName>style.visibility</p:attrName>
                                        </p:attrNameLst>
                                      </p:cBhvr>
                                      <p:to>
                                        <p:strVal val="visible"/>
                                      </p:to>
                                    </p:set>
                                    <p:animEffect transition="in" filter="wipe(down)">
                                      <p:cBhvr>
                                        <p:cTn id="370" dur="50"/>
                                        <p:tgtEl>
                                          <p:spTgt spid="595"/>
                                        </p:tgtEl>
                                      </p:cBhvr>
                                    </p:animEffect>
                                  </p:childTnLst>
                                </p:cTn>
                              </p:par>
                            </p:childTnLst>
                          </p:cTn>
                        </p:par>
                        <p:par>
                          <p:cTn id="371" fill="hold">
                            <p:stCondLst>
                              <p:cond delay="2600"/>
                            </p:stCondLst>
                            <p:childTnLst>
                              <p:par>
                                <p:cTn id="372" presetID="22" presetClass="entr" presetSubtype="4" fill="hold" nodeType="afterEffect">
                                  <p:stCondLst>
                                    <p:cond delay="0"/>
                                  </p:stCondLst>
                                  <p:childTnLst>
                                    <p:set>
                                      <p:cBhvr>
                                        <p:cTn id="373" dur="1" fill="hold">
                                          <p:stCondLst>
                                            <p:cond delay="0"/>
                                          </p:stCondLst>
                                        </p:cTn>
                                        <p:tgtEl>
                                          <p:spTgt spid="596"/>
                                        </p:tgtEl>
                                        <p:attrNameLst>
                                          <p:attrName>style.visibility</p:attrName>
                                        </p:attrNameLst>
                                      </p:cBhvr>
                                      <p:to>
                                        <p:strVal val="visible"/>
                                      </p:to>
                                    </p:set>
                                    <p:animEffect transition="in" filter="wipe(down)">
                                      <p:cBhvr>
                                        <p:cTn id="374" dur="50"/>
                                        <p:tgtEl>
                                          <p:spTgt spid="596"/>
                                        </p:tgtEl>
                                      </p:cBhvr>
                                    </p:animEffect>
                                  </p:childTnLst>
                                </p:cTn>
                              </p:par>
                            </p:childTnLst>
                          </p:cTn>
                        </p:par>
                        <p:par>
                          <p:cTn id="375" fill="hold">
                            <p:stCondLst>
                              <p:cond delay="2650"/>
                            </p:stCondLst>
                            <p:childTnLst>
                              <p:par>
                                <p:cTn id="376" presetID="22" presetClass="entr" presetSubtype="4" fill="hold" nodeType="afterEffect">
                                  <p:stCondLst>
                                    <p:cond delay="0"/>
                                  </p:stCondLst>
                                  <p:childTnLst>
                                    <p:set>
                                      <p:cBhvr>
                                        <p:cTn id="377" dur="1" fill="hold">
                                          <p:stCondLst>
                                            <p:cond delay="0"/>
                                          </p:stCondLst>
                                        </p:cTn>
                                        <p:tgtEl>
                                          <p:spTgt spid="597"/>
                                        </p:tgtEl>
                                        <p:attrNameLst>
                                          <p:attrName>style.visibility</p:attrName>
                                        </p:attrNameLst>
                                      </p:cBhvr>
                                      <p:to>
                                        <p:strVal val="visible"/>
                                      </p:to>
                                    </p:set>
                                    <p:animEffect transition="in" filter="wipe(down)">
                                      <p:cBhvr>
                                        <p:cTn id="378" dur="50"/>
                                        <p:tgtEl>
                                          <p:spTgt spid="597"/>
                                        </p:tgtEl>
                                      </p:cBhvr>
                                    </p:animEffect>
                                  </p:childTnLst>
                                </p:cTn>
                              </p:par>
                            </p:childTnLst>
                          </p:cTn>
                        </p:par>
                        <p:par>
                          <p:cTn id="379" fill="hold">
                            <p:stCondLst>
                              <p:cond delay="2700"/>
                            </p:stCondLst>
                            <p:childTnLst>
                              <p:par>
                                <p:cTn id="380" presetID="22" presetClass="entr" presetSubtype="4" fill="hold" nodeType="afterEffect">
                                  <p:stCondLst>
                                    <p:cond delay="0"/>
                                  </p:stCondLst>
                                  <p:childTnLst>
                                    <p:set>
                                      <p:cBhvr>
                                        <p:cTn id="381" dur="1" fill="hold">
                                          <p:stCondLst>
                                            <p:cond delay="0"/>
                                          </p:stCondLst>
                                        </p:cTn>
                                        <p:tgtEl>
                                          <p:spTgt spid="598"/>
                                        </p:tgtEl>
                                        <p:attrNameLst>
                                          <p:attrName>style.visibility</p:attrName>
                                        </p:attrNameLst>
                                      </p:cBhvr>
                                      <p:to>
                                        <p:strVal val="visible"/>
                                      </p:to>
                                    </p:set>
                                    <p:animEffect transition="in" filter="wipe(down)">
                                      <p:cBhvr>
                                        <p:cTn id="382" dur="50"/>
                                        <p:tgtEl>
                                          <p:spTgt spid="598"/>
                                        </p:tgtEl>
                                      </p:cBhvr>
                                    </p:animEffect>
                                  </p:childTnLst>
                                </p:cTn>
                              </p:par>
                              <p:par>
                                <p:cTn id="383" presetID="22" presetClass="entr" presetSubtype="4" fill="hold" nodeType="withEffect">
                                  <p:stCondLst>
                                    <p:cond delay="0"/>
                                  </p:stCondLst>
                                  <p:childTnLst>
                                    <p:set>
                                      <p:cBhvr>
                                        <p:cTn id="384" dur="1" fill="hold">
                                          <p:stCondLst>
                                            <p:cond delay="0"/>
                                          </p:stCondLst>
                                        </p:cTn>
                                        <p:tgtEl>
                                          <p:spTgt spid="599"/>
                                        </p:tgtEl>
                                        <p:attrNameLst>
                                          <p:attrName>style.visibility</p:attrName>
                                        </p:attrNameLst>
                                      </p:cBhvr>
                                      <p:to>
                                        <p:strVal val="visible"/>
                                      </p:to>
                                    </p:set>
                                    <p:animEffect transition="in" filter="wipe(down)">
                                      <p:cBhvr>
                                        <p:cTn id="385" dur="50"/>
                                        <p:tgtEl>
                                          <p:spTgt spid="599"/>
                                        </p:tgtEl>
                                      </p:cBhvr>
                                    </p:animEffect>
                                  </p:childTnLst>
                                </p:cTn>
                              </p:par>
                              <p:par>
                                <p:cTn id="386" presetID="22" presetClass="entr" presetSubtype="4" fill="hold" nodeType="withEffect">
                                  <p:stCondLst>
                                    <p:cond delay="0"/>
                                  </p:stCondLst>
                                  <p:childTnLst>
                                    <p:set>
                                      <p:cBhvr>
                                        <p:cTn id="387" dur="1" fill="hold">
                                          <p:stCondLst>
                                            <p:cond delay="0"/>
                                          </p:stCondLst>
                                        </p:cTn>
                                        <p:tgtEl>
                                          <p:spTgt spid="600"/>
                                        </p:tgtEl>
                                        <p:attrNameLst>
                                          <p:attrName>style.visibility</p:attrName>
                                        </p:attrNameLst>
                                      </p:cBhvr>
                                      <p:to>
                                        <p:strVal val="visible"/>
                                      </p:to>
                                    </p:set>
                                    <p:animEffect transition="in" filter="wipe(down)">
                                      <p:cBhvr>
                                        <p:cTn id="388" dur="50"/>
                                        <p:tgtEl>
                                          <p:spTgt spid="600"/>
                                        </p:tgtEl>
                                      </p:cBhvr>
                                    </p:animEffect>
                                  </p:childTnLst>
                                </p:cTn>
                              </p:par>
                              <p:par>
                                <p:cTn id="389" presetID="22" presetClass="entr" presetSubtype="4" fill="hold" nodeType="withEffect">
                                  <p:stCondLst>
                                    <p:cond delay="0"/>
                                  </p:stCondLst>
                                  <p:childTnLst>
                                    <p:set>
                                      <p:cBhvr>
                                        <p:cTn id="390" dur="1" fill="hold">
                                          <p:stCondLst>
                                            <p:cond delay="0"/>
                                          </p:stCondLst>
                                        </p:cTn>
                                        <p:tgtEl>
                                          <p:spTgt spid="601"/>
                                        </p:tgtEl>
                                        <p:attrNameLst>
                                          <p:attrName>style.visibility</p:attrName>
                                        </p:attrNameLst>
                                      </p:cBhvr>
                                      <p:to>
                                        <p:strVal val="visible"/>
                                      </p:to>
                                    </p:set>
                                    <p:animEffect transition="in" filter="wipe(down)">
                                      <p:cBhvr>
                                        <p:cTn id="391" dur="50"/>
                                        <p:tgtEl>
                                          <p:spTgt spid="601"/>
                                        </p:tgtEl>
                                      </p:cBhvr>
                                    </p:animEffect>
                                  </p:childTnLst>
                                </p:cTn>
                              </p:par>
                              <p:par>
                                <p:cTn id="392" presetID="22" presetClass="entr" presetSubtype="4" fill="hold" nodeType="withEffect">
                                  <p:stCondLst>
                                    <p:cond delay="0"/>
                                  </p:stCondLst>
                                  <p:childTnLst>
                                    <p:set>
                                      <p:cBhvr>
                                        <p:cTn id="393" dur="1" fill="hold">
                                          <p:stCondLst>
                                            <p:cond delay="0"/>
                                          </p:stCondLst>
                                        </p:cTn>
                                        <p:tgtEl>
                                          <p:spTgt spid="602"/>
                                        </p:tgtEl>
                                        <p:attrNameLst>
                                          <p:attrName>style.visibility</p:attrName>
                                        </p:attrNameLst>
                                      </p:cBhvr>
                                      <p:to>
                                        <p:strVal val="visible"/>
                                      </p:to>
                                    </p:set>
                                    <p:animEffect transition="in" filter="wipe(down)">
                                      <p:cBhvr>
                                        <p:cTn id="394" dur="50"/>
                                        <p:tgtEl>
                                          <p:spTgt spid="602"/>
                                        </p:tgtEl>
                                      </p:cBhvr>
                                    </p:animEffect>
                                  </p:childTnLst>
                                </p:cTn>
                              </p:par>
                              <p:par>
                                <p:cTn id="395" presetID="22" presetClass="entr" presetSubtype="4" fill="hold" nodeType="withEffect">
                                  <p:stCondLst>
                                    <p:cond delay="0"/>
                                  </p:stCondLst>
                                  <p:childTnLst>
                                    <p:set>
                                      <p:cBhvr>
                                        <p:cTn id="396" dur="1" fill="hold">
                                          <p:stCondLst>
                                            <p:cond delay="0"/>
                                          </p:stCondLst>
                                        </p:cTn>
                                        <p:tgtEl>
                                          <p:spTgt spid="603"/>
                                        </p:tgtEl>
                                        <p:attrNameLst>
                                          <p:attrName>style.visibility</p:attrName>
                                        </p:attrNameLst>
                                      </p:cBhvr>
                                      <p:to>
                                        <p:strVal val="visible"/>
                                      </p:to>
                                    </p:set>
                                    <p:animEffect transition="in" filter="wipe(down)">
                                      <p:cBhvr>
                                        <p:cTn id="397" dur="5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animBg="1"/>
      <p:bldP spid="570" grpId="0" animBg="1"/>
      <p:bldP spid="571"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8B8-3E16-4443-88CF-BCC7E0A20207}"/>
              </a:ext>
            </a:extLst>
          </p:cNvPr>
          <p:cNvSpPr>
            <a:spLocks noGrp="1"/>
          </p:cNvSpPr>
          <p:nvPr>
            <p:ph type="title"/>
          </p:nvPr>
        </p:nvSpPr>
        <p:spPr>
          <a:xfrm>
            <a:off x="426424" y="440495"/>
            <a:ext cx="11336039" cy="758022"/>
          </a:xfrm>
        </p:spPr>
        <p:txBody>
          <a:bodyPr/>
          <a:lstStyle/>
          <a:p>
            <a:r>
              <a:rPr lang="en-US"/>
              <a:t>Identity is the new control plane</a:t>
            </a:r>
          </a:p>
        </p:txBody>
      </p:sp>
      <p:cxnSp>
        <p:nvCxnSpPr>
          <p:cNvPr id="540" name="Straight Connector 539">
            <a:extLst>
              <a:ext uri="{FF2B5EF4-FFF2-40B4-BE49-F238E27FC236}">
                <a16:creationId xmlns:a16="http://schemas.microsoft.com/office/drawing/2014/main" id="{A8FD63DB-1D40-4C14-BC85-CE9BE67DB27B}"/>
              </a:ext>
            </a:extLst>
          </p:cNvPr>
          <p:cNvCxnSpPr>
            <a:cxnSpLocks/>
            <a:stCxn id="691" idx="1"/>
          </p:cNvCxnSpPr>
          <p:nvPr/>
        </p:nvCxnSpPr>
        <p:spPr>
          <a:xfrm flipH="1" flipV="1">
            <a:off x="6082609" y="3647620"/>
            <a:ext cx="3014467" cy="156342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084F0FDC-447A-44CE-B183-B7281170302E}"/>
              </a:ext>
            </a:extLst>
          </p:cNvPr>
          <p:cNvSpPr/>
          <p:nvPr/>
        </p:nvSpPr>
        <p:spPr bwMode="auto">
          <a:xfrm>
            <a:off x="320070" y="5879635"/>
            <a:ext cx="2187077" cy="744050"/>
          </a:xfrm>
          <a:prstGeom prst="rect">
            <a:avLst/>
          </a:prstGeom>
          <a:noFill/>
        </p:spPr>
        <p:txBody>
          <a:bodyPr wrap="square" rtlCol="0" anchor="ctr">
            <a:spAutoFit/>
          </a:bodyPr>
          <a:lstStyle/>
          <a:p>
            <a:pPr defTabSz="914102" fontAlgn="base">
              <a:lnSpc>
                <a:spcPct val="90000"/>
              </a:lnSpc>
              <a:spcBef>
                <a:spcPct val="0"/>
              </a:spcBef>
              <a:spcAft>
                <a:spcPct val="0"/>
              </a:spcAft>
            </a:pPr>
            <a:r>
              <a:rPr lang="en-US" sz="2353" spc="29">
                <a:gradFill>
                  <a:gsLst>
                    <a:gs pos="0">
                      <a:srgbClr val="353535"/>
                    </a:gs>
                    <a:gs pos="100000">
                      <a:srgbClr val="353535"/>
                    </a:gs>
                  </a:gsLst>
                  <a:lin ang="5400000" scaled="0"/>
                </a:gradFill>
                <a:latin typeface="Segoe UI Semilight"/>
                <a:cs typeface="Segoe UI" pitchFamily="34" charset="0"/>
              </a:rPr>
              <a:t>On-premises</a:t>
            </a:r>
            <a:br>
              <a:rPr lang="en-US" sz="2353" spc="29">
                <a:gradFill>
                  <a:gsLst>
                    <a:gs pos="0">
                      <a:srgbClr val="353535"/>
                    </a:gs>
                    <a:gs pos="100000">
                      <a:srgbClr val="353535"/>
                    </a:gs>
                  </a:gsLst>
                  <a:lin ang="5400000" scaled="0"/>
                </a:gradFill>
                <a:latin typeface="Segoe UI Semilight"/>
                <a:cs typeface="Segoe UI" pitchFamily="34" charset="0"/>
              </a:rPr>
            </a:br>
            <a:r>
              <a:rPr lang="en-US" sz="2353" spc="29">
                <a:gradFill>
                  <a:gsLst>
                    <a:gs pos="0">
                      <a:srgbClr val="353535"/>
                    </a:gs>
                    <a:gs pos="100000">
                      <a:srgbClr val="353535"/>
                    </a:gs>
                  </a:gsLst>
                  <a:lin ang="5400000" scaled="0"/>
                </a:gradFill>
                <a:latin typeface="Segoe UI Semilight"/>
                <a:cs typeface="Segoe UI" pitchFamily="34" charset="0"/>
              </a:rPr>
              <a:t>&amp; web apps</a:t>
            </a:r>
          </a:p>
        </p:txBody>
      </p:sp>
      <p:grpSp>
        <p:nvGrpSpPr>
          <p:cNvPr id="543" name="Group 207">
            <a:extLst>
              <a:ext uri="{FF2B5EF4-FFF2-40B4-BE49-F238E27FC236}">
                <a16:creationId xmlns:a16="http://schemas.microsoft.com/office/drawing/2014/main" id="{2234D61A-171D-47ED-8029-C4915D93D1D5}"/>
              </a:ext>
            </a:extLst>
          </p:cNvPr>
          <p:cNvGrpSpPr>
            <a:grpSpLocks noChangeAspect="1"/>
          </p:cNvGrpSpPr>
          <p:nvPr/>
        </p:nvGrpSpPr>
        <p:grpSpPr bwMode="auto">
          <a:xfrm>
            <a:off x="842997" y="5061808"/>
            <a:ext cx="743588" cy="723552"/>
            <a:chOff x="3750" y="2040"/>
            <a:chExt cx="334" cy="325"/>
          </a:xfrm>
          <a:solidFill>
            <a:srgbClr val="0078D7"/>
          </a:solidFill>
        </p:grpSpPr>
        <p:sp>
          <p:nvSpPr>
            <p:cNvPr id="545" name="Rectangle 208">
              <a:extLst>
                <a:ext uri="{FF2B5EF4-FFF2-40B4-BE49-F238E27FC236}">
                  <a16:creationId xmlns:a16="http://schemas.microsoft.com/office/drawing/2014/main" id="{92B34291-E13D-466C-AAB6-A521BC80760F}"/>
                </a:ext>
              </a:extLst>
            </p:cNvPr>
            <p:cNvSpPr>
              <a:spLocks noChangeArrowheads="1"/>
            </p:cNvSpPr>
            <p:nvPr/>
          </p:nvSpPr>
          <p:spPr bwMode="auto">
            <a:xfrm>
              <a:off x="3860" y="2071"/>
              <a:ext cx="150" cy="294"/>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46" name="Freeform 209">
              <a:extLst>
                <a:ext uri="{FF2B5EF4-FFF2-40B4-BE49-F238E27FC236}">
                  <a16:creationId xmlns:a16="http://schemas.microsoft.com/office/drawing/2014/main" id="{B01B6CBD-A04E-44E6-A4C6-4A9D38676F73}"/>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48" name="Freeform 210">
              <a:extLst>
                <a:ext uri="{FF2B5EF4-FFF2-40B4-BE49-F238E27FC236}">
                  <a16:creationId xmlns:a16="http://schemas.microsoft.com/office/drawing/2014/main" id="{064DF450-8FEF-448B-9C82-F283F86F7CC9}"/>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49" name="Freeform 211">
              <a:extLst>
                <a:ext uri="{FF2B5EF4-FFF2-40B4-BE49-F238E27FC236}">
                  <a16:creationId xmlns:a16="http://schemas.microsoft.com/office/drawing/2014/main" id="{A583F62D-264B-4249-BAAC-1418D5F710E3}"/>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1" name="Rectangle 212">
              <a:extLst>
                <a:ext uri="{FF2B5EF4-FFF2-40B4-BE49-F238E27FC236}">
                  <a16:creationId xmlns:a16="http://schemas.microsoft.com/office/drawing/2014/main" id="{22C14E78-847C-42C2-87C7-78DE40EC99BB}"/>
                </a:ext>
              </a:extLst>
            </p:cNvPr>
            <p:cNvSpPr>
              <a:spLocks noChangeArrowheads="1"/>
            </p:cNvSpPr>
            <p:nvPr/>
          </p:nvSpPr>
          <p:spPr bwMode="auto">
            <a:xfrm>
              <a:off x="3888" y="2040"/>
              <a:ext cx="42" cy="31"/>
            </a:xfrm>
            <a:prstGeom prst="rect">
              <a:avLst/>
            </a:prstGeom>
            <a:solidFill>
              <a:srgbClr val="FFFFFF"/>
            </a:solidFill>
            <a:ln w="15875" cap="flat">
              <a:solidFill>
                <a:srgbClr val="0078D7"/>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2" name="Rectangle 213">
              <a:extLst>
                <a:ext uri="{FF2B5EF4-FFF2-40B4-BE49-F238E27FC236}">
                  <a16:creationId xmlns:a16="http://schemas.microsoft.com/office/drawing/2014/main" id="{730C1C38-F81D-4807-AE9B-9B398FF4A15E}"/>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4" name="Rectangle 214">
              <a:extLst>
                <a:ext uri="{FF2B5EF4-FFF2-40B4-BE49-F238E27FC236}">
                  <a16:creationId xmlns:a16="http://schemas.microsoft.com/office/drawing/2014/main" id="{269EDB5D-C2B0-4BB2-863C-40114D996103}"/>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5" name="Rectangle 215">
              <a:extLst>
                <a:ext uri="{FF2B5EF4-FFF2-40B4-BE49-F238E27FC236}">
                  <a16:creationId xmlns:a16="http://schemas.microsoft.com/office/drawing/2014/main" id="{F1C66291-89FB-4CCA-A0E5-9BC457A56BA2}"/>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6" name="Rectangle 216">
              <a:extLst>
                <a:ext uri="{FF2B5EF4-FFF2-40B4-BE49-F238E27FC236}">
                  <a16:creationId xmlns:a16="http://schemas.microsoft.com/office/drawing/2014/main" id="{31F90A14-3C46-46CF-860C-C52D51621391}"/>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7" name="Rectangle 217">
              <a:extLst>
                <a:ext uri="{FF2B5EF4-FFF2-40B4-BE49-F238E27FC236}">
                  <a16:creationId xmlns:a16="http://schemas.microsoft.com/office/drawing/2014/main" id="{2C7194B6-9E5A-4840-901D-57E002EC7783}"/>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8" name="Rectangle 218">
              <a:extLst>
                <a:ext uri="{FF2B5EF4-FFF2-40B4-BE49-F238E27FC236}">
                  <a16:creationId xmlns:a16="http://schemas.microsoft.com/office/drawing/2014/main" id="{3937E38B-F273-4D69-8C50-CC36C16751E8}"/>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59" name="Rectangle 219">
              <a:extLst>
                <a:ext uri="{FF2B5EF4-FFF2-40B4-BE49-F238E27FC236}">
                  <a16:creationId xmlns:a16="http://schemas.microsoft.com/office/drawing/2014/main" id="{EF75A519-A28E-4296-8657-C99D69386EE8}"/>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0" name="Rectangle 220">
              <a:extLst>
                <a:ext uri="{FF2B5EF4-FFF2-40B4-BE49-F238E27FC236}">
                  <a16:creationId xmlns:a16="http://schemas.microsoft.com/office/drawing/2014/main" id="{23511209-F0FC-456C-B093-4A2C366BD365}"/>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1" name="Rectangle 221">
              <a:extLst>
                <a:ext uri="{FF2B5EF4-FFF2-40B4-BE49-F238E27FC236}">
                  <a16:creationId xmlns:a16="http://schemas.microsoft.com/office/drawing/2014/main" id="{2BDEE30D-F5A8-4C1F-B23D-646D39FF637C}"/>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2" name="Rectangle 222">
              <a:extLst>
                <a:ext uri="{FF2B5EF4-FFF2-40B4-BE49-F238E27FC236}">
                  <a16:creationId xmlns:a16="http://schemas.microsoft.com/office/drawing/2014/main" id="{0B505792-04DD-437E-B7E7-3FFD72DD9EB7}"/>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3" name="Rectangle 223">
              <a:extLst>
                <a:ext uri="{FF2B5EF4-FFF2-40B4-BE49-F238E27FC236}">
                  <a16:creationId xmlns:a16="http://schemas.microsoft.com/office/drawing/2014/main" id="{4AAA2398-EE8D-44B8-9607-500E802867AC}"/>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4" name="Rectangle 224">
              <a:extLst>
                <a:ext uri="{FF2B5EF4-FFF2-40B4-BE49-F238E27FC236}">
                  <a16:creationId xmlns:a16="http://schemas.microsoft.com/office/drawing/2014/main" id="{A238BECC-CF7C-4CB3-BC0C-72D6BC84B06C}"/>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5" name="Rectangle 225">
              <a:extLst>
                <a:ext uri="{FF2B5EF4-FFF2-40B4-BE49-F238E27FC236}">
                  <a16:creationId xmlns:a16="http://schemas.microsoft.com/office/drawing/2014/main" id="{9DED315B-097E-49CA-9216-B8C666FF59C4}"/>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6" name="Rectangle 226">
              <a:extLst>
                <a:ext uri="{FF2B5EF4-FFF2-40B4-BE49-F238E27FC236}">
                  <a16:creationId xmlns:a16="http://schemas.microsoft.com/office/drawing/2014/main" id="{1FA91457-F46A-4F89-8DF9-8806CD01FB95}"/>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7" name="Rectangle 227">
              <a:extLst>
                <a:ext uri="{FF2B5EF4-FFF2-40B4-BE49-F238E27FC236}">
                  <a16:creationId xmlns:a16="http://schemas.microsoft.com/office/drawing/2014/main" id="{CCE329D1-FA91-4F5F-9C12-E2967C9D753F}"/>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8" name="Rectangle 228">
              <a:extLst>
                <a:ext uri="{FF2B5EF4-FFF2-40B4-BE49-F238E27FC236}">
                  <a16:creationId xmlns:a16="http://schemas.microsoft.com/office/drawing/2014/main" id="{42545C40-ED0C-4A8E-BB45-3EBA9147231C}"/>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69" name="Rectangle 229">
              <a:extLst>
                <a:ext uri="{FF2B5EF4-FFF2-40B4-BE49-F238E27FC236}">
                  <a16:creationId xmlns:a16="http://schemas.microsoft.com/office/drawing/2014/main" id="{D1863DF2-D13A-4654-B63A-47EED8A39347}"/>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70" name="Rectangle 230">
              <a:extLst>
                <a:ext uri="{FF2B5EF4-FFF2-40B4-BE49-F238E27FC236}">
                  <a16:creationId xmlns:a16="http://schemas.microsoft.com/office/drawing/2014/main" id="{CB6F92A1-F10D-4E79-9470-FB648AF08892}"/>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71" name="Rectangle 231">
              <a:extLst>
                <a:ext uri="{FF2B5EF4-FFF2-40B4-BE49-F238E27FC236}">
                  <a16:creationId xmlns:a16="http://schemas.microsoft.com/office/drawing/2014/main" id="{5A704569-0ECE-4488-8916-0671B575A145}"/>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72" name="Rectangle 232">
              <a:extLst>
                <a:ext uri="{FF2B5EF4-FFF2-40B4-BE49-F238E27FC236}">
                  <a16:creationId xmlns:a16="http://schemas.microsoft.com/office/drawing/2014/main" id="{83B29A47-FB44-4D93-9D60-1BBCCB919B45}"/>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73" name="Rectangle 233">
              <a:extLst>
                <a:ext uri="{FF2B5EF4-FFF2-40B4-BE49-F238E27FC236}">
                  <a16:creationId xmlns:a16="http://schemas.microsoft.com/office/drawing/2014/main" id="{E5EDDA22-277A-4808-9FC1-3AE7E633ACED}"/>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74" name="Rectangle 234">
              <a:extLst>
                <a:ext uri="{FF2B5EF4-FFF2-40B4-BE49-F238E27FC236}">
                  <a16:creationId xmlns:a16="http://schemas.microsoft.com/office/drawing/2014/main" id="{8EEFDCF1-B895-402C-8E1A-68B3C3D1D7B7}"/>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sp>
          <p:nvSpPr>
            <p:cNvPr id="575" name="Rectangle 235">
              <a:extLst>
                <a:ext uri="{FF2B5EF4-FFF2-40B4-BE49-F238E27FC236}">
                  <a16:creationId xmlns:a16="http://schemas.microsoft.com/office/drawing/2014/main" id="{AA78E51C-561F-4416-9C39-45958675A2D3}"/>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endParaRPr>
            </a:p>
          </p:txBody>
        </p:sp>
      </p:grpSp>
      <p:grpSp>
        <p:nvGrpSpPr>
          <p:cNvPr id="576" name="Group 575">
            <a:extLst>
              <a:ext uri="{FF2B5EF4-FFF2-40B4-BE49-F238E27FC236}">
                <a16:creationId xmlns:a16="http://schemas.microsoft.com/office/drawing/2014/main" id="{CA2776ED-2BD1-42E9-9374-910D331D3F09}"/>
              </a:ext>
            </a:extLst>
          </p:cNvPr>
          <p:cNvGrpSpPr/>
          <p:nvPr/>
        </p:nvGrpSpPr>
        <p:grpSpPr>
          <a:xfrm>
            <a:off x="966051" y="1459525"/>
            <a:ext cx="783610" cy="764214"/>
            <a:chOff x="1411101" y="1343746"/>
            <a:chExt cx="619830" cy="604488"/>
          </a:xfrm>
        </p:grpSpPr>
        <p:sp useBgFill="1">
          <p:nvSpPr>
            <p:cNvPr id="577" name="Oval 576">
              <a:extLst>
                <a:ext uri="{FF2B5EF4-FFF2-40B4-BE49-F238E27FC236}">
                  <a16:creationId xmlns:a16="http://schemas.microsoft.com/office/drawing/2014/main" id="{7F462243-6B61-4B2C-8FAA-44BB3C951240}"/>
                </a:ext>
              </a:extLst>
            </p:cNvPr>
            <p:cNvSpPr/>
            <p:nvPr/>
          </p:nvSpPr>
          <p:spPr bwMode="auto">
            <a:xfrm rot="20152574">
              <a:off x="1414680" y="1343746"/>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78" name="cloud" title="Icon of a cloud">
              <a:extLst>
                <a:ext uri="{FF2B5EF4-FFF2-40B4-BE49-F238E27FC236}">
                  <a16:creationId xmlns:a16="http://schemas.microsoft.com/office/drawing/2014/main" id="{968D7314-8A34-4602-9EFB-FFF509261AEB}"/>
                </a:ext>
              </a:extLst>
            </p:cNvPr>
            <p:cNvSpPr>
              <a:spLocks noChangeAspect="1"/>
            </p:cNvSpPr>
            <p:nvPr/>
          </p:nvSpPr>
          <p:spPr bwMode="auto">
            <a:xfrm>
              <a:off x="1411101" y="1436007"/>
              <a:ext cx="619830" cy="394892"/>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579" name="TextBox 578">
            <a:extLst>
              <a:ext uri="{FF2B5EF4-FFF2-40B4-BE49-F238E27FC236}">
                <a16:creationId xmlns:a16="http://schemas.microsoft.com/office/drawing/2014/main" id="{F67CB44D-D640-46AB-B7AF-5C270A2934D8}"/>
              </a:ext>
            </a:extLst>
          </p:cNvPr>
          <p:cNvSpPr txBox="1"/>
          <p:nvPr/>
        </p:nvSpPr>
        <p:spPr>
          <a:xfrm>
            <a:off x="9893612" y="6120470"/>
            <a:ext cx="1387275"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stStyle>
          <a:p>
            <a:pPr algn="l"/>
            <a:r>
              <a:rPr lang="en-US"/>
              <a:t>Devices</a:t>
            </a:r>
          </a:p>
        </p:txBody>
      </p:sp>
      <p:sp>
        <p:nvSpPr>
          <p:cNvPr id="580" name="TextBox 579">
            <a:extLst>
              <a:ext uri="{FF2B5EF4-FFF2-40B4-BE49-F238E27FC236}">
                <a16:creationId xmlns:a16="http://schemas.microsoft.com/office/drawing/2014/main" id="{0B515F6B-925A-424C-8748-00F7B1265BE4}"/>
              </a:ext>
            </a:extLst>
          </p:cNvPr>
          <p:cNvSpPr txBox="1"/>
          <p:nvPr/>
        </p:nvSpPr>
        <p:spPr>
          <a:xfrm>
            <a:off x="442801" y="2112369"/>
            <a:ext cx="1830111"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stStyle>
          <a:p>
            <a:r>
              <a:rPr lang="en-US"/>
              <a:t>Cloud Apps</a:t>
            </a:r>
          </a:p>
        </p:txBody>
      </p:sp>
      <p:sp>
        <p:nvSpPr>
          <p:cNvPr id="581" name="TextBox 580">
            <a:extLst>
              <a:ext uri="{FF2B5EF4-FFF2-40B4-BE49-F238E27FC236}">
                <a16:creationId xmlns:a16="http://schemas.microsoft.com/office/drawing/2014/main" id="{BB40E801-A08B-40D3-9E90-E65BD322E964}"/>
              </a:ext>
            </a:extLst>
          </p:cNvPr>
          <p:cNvSpPr txBox="1"/>
          <p:nvPr/>
        </p:nvSpPr>
        <p:spPr>
          <a:xfrm>
            <a:off x="9218124" y="1184637"/>
            <a:ext cx="1496574" cy="651717"/>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Partners &amp;</a:t>
            </a:r>
            <a:br>
              <a:rPr lang="en-US"/>
            </a:br>
            <a:r>
              <a:rPr lang="en-US"/>
              <a:t>Customers</a:t>
            </a:r>
          </a:p>
        </p:txBody>
      </p:sp>
      <p:grpSp>
        <p:nvGrpSpPr>
          <p:cNvPr id="582" name="Group 581">
            <a:extLst>
              <a:ext uri="{FF2B5EF4-FFF2-40B4-BE49-F238E27FC236}">
                <a16:creationId xmlns:a16="http://schemas.microsoft.com/office/drawing/2014/main" id="{47FDA8FA-3693-4F4E-8692-388BBED6A5FC}"/>
              </a:ext>
            </a:extLst>
          </p:cNvPr>
          <p:cNvGrpSpPr/>
          <p:nvPr/>
        </p:nvGrpSpPr>
        <p:grpSpPr>
          <a:xfrm>
            <a:off x="10830587" y="2735378"/>
            <a:ext cx="687118" cy="687116"/>
            <a:chOff x="9474333" y="2932047"/>
            <a:chExt cx="519317" cy="519316"/>
          </a:xfrm>
        </p:grpSpPr>
        <p:sp useBgFill="1">
          <p:nvSpPr>
            <p:cNvPr id="583" name="Oval 582">
              <a:extLst>
                <a:ext uri="{FF2B5EF4-FFF2-40B4-BE49-F238E27FC236}">
                  <a16:creationId xmlns:a16="http://schemas.microsoft.com/office/drawing/2014/main" id="{E8EA747C-5E0E-4081-9955-62E32E00D7BA}"/>
                </a:ext>
              </a:extLst>
            </p:cNvPr>
            <p:cNvSpPr/>
            <p:nvPr/>
          </p:nvSpPr>
          <p:spPr bwMode="auto">
            <a:xfrm rot="273531">
              <a:off x="9474333" y="2932047"/>
              <a:ext cx="519317" cy="51931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84" name="people_4" title="Icon of a person">
              <a:extLst>
                <a:ext uri="{FF2B5EF4-FFF2-40B4-BE49-F238E27FC236}">
                  <a16:creationId xmlns:a16="http://schemas.microsoft.com/office/drawing/2014/main" id="{120A69CE-2BC0-425D-9F51-3AC40DB151D7}"/>
                </a:ext>
              </a:extLst>
            </p:cNvPr>
            <p:cNvSpPr>
              <a:spLocks noChangeAspect="1" noEditPoints="1"/>
            </p:cNvSpPr>
            <p:nvPr/>
          </p:nvSpPr>
          <p:spPr bwMode="auto">
            <a:xfrm>
              <a:off x="9570411" y="298489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bg1"/>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85" name="TextBox 584">
            <a:extLst>
              <a:ext uri="{FF2B5EF4-FFF2-40B4-BE49-F238E27FC236}">
                <a16:creationId xmlns:a16="http://schemas.microsoft.com/office/drawing/2014/main" id="{701E1F87-3657-4D46-B919-A8A625D6B84B}"/>
              </a:ext>
            </a:extLst>
          </p:cNvPr>
          <p:cNvSpPr txBox="1"/>
          <p:nvPr/>
        </p:nvSpPr>
        <p:spPr>
          <a:xfrm>
            <a:off x="10391308" y="3422494"/>
            <a:ext cx="1565677"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Employees</a:t>
            </a:r>
          </a:p>
        </p:txBody>
      </p:sp>
      <p:grpSp>
        <p:nvGrpSpPr>
          <p:cNvPr id="586" name="Group 585">
            <a:extLst>
              <a:ext uri="{FF2B5EF4-FFF2-40B4-BE49-F238E27FC236}">
                <a16:creationId xmlns:a16="http://schemas.microsoft.com/office/drawing/2014/main" id="{C3075A38-81B8-4586-A1ED-4E5A9E16C050}"/>
              </a:ext>
            </a:extLst>
          </p:cNvPr>
          <p:cNvGrpSpPr>
            <a:grpSpLocks noChangeAspect="1"/>
          </p:cNvGrpSpPr>
          <p:nvPr/>
        </p:nvGrpSpPr>
        <p:grpSpPr>
          <a:xfrm>
            <a:off x="10051280" y="5544565"/>
            <a:ext cx="663418" cy="486827"/>
            <a:chOff x="7016656" y="6251061"/>
            <a:chExt cx="498435" cy="365760"/>
          </a:xfrm>
        </p:grpSpPr>
        <p:sp>
          <p:nvSpPr>
            <p:cNvPr id="587" name="Rectangle 586">
              <a:extLst>
                <a:ext uri="{FF2B5EF4-FFF2-40B4-BE49-F238E27FC236}">
                  <a16:creationId xmlns:a16="http://schemas.microsoft.com/office/drawing/2014/main" id="{E1897CC6-CA50-4C0E-AFAF-3E62F5FF6E03}"/>
                </a:ext>
              </a:extLst>
            </p:cNvPr>
            <p:cNvSpPr/>
            <p:nvPr/>
          </p:nvSpPr>
          <p:spPr bwMode="auto">
            <a:xfrm>
              <a:off x="7086600" y="6343650"/>
              <a:ext cx="142875" cy="20478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588" name="UniversalApp_E8CC" title="Icon of a cellphone in front of a tablet">
              <a:extLst>
                <a:ext uri="{FF2B5EF4-FFF2-40B4-BE49-F238E27FC236}">
                  <a16:creationId xmlns:a16="http://schemas.microsoft.com/office/drawing/2014/main" id="{5AEC6ACD-2A88-4844-9C59-4484A7088563}"/>
                </a:ext>
              </a:extLst>
            </p:cNvPr>
            <p:cNvSpPr>
              <a:spLocks noChangeAspect="1" noEditPoints="1"/>
            </p:cNvSpPr>
            <p:nvPr/>
          </p:nvSpPr>
          <p:spPr bwMode="auto">
            <a:xfrm>
              <a:off x="7016656" y="6251061"/>
              <a:ext cx="498435" cy="365760"/>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solidFill>
              <a:schemeClr val="bg1"/>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589" name="Group 588">
            <a:extLst>
              <a:ext uri="{FF2B5EF4-FFF2-40B4-BE49-F238E27FC236}">
                <a16:creationId xmlns:a16="http://schemas.microsoft.com/office/drawing/2014/main" id="{87A4392D-2998-4CF9-B84C-3F2DB9D2E186}"/>
              </a:ext>
            </a:extLst>
          </p:cNvPr>
          <p:cNvGrpSpPr/>
          <p:nvPr/>
        </p:nvGrpSpPr>
        <p:grpSpPr>
          <a:xfrm>
            <a:off x="9547083" y="364219"/>
            <a:ext cx="838656" cy="838656"/>
            <a:chOff x="8150339" y="1402293"/>
            <a:chExt cx="708222" cy="708222"/>
          </a:xfrm>
        </p:grpSpPr>
        <p:sp useBgFill="1">
          <p:nvSpPr>
            <p:cNvPr id="590" name="Oval 589">
              <a:extLst>
                <a:ext uri="{FF2B5EF4-FFF2-40B4-BE49-F238E27FC236}">
                  <a16:creationId xmlns:a16="http://schemas.microsoft.com/office/drawing/2014/main" id="{1AE9D4EC-2397-4CFF-A17A-14310ED56A64}"/>
                </a:ext>
              </a:extLst>
            </p:cNvPr>
            <p:cNvSpPr/>
            <p:nvPr/>
          </p:nvSpPr>
          <p:spPr bwMode="auto">
            <a:xfrm rot="5790326">
              <a:off x="8150339" y="1402293"/>
              <a:ext cx="708222" cy="70822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ea typeface="Segoe UI" pitchFamily="34" charset="0"/>
                <a:cs typeface="Segoe UI" pitchFamily="34" charset="0"/>
              </a:endParaRPr>
            </a:p>
          </p:txBody>
        </p:sp>
        <p:sp>
          <p:nvSpPr>
            <p:cNvPr id="591" name="Modern_workplace" title="Icon of three people connected by a dotted line">
              <a:extLst>
                <a:ext uri="{FF2B5EF4-FFF2-40B4-BE49-F238E27FC236}">
                  <a16:creationId xmlns:a16="http://schemas.microsoft.com/office/drawing/2014/main" id="{758C91E0-1740-460D-84E9-11608F1916E9}"/>
                </a:ext>
              </a:extLst>
            </p:cNvPr>
            <p:cNvSpPr>
              <a:spLocks noChangeAspect="1" noEditPoints="1"/>
            </p:cNvSpPr>
            <p:nvPr/>
          </p:nvSpPr>
          <p:spPr bwMode="auto">
            <a:xfrm>
              <a:off x="8256761" y="1478337"/>
              <a:ext cx="495378" cy="480081"/>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solidFill>
              <a:schemeClr val="bg1"/>
            </a:solid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grpSp>
        <p:nvGrpSpPr>
          <p:cNvPr id="592" name="Group 591">
            <a:extLst>
              <a:ext uri="{FF2B5EF4-FFF2-40B4-BE49-F238E27FC236}">
                <a16:creationId xmlns:a16="http://schemas.microsoft.com/office/drawing/2014/main" id="{89D4906B-0BE8-4B34-96BF-7DE01FC849DD}"/>
              </a:ext>
            </a:extLst>
          </p:cNvPr>
          <p:cNvGrpSpPr/>
          <p:nvPr/>
        </p:nvGrpSpPr>
        <p:grpSpPr>
          <a:xfrm>
            <a:off x="9841663" y="2751932"/>
            <a:ext cx="475216" cy="475216"/>
            <a:chOff x="5382481" y="1937866"/>
            <a:chExt cx="1143000" cy="1143000"/>
          </a:xfrm>
        </p:grpSpPr>
        <p:sp>
          <p:nvSpPr>
            <p:cNvPr id="593" name="Oval 592">
              <a:extLst>
                <a:ext uri="{FF2B5EF4-FFF2-40B4-BE49-F238E27FC236}">
                  <a16:creationId xmlns:a16="http://schemas.microsoft.com/office/drawing/2014/main" id="{7E1C420B-FE56-43CF-B2EE-CD6151B0A0B7}"/>
                </a:ext>
              </a:extLst>
            </p:cNvPr>
            <p:cNvSpPr>
              <a:spLocks noChangeAspect="1"/>
            </p:cNvSpPr>
            <p:nvPr/>
          </p:nvSpPr>
          <p:spPr bwMode="auto">
            <a:xfrm>
              <a:off x="5382481" y="1937866"/>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594" name="Oval 593">
              <a:extLst>
                <a:ext uri="{FF2B5EF4-FFF2-40B4-BE49-F238E27FC236}">
                  <a16:creationId xmlns:a16="http://schemas.microsoft.com/office/drawing/2014/main" id="{C97129B8-D26B-4D2B-84D9-7E4343C699F6}"/>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95" name="Freeform: Shape 306">
              <a:extLst>
                <a:ext uri="{FF2B5EF4-FFF2-40B4-BE49-F238E27FC236}">
                  <a16:creationId xmlns:a16="http://schemas.microsoft.com/office/drawing/2014/main" id="{D2508004-C62D-4EA2-B2EE-AD30ED2FBDF9}"/>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chemeClr val="bg1"/>
            </a:solidFill>
            <a:ln w="1524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96" name="Freeform: Shape 304">
              <a:extLst>
                <a:ext uri="{FF2B5EF4-FFF2-40B4-BE49-F238E27FC236}">
                  <a16:creationId xmlns:a16="http://schemas.microsoft.com/office/drawing/2014/main" id="{6CA59659-EE70-46C7-8D85-6FBAD2ABED8D}"/>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597" name="Group 596">
            <a:extLst>
              <a:ext uri="{FF2B5EF4-FFF2-40B4-BE49-F238E27FC236}">
                <a16:creationId xmlns:a16="http://schemas.microsoft.com/office/drawing/2014/main" id="{6812F058-67D1-46E0-AF94-89449B609981}"/>
              </a:ext>
            </a:extLst>
          </p:cNvPr>
          <p:cNvGrpSpPr/>
          <p:nvPr/>
        </p:nvGrpSpPr>
        <p:grpSpPr>
          <a:xfrm>
            <a:off x="7521099" y="1382230"/>
            <a:ext cx="475216" cy="475216"/>
            <a:chOff x="7303803" y="1980788"/>
            <a:chExt cx="1143000" cy="1143000"/>
          </a:xfrm>
        </p:grpSpPr>
        <p:sp>
          <p:nvSpPr>
            <p:cNvPr id="598" name="Oval 597">
              <a:extLst>
                <a:ext uri="{FF2B5EF4-FFF2-40B4-BE49-F238E27FC236}">
                  <a16:creationId xmlns:a16="http://schemas.microsoft.com/office/drawing/2014/main" id="{050E1DA4-2211-4125-A543-63DDC812AA19}"/>
                </a:ext>
              </a:extLst>
            </p:cNvPr>
            <p:cNvSpPr>
              <a:spLocks noChangeAspect="1"/>
            </p:cNvSpPr>
            <p:nvPr/>
          </p:nvSpPr>
          <p:spPr bwMode="auto">
            <a:xfrm>
              <a:off x="7303803"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599" name="Oval 598">
              <a:extLst>
                <a:ext uri="{FF2B5EF4-FFF2-40B4-BE49-F238E27FC236}">
                  <a16:creationId xmlns:a16="http://schemas.microsoft.com/office/drawing/2014/main" id="{A5AC5352-35D5-446D-94B0-5584B96200B6}"/>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00" name="Freeform: Shape 332">
              <a:extLst>
                <a:ext uri="{FF2B5EF4-FFF2-40B4-BE49-F238E27FC236}">
                  <a16:creationId xmlns:a16="http://schemas.microsoft.com/office/drawing/2014/main" id="{AD784ADF-0B70-4542-B25B-100FF633AF00}"/>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01" name="Picture 600">
              <a:extLst>
                <a:ext uri="{FF2B5EF4-FFF2-40B4-BE49-F238E27FC236}">
                  <a16:creationId xmlns:a16="http://schemas.microsoft.com/office/drawing/2014/main" id="{605EE00D-6A82-4CF7-A7A7-49A76CDB576F}"/>
                </a:ext>
              </a:extLst>
            </p:cNvPr>
            <p:cNvPicPr>
              <a:picLocks noChangeAspect="1"/>
            </p:cNvPicPr>
            <p:nvPr/>
          </p:nvPicPr>
          <p:blipFill>
            <a:blip r:embed="rId3" cstate="print">
              <a:lum bright="100000"/>
              <a:extLst>
                <a:ext uri="{28A0092B-C50C-407E-A947-70E740481C1C}">
                  <a14:useLocalDpi xmlns:a14="http://schemas.microsoft.com/office/drawing/2010/main"/>
                </a:ext>
              </a:extLst>
            </a:blip>
            <a:stretch>
              <a:fillRect/>
            </a:stretch>
          </p:blipFill>
          <p:spPr>
            <a:xfrm>
              <a:off x="7787636" y="2622747"/>
              <a:ext cx="154454" cy="329191"/>
            </a:xfrm>
            <a:prstGeom prst="rect">
              <a:avLst/>
            </a:prstGeom>
          </p:spPr>
        </p:pic>
      </p:grpSp>
      <p:grpSp>
        <p:nvGrpSpPr>
          <p:cNvPr id="602" name="Group 601">
            <a:extLst>
              <a:ext uri="{FF2B5EF4-FFF2-40B4-BE49-F238E27FC236}">
                <a16:creationId xmlns:a16="http://schemas.microsoft.com/office/drawing/2014/main" id="{B3F8BF93-E5C3-4233-8FC5-A2D4A8AAF08D}"/>
              </a:ext>
            </a:extLst>
          </p:cNvPr>
          <p:cNvGrpSpPr/>
          <p:nvPr/>
        </p:nvGrpSpPr>
        <p:grpSpPr>
          <a:xfrm>
            <a:off x="9390720" y="2410602"/>
            <a:ext cx="475216" cy="475216"/>
            <a:chOff x="3461159" y="1980788"/>
            <a:chExt cx="1143000" cy="1143000"/>
          </a:xfrm>
        </p:grpSpPr>
        <p:sp>
          <p:nvSpPr>
            <p:cNvPr id="603" name="Oval 602">
              <a:extLst>
                <a:ext uri="{FF2B5EF4-FFF2-40B4-BE49-F238E27FC236}">
                  <a16:creationId xmlns:a16="http://schemas.microsoft.com/office/drawing/2014/main" id="{CEFE4C97-BCE3-4472-A54A-E02201D575F0}"/>
                </a:ext>
              </a:extLst>
            </p:cNvPr>
            <p:cNvSpPr>
              <a:spLocks noChangeAspect="1"/>
            </p:cNvSpPr>
            <p:nvPr/>
          </p:nvSpPr>
          <p:spPr bwMode="auto">
            <a:xfrm>
              <a:off x="3461159" y="1980788"/>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04" name="Oval 603">
              <a:extLst>
                <a:ext uri="{FF2B5EF4-FFF2-40B4-BE49-F238E27FC236}">
                  <a16:creationId xmlns:a16="http://schemas.microsoft.com/office/drawing/2014/main" id="{C99DAA29-C808-47BB-9763-8B21B8C32EA8}"/>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05" name="Freeform: Shape 311">
              <a:extLst>
                <a:ext uri="{FF2B5EF4-FFF2-40B4-BE49-F238E27FC236}">
                  <a16:creationId xmlns:a16="http://schemas.microsoft.com/office/drawing/2014/main" id="{8D02312B-6520-41AB-824C-64F3A1BF04AE}"/>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06" name="Picture 605">
              <a:extLst>
                <a:ext uri="{FF2B5EF4-FFF2-40B4-BE49-F238E27FC236}">
                  <a16:creationId xmlns:a16="http://schemas.microsoft.com/office/drawing/2014/main" id="{2698282C-2055-42EE-9BA0-4169235873AE}"/>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3903360" y="2667425"/>
              <a:ext cx="258148" cy="260258"/>
            </a:xfrm>
            <a:prstGeom prst="rect">
              <a:avLst/>
            </a:prstGeom>
          </p:spPr>
        </p:pic>
      </p:grpSp>
      <p:grpSp>
        <p:nvGrpSpPr>
          <p:cNvPr id="607" name="Group 606">
            <a:extLst>
              <a:ext uri="{FF2B5EF4-FFF2-40B4-BE49-F238E27FC236}">
                <a16:creationId xmlns:a16="http://schemas.microsoft.com/office/drawing/2014/main" id="{B17D54D1-6782-4C13-A0E6-0C18DC63F5D4}"/>
              </a:ext>
            </a:extLst>
          </p:cNvPr>
          <p:cNvGrpSpPr/>
          <p:nvPr/>
        </p:nvGrpSpPr>
        <p:grpSpPr>
          <a:xfrm>
            <a:off x="6818112" y="1286625"/>
            <a:ext cx="475216" cy="475216"/>
            <a:chOff x="8264466" y="3846864"/>
            <a:chExt cx="1143000" cy="1143000"/>
          </a:xfrm>
        </p:grpSpPr>
        <p:sp>
          <p:nvSpPr>
            <p:cNvPr id="608" name="Oval 607">
              <a:extLst>
                <a:ext uri="{FF2B5EF4-FFF2-40B4-BE49-F238E27FC236}">
                  <a16:creationId xmlns:a16="http://schemas.microsoft.com/office/drawing/2014/main" id="{A3D0B27B-110E-46AC-AEFD-E123ED159EDE}"/>
                </a:ext>
              </a:extLst>
            </p:cNvPr>
            <p:cNvSpPr>
              <a:spLocks noChangeAspect="1"/>
            </p:cNvSpPr>
            <p:nvPr/>
          </p:nvSpPr>
          <p:spPr bwMode="auto">
            <a:xfrm>
              <a:off x="8264466" y="384686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09" name="Group 608">
              <a:extLst>
                <a:ext uri="{FF2B5EF4-FFF2-40B4-BE49-F238E27FC236}">
                  <a16:creationId xmlns:a16="http://schemas.microsoft.com/office/drawing/2014/main" id="{41CAA5AA-115A-47C0-8C8A-A16EF4260F91}"/>
                </a:ext>
              </a:extLst>
            </p:cNvPr>
            <p:cNvGrpSpPr/>
            <p:nvPr/>
          </p:nvGrpSpPr>
          <p:grpSpPr>
            <a:xfrm>
              <a:off x="8532489" y="3955366"/>
              <a:ext cx="606954" cy="950742"/>
              <a:chOff x="9233375" y="2727900"/>
              <a:chExt cx="408814" cy="640372"/>
            </a:xfrm>
          </p:grpSpPr>
          <p:sp>
            <p:nvSpPr>
              <p:cNvPr id="611" name="Oval 610">
                <a:extLst>
                  <a:ext uri="{FF2B5EF4-FFF2-40B4-BE49-F238E27FC236}">
                    <a16:creationId xmlns:a16="http://schemas.microsoft.com/office/drawing/2014/main" id="{08A3F0FE-5517-4348-9C59-FBA042717A08}"/>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12" name="Freeform: Shape 341">
                <a:extLst>
                  <a:ext uri="{FF2B5EF4-FFF2-40B4-BE49-F238E27FC236}">
                    <a16:creationId xmlns:a16="http://schemas.microsoft.com/office/drawing/2014/main" id="{ACC0FF9C-E4D1-4B64-977D-95D6B1EC66BD}"/>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10" name="Picture 609">
              <a:extLst>
                <a:ext uri="{FF2B5EF4-FFF2-40B4-BE49-F238E27FC236}">
                  <a16:creationId xmlns:a16="http://schemas.microsoft.com/office/drawing/2014/main" id="{72A6127B-3077-447D-BC70-D39DA5B0408D}"/>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8657452" y="4574175"/>
              <a:ext cx="382588" cy="242796"/>
            </a:xfrm>
            <a:prstGeom prst="rect">
              <a:avLst/>
            </a:prstGeom>
          </p:spPr>
        </p:pic>
      </p:grpSp>
      <p:grpSp>
        <p:nvGrpSpPr>
          <p:cNvPr id="613" name="Group 612">
            <a:extLst>
              <a:ext uri="{FF2B5EF4-FFF2-40B4-BE49-F238E27FC236}">
                <a16:creationId xmlns:a16="http://schemas.microsoft.com/office/drawing/2014/main" id="{9CB4F9E2-BD28-4D58-9DB9-F48DA7071B1E}"/>
              </a:ext>
            </a:extLst>
          </p:cNvPr>
          <p:cNvGrpSpPr/>
          <p:nvPr/>
        </p:nvGrpSpPr>
        <p:grpSpPr>
          <a:xfrm>
            <a:off x="9031156" y="2007659"/>
            <a:ext cx="475216" cy="475216"/>
            <a:chOff x="6343142" y="3846574"/>
            <a:chExt cx="1143000" cy="1143000"/>
          </a:xfrm>
        </p:grpSpPr>
        <p:sp>
          <p:nvSpPr>
            <p:cNvPr id="614" name="Oval 613">
              <a:extLst>
                <a:ext uri="{FF2B5EF4-FFF2-40B4-BE49-F238E27FC236}">
                  <a16:creationId xmlns:a16="http://schemas.microsoft.com/office/drawing/2014/main" id="{7F92E8B5-B30D-4C4A-924A-EF58942B0557}"/>
                </a:ext>
              </a:extLst>
            </p:cNvPr>
            <p:cNvSpPr>
              <a:spLocks noChangeAspect="1"/>
            </p:cNvSpPr>
            <p:nvPr/>
          </p:nvSpPr>
          <p:spPr bwMode="auto">
            <a:xfrm>
              <a:off x="6343142" y="3846574"/>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15" name="Oval 614">
              <a:extLst>
                <a:ext uri="{FF2B5EF4-FFF2-40B4-BE49-F238E27FC236}">
                  <a16:creationId xmlns:a16="http://schemas.microsoft.com/office/drawing/2014/main" id="{B4BC8E89-4255-4E22-B8A7-6E60F467D94D}"/>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16" name="Freeform: Shape 325">
              <a:extLst>
                <a:ext uri="{FF2B5EF4-FFF2-40B4-BE49-F238E27FC236}">
                  <a16:creationId xmlns:a16="http://schemas.microsoft.com/office/drawing/2014/main" id="{4FE62C54-0051-4FC1-962B-DC59FE0BAABD}"/>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17" name="Picture 616">
              <a:extLst>
                <a:ext uri="{FF2B5EF4-FFF2-40B4-BE49-F238E27FC236}">
                  <a16:creationId xmlns:a16="http://schemas.microsoft.com/office/drawing/2014/main" id="{8E0BD457-D2A1-497C-9AA3-4385CD4AEEE0}"/>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6724445" y="4550692"/>
              <a:ext cx="380395" cy="263822"/>
            </a:xfrm>
            <a:prstGeom prst="rect">
              <a:avLst/>
            </a:prstGeom>
          </p:spPr>
        </p:pic>
      </p:grpSp>
      <p:grpSp>
        <p:nvGrpSpPr>
          <p:cNvPr id="618" name="Group 617">
            <a:extLst>
              <a:ext uri="{FF2B5EF4-FFF2-40B4-BE49-F238E27FC236}">
                <a16:creationId xmlns:a16="http://schemas.microsoft.com/office/drawing/2014/main" id="{3E56B408-F8AB-4ADF-9A29-4B91B86EDA63}"/>
              </a:ext>
            </a:extLst>
          </p:cNvPr>
          <p:cNvGrpSpPr/>
          <p:nvPr/>
        </p:nvGrpSpPr>
        <p:grpSpPr>
          <a:xfrm>
            <a:off x="8524946" y="1828176"/>
            <a:ext cx="475216" cy="475216"/>
            <a:chOff x="4421820" y="3837665"/>
            <a:chExt cx="1143000" cy="1143000"/>
          </a:xfrm>
        </p:grpSpPr>
        <p:sp>
          <p:nvSpPr>
            <p:cNvPr id="619" name="Oval 618">
              <a:extLst>
                <a:ext uri="{FF2B5EF4-FFF2-40B4-BE49-F238E27FC236}">
                  <a16:creationId xmlns:a16="http://schemas.microsoft.com/office/drawing/2014/main" id="{65EDC1E5-35AE-4ED0-AE4B-AFD65A1B5D7F}"/>
                </a:ext>
              </a:extLst>
            </p:cNvPr>
            <p:cNvSpPr>
              <a:spLocks noChangeAspect="1"/>
            </p:cNvSpPr>
            <p:nvPr/>
          </p:nvSpPr>
          <p:spPr bwMode="auto">
            <a:xfrm>
              <a:off x="4421820" y="3837665"/>
              <a:ext cx="1143000" cy="1143000"/>
            </a:xfrm>
            <a:prstGeom prst="ellipse">
              <a:avLst/>
            </a:prstGeom>
            <a:solidFill>
              <a:srgbClr val="868686"/>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20" name="Group 619">
              <a:extLst>
                <a:ext uri="{FF2B5EF4-FFF2-40B4-BE49-F238E27FC236}">
                  <a16:creationId xmlns:a16="http://schemas.microsoft.com/office/drawing/2014/main" id="{205A9B04-CE26-4B8F-9CCE-0E4284980CA8}"/>
                </a:ext>
              </a:extLst>
            </p:cNvPr>
            <p:cNvGrpSpPr/>
            <p:nvPr/>
          </p:nvGrpSpPr>
          <p:grpSpPr>
            <a:xfrm>
              <a:off x="4695928" y="3929384"/>
              <a:ext cx="606954" cy="950742"/>
              <a:chOff x="923401" y="1750320"/>
              <a:chExt cx="606954" cy="950742"/>
            </a:xfrm>
          </p:grpSpPr>
          <p:sp>
            <p:nvSpPr>
              <p:cNvPr id="622" name="Oval 621">
                <a:extLst>
                  <a:ext uri="{FF2B5EF4-FFF2-40B4-BE49-F238E27FC236}">
                    <a16:creationId xmlns:a16="http://schemas.microsoft.com/office/drawing/2014/main" id="{A1121E3F-4F71-4540-8635-95CA22A173A4}"/>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23" name="Freeform: Shape 320">
                <a:extLst>
                  <a:ext uri="{FF2B5EF4-FFF2-40B4-BE49-F238E27FC236}">
                    <a16:creationId xmlns:a16="http://schemas.microsoft.com/office/drawing/2014/main" id="{5EF04B8A-7592-4D53-A455-0AA548CC1DD8}"/>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chemeClr val="bg1"/>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pic>
          <p:nvPicPr>
            <p:cNvPr id="621" name="Picture 620">
              <a:extLst>
                <a:ext uri="{FF2B5EF4-FFF2-40B4-BE49-F238E27FC236}">
                  <a16:creationId xmlns:a16="http://schemas.microsoft.com/office/drawing/2014/main" id="{5A7615BA-D06F-491E-9D95-60998408749F}"/>
                </a:ext>
              </a:extLst>
            </p:cNvPr>
            <p:cNvPicPr>
              <a:picLocks noChangeAspect="1"/>
            </p:cNvPicPr>
            <p:nvPr/>
          </p:nvPicPr>
          <p:blipFill>
            <a:blip r:embed="rId7" cstate="print">
              <a:lum bright="100000"/>
              <a:extLst>
                <a:ext uri="{28A0092B-C50C-407E-A947-70E740481C1C}">
                  <a14:useLocalDpi xmlns:a14="http://schemas.microsoft.com/office/drawing/2010/main"/>
                </a:ext>
              </a:extLst>
            </a:blip>
            <a:stretch>
              <a:fillRect/>
            </a:stretch>
          </p:blipFill>
          <p:spPr>
            <a:xfrm>
              <a:off x="4812541" y="4496652"/>
              <a:ext cx="384311" cy="331277"/>
            </a:xfrm>
            <a:prstGeom prst="rect">
              <a:avLst/>
            </a:prstGeom>
          </p:spPr>
        </p:pic>
      </p:grpSp>
      <p:grpSp>
        <p:nvGrpSpPr>
          <p:cNvPr id="624" name="Group 623">
            <a:extLst>
              <a:ext uri="{FF2B5EF4-FFF2-40B4-BE49-F238E27FC236}">
                <a16:creationId xmlns:a16="http://schemas.microsoft.com/office/drawing/2014/main" id="{B3C45779-14BA-4096-A43B-D8F78D9A405D}"/>
              </a:ext>
            </a:extLst>
          </p:cNvPr>
          <p:cNvGrpSpPr>
            <a:grpSpLocks noChangeAspect="1"/>
          </p:cNvGrpSpPr>
          <p:nvPr/>
        </p:nvGrpSpPr>
        <p:grpSpPr>
          <a:xfrm>
            <a:off x="5887657" y="5741527"/>
            <a:ext cx="516759" cy="516759"/>
            <a:chOff x="5301956" y="4678104"/>
            <a:chExt cx="914400" cy="914400"/>
          </a:xfrm>
        </p:grpSpPr>
        <p:sp>
          <p:nvSpPr>
            <p:cNvPr id="625" name="Oval 624">
              <a:extLst>
                <a:ext uri="{FF2B5EF4-FFF2-40B4-BE49-F238E27FC236}">
                  <a16:creationId xmlns:a16="http://schemas.microsoft.com/office/drawing/2014/main" id="{0C887C3F-3401-410F-B164-956943E81D14}"/>
                </a:ext>
              </a:extLst>
            </p:cNvPr>
            <p:cNvSpPr>
              <a:spLocks noChangeAspect="1"/>
            </p:cNvSpPr>
            <p:nvPr/>
          </p:nvSpPr>
          <p:spPr bwMode="auto">
            <a:xfrm>
              <a:off x="5301956" y="4678104"/>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26" name="Group 625">
              <a:extLst>
                <a:ext uri="{FF2B5EF4-FFF2-40B4-BE49-F238E27FC236}">
                  <a16:creationId xmlns:a16="http://schemas.microsoft.com/office/drawing/2014/main" id="{CFDB9E4B-2A46-462A-89A7-D47BBCFC93E3}"/>
                </a:ext>
              </a:extLst>
            </p:cNvPr>
            <p:cNvGrpSpPr>
              <a:grpSpLocks noChangeAspect="1"/>
            </p:cNvGrpSpPr>
            <p:nvPr/>
          </p:nvGrpSpPr>
          <p:grpSpPr>
            <a:xfrm>
              <a:off x="5416532" y="4898732"/>
              <a:ext cx="674706" cy="433016"/>
              <a:chOff x="8025136" y="7417948"/>
              <a:chExt cx="1135149" cy="728520"/>
            </a:xfrm>
          </p:grpSpPr>
          <p:sp>
            <p:nvSpPr>
              <p:cNvPr id="627" name="Freeform 7">
                <a:extLst>
                  <a:ext uri="{FF2B5EF4-FFF2-40B4-BE49-F238E27FC236}">
                    <a16:creationId xmlns:a16="http://schemas.microsoft.com/office/drawing/2014/main" id="{6003C8A9-909F-4B89-9686-62C773887DFA}"/>
                  </a:ext>
                </a:extLst>
              </p:cNvPr>
              <p:cNvSpPr>
                <a:spLocks/>
              </p:cNvSpPr>
              <p:nvPr/>
            </p:nvSpPr>
            <p:spPr bwMode="auto">
              <a:xfrm>
                <a:off x="8141719" y="7437278"/>
                <a:ext cx="896936" cy="617404"/>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nvGrpSpPr>
              <p:cNvPr id="628" name="Group 627">
                <a:extLst>
                  <a:ext uri="{FF2B5EF4-FFF2-40B4-BE49-F238E27FC236}">
                    <a16:creationId xmlns:a16="http://schemas.microsoft.com/office/drawing/2014/main" id="{F6D5D488-6FBD-4688-8BF1-5A5B462A926A}"/>
                  </a:ext>
                </a:extLst>
              </p:cNvPr>
              <p:cNvGrpSpPr/>
              <p:nvPr/>
            </p:nvGrpSpPr>
            <p:grpSpPr>
              <a:xfrm>
                <a:off x="8025136" y="7417948"/>
                <a:ext cx="1135149" cy="728520"/>
                <a:chOff x="8025136" y="7417948"/>
                <a:chExt cx="1135149" cy="728520"/>
              </a:xfrm>
            </p:grpSpPr>
            <p:sp>
              <p:nvSpPr>
                <p:cNvPr id="629" name="Freeform 40">
                  <a:extLst>
                    <a:ext uri="{FF2B5EF4-FFF2-40B4-BE49-F238E27FC236}">
                      <a16:creationId xmlns:a16="http://schemas.microsoft.com/office/drawing/2014/main" id="{652E7135-1A62-4929-97BC-EF1F3CBC9C72}"/>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rgbClr val="353535"/>
                </a:solidFill>
                <a:ln>
                  <a:noFill/>
                </a:ln>
              </p:spPr>
              <p:txBody>
                <a:bodyPr vert="horz" wrap="square" lIns="89642" tIns="44821" rIns="89642" bIns="44821"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sp>
              <p:nvSpPr>
                <p:cNvPr id="630" name="Freeform 512">
                  <a:extLst>
                    <a:ext uri="{FF2B5EF4-FFF2-40B4-BE49-F238E27FC236}">
                      <a16:creationId xmlns:a16="http://schemas.microsoft.com/office/drawing/2014/main" id="{2E4A6483-E85C-43DC-8025-65C5955E5863}"/>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grpSp>
      <p:grpSp>
        <p:nvGrpSpPr>
          <p:cNvPr id="631" name="Group 630">
            <a:extLst>
              <a:ext uri="{FF2B5EF4-FFF2-40B4-BE49-F238E27FC236}">
                <a16:creationId xmlns:a16="http://schemas.microsoft.com/office/drawing/2014/main" id="{133C249F-120D-43F3-BAD5-DDEF5F0CB307}"/>
              </a:ext>
            </a:extLst>
          </p:cNvPr>
          <p:cNvGrpSpPr>
            <a:grpSpLocks noChangeAspect="1"/>
          </p:cNvGrpSpPr>
          <p:nvPr/>
        </p:nvGrpSpPr>
        <p:grpSpPr>
          <a:xfrm>
            <a:off x="6444811" y="5926957"/>
            <a:ext cx="516759" cy="516759"/>
            <a:chOff x="7488915" y="4160672"/>
            <a:chExt cx="914400" cy="914400"/>
          </a:xfrm>
        </p:grpSpPr>
        <p:sp>
          <p:nvSpPr>
            <p:cNvPr id="632" name="Oval 631">
              <a:extLst>
                <a:ext uri="{FF2B5EF4-FFF2-40B4-BE49-F238E27FC236}">
                  <a16:creationId xmlns:a16="http://schemas.microsoft.com/office/drawing/2014/main" id="{AC548D6E-4248-4CF7-93C7-28C6622FF563}"/>
                </a:ext>
              </a:extLst>
            </p:cNvPr>
            <p:cNvSpPr>
              <a:spLocks noChangeAspect="1"/>
            </p:cNvSpPr>
            <p:nvPr/>
          </p:nvSpPr>
          <p:spPr bwMode="auto">
            <a:xfrm>
              <a:off x="7488915" y="4160672"/>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33" name="Group 632">
              <a:extLst>
                <a:ext uri="{FF2B5EF4-FFF2-40B4-BE49-F238E27FC236}">
                  <a16:creationId xmlns:a16="http://schemas.microsoft.com/office/drawing/2014/main" id="{C11B889B-1418-4F9C-820D-B98282AD1DE2}"/>
                </a:ext>
              </a:extLst>
            </p:cNvPr>
            <p:cNvGrpSpPr>
              <a:grpSpLocks noChangeAspect="1"/>
            </p:cNvGrpSpPr>
            <p:nvPr/>
          </p:nvGrpSpPr>
          <p:grpSpPr>
            <a:xfrm>
              <a:off x="7725213" y="4317830"/>
              <a:ext cx="441804" cy="600084"/>
              <a:chOff x="11395930" y="2227184"/>
              <a:chExt cx="416827" cy="566158"/>
            </a:xfrm>
          </p:grpSpPr>
          <p:grpSp>
            <p:nvGrpSpPr>
              <p:cNvPr id="634" name="Group 633">
                <a:extLst>
                  <a:ext uri="{FF2B5EF4-FFF2-40B4-BE49-F238E27FC236}">
                    <a16:creationId xmlns:a16="http://schemas.microsoft.com/office/drawing/2014/main" id="{3033F0C3-5058-4508-A43A-52719F232FD4}"/>
                  </a:ext>
                </a:extLst>
              </p:cNvPr>
              <p:cNvGrpSpPr/>
              <p:nvPr/>
            </p:nvGrpSpPr>
            <p:grpSpPr>
              <a:xfrm>
                <a:off x="11403418" y="2232104"/>
                <a:ext cx="401275" cy="530028"/>
                <a:chOff x="8817145" y="5862982"/>
                <a:chExt cx="200853" cy="338001"/>
              </a:xfrm>
            </p:grpSpPr>
            <p:sp>
              <p:nvSpPr>
                <p:cNvPr id="638" name="Rectangle 11">
                  <a:extLst>
                    <a:ext uri="{FF2B5EF4-FFF2-40B4-BE49-F238E27FC236}">
                      <a16:creationId xmlns:a16="http://schemas.microsoft.com/office/drawing/2014/main" id="{E285EE3F-7E51-490B-B985-FD91E11A1AAC}"/>
                    </a:ext>
                  </a:extLst>
                </p:cNvPr>
                <p:cNvSpPr>
                  <a:spLocks noChangeArrowheads="1"/>
                </p:cNvSpPr>
                <p:nvPr/>
              </p:nvSpPr>
              <p:spPr bwMode="auto">
                <a:xfrm>
                  <a:off x="8817150" y="5862982"/>
                  <a:ext cx="200848" cy="3379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39" name="Rectangle 12">
                  <a:extLst>
                    <a:ext uri="{FF2B5EF4-FFF2-40B4-BE49-F238E27FC236}">
                      <a16:creationId xmlns:a16="http://schemas.microsoft.com/office/drawing/2014/main" id="{560ECCF2-398C-4A39-BA61-8D9A3D100D4B}"/>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40" name="Freeform 17">
                  <a:extLst>
                    <a:ext uri="{FF2B5EF4-FFF2-40B4-BE49-F238E27FC236}">
                      <a16:creationId xmlns:a16="http://schemas.microsoft.com/office/drawing/2014/main" id="{FC551CCD-BC13-430E-AA09-5F751E9EB27C}"/>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sp>
            <p:nvSpPr>
              <p:cNvPr id="635" name="Freeform 9">
                <a:extLst>
                  <a:ext uri="{FF2B5EF4-FFF2-40B4-BE49-F238E27FC236}">
                    <a16:creationId xmlns:a16="http://schemas.microsoft.com/office/drawing/2014/main" id="{03884AE1-2D10-43A7-A009-386643AE4654}"/>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rgbClr val="353535">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36" name="Picture 635">
                <a:extLst>
                  <a:ext uri="{FF2B5EF4-FFF2-40B4-BE49-F238E27FC236}">
                    <a16:creationId xmlns:a16="http://schemas.microsoft.com/office/drawing/2014/main" id="{0DB90900-D7B1-4757-88E3-34641882727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04747" y="2344048"/>
                <a:ext cx="199194" cy="244483"/>
              </a:xfrm>
              <a:prstGeom prst="rect">
                <a:avLst/>
              </a:prstGeom>
            </p:spPr>
          </p:pic>
          <p:sp>
            <p:nvSpPr>
              <p:cNvPr id="637" name="Oval 636">
                <a:extLst>
                  <a:ext uri="{FF2B5EF4-FFF2-40B4-BE49-F238E27FC236}">
                    <a16:creationId xmlns:a16="http://schemas.microsoft.com/office/drawing/2014/main" id="{44328849-4E14-4FF9-92B0-CEF6C2913315}"/>
                  </a:ext>
                </a:extLst>
              </p:cNvPr>
              <p:cNvSpPr/>
              <p:nvPr/>
            </p:nvSpPr>
            <p:spPr bwMode="auto">
              <a:xfrm>
                <a:off x="11586055" y="2745036"/>
                <a:ext cx="36576" cy="36576"/>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641" name="Group 640">
            <a:extLst>
              <a:ext uri="{FF2B5EF4-FFF2-40B4-BE49-F238E27FC236}">
                <a16:creationId xmlns:a16="http://schemas.microsoft.com/office/drawing/2014/main" id="{35363AAB-1C33-4CD2-BE4F-D99411A9FDEA}"/>
              </a:ext>
            </a:extLst>
          </p:cNvPr>
          <p:cNvGrpSpPr/>
          <p:nvPr/>
        </p:nvGrpSpPr>
        <p:grpSpPr>
          <a:xfrm>
            <a:off x="4789754" y="5715474"/>
            <a:ext cx="516759" cy="516759"/>
            <a:chOff x="7770325" y="1952766"/>
            <a:chExt cx="1143000" cy="1143000"/>
          </a:xfrm>
        </p:grpSpPr>
        <p:sp>
          <p:nvSpPr>
            <p:cNvPr id="642" name="Oval 641">
              <a:extLst>
                <a:ext uri="{FF2B5EF4-FFF2-40B4-BE49-F238E27FC236}">
                  <a16:creationId xmlns:a16="http://schemas.microsoft.com/office/drawing/2014/main" id="{F778607C-25A1-4D7D-B8AA-188C6B963E37}"/>
                </a:ext>
              </a:extLst>
            </p:cNvPr>
            <p:cNvSpPr>
              <a:spLocks noChangeAspect="1"/>
            </p:cNvSpPr>
            <p:nvPr/>
          </p:nvSpPr>
          <p:spPr bwMode="auto">
            <a:xfrm>
              <a:off x="7770325" y="1952766"/>
              <a:ext cx="1143000" cy="11430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43" name="Picture 642">
              <a:extLst>
                <a:ext uri="{FF2B5EF4-FFF2-40B4-BE49-F238E27FC236}">
                  <a16:creationId xmlns:a16="http://schemas.microsoft.com/office/drawing/2014/main" id="{4D231F74-BC8A-4395-9552-6997E3CB3471}"/>
                </a:ext>
              </a:extLst>
            </p:cNvPr>
            <p:cNvPicPr>
              <a:picLocks noChangeAspect="1"/>
            </p:cNvPicPr>
            <p:nvPr/>
          </p:nvPicPr>
          <p:blipFill>
            <a:blip r:embed="rId9"/>
            <a:stretch>
              <a:fillRect/>
            </a:stretch>
          </p:blipFill>
          <p:spPr>
            <a:xfrm>
              <a:off x="8124028" y="2158391"/>
              <a:ext cx="438918" cy="763335"/>
            </a:xfrm>
            <a:prstGeom prst="rect">
              <a:avLst/>
            </a:prstGeom>
          </p:spPr>
        </p:pic>
        <p:pic>
          <p:nvPicPr>
            <p:cNvPr id="644" name="Picture 643">
              <a:extLst>
                <a:ext uri="{FF2B5EF4-FFF2-40B4-BE49-F238E27FC236}">
                  <a16:creationId xmlns:a16="http://schemas.microsoft.com/office/drawing/2014/main" id="{785E8096-A137-42ED-B996-1018BC178F2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35435" y="2421004"/>
              <a:ext cx="181418" cy="222664"/>
            </a:xfrm>
            <a:prstGeom prst="rect">
              <a:avLst/>
            </a:prstGeom>
          </p:spPr>
        </p:pic>
      </p:grpSp>
      <p:grpSp>
        <p:nvGrpSpPr>
          <p:cNvPr id="645" name="Group 644">
            <a:extLst>
              <a:ext uri="{FF2B5EF4-FFF2-40B4-BE49-F238E27FC236}">
                <a16:creationId xmlns:a16="http://schemas.microsoft.com/office/drawing/2014/main" id="{E78FCB2B-781B-4376-88DB-382C756F6C75}"/>
              </a:ext>
            </a:extLst>
          </p:cNvPr>
          <p:cNvGrpSpPr/>
          <p:nvPr/>
        </p:nvGrpSpPr>
        <p:grpSpPr>
          <a:xfrm>
            <a:off x="6869696" y="5550164"/>
            <a:ext cx="516759" cy="516759"/>
            <a:chOff x="8785063" y="2988618"/>
            <a:chExt cx="1143000" cy="1143000"/>
          </a:xfrm>
        </p:grpSpPr>
        <p:grpSp>
          <p:nvGrpSpPr>
            <p:cNvPr id="646" name="Group 645">
              <a:extLst>
                <a:ext uri="{FF2B5EF4-FFF2-40B4-BE49-F238E27FC236}">
                  <a16:creationId xmlns:a16="http://schemas.microsoft.com/office/drawing/2014/main" id="{66D3C707-66D6-4BC1-A5E8-6EE2D2F684CE}"/>
                </a:ext>
              </a:extLst>
            </p:cNvPr>
            <p:cNvGrpSpPr>
              <a:grpSpLocks noChangeAspect="1"/>
            </p:cNvGrpSpPr>
            <p:nvPr/>
          </p:nvGrpSpPr>
          <p:grpSpPr>
            <a:xfrm>
              <a:off x="8785063" y="2988618"/>
              <a:ext cx="1143000" cy="1143000"/>
              <a:chOff x="7212772" y="5496293"/>
              <a:chExt cx="914400" cy="914400"/>
            </a:xfrm>
          </p:grpSpPr>
          <p:sp>
            <p:nvSpPr>
              <p:cNvPr id="648" name="Oval 647">
                <a:extLst>
                  <a:ext uri="{FF2B5EF4-FFF2-40B4-BE49-F238E27FC236}">
                    <a16:creationId xmlns:a16="http://schemas.microsoft.com/office/drawing/2014/main" id="{7252D525-8FD1-4752-A31B-1B1A14335E87}"/>
                  </a:ext>
                </a:extLst>
              </p:cNvPr>
              <p:cNvSpPr>
                <a:spLocks noChangeAspect="1"/>
              </p:cNvSpPr>
              <p:nvPr/>
            </p:nvSpPr>
            <p:spPr bwMode="auto">
              <a:xfrm>
                <a:off x="7212772" y="5496293"/>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649" name="Freeform 7">
                <a:extLst>
                  <a:ext uri="{FF2B5EF4-FFF2-40B4-BE49-F238E27FC236}">
                    <a16:creationId xmlns:a16="http://schemas.microsoft.com/office/drawing/2014/main" id="{FDF44BA2-816A-4760-8ABF-7C0347F36001}"/>
                  </a:ext>
                </a:extLst>
              </p:cNvPr>
              <p:cNvSpPr>
                <a:spLocks/>
              </p:cNvSpPr>
              <p:nvPr/>
            </p:nvSpPr>
            <p:spPr bwMode="auto">
              <a:xfrm>
                <a:off x="7351595" y="5752813"/>
                <a:ext cx="636757" cy="366971"/>
              </a:xfrm>
              <a:prstGeom prst="roundRect">
                <a:avLst>
                  <a:gd name="adj" fmla="val 7342"/>
                </a:avLst>
              </a:pr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pic>
          <p:nvPicPr>
            <p:cNvPr id="647" name="Picture 646">
              <a:extLst>
                <a:ext uri="{FF2B5EF4-FFF2-40B4-BE49-F238E27FC236}">
                  <a16:creationId xmlns:a16="http://schemas.microsoft.com/office/drawing/2014/main" id="{9AD5181F-00AF-4021-8D32-2D3E77C1B7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31957" y="3290009"/>
              <a:ext cx="849212" cy="568482"/>
            </a:xfrm>
            <a:prstGeom prst="rect">
              <a:avLst/>
            </a:prstGeom>
          </p:spPr>
        </p:pic>
      </p:grpSp>
      <p:grpSp>
        <p:nvGrpSpPr>
          <p:cNvPr id="650" name="Group 649">
            <a:extLst>
              <a:ext uri="{FF2B5EF4-FFF2-40B4-BE49-F238E27FC236}">
                <a16:creationId xmlns:a16="http://schemas.microsoft.com/office/drawing/2014/main" id="{9B846AD3-3C36-4136-9306-006CE8AECA8E}"/>
              </a:ext>
            </a:extLst>
          </p:cNvPr>
          <p:cNvGrpSpPr/>
          <p:nvPr/>
        </p:nvGrpSpPr>
        <p:grpSpPr>
          <a:xfrm>
            <a:off x="4304186" y="1266689"/>
            <a:ext cx="475216" cy="475216"/>
            <a:chOff x="7996472" y="4632292"/>
            <a:chExt cx="1143000" cy="1143000"/>
          </a:xfrm>
        </p:grpSpPr>
        <p:sp>
          <p:nvSpPr>
            <p:cNvPr id="651" name="Oval 650">
              <a:extLst>
                <a:ext uri="{FF2B5EF4-FFF2-40B4-BE49-F238E27FC236}">
                  <a16:creationId xmlns:a16="http://schemas.microsoft.com/office/drawing/2014/main" id="{2A4C1BE8-4C86-4F6E-99BF-DF0DD5E9EFE0}"/>
                </a:ext>
              </a:extLst>
            </p:cNvPr>
            <p:cNvSpPr/>
            <p:nvPr/>
          </p:nvSpPr>
          <p:spPr bwMode="auto">
            <a:xfrm>
              <a:off x="7996472" y="4632292"/>
              <a:ext cx="1143000" cy="1143000"/>
            </a:xfrm>
            <a:prstGeom prst="ellipse">
              <a:avLst/>
            </a:prstGeom>
            <a:solidFill>
              <a:srgbClr val="0078D7"/>
            </a:solidFill>
            <a:ln w="12700" cap="flat" cmpd="sng" algn="ctr">
              <a:solidFill>
                <a:srgbClr val="EAEAEA"/>
              </a:solidFill>
              <a:prstDash val="solid"/>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52" name="Picture 651">
              <a:extLst>
                <a:ext uri="{FF2B5EF4-FFF2-40B4-BE49-F238E27FC236}">
                  <a16:creationId xmlns:a16="http://schemas.microsoft.com/office/drawing/2014/main" id="{12284A81-5D38-461C-910C-399BB13E1DD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95385" y="4737011"/>
              <a:ext cx="945175" cy="945175"/>
            </a:xfrm>
            <a:prstGeom prst="rect">
              <a:avLst/>
            </a:prstGeom>
          </p:spPr>
        </p:pic>
      </p:grpSp>
      <p:grpSp>
        <p:nvGrpSpPr>
          <p:cNvPr id="653" name="Group 652">
            <a:extLst>
              <a:ext uri="{FF2B5EF4-FFF2-40B4-BE49-F238E27FC236}">
                <a16:creationId xmlns:a16="http://schemas.microsoft.com/office/drawing/2014/main" id="{A44E8BC8-1353-4461-B0DD-B35D8DEAB392}"/>
              </a:ext>
            </a:extLst>
          </p:cNvPr>
          <p:cNvGrpSpPr>
            <a:grpSpLocks noChangeAspect="1"/>
          </p:cNvGrpSpPr>
          <p:nvPr/>
        </p:nvGrpSpPr>
        <p:grpSpPr>
          <a:xfrm>
            <a:off x="3313402" y="1552154"/>
            <a:ext cx="432015" cy="432015"/>
            <a:chOff x="5800549" y="3375773"/>
            <a:chExt cx="914400" cy="914400"/>
          </a:xfrm>
        </p:grpSpPr>
        <p:sp>
          <p:nvSpPr>
            <p:cNvPr id="654" name="Freeform 5">
              <a:extLst>
                <a:ext uri="{FF2B5EF4-FFF2-40B4-BE49-F238E27FC236}">
                  <a16:creationId xmlns:a16="http://schemas.microsoft.com/office/drawing/2014/main" id="{650E5359-696A-4BCF-B5D5-542DE4692836}"/>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55" name="Freeform 131">
              <a:extLst>
                <a:ext uri="{FF2B5EF4-FFF2-40B4-BE49-F238E27FC236}">
                  <a16:creationId xmlns:a16="http://schemas.microsoft.com/office/drawing/2014/main" id="{4BE1A4FB-A9CE-49CC-8261-F4DB8B07F874}"/>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grpSp>
        <p:nvGrpSpPr>
          <p:cNvPr id="659" name="Group 658">
            <a:extLst>
              <a:ext uri="{FF2B5EF4-FFF2-40B4-BE49-F238E27FC236}">
                <a16:creationId xmlns:a16="http://schemas.microsoft.com/office/drawing/2014/main" id="{B3DB6AD8-2E2C-49ED-884A-18907CFD52DB}"/>
              </a:ext>
            </a:extLst>
          </p:cNvPr>
          <p:cNvGrpSpPr/>
          <p:nvPr/>
        </p:nvGrpSpPr>
        <p:grpSpPr>
          <a:xfrm>
            <a:off x="2983517" y="1946970"/>
            <a:ext cx="432014" cy="432014"/>
            <a:chOff x="2298257" y="3149636"/>
            <a:chExt cx="1143000" cy="1143000"/>
          </a:xfrm>
        </p:grpSpPr>
        <p:sp>
          <p:nvSpPr>
            <p:cNvPr id="660" name="Freeform 5">
              <a:extLst>
                <a:ext uri="{FF2B5EF4-FFF2-40B4-BE49-F238E27FC236}">
                  <a16:creationId xmlns:a16="http://schemas.microsoft.com/office/drawing/2014/main" id="{8428CE8C-E92C-40B8-B725-495C26D3C0F3}"/>
                </a:ext>
              </a:extLst>
            </p:cNvPr>
            <p:cNvSpPr>
              <a:spLocks/>
            </p:cNvSpPr>
            <p:nvPr/>
          </p:nvSpPr>
          <p:spPr bwMode="auto">
            <a:xfrm>
              <a:off x="2298257" y="3149636"/>
              <a:ext cx="1143000" cy="1143000"/>
            </a:xfrm>
            <a:prstGeom prst="ellipse">
              <a:avLst/>
            </a:prstGeom>
            <a:solidFill>
              <a:srgbClr val="0078D7"/>
            </a:solidFill>
            <a:ln w="15875">
              <a:noFill/>
            </a:ln>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pic>
          <p:nvPicPr>
            <p:cNvPr id="661" name="Picture 660">
              <a:extLst>
                <a:ext uri="{FF2B5EF4-FFF2-40B4-BE49-F238E27FC236}">
                  <a16:creationId xmlns:a16="http://schemas.microsoft.com/office/drawing/2014/main" id="{8863210E-3B4A-4B6F-9308-31FAE451B82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592709" y="3455131"/>
              <a:ext cx="541371" cy="532010"/>
            </a:xfrm>
            <a:prstGeom prst="rect">
              <a:avLst/>
            </a:prstGeom>
          </p:spPr>
        </p:pic>
      </p:grpSp>
      <p:grpSp>
        <p:nvGrpSpPr>
          <p:cNvPr id="669" name="Group 668">
            <a:extLst>
              <a:ext uri="{FF2B5EF4-FFF2-40B4-BE49-F238E27FC236}">
                <a16:creationId xmlns:a16="http://schemas.microsoft.com/office/drawing/2014/main" id="{9EBE8D9B-4288-4706-B49E-8B67276DC6B4}"/>
              </a:ext>
            </a:extLst>
          </p:cNvPr>
          <p:cNvGrpSpPr>
            <a:grpSpLocks noChangeAspect="1"/>
          </p:cNvGrpSpPr>
          <p:nvPr/>
        </p:nvGrpSpPr>
        <p:grpSpPr>
          <a:xfrm>
            <a:off x="7409155" y="5730579"/>
            <a:ext cx="516759" cy="516759"/>
            <a:chOff x="5932610" y="2325701"/>
            <a:chExt cx="914400" cy="914400"/>
          </a:xfrm>
        </p:grpSpPr>
        <p:sp>
          <p:nvSpPr>
            <p:cNvPr id="670" name="Oval 669">
              <a:extLst>
                <a:ext uri="{FF2B5EF4-FFF2-40B4-BE49-F238E27FC236}">
                  <a16:creationId xmlns:a16="http://schemas.microsoft.com/office/drawing/2014/main" id="{3962BE7D-2691-42E1-872E-5378841380B3}"/>
                </a:ext>
              </a:extLst>
            </p:cNvPr>
            <p:cNvSpPr>
              <a:spLocks noChangeAspect="1"/>
            </p:cNvSpPr>
            <p:nvPr/>
          </p:nvSpPr>
          <p:spPr bwMode="auto">
            <a:xfrm>
              <a:off x="5932610" y="232570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71" name="Group 670">
              <a:extLst>
                <a:ext uri="{FF2B5EF4-FFF2-40B4-BE49-F238E27FC236}">
                  <a16:creationId xmlns:a16="http://schemas.microsoft.com/office/drawing/2014/main" id="{27DC2ED2-C495-4F44-BA8E-62355F14DEE3}"/>
                </a:ext>
              </a:extLst>
            </p:cNvPr>
            <p:cNvGrpSpPr>
              <a:grpSpLocks noChangeAspect="1"/>
            </p:cNvGrpSpPr>
            <p:nvPr/>
          </p:nvGrpSpPr>
          <p:grpSpPr>
            <a:xfrm>
              <a:off x="6222332" y="2484305"/>
              <a:ext cx="334986" cy="597213"/>
              <a:chOff x="9756147" y="5515365"/>
              <a:chExt cx="315631" cy="562708"/>
            </a:xfrm>
          </p:grpSpPr>
          <p:grpSp>
            <p:nvGrpSpPr>
              <p:cNvPr id="672" name="Group 671">
                <a:extLst>
                  <a:ext uri="{FF2B5EF4-FFF2-40B4-BE49-F238E27FC236}">
                    <a16:creationId xmlns:a16="http://schemas.microsoft.com/office/drawing/2014/main" id="{14A62AAF-A56A-40E4-B4BF-7C96FC0196EA}"/>
                  </a:ext>
                </a:extLst>
              </p:cNvPr>
              <p:cNvGrpSpPr/>
              <p:nvPr/>
            </p:nvGrpSpPr>
            <p:grpSpPr>
              <a:xfrm>
                <a:off x="9775703" y="5561872"/>
                <a:ext cx="276492" cy="508980"/>
                <a:chOff x="8817145" y="5862985"/>
                <a:chExt cx="200848" cy="389795"/>
              </a:xfrm>
            </p:grpSpPr>
            <p:sp>
              <p:nvSpPr>
                <p:cNvPr id="675" name="Rectangle 11">
                  <a:extLst>
                    <a:ext uri="{FF2B5EF4-FFF2-40B4-BE49-F238E27FC236}">
                      <a16:creationId xmlns:a16="http://schemas.microsoft.com/office/drawing/2014/main" id="{6C72C9D5-F3CE-44B7-8130-E227BC437177}"/>
                    </a:ext>
                  </a:extLst>
                </p:cNvPr>
                <p:cNvSpPr>
                  <a:spLocks noChangeArrowheads="1"/>
                </p:cNvSpPr>
                <p:nvPr/>
              </p:nvSpPr>
              <p:spPr bwMode="auto">
                <a:xfrm>
                  <a:off x="8817145" y="5869469"/>
                  <a:ext cx="200848" cy="383311"/>
                </a:xfrm>
                <a:prstGeom prst="round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76" name="Rectangle 12">
                  <a:extLst>
                    <a:ext uri="{FF2B5EF4-FFF2-40B4-BE49-F238E27FC236}">
                      <a16:creationId xmlns:a16="http://schemas.microsoft.com/office/drawing/2014/main" id="{D3F43956-B759-4E7B-B82F-39AF94EF430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77" name="Freeform 17">
                  <a:extLst>
                    <a:ext uri="{FF2B5EF4-FFF2-40B4-BE49-F238E27FC236}">
                      <a16:creationId xmlns:a16="http://schemas.microsoft.com/office/drawing/2014/main" id="{85F6DC37-3E30-4C92-95C3-BB3EE9975B6D}"/>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sp>
            <p:nvSpPr>
              <p:cNvPr id="673" name="Freeform 464">
                <a:extLst>
                  <a:ext uri="{FF2B5EF4-FFF2-40B4-BE49-F238E27FC236}">
                    <a16:creationId xmlns:a16="http://schemas.microsoft.com/office/drawing/2014/main" id="{44569F55-0BF3-4384-8461-93D58A484C3A}"/>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74" name="Picture 673">
                <a:extLst>
                  <a:ext uri="{FF2B5EF4-FFF2-40B4-BE49-F238E27FC236}">
                    <a16:creationId xmlns:a16="http://schemas.microsoft.com/office/drawing/2014/main" id="{B2CA1325-AAA2-48A8-A560-8D9527F6CE7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22974" y="5669889"/>
                <a:ext cx="182012" cy="223394"/>
              </a:xfrm>
              <a:prstGeom prst="rect">
                <a:avLst/>
              </a:prstGeom>
            </p:spPr>
          </p:pic>
        </p:grpSp>
      </p:grpSp>
      <p:grpSp>
        <p:nvGrpSpPr>
          <p:cNvPr id="678" name="Group 677">
            <a:extLst>
              <a:ext uri="{FF2B5EF4-FFF2-40B4-BE49-F238E27FC236}">
                <a16:creationId xmlns:a16="http://schemas.microsoft.com/office/drawing/2014/main" id="{6360A7D8-D794-47B8-89B0-3C5E7E3150D3}"/>
              </a:ext>
            </a:extLst>
          </p:cNvPr>
          <p:cNvGrpSpPr>
            <a:grpSpLocks noChangeAspect="1"/>
          </p:cNvGrpSpPr>
          <p:nvPr/>
        </p:nvGrpSpPr>
        <p:grpSpPr>
          <a:xfrm>
            <a:off x="5341446" y="5933302"/>
            <a:ext cx="516759" cy="516759"/>
            <a:chOff x="4611866" y="1684871"/>
            <a:chExt cx="914400" cy="914400"/>
          </a:xfrm>
        </p:grpSpPr>
        <p:sp>
          <p:nvSpPr>
            <p:cNvPr id="679" name="Oval 678">
              <a:extLst>
                <a:ext uri="{FF2B5EF4-FFF2-40B4-BE49-F238E27FC236}">
                  <a16:creationId xmlns:a16="http://schemas.microsoft.com/office/drawing/2014/main" id="{AB2DF30F-E59C-4A18-BD54-99F3D927E63A}"/>
                </a:ext>
              </a:extLst>
            </p:cNvPr>
            <p:cNvSpPr>
              <a:spLocks noChangeAspect="1"/>
            </p:cNvSpPr>
            <p:nvPr/>
          </p:nvSpPr>
          <p:spPr bwMode="auto">
            <a:xfrm>
              <a:off x="4611866" y="1684871"/>
              <a:ext cx="914400" cy="914400"/>
            </a:xfrm>
            <a:prstGeom prst="ellipse">
              <a:avLst/>
            </a:prstGeom>
            <a:solidFill>
              <a:schemeClr val="bg1">
                <a:lumMod val="7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grpSp>
          <p:nvGrpSpPr>
            <p:cNvPr id="680" name="Group 679">
              <a:extLst>
                <a:ext uri="{FF2B5EF4-FFF2-40B4-BE49-F238E27FC236}">
                  <a16:creationId xmlns:a16="http://schemas.microsoft.com/office/drawing/2014/main" id="{722CE979-B201-49C7-9117-96B9DAD5E7AB}"/>
                </a:ext>
              </a:extLst>
            </p:cNvPr>
            <p:cNvGrpSpPr>
              <a:grpSpLocks noChangeAspect="1"/>
            </p:cNvGrpSpPr>
            <p:nvPr/>
          </p:nvGrpSpPr>
          <p:grpSpPr>
            <a:xfrm>
              <a:off x="4883530" y="1836335"/>
              <a:ext cx="355944" cy="611472"/>
              <a:chOff x="9002225" y="4856834"/>
              <a:chExt cx="250199" cy="429814"/>
            </a:xfrm>
          </p:grpSpPr>
          <p:grpSp>
            <p:nvGrpSpPr>
              <p:cNvPr id="681" name="Group 680">
                <a:extLst>
                  <a:ext uri="{FF2B5EF4-FFF2-40B4-BE49-F238E27FC236}">
                    <a16:creationId xmlns:a16="http://schemas.microsoft.com/office/drawing/2014/main" id="{6982158A-FB65-4FD9-8999-4D8F90A39447}"/>
                  </a:ext>
                </a:extLst>
              </p:cNvPr>
              <p:cNvGrpSpPr>
                <a:grpSpLocks noChangeAspect="1"/>
              </p:cNvGrpSpPr>
              <p:nvPr/>
            </p:nvGrpSpPr>
            <p:grpSpPr>
              <a:xfrm>
                <a:off x="9002225" y="4856834"/>
                <a:ext cx="250199" cy="429814"/>
                <a:chOff x="7170738" y="7689850"/>
                <a:chExt cx="692150" cy="1189038"/>
              </a:xfrm>
            </p:grpSpPr>
            <p:sp>
              <p:nvSpPr>
                <p:cNvPr id="683" name="Freeform 10">
                  <a:extLst>
                    <a:ext uri="{FF2B5EF4-FFF2-40B4-BE49-F238E27FC236}">
                      <a16:creationId xmlns:a16="http://schemas.microsoft.com/office/drawing/2014/main" id="{B9198C19-B6B4-4C64-96DF-C5825212225F}"/>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535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84" name="Rectangle 11">
                  <a:extLst>
                    <a:ext uri="{FF2B5EF4-FFF2-40B4-BE49-F238E27FC236}">
                      <a16:creationId xmlns:a16="http://schemas.microsoft.com/office/drawing/2014/main" id="{C25F78C8-87D3-41C5-B567-8A6E0A29D0D9}"/>
                    </a:ext>
                  </a:extLst>
                </p:cNvPr>
                <p:cNvSpPr>
                  <a:spLocks noChangeArrowheads="1"/>
                </p:cNvSpPr>
                <p:nvPr/>
              </p:nvSpPr>
              <p:spPr bwMode="auto">
                <a:xfrm>
                  <a:off x="7239000" y="7758113"/>
                  <a:ext cx="555625" cy="935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85" name="Rectangle 12">
                  <a:extLst>
                    <a:ext uri="{FF2B5EF4-FFF2-40B4-BE49-F238E27FC236}">
                      <a16:creationId xmlns:a16="http://schemas.microsoft.com/office/drawing/2014/main" id="{FD8D78B8-31E3-444C-B345-33A1E50159E2}"/>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86" name="Freeform 13">
                  <a:extLst>
                    <a:ext uri="{FF2B5EF4-FFF2-40B4-BE49-F238E27FC236}">
                      <a16:creationId xmlns:a16="http://schemas.microsoft.com/office/drawing/2014/main" id="{1121F733-C35B-4692-90A0-48FA48C35E62}"/>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87" name="Rectangle 14">
                  <a:extLst>
                    <a:ext uri="{FF2B5EF4-FFF2-40B4-BE49-F238E27FC236}">
                      <a16:creationId xmlns:a16="http://schemas.microsoft.com/office/drawing/2014/main" id="{0D9A4F4C-35DD-471C-ACF8-D6B3324E03B9}"/>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88" name="Freeform 15">
                  <a:extLst>
                    <a:ext uri="{FF2B5EF4-FFF2-40B4-BE49-F238E27FC236}">
                      <a16:creationId xmlns:a16="http://schemas.microsoft.com/office/drawing/2014/main" id="{0F0EB898-C8A0-4CF2-9DDB-65C2BF8ECAC0}"/>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sp>
              <p:nvSpPr>
                <p:cNvPr id="689" name="Freeform 17">
                  <a:extLst>
                    <a:ext uri="{FF2B5EF4-FFF2-40B4-BE49-F238E27FC236}">
                      <a16:creationId xmlns:a16="http://schemas.microsoft.com/office/drawing/2014/main" id="{89A0B4C1-1412-4AEF-AF19-B615F701DA55}"/>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91333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505050"/>
                    </a:solidFill>
                    <a:effectLst/>
                    <a:uLnTx/>
                    <a:uFillTx/>
                    <a:ea typeface="ＭＳ Ｐゴシック" charset="0"/>
                  </a:endParaRPr>
                </a:p>
              </p:txBody>
            </p:sp>
          </p:grpSp>
          <p:pic>
            <p:nvPicPr>
              <p:cNvPr id="682" name="Picture 681">
                <a:extLst>
                  <a:ext uri="{FF2B5EF4-FFF2-40B4-BE49-F238E27FC236}">
                    <a16:creationId xmlns:a16="http://schemas.microsoft.com/office/drawing/2014/main" id="{B9881E35-2C2D-48C6-9748-3768DA0906B1}"/>
                  </a:ext>
                </a:extLst>
              </p:cNvPr>
              <p:cNvPicPr>
                <a:picLocks noChangeAspect="1"/>
              </p:cNvPicPr>
              <p:nvPr/>
            </p:nvPicPr>
            <p:blipFill rotWithShape="1">
              <a:blip r:embed="rId16" cstate="print">
                <a:grayscl/>
                <a:extLst>
                  <a:ext uri="{28A0092B-C50C-407E-A947-70E740481C1C}">
                    <a14:useLocalDpi xmlns:a14="http://schemas.microsoft.com/office/drawing/2010/main"/>
                  </a:ext>
                </a:extLst>
              </a:blip>
              <a:srcRect/>
              <a:stretch/>
            </p:blipFill>
            <p:spPr>
              <a:xfrm>
                <a:off x="9005068" y="4972141"/>
                <a:ext cx="243413" cy="184157"/>
              </a:xfrm>
              <a:prstGeom prst="rect">
                <a:avLst/>
              </a:prstGeom>
            </p:spPr>
          </p:pic>
        </p:grpSp>
      </p:grpSp>
      <p:grpSp>
        <p:nvGrpSpPr>
          <p:cNvPr id="690" name="Group 689">
            <a:extLst>
              <a:ext uri="{FF2B5EF4-FFF2-40B4-BE49-F238E27FC236}">
                <a16:creationId xmlns:a16="http://schemas.microsoft.com/office/drawing/2014/main" id="{CE6E6917-4558-4AC2-B6D6-A048601F1D3B}"/>
              </a:ext>
            </a:extLst>
          </p:cNvPr>
          <p:cNvGrpSpPr>
            <a:grpSpLocks noChangeAspect="1"/>
          </p:cNvGrpSpPr>
          <p:nvPr/>
        </p:nvGrpSpPr>
        <p:grpSpPr>
          <a:xfrm>
            <a:off x="9020747" y="5134717"/>
            <a:ext cx="521208" cy="521208"/>
            <a:chOff x="5611725" y="1819976"/>
            <a:chExt cx="1124712" cy="1124712"/>
          </a:xfrm>
        </p:grpSpPr>
        <p:sp>
          <p:nvSpPr>
            <p:cNvPr id="691" name="Oval 690">
              <a:extLst>
                <a:ext uri="{FF2B5EF4-FFF2-40B4-BE49-F238E27FC236}">
                  <a16:creationId xmlns:a16="http://schemas.microsoft.com/office/drawing/2014/main" id="{08949299-FA8E-4897-8A51-84BF39166705}"/>
                </a:ext>
              </a:extLst>
            </p:cNvPr>
            <p:cNvSpPr>
              <a:spLocks noChangeAspect="1"/>
            </p:cNvSpPr>
            <p:nvPr/>
          </p:nvSpPr>
          <p:spPr bwMode="auto">
            <a:xfrm>
              <a:off x="5611725"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92" name="Picture 691">
              <a:extLst>
                <a:ext uri="{FF2B5EF4-FFF2-40B4-BE49-F238E27FC236}">
                  <a16:creationId xmlns:a16="http://schemas.microsoft.com/office/drawing/2014/main" id="{A27D03DD-F336-42F0-AA66-8FCED4E2DD63}"/>
                </a:ext>
              </a:extLst>
            </p:cNvPr>
            <p:cNvPicPr>
              <a:picLocks noChangeAspect="1"/>
            </p:cNvPicPr>
            <p:nvPr/>
          </p:nvPicPr>
          <p:blipFill>
            <a:blip r:embed="rId17"/>
            <a:stretch>
              <a:fillRect/>
            </a:stretch>
          </p:blipFill>
          <p:spPr>
            <a:xfrm>
              <a:off x="5873788" y="2082039"/>
              <a:ext cx="600586" cy="600586"/>
            </a:xfrm>
            <a:prstGeom prst="rect">
              <a:avLst/>
            </a:prstGeom>
          </p:spPr>
        </p:pic>
      </p:grpSp>
      <p:grpSp>
        <p:nvGrpSpPr>
          <p:cNvPr id="693" name="Group 692">
            <a:extLst>
              <a:ext uri="{FF2B5EF4-FFF2-40B4-BE49-F238E27FC236}">
                <a16:creationId xmlns:a16="http://schemas.microsoft.com/office/drawing/2014/main" id="{E4D5EA04-E827-4B2F-877E-911E21BCCA70}"/>
              </a:ext>
            </a:extLst>
          </p:cNvPr>
          <p:cNvGrpSpPr>
            <a:grpSpLocks noChangeAspect="1"/>
          </p:cNvGrpSpPr>
          <p:nvPr/>
        </p:nvGrpSpPr>
        <p:grpSpPr>
          <a:xfrm>
            <a:off x="4167210" y="5787979"/>
            <a:ext cx="521208" cy="521208"/>
            <a:chOff x="4047968" y="1819976"/>
            <a:chExt cx="1124712" cy="1124712"/>
          </a:xfrm>
        </p:grpSpPr>
        <p:sp>
          <p:nvSpPr>
            <p:cNvPr id="694" name="Oval 693">
              <a:extLst>
                <a:ext uri="{FF2B5EF4-FFF2-40B4-BE49-F238E27FC236}">
                  <a16:creationId xmlns:a16="http://schemas.microsoft.com/office/drawing/2014/main" id="{D271583A-8C44-4584-89B9-24D38E2465D8}"/>
                </a:ext>
              </a:extLst>
            </p:cNvPr>
            <p:cNvSpPr>
              <a:spLocks noChangeAspect="1"/>
            </p:cNvSpPr>
            <p:nvPr/>
          </p:nvSpPr>
          <p:spPr bwMode="auto">
            <a:xfrm>
              <a:off x="4047968"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695" name="Picture 694">
              <a:extLst>
                <a:ext uri="{FF2B5EF4-FFF2-40B4-BE49-F238E27FC236}">
                  <a16:creationId xmlns:a16="http://schemas.microsoft.com/office/drawing/2014/main" id="{8C0176EF-5DA5-40D0-A9E4-163D521CC30F}"/>
                </a:ext>
              </a:extLst>
            </p:cNvPr>
            <p:cNvPicPr>
              <a:picLocks noChangeAspect="1"/>
            </p:cNvPicPr>
            <p:nvPr/>
          </p:nvPicPr>
          <p:blipFill>
            <a:blip r:embed="rId18"/>
            <a:stretch>
              <a:fillRect/>
            </a:stretch>
          </p:blipFill>
          <p:spPr>
            <a:xfrm>
              <a:off x="4310031" y="2082039"/>
              <a:ext cx="600586" cy="600586"/>
            </a:xfrm>
            <a:prstGeom prst="rect">
              <a:avLst/>
            </a:prstGeom>
          </p:spPr>
        </p:pic>
      </p:grpSp>
      <p:grpSp>
        <p:nvGrpSpPr>
          <p:cNvPr id="699" name="Group 698">
            <a:extLst>
              <a:ext uri="{FF2B5EF4-FFF2-40B4-BE49-F238E27FC236}">
                <a16:creationId xmlns:a16="http://schemas.microsoft.com/office/drawing/2014/main" id="{8866C5F0-848F-4C74-B502-3F4E12C45BE8}"/>
              </a:ext>
            </a:extLst>
          </p:cNvPr>
          <p:cNvGrpSpPr>
            <a:grpSpLocks noChangeAspect="1"/>
          </p:cNvGrpSpPr>
          <p:nvPr/>
        </p:nvGrpSpPr>
        <p:grpSpPr>
          <a:xfrm>
            <a:off x="10130496" y="4440665"/>
            <a:ext cx="521208" cy="521208"/>
            <a:chOff x="7259412" y="1819976"/>
            <a:chExt cx="1124712" cy="1124712"/>
          </a:xfrm>
        </p:grpSpPr>
        <p:sp>
          <p:nvSpPr>
            <p:cNvPr id="700" name="Oval 699">
              <a:extLst>
                <a:ext uri="{FF2B5EF4-FFF2-40B4-BE49-F238E27FC236}">
                  <a16:creationId xmlns:a16="http://schemas.microsoft.com/office/drawing/2014/main" id="{DD4835D9-C38E-40AC-B4EB-7ED61AB6FB08}"/>
                </a:ext>
              </a:extLst>
            </p:cNvPr>
            <p:cNvSpPr>
              <a:spLocks noChangeAspect="1"/>
            </p:cNvSpPr>
            <p:nvPr/>
          </p:nvSpPr>
          <p:spPr bwMode="auto">
            <a:xfrm>
              <a:off x="7259412" y="1819976"/>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01" name="Picture 700">
              <a:extLst>
                <a:ext uri="{FF2B5EF4-FFF2-40B4-BE49-F238E27FC236}">
                  <a16:creationId xmlns:a16="http://schemas.microsoft.com/office/drawing/2014/main" id="{B0BA1C40-2095-4CF3-B650-93C073BFFF0E}"/>
                </a:ext>
              </a:extLst>
            </p:cNvPr>
            <p:cNvPicPr>
              <a:picLocks noChangeAspect="1"/>
            </p:cNvPicPr>
            <p:nvPr/>
          </p:nvPicPr>
          <p:blipFill>
            <a:blip r:embed="rId19"/>
            <a:stretch>
              <a:fillRect/>
            </a:stretch>
          </p:blipFill>
          <p:spPr>
            <a:xfrm>
              <a:off x="7521475" y="2082039"/>
              <a:ext cx="600586" cy="600586"/>
            </a:xfrm>
            <a:prstGeom prst="rect">
              <a:avLst/>
            </a:prstGeom>
          </p:spPr>
        </p:pic>
      </p:grpSp>
      <p:grpSp>
        <p:nvGrpSpPr>
          <p:cNvPr id="702" name="Group 701">
            <a:extLst>
              <a:ext uri="{FF2B5EF4-FFF2-40B4-BE49-F238E27FC236}">
                <a16:creationId xmlns:a16="http://schemas.microsoft.com/office/drawing/2014/main" id="{147DCA37-7B92-4EC2-A52E-A15E61D70B9C}"/>
              </a:ext>
            </a:extLst>
          </p:cNvPr>
          <p:cNvGrpSpPr>
            <a:grpSpLocks noChangeAspect="1"/>
          </p:cNvGrpSpPr>
          <p:nvPr/>
        </p:nvGrpSpPr>
        <p:grpSpPr>
          <a:xfrm>
            <a:off x="9948244" y="3852761"/>
            <a:ext cx="521208" cy="521208"/>
            <a:chOff x="6951491" y="3785715"/>
            <a:chExt cx="1124712" cy="1124712"/>
          </a:xfrm>
        </p:grpSpPr>
        <p:sp>
          <p:nvSpPr>
            <p:cNvPr id="703" name="Oval 702">
              <a:extLst>
                <a:ext uri="{FF2B5EF4-FFF2-40B4-BE49-F238E27FC236}">
                  <a16:creationId xmlns:a16="http://schemas.microsoft.com/office/drawing/2014/main" id="{EAA7C33D-9AE2-4F43-85D3-E342283BEB15}"/>
                </a:ext>
              </a:extLst>
            </p:cNvPr>
            <p:cNvSpPr>
              <a:spLocks noChangeAspect="1"/>
            </p:cNvSpPr>
            <p:nvPr/>
          </p:nvSpPr>
          <p:spPr bwMode="auto">
            <a:xfrm rot="20191203">
              <a:off x="6951491" y="3785715"/>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704" name="Picture 703">
              <a:extLst>
                <a:ext uri="{FF2B5EF4-FFF2-40B4-BE49-F238E27FC236}">
                  <a16:creationId xmlns:a16="http://schemas.microsoft.com/office/drawing/2014/main" id="{1D569D81-278F-423D-BC37-6899943A987E}"/>
                </a:ext>
              </a:extLst>
            </p:cNvPr>
            <p:cNvPicPr>
              <a:picLocks noChangeAspect="1"/>
            </p:cNvPicPr>
            <p:nvPr/>
          </p:nvPicPr>
          <p:blipFill>
            <a:blip r:embed="rId20"/>
            <a:stretch>
              <a:fillRect/>
            </a:stretch>
          </p:blipFill>
          <p:spPr>
            <a:xfrm>
              <a:off x="7213554" y="4047778"/>
              <a:ext cx="600586" cy="600586"/>
            </a:xfrm>
            <a:prstGeom prst="rect">
              <a:avLst/>
            </a:prstGeom>
          </p:spPr>
        </p:pic>
      </p:grpSp>
      <p:sp>
        <p:nvSpPr>
          <p:cNvPr id="706" name="Oval 705">
            <a:extLst>
              <a:ext uri="{FF2B5EF4-FFF2-40B4-BE49-F238E27FC236}">
                <a16:creationId xmlns:a16="http://schemas.microsoft.com/office/drawing/2014/main" id="{0A149F7B-A720-40C4-B201-B392963DF295}"/>
              </a:ext>
            </a:extLst>
          </p:cNvPr>
          <p:cNvSpPr>
            <a:spLocks noChangeAspect="1"/>
          </p:cNvSpPr>
          <p:nvPr/>
        </p:nvSpPr>
        <p:spPr bwMode="auto">
          <a:xfrm>
            <a:off x="9511305" y="4775952"/>
            <a:ext cx="521208" cy="521208"/>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744" name="Oval 743">
            <a:extLst>
              <a:ext uri="{FF2B5EF4-FFF2-40B4-BE49-F238E27FC236}">
                <a16:creationId xmlns:a16="http://schemas.microsoft.com/office/drawing/2014/main" id="{FB9DF230-7B7D-459E-9837-7E4A3BECF492}"/>
              </a:ext>
            </a:extLst>
          </p:cNvPr>
          <p:cNvSpPr/>
          <p:nvPr/>
        </p:nvSpPr>
        <p:spPr bwMode="auto">
          <a:xfrm>
            <a:off x="5820939" y="1132488"/>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cxnSp>
        <p:nvCxnSpPr>
          <p:cNvPr id="756" name="Straight Connector 755">
            <a:extLst>
              <a:ext uri="{FF2B5EF4-FFF2-40B4-BE49-F238E27FC236}">
                <a16:creationId xmlns:a16="http://schemas.microsoft.com/office/drawing/2014/main" id="{74044ADC-3979-46AC-9D64-BEDB4F8D84DF}"/>
              </a:ext>
            </a:extLst>
          </p:cNvPr>
          <p:cNvCxnSpPr>
            <a:cxnSpLocks/>
          </p:cNvCxnSpPr>
          <p:nvPr/>
        </p:nvCxnSpPr>
        <p:spPr>
          <a:xfrm>
            <a:off x="4188775" y="1987002"/>
            <a:ext cx="1829176" cy="159596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BEE91C0A-4F2A-45BA-8711-CD531A861FF7}"/>
              </a:ext>
            </a:extLst>
          </p:cNvPr>
          <p:cNvCxnSpPr>
            <a:cxnSpLocks/>
            <a:stCxn id="654" idx="5"/>
          </p:cNvCxnSpPr>
          <p:nvPr/>
        </p:nvCxnSpPr>
        <p:spPr>
          <a:xfrm>
            <a:off x="3682150" y="1920902"/>
            <a:ext cx="2335801" cy="166206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A07E08B5-114C-4325-84F9-3D825023A712}"/>
              </a:ext>
            </a:extLst>
          </p:cNvPr>
          <p:cNvCxnSpPr>
            <a:cxnSpLocks/>
            <a:stCxn id="660" idx="5"/>
          </p:cNvCxnSpPr>
          <p:nvPr/>
        </p:nvCxnSpPr>
        <p:spPr>
          <a:xfrm>
            <a:off x="3352264" y="2315717"/>
            <a:ext cx="2665687" cy="1267245"/>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FF6E3DC8-62D9-46A7-ADD8-34F1953460CC}"/>
              </a:ext>
            </a:extLst>
          </p:cNvPr>
          <p:cNvCxnSpPr>
            <a:cxnSpLocks/>
          </p:cNvCxnSpPr>
          <p:nvPr/>
        </p:nvCxnSpPr>
        <p:spPr>
          <a:xfrm>
            <a:off x="2849128" y="2457756"/>
            <a:ext cx="3155432" cy="1157535"/>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8D2C12DE-D5FF-4105-A7D3-121867B780D2}"/>
              </a:ext>
            </a:extLst>
          </p:cNvPr>
          <p:cNvCxnSpPr>
            <a:cxnSpLocks/>
            <a:stCxn id="300" idx="6"/>
          </p:cNvCxnSpPr>
          <p:nvPr/>
        </p:nvCxnSpPr>
        <p:spPr>
          <a:xfrm>
            <a:off x="2571840" y="2767355"/>
            <a:ext cx="3432720" cy="84793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6960B315-970C-4DB1-9F7D-C4B557E181DC}"/>
              </a:ext>
            </a:extLst>
          </p:cNvPr>
          <p:cNvCxnSpPr>
            <a:cxnSpLocks/>
          </p:cNvCxnSpPr>
          <p:nvPr/>
        </p:nvCxnSpPr>
        <p:spPr>
          <a:xfrm>
            <a:off x="2038506" y="3108311"/>
            <a:ext cx="3966054" cy="50698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4D02F6C6-024E-4FEE-9E3B-A66ECFFC39FD}"/>
              </a:ext>
            </a:extLst>
          </p:cNvPr>
          <p:cNvCxnSpPr>
            <a:cxnSpLocks/>
            <a:stCxn id="294" idx="6"/>
          </p:cNvCxnSpPr>
          <p:nvPr/>
        </p:nvCxnSpPr>
        <p:spPr>
          <a:xfrm>
            <a:off x="2368806" y="3613997"/>
            <a:ext cx="3635754" cy="129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8F062139-3EDA-4026-829D-C739C185B5C6}"/>
              </a:ext>
            </a:extLst>
          </p:cNvPr>
          <p:cNvCxnSpPr>
            <a:cxnSpLocks/>
            <a:stCxn id="290" idx="6"/>
          </p:cNvCxnSpPr>
          <p:nvPr/>
        </p:nvCxnSpPr>
        <p:spPr>
          <a:xfrm flipV="1">
            <a:off x="2106540" y="3615291"/>
            <a:ext cx="3898020" cy="541859"/>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0A51B93D-CE26-4ED4-8D24-521B67007650}"/>
              </a:ext>
            </a:extLst>
          </p:cNvPr>
          <p:cNvCxnSpPr>
            <a:cxnSpLocks/>
          </p:cNvCxnSpPr>
          <p:nvPr/>
        </p:nvCxnSpPr>
        <p:spPr>
          <a:xfrm flipV="1">
            <a:off x="2590531" y="3647620"/>
            <a:ext cx="3427420" cy="79444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C9BFAB88-6E6E-48C8-B24F-1C7B6DC4B7F2}"/>
              </a:ext>
            </a:extLst>
          </p:cNvPr>
          <p:cNvCxnSpPr>
            <a:cxnSpLocks/>
          </p:cNvCxnSpPr>
          <p:nvPr/>
        </p:nvCxnSpPr>
        <p:spPr>
          <a:xfrm flipV="1">
            <a:off x="2578755" y="3647620"/>
            <a:ext cx="3439196" cy="119149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D4032C51-3AEC-4441-B786-D29543867912}"/>
              </a:ext>
            </a:extLst>
          </p:cNvPr>
          <p:cNvCxnSpPr>
            <a:cxnSpLocks/>
          </p:cNvCxnSpPr>
          <p:nvPr/>
        </p:nvCxnSpPr>
        <p:spPr>
          <a:xfrm flipV="1">
            <a:off x="3208547" y="3647620"/>
            <a:ext cx="2809404" cy="1341233"/>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7877FCDF-DDC8-4396-959F-18223BE9DD4C}"/>
              </a:ext>
            </a:extLst>
          </p:cNvPr>
          <p:cNvCxnSpPr>
            <a:cxnSpLocks/>
          </p:cNvCxnSpPr>
          <p:nvPr/>
        </p:nvCxnSpPr>
        <p:spPr>
          <a:xfrm flipV="1">
            <a:off x="3659458" y="3647620"/>
            <a:ext cx="2358493" cy="178020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E0B81D4C-ABB1-413E-BE6B-FA03156D4533}"/>
              </a:ext>
            </a:extLst>
          </p:cNvPr>
          <p:cNvCxnSpPr>
            <a:cxnSpLocks/>
          </p:cNvCxnSpPr>
          <p:nvPr/>
        </p:nvCxnSpPr>
        <p:spPr>
          <a:xfrm flipV="1">
            <a:off x="4158225" y="3661011"/>
            <a:ext cx="1892055" cy="169367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6A400C7F-9572-4BC9-99CD-8D6307F93AAB}"/>
              </a:ext>
            </a:extLst>
          </p:cNvPr>
          <p:cNvCxnSpPr>
            <a:cxnSpLocks/>
            <a:stCxn id="651" idx="5"/>
          </p:cNvCxnSpPr>
          <p:nvPr/>
        </p:nvCxnSpPr>
        <p:spPr>
          <a:xfrm>
            <a:off x="4709808" y="1672311"/>
            <a:ext cx="1308143" cy="191065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D3F0D532-83A1-42CB-B4AF-4B286C50FB67}"/>
              </a:ext>
            </a:extLst>
          </p:cNvPr>
          <p:cNvCxnSpPr>
            <a:cxnSpLocks/>
          </p:cNvCxnSpPr>
          <p:nvPr/>
        </p:nvCxnSpPr>
        <p:spPr>
          <a:xfrm>
            <a:off x="5140283" y="1778567"/>
            <a:ext cx="887464" cy="159205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A4877284-8786-4449-A0CF-5C04F425C56E}"/>
              </a:ext>
            </a:extLst>
          </p:cNvPr>
          <p:cNvCxnSpPr>
            <a:cxnSpLocks/>
          </p:cNvCxnSpPr>
          <p:nvPr/>
        </p:nvCxnSpPr>
        <p:spPr>
          <a:xfrm>
            <a:off x="5598289" y="1552949"/>
            <a:ext cx="451991" cy="2016622"/>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FC97497D-561B-4BE2-8543-B8BCD7CC8D25}"/>
              </a:ext>
            </a:extLst>
          </p:cNvPr>
          <p:cNvCxnSpPr>
            <a:cxnSpLocks/>
            <a:stCxn id="744" idx="4"/>
          </p:cNvCxnSpPr>
          <p:nvPr/>
        </p:nvCxnSpPr>
        <p:spPr>
          <a:xfrm>
            <a:off x="6049539" y="1589688"/>
            <a:ext cx="741" cy="1979883"/>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899AC747-B81A-4059-B00D-2F60BFF5B724}"/>
              </a:ext>
            </a:extLst>
          </p:cNvPr>
          <p:cNvCxnSpPr>
            <a:cxnSpLocks/>
            <a:stCxn id="310" idx="2"/>
          </p:cNvCxnSpPr>
          <p:nvPr/>
        </p:nvCxnSpPr>
        <p:spPr>
          <a:xfrm flipH="1">
            <a:off x="6050280" y="1406207"/>
            <a:ext cx="558395" cy="216336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FFB91CF2-E52C-415B-8D3A-C8819AB981CC}"/>
              </a:ext>
            </a:extLst>
          </p:cNvPr>
          <p:cNvCxnSpPr>
            <a:cxnSpLocks/>
            <a:stCxn id="608" idx="3"/>
          </p:cNvCxnSpPr>
          <p:nvPr/>
        </p:nvCxnSpPr>
        <p:spPr>
          <a:xfrm flipH="1">
            <a:off x="6050280" y="1692247"/>
            <a:ext cx="837426" cy="187732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8D5BA4B6-DB80-494E-BA87-4EECF83A605D}"/>
              </a:ext>
            </a:extLst>
          </p:cNvPr>
          <p:cNvCxnSpPr>
            <a:cxnSpLocks/>
            <a:stCxn id="598" idx="3"/>
          </p:cNvCxnSpPr>
          <p:nvPr/>
        </p:nvCxnSpPr>
        <p:spPr>
          <a:xfrm flipH="1">
            <a:off x="6082609" y="1787852"/>
            <a:ext cx="1508084" cy="1795110"/>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23798BA6-F3FA-4C52-98B9-EC1B5D1762DF}"/>
              </a:ext>
            </a:extLst>
          </p:cNvPr>
          <p:cNvCxnSpPr>
            <a:cxnSpLocks/>
          </p:cNvCxnSpPr>
          <p:nvPr/>
        </p:nvCxnSpPr>
        <p:spPr>
          <a:xfrm flipH="1">
            <a:off x="6082609" y="1764904"/>
            <a:ext cx="2230715" cy="181805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90667E1F-32FF-4B7B-842C-E1D7C9F99066}"/>
              </a:ext>
            </a:extLst>
          </p:cNvPr>
          <p:cNvCxnSpPr>
            <a:cxnSpLocks/>
            <a:stCxn id="619" idx="3"/>
          </p:cNvCxnSpPr>
          <p:nvPr/>
        </p:nvCxnSpPr>
        <p:spPr>
          <a:xfrm flipH="1">
            <a:off x="6082609" y="2233798"/>
            <a:ext cx="2511931" cy="134916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F9FAA540-6301-44AA-833A-32ADE894A8B5}"/>
              </a:ext>
            </a:extLst>
          </p:cNvPr>
          <p:cNvCxnSpPr>
            <a:cxnSpLocks/>
            <a:stCxn id="614" idx="3"/>
          </p:cNvCxnSpPr>
          <p:nvPr/>
        </p:nvCxnSpPr>
        <p:spPr>
          <a:xfrm flipH="1">
            <a:off x="6082609" y="2413281"/>
            <a:ext cx="3018141" cy="116968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495F5C82-9AFE-4E59-9D18-800FB678864C}"/>
              </a:ext>
            </a:extLst>
          </p:cNvPr>
          <p:cNvCxnSpPr>
            <a:cxnSpLocks/>
            <a:stCxn id="603" idx="2"/>
          </p:cNvCxnSpPr>
          <p:nvPr/>
        </p:nvCxnSpPr>
        <p:spPr>
          <a:xfrm flipH="1">
            <a:off x="6096000" y="2648210"/>
            <a:ext cx="3294720" cy="96708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3BDC6DCD-2061-48DB-B875-F57DFDF6607D}"/>
              </a:ext>
            </a:extLst>
          </p:cNvPr>
          <p:cNvCxnSpPr>
            <a:cxnSpLocks/>
            <a:stCxn id="593" idx="2"/>
          </p:cNvCxnSpPr>
          <p:nvPr/>
        </p:nvCxnSpPr>
        <p:spPr>
          <a:xfrm flipH="1">
            <a:off x="6096000" y="2989540"/>
            <a:ext cx="3745663" cy="62575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E1F6FCF9-3068-4A2D-B786-1B7D7BB73836}"/>
              </a:ext>
            </a:extLst>
          </p:cNvPr>
          <p:cNvCxnSpPr>
            <a:cxnSpLocks/>
            <a:stCxn id="306" idx="1"/>
          </p:cNvCxnSpPr>
          <p:nvPr/>
        </p:nvCxnSpPr>
        <p:spPr>
          <a:xfrm flipH="1">
            <a:off x="6096000" y="3590163"/>
            <a:ext cx="3762987" cy="2512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675A10E4-992E-4946-B446-B317710E517A}"/>
              </a:ext>
            </a:extLst>
          </p:cNvPr>
          <p:cNvCxnSpPr>
            <a:cxnSpLocks/>
            <a:stCxn id="703" idx="1"/>
          </p:cNvCxnSpPr>
          <p:nvPr/>
        </p:nvCxnSpPr>
        <p:spPr>
          <a:xfrm flipH="1" flipV="1">
            <a:off x="6082609" y="3647620"/>
            <a:ext cx="3883802" cy="37014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3AC97455-B8BE-4381-B7E8-961D57DB688F}"/>
              </a:ext>
            </a:extLst>
          </p:cNvPr>
          <p:cNvCxnSpPr>
            <a:cxnSpLocks/>
            <a:stCxn id="700" idx="2"/>
          </p:cNvCxnSpPr>
          <p:nvPr/>
        </p:nvCxnSpPr>
        <p:spPr>
          <a:xfrm flipH="1" flipV="1">
            <a:off x="6082609" y="3647620"/>
            <a:ext cx="4047887" cy="1053649"/>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9D6EF974-8228-4DEB-A822-D57735982F12}"/>
              </a:ext>
            </a:extLst>
          </p:cNvPr>
          <p:cNvCxnSpPr>
            <a:cxnSpLocks/>
            <a:stCxn id="706" idx="1"/>
          </p:cNvCxnSpPr>
          <p:nvPr/>
        </p:nvCxnSpPr>
        <p:spPr>
          <a:xfrm flipH="1" flipV="1">
            <a:off x="6082609" y="3647620"/>
            <a:ext cx="3505025" cy="120466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990D6DEB-039F-4A21-8FB8-D1F16500324D}"/>
              </a:ext>
            </a:extLst>
          </p:cNvPr>
          <p:cNvCxnSpPr>
            <a:cxnSpLocks/>
          </p:cNvCxnSpPr>
          <p:nvPr/>
        </p:nvCxnSpPr>
        <p:spPr>
          <a:xfrm flipH="1" flipV="1">
            <a:off x="6082609" y="3647620"/>
            <a:ext cx="2485964" cy="179242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2F41B788-7786-4E58-8603-73EFC7EC61A7}"/>
              </a:ext>
            </a:extLst>
          </p:cNvPr>
          <p:cNvCxnSpPr>
            <a:cxnSpLocks/>
            <a:stCxn id="694" idx="0"/>
          </p:cNvCxnSpPr>
          <p:nvPr/>
        </p:nvCxnSpPr>
        <p:spPr>
          <a:xfrm flipV="1">
            <a:off x="4427814" y="3661011"/>
            <a:ext cx="1622466" cy="212696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32D17BB2-49CA-4DC6-87A3-0017B39FEFC2}"/>
              </a:ext>
            </a:extLst>
          </p:cNvPr>
          <p:cNvCxnSpPr>
            <a:cxnSpLocks/>
            <a:stCxn id="642" idx="0"/>
          </p:cNvCxnSpPr>
          <p:nvPr/>
        </p:nvCxnSpPr>
        <p:spPr>
          <a:xfrm flipV="1">
            <a:off x="5048134" y="3661011"/>
            <a:ext cx="1002146" cy="2054463"/>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9400E948-1398-41E8-B34B-DCE03F38112E}"/>
              </a:ext>
            </a:extLst>
          </p:cNvPr>
          <p:cNvCxnSpPr>
            <a:cxnSpLocks/>
          </p:cNvCxnSpPr>
          <p:nvPr/>
        </p:nvCxnSpPr>
        <p:spPr>
          <a:xfrm flipV="1">
            <a:off x="5599826" y="3661011"/>
            <a:ext cx="450454" cy="2272291"/>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E40CB625-CF87-48B7-8F73-065D0F39AD76}"/>
              </a:ext>
            </a:extLst>
          </p:cNvPr>
          <p:cNvCxnSpPr>
            <a:cxnSpLocks/>
            <a:stCxn id="625" idx="0"/>
          </p:cNvCxnSpPr>
          <p:nvPr/>
        </p:nvCxnSpPr>
        <p:spPr>
          <a:xfrm flipH="1" flipV="1">
            <a:off x="6050280" y="3661011"/>
            <a:ext cx="95757" cy="208051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604C2916-EE68-4ED8-8605-22FC10D4A7DF}"/>
              </a:ext>
            </a:extLst>
          </p:cNvPr>
          <p:cNvCxnSpPr>
            <a:cxnSpLocks/>
          </p:cNvCxnSpPr>
          <p:nvPr/>
        </p:nvCxnSpPr>
        <p:spPr>
          <a:xfrm flipH="1" flipV="1">
            <a:off x="6050280" y="3661011"/>
            <a:ext cx="652911" cy="2265946"/>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18F23DB1-24CF-40B6-9840-9AE1FEF5532A}"/>
              </a:ext>
            </a:extLst>
          </p:cNvPr>
          <p:cNvCxnSpPr>
            <a:cxnSpLocks/>
          </p:cNvCxnSpPr>
          <p:nvPr/>
        </p:nvCxnSpPr>
        <p:spPr>
          <a:xfrm flipH="1" flipV="1">
            <a:off x="6082609" y="3647620"/>
            <a:ext cx="1045467" cy="1902544"/>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D7DB469A-A2C1-4E6F-951A-E486C42FFD7A}"/>
              </a:ext>
            </a:extLst>
          </p:cNvPr>
          <p:cNvCxnSpPr>
            <a:cxnSpLocks/>
          </p:cNvCxnSpPr>
          <p:nvPr/>
        </p:nvCxnSpPr>
        <p:spPr>
          <a:xfrm flipH="1" flipV="1">
            <a:off x="6082609" y="3647620"/>
            <a:ext cx="1584926" cy="2082959"/>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39250583-FE6C-4A4D-A16B-DBF4D5FAE1E9}"/>
              </a:ext>
            </a:extLst>
          </p:cNvPr>
          <p:cNvCxnSpPr>
            <a:cxnSpLocks/>
          </p:cNvCxnSpPr>
          <p:nvPr/>
        </p:nvCxnSpPr>
        <p:spPr>
          <a:xfrm flipH="1" flipV="1">
            <a:off x="6082609" y="3647620"/>
            <a:ext cx="1910260" cy="1887598"/>
          </a:xfrm>
          <a:prstGeom prst="line">
            <a:avLst/>
          </a:prstGeom>
          <a:ln w="190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C051C629-7CC6-4BB4-B8F5-77584A8570C7}"/>
              </a:ext>
            </a:extLst>
          </p:cNvPr>
          <p:cNvGrpSpPr/>
          <p:nvPr/>
        </p:nvGrpSpPr>
        <p:grpSpPr>
          <a:xfrm>
            <a:off x="4976161" y="2689217"/>
            <a:ext cx="2167940" cy="1730640"/>
            <a:chOff x="6066724" y="2662016"/>
            <a:chExt cx="2167940" cy="1730640"/>
          </a:xfrm>
        </p:grpSpPr>
        <p:sp useBgFill="1">
          <p:nvSpPr>
            <p:cNvPr id="796" name="Flowchart: Extract 795">
              <a:extLst>
                <a:ext uri="{FF2B5EF4-FFF2-40B4-BE49-F238E27FC236}">
                  <a16:creationId xmlns:a16="http://schemas.microsoft.com/office/drawing/2014/main" id="{9A4CBC2D-54AD-452D-852E-3EC0026B935F}"/>
                </a:ext>
              </a:extLst>
            </p:cNvPr>
            <p:cNvSpPr/>
            <p:nvPr/>
          </p:nvSpPr>
          <p:spPr bwMode="auto">
            <a:xfrm>
              <a:off x="6066724" y="2662016"/>
              <a:ext cx="2167940" cy="1730640"/>
            </a:xfrm>
            <a:prstGeom prst="flowChartExtra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797" name="Group 796">
              <a:extLst>
                <a:ext uri="{FF2B5EF4-FFF2-40B4-BE49-F238E27FC236}">
                  <a16:creationId xmlns:a16="http://schemas.microsoft.com/office/drawing/2014/main" id="{D7C27214-23F8-4792-8BF4-0D22794B3E81}"/>
                </a:ext>
              </a:extLst>
            </p:cNvPr>
            <p:cNvGrpSpPr/>
            <p:nvPr/>
          </p:nvGrpSpPr>
          <p:grpSpPr>
            <a:xfrm>
              <a:off x="6449492" y="2922661"/>
              <a:ext cx="1541462" cy="1314852"/>
              <a:chOff x="270385" y="5374758"/>
              <a:chExt cx="1165996" cy="994584"/>
            </a:xfrm>
          </p:grpSpPr>
          <p:grpSp>
            <p:nvGrpSpPr>
              <p:cNvPr id="798" name="Group 797">
                <a:extLst>
                  <a:ext uri="{FF2B5EF4-FFF2-40B4-BE49-F238E27FC236}">
                    <a16:creationId xmlns:a16="http://schemas.microsoft.com/office/drawing/2014/main" id="{5B141811-FFCC-4CE4-8F22-B7C9747BE11C}"/>
                  </a:ext>
                </a:extLst>
              </p:cNvPr>
              <p:cNvGrpSpPr/>
              <p:nvPr/>
            </p:nvGrpSpPr>
            <p:grpSpPr>
              <a:xfrm>
                <a:off x="580349" y="5738380"/>
                <a:ext cx="504579" cy="551512"/>
                <a:chOff x="2115104" y="3006725"/>
                <a:chExt cx="1191985" cy="1302858"/>
              </a:xfrm>
            </p:grpSpPr>
            <p:cxnSp>
              <p:nvCxnSpPr>
                <p:cNvPr id="822" name="Straight Connector 821">
                  <a:extLst>
                    <a:ext uri="{FF2B5EF4-FFF2-40B4-BE49-F238E27FC236}">
                      <a16:creationId xmlns:a16="http://schemas.microsoft.com/office/drawing/2014/main" id="{05B64D12-4A1E-4B37-8382-1BC18F771A1B}"/>
                    </a:ext>
                  </a:extLst>
                </p:cNvPr>
                <p:cNvCxnSpPr>
                  <a:cxnSpLocks/>
                </p:cNvCxnSpPr>
                <p:nvPr/>
              </p:nvCxnSpPr>
              <p:spPr>
                <a:xfrm flipV="1">
                  <a:off x="2115104" y="3006725"/>
                  <a:ext cx="293460" cy="554355"/>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C8B02E86-170A-4CAF-B429-9BFFE166F82E}"/>
                    </a:ext>
                  </a:extLst>
                </p:cNvPr>
                <p:cNvCxnSpPr>
                  <a:cxnSpLocks/>
                </p:cNvCxnSpPr>
                <p:nvPr/>
              </p:nvCxnSpPr>
              <p:spPr>
                <a:xfrm>
                  <a:off x="2336096" y="4309583"/>
                  <a:ext cx="742467"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CDD423B3-D9F1-45F7-AA61-61F3C19EA04A}"/>
                    </a:ext>
                  </a:extLst>
                </p:cNvPr>
                <p:cNvCxnSpPr>
                  <a:cxnSpLocks/>
                </p:cNvCxnSpPr>
                <p:nvPr/>
              </p:nvCxnSpPr>
              <p:spPr>
                <a:xfrm flipH="1" flipV="1">
                  <a:off x="3013629" y="3021150"/>
                  <a:ext cx="293460" cy="554355"/>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useBgFill="1">
            <p:nvSpPr>
              <p:cNvPr id="799" name="manager" title="Icon of three people with lines connecting them">
                <a:extLst>
                  <a:ext uri="{FF2B5EF4-FFF2-40B4-BE49-F238E27FC236}">
                    <a16:creationId xmlns:a16="http://schemas.microsoft.com/office/drawing/2014/main" id="{43E8E413-B9D4-4424-AD4E-CE56A3385D55}"/>
                  </a:ext>
                </a:extLst>
              </p:cNvPr>
              <p:cNvSpPr>
                <a:spLocks noChangeAspect="1" noEditPoints="1"/>
              </p:cNvSpPr>
              <p:nvPr/>
            </p:nvSpPr>
            <p:spPr bwMode="auto">
              <a:xfrm>
                <a:off x="642461" y="5374758"/>
                <a:ext cx="387074" cy="390146"/>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0" name="building_5" title="Icon of tall buildings">
                <a:extLst>
                  <a:ext uri="{FF2B5EF4-FFF2-40B4-BE49-F238E27FC236}">
                    <a16:creationId xmlns:a16="http://schemas.microsoft.com/office/drawing/2014/main" id="{1C35E70D-87ED-4C34-B5AC-D61C705CC008}"/>
                  </a:ext>
                </a:extLst>
              </p:cNvPr>
              <p:cNvSpPr>
                <a:spLocks noChangeAspect="1" noEditPoints="1"/>
              </p:cNvSpPr>
              <p:nvPr/>
            </p:nvSpPr>
            <p:spPr bwMode="auto">
              <a:xfrm flipH="1">
                <a:off x="270385" y="5976155"/>
                <a:ext cx="357657" cy="38844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01" name="Group 800">
                <a:extLst>
                  <a:ext uri="{FF2B5EF4-FFF2-40B4-BE49-F238E27FC236}">
                    <a16:creationId xmlns:a16="http://schemas.microsoft.com/office/drawing/2014/main" id="{E8E549DB-50E4-4C0C-BF66-3EFD0999BFEE}"/>
                  </a:ext>
                </a:extLst>
              </p:cNvPr>
              <p:cNvGrpSpPr/>
              <p:nvPr/>
            </p:nvGrpSpPr>
            <p:grpSpPr>
              <a:xfrm>
                <a:off x="988190" y="6029532"/>
                <a:ext cx="448191" cy="339810"/>
                <a:chOff x="2810087" y="4925435"/>
                <a:chExt cx="767042" cy="581557"/>
              </a:xfrm>
            </p:grpSpPr>
            <p:grpSp>
              <p:nvGrpSpPr>
                <p:cNvPr id="802" name="Group 4">
                  <a:extLst>
                    <a:ext uri="{FF2B5EF4-FFF2-40B4-BE49-F238E27FC236}">
                      <a16:creationId xmlns:a16="http://schemas.microsoft.com/office/drawing/2014/main" id="{57EC0509-4920-445A-B7E2-2D3AF600625E}"/>
                    </a:ext>
                  </a:extLst>
                </p:cNvPr>
                <p:cNvGrpSpPr>
                  <a:grpSpLocks noChangeAspect="1"/>
                </p:cNvGrpSpPr>
                <p:nvPr/>
              </p:nvGrpSpPr>
              <p:grpSpPr bwMode="auto">
                <a:xfrm>
                  <a:off x="3228625" y="5274407"/>
                  <a:ext cx="348504" cy="198190"/>
                  <a:chOff x="4568" y="3459"/>
                  <a:chExt cx="313" cy="178"/>
                </a:xfrm>
              </p:grpSpPr>
              <p:sp>
                <p:nvSpPr>
                  <p:cNvPr id="805" name="Freeform 5">
                    <a:extLst>
                      <a:ext uri="{FF2B5EF4-FFF2-40B4-BE49-F238E27FC236}">
                        <a16:creationId xmlns:a16="http://schemas.microsoft.com/office/drawing/2014/main" id="{3E1C0FA4-3D42-426A-A8E3-6BA0CBE8A3C6}"/>
                      </a:ext>
                    </a:extLst>
                  </p:cNvPr>
                  <p:cNvSpPr>
                    <a:spLocks/>
                  </p:cNvSpPr>
                  <p:nvPr/>
                </p:nvSpPr>
                <p:spPr bwMode="auto">
                  <a:xfrm>
                    <a:off x="4645" y="3512"/>
                    <a:ext cx="159" cy="63"/>
                  </a:xfrm>
                  <a:custGeom>
                    <a:avLst/>
                    <a:gdLst>
                      <a:gd name="T0" fmla="*/ 220 w 220"/>
                      <a:gd name="T1" fmla="*/ 67 h 87"/>
                      <a:gd name="T2" fmla="*/ 199 w 220"/>
                      <a:gd name="T3" fmla="*/ 87 h 87"/>
                      <a:gd name="T4" fmla="*/ 21 w 220"/>
                      <a:gd name="T5" fmla="*/ 87 h 87"/>
                      <a:gd name="T6" fmla="*/ 0 w 220"/>
                      <a:gd name="T7" fmla="*/ 67 h 87"/>
                      <a:gd name="T8" fmla="*/ 0 w 220"/>
                      <a:gd name="T9" fmla="*/ 21 h 87"/>
                      <a:gd name="T10" fmla="*/ 21 w 220"/>
                      <a:gd name="T11" fmla="*/ 0 h 87"/>
                      <a:gd name="T12" fmla="*/ 199 w 220"/>
                      <a:gd name="T13" fmla="*/ 0 h 87"/>
                      <a:gd name="T14" fmla="*/ 220 w 220"/>
                      <a:gd name="T15" fmla="*/ 21 h 87"/>
                      <a:gd name="T16" fmla="*/ 220 w 220"/>
                      <a:gd name="T17"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7">
                        <a:moveTo>
                          <a:pt x="220" y="67"/>
                        </a:moveTo>
                        <a:cubicBezTo>
                          <a:pt x="220" y="78"/>
                          <a:pt x="210" y="87"/>
                          <a:pt x="199" y="87"/>
                        </a:cubicBezTo>
                        <a:cubicBezTo>
                          <a:pt x="21" y="87"/>
                          <a:pt x="21" y="87"/>
                          <a:pt x="21" y="87"/>
                        </a:cubicBezTo>
                        <a:cubicBezTo>
                          <a:pt x="10" y="87"/>
                          <a:pt x="0" y="78"/>
                          <a:pt x="0" y="67"/>
                        </a:cubicBezTo>
                        <a:cubicBezTo>
                          <a:pt x="0" y="21"/>
                          <a:pt x="0" y="21"/>
                          <a:pt x="0" y="21"/>
                        </a:cubicBezTo>
                        <a:cubicBezTo>
                          <a:pt x="0" y="10"/>
                          <a:pt x="10" y="0"/>
                          <a:pt x="21" y="0"/>
                        </a:cubicBezTo>
                        <a:cubicBezTo>
                          <a:pt x="199" y="0"/>
                          <a:pt x="199" y="0"/>
                          <a:pt x="199" y="0"/>
                        </a:cubicBezTo>
                        <a:cubicBezTo>
                          <a:pt x="210" y="0"/>
                          <a:pt x="220" y="10"/>
                          <a:pt x="220" y="21"/>
                        </a:cubicBezTo>
                        <a:lnTo>
                          <a:pt x="220" y="67"/>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06" name="Freeform 6">
                    <a:extLst>
                      <a:ext uri="{FF2B5EF4-FFF2-40B4-BE49-F238E27FC236}">
                        <a16:creationId xmlns:a16="http://schemas.microsoft.com/office/drawing/2014/main" id="{3265AEA6-7DB0-4E6F-A88A-0834B6C60B72}"/>
                      </a:ext>
                    </a:extLst>
                  </p:cNvPr>
                  <p:cNvSpPr>
                    <a:spLocks/>
                  </p:cNvSpPr>
                  <p:nvPr/>
                </p:nvSpPr>
                <p:spPr bwMode="auto">
                  <a:xfrm>
                    <a:off x="4603" y="3511"/>
                    <a:ext cx="24" cy="65"/>
                  </a:xfrm>
                  <a:custGeom>
                    <a:avLst/>
                    <a:gdLst>
                      <a:gd name="T0" fmla="*/ 33 w 33"/>
                      <a:gd name="T1" fmla="*/ 72 h 89"/>
                      <a:gd name="T2" fmla="*/ 17 w 33"/>
                      <a:gd name="T3" fmla="*/ 89 h 89"/>
                      <a:gd name="T4" fmla="*/ 0 w 33"/>
                      <a:gd name="T5" fmla="*/ 72 h 89"/>
                      <a:gd name="T6" fmla="*/ 0 w 33"/>
                      <a:gd name="T7" fmla="*/ 17 h 89"/>
                      <a:gd name="T8" fmla="*/ 17 w 33"/>
                      <a:gd name="T9" fmla="*/ 0 h 89"/>
                      <a:gd name="T10" fmla="*/ 33 w 33"/>
                      <a:gd name="T11" fmla="*/ 17 h 89"/>
                      <a:gd name="T12" fmla="*/ 33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33" y="72"/>
                        </a:moveTo>
                        <a:cubicBezTo>
                          <a:pt x="33" y="82"/>
                          <a:pt x="26" y="89"/>
                          <a:pt x="17" y="89"/>
                        </a:cubicBezTo>
                        <a:cubicBezTo>
                          <a:pt x="7" y="89"/>
                          <a:pt x="0" y="82"/>
                          <a:pt x="0" y="72"/>
                        </a:cubicBezTo>
                        <a:cubicBezTo>
                          <a:pt x="0" y="17"/>
                          <a:pt x="0" y="17"/>
                          <a:pt x="0" y="17"/>
                        </a:cubicBezTo>
                        <a:cubicBezTo>
                          <a:pt x="0" y="7"/>
                          <a:pt x="7" y="0"/>
                          <a:pt x="17" y="0"/>
                        </a:cubicBezTo>
                        <a:cubicBezTo>
                          <a:pt x="26" y="0"/>
                          <a:pt x="33" y="7"/>
                          <a:pt x="33" y="17"/>
                        </a:cubicBezTo>
                        <a:lnTo>
                          <a:pt x="33" y="72"/>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07" name="Line 7">
                    <a:extLst>
                      <a:ext uri="{FF2B5EF4-FFF2-40B4-BE49-F238E27FC236}">
                        <a16:creationId xmlns:a16="http://schemas.microsoft.com/office/drawing/2014/main" id="{AB4A76E0-1436-4B1C-9BCA-05C7788E1ED8}"/>
                      </a:ext>
                    </a:extLst>
                  </p:cNvPr>
                  <p:cNvSpPr>
                    <a:spLocks noChangeShapeType="1"/>
                  </p:cNvSpPr>
                  <p:nvPr/>
                </p:nvSpPr>
                <p:spPr bwMode="auto">
                  <a:xfrm>
                    <a:off x="4568" y="3479"/>
                    <a:ext cx="92"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08" name="Line 8">
                    <a:extLst>
                      <a:ext uri="{FF2B5EF4-FFF2-40B4-BE49-F238E27FC236}">
                        <a16:creationId xmlns:a16="http://schemas.microsoft.com/office/drawing/2014/main" id="{800C0437-3DEA-4253-8CD8-D0CCD7247B9E}"/>
                      </a:ext>
                    </a:extLst>
                  </p:cNvPr>
                  <p:cNvSpPr>
                    <a:spLocks noChangeShapeType="1"/>
                  </p:cNvSpPr>
                  <p:nvPr/>
                </p:nvSpPr>
                <p:spPr bwMode="auto">
                  <a:xfrm>
                    <a:off x="4614" y="3479"/>
                    <a:ext cx="0" cy="32"/>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09" name="Freeform 9">
                    <a:extLst>
                      <a:ext uri="{FF2B5EF4-FFF2-40B4-BE49-F238E27FC236}">
                        <a16:creationId xmlns:a16="http://schemas.microsoft.com/office/drawing/2014/main" id="{A5DC2063-5508-4CF9-A8AA-58AD98B104D6}"/>
                      </a:ext>
                    </a:extLst>
                  </p:cNvPr>
                  <p:cNvSpPr>
                    <a:spLocks/>
                  </p:cNvSpPr>
                  <p:nvPr/>
                </p:nvSpPr>
                <p:spPr bwMode="auto">
                  <a:xfrm>
                    <a:off x="4605" y="3459"/>
                    <a:ext cx="19" cy="20"/>
                  </a:xfrm>
                  <a:custGeom>
                    <a:avLst/>
                    <a:gdLst>
                      <a:gd name="T0" fmla="*/ 26 w 26"/>
                      <a:gd name="T1" fmla="*/ 27 h 28"/>
                      <a:gd name="T2" fmla="*/ 26 w 26"/>
                      <a:gd name="T3" fmla="*/ 8 h 28"/>
                      <a:gd name="T4" fmla="*/ 18 w 26"/>
                      <a:gd name="T5" fmla="*/ 0 h 28"/>
                      <a:gd name="T6" fmla="*/ 8 w 26"/>
                      <a:gd name="T7" fmla="*/ 0 h 28"/>
                      <a:gd name="T8" fmla="*/ 0 w 26"/>
                      <a:gd name="T9" fmla="*/ 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26" y="27"/>
                        </a:moveTo>
                        <a:cubicBezTo>
                          <a:pt x="26" y="8"/>
                          <a:pt x="26" y="8"/>
                          <a:pt x="26" y="8"/>
                        </a:cubicBezTo>
                        <a:cubicBezTo>
                          <a:pt x="26" y="4"/>
                          <a:pt x="23" y="0"/>
                          <a:pt x="18" y="0"/>
                        </a:cubicBezTo>
                        <a:cubicBezTo>
                          <a:pt x="8" y="0"/>
                          <a:pt x="8" y="0"/>
                          <a:pt x="8" y="0"/>
                        </a:cubicBezTo>
                        <a:cubicBezTo>
                          <a:pt x="3" y="0"/>
                          <a:pt x="0" y="4"/>
                          <a:pt x="0" y="8"/>
                        </a:cubicBezTo>
                        <a:cubicBezTo>
                          <a:pt x="0" y="28"/>
                          <a:pt x="0" y="28"/>
                          <a:pt x="0" y="28"/>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0" name="Line 10">
                    <a:extLst>
                      <a:ext uri="{FF2B5EF4-FFF2-40B4-BE49-F238E27FC236}">
                        <a16:creationId xmlns:a16="http://schemas.microsoft.com/office/drawing/2014/main" id="{FE256586-1D3A-4D2C-B96D-D5762930E246}"/>
                      </a:ext>
                    </a:extLst>
                  </p:cNvPr>
                  <p:cNvSpPr>
                    <a:spLocks noChangeShapeType="1"/>
                  </p:cNvSpPr>
                  <p:nvPr/>
                </p:nvSpPr>
                <p:spPr bwMode="auto">
                  <a:xfrm>
                    <a:off x="4627" y="3526"/>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1" name="Line 11">
                    <a:extLst>
                      <a:ext uri="{FF2B5EF4-FFF2-40B4-BE49-F238E27FC236}">
                        <a16:creationId xmlns:a16="http://schemas.microsoft.com/office/drawing/2014/main" id="{2CF4C61A-9C12-4E44-B3BF-26D8F68897AF}"/>
                      </a:ext>
                    </a:extLst>
                  </p:cNvPr>
                  <p:cNvSpPr>
                    <a:spLocks noChangeShapeType="1"/>
                  </p:cNvSpPr>
                  <p:nvPr/>
                </p:nvSpPr>
                <p:spPr bwMode="auto">
                  <a:xfrm>
                    <a:off x="4627" y="3558"/>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2" name="Freeform 12">
                    <a:extLst>
                      <a:ext uri="{FF2B5EF4-FFF2-40B4-BE49-F238E27FC236}">
                        <a16:creationId xmlns:a16="http://schemas.microsoft.com/office/drawing/2014/main" id="{191605E5-1782-446A-ACC0-454AB811DCAC}"/>
                      </a:ext>
                    </a:extLst>
                  </p:cNvPr>
                  <p:cNvSpPr>
                    <a:spLocks/>
                  </p:cNvSpPr>
                  <p:nvPr/>
                </p:nvSpPr>
                <p:spPr bwMode="auto">
                  <a:xfrm>
                    <a:off x="4822" y="3511"/>
                    <a:ext cx="24" cy="65"/>
                  </a:xfrm>
                  <a:custGeom>
                    <a:avLst/>
                    <a:gdLst>
                      <a:gd name="T0" fmla="*/ 0 w 33"/>
                      <a:gd name="T1" fmla="*/ 72 h 89"/>
                      <a:gd name="T2" fmla="*/ 17 w 33"/>
                      <a:gd name="T3" fmla="*/ 89 h 89"/>
                      <a:gd name="T4" fmla="*/ 33 w 33"/>
                      <a:gd name="T5" fmla="*/ 72 h 89"/>
                      <a:gd name="T6" fmla="*/ 33 w 33"/>
                      <a:gd name="T7" fmla="*/ 17 h 89"/>
                      <a:gd name="T8" fmla="*/ 17 w 33"/>
                      <a:gd name="T9" fmla="*/ 0 h 89"/>
                      <a:gd name="T10" fmla="*/ 0 w 33"/>
                      <a:gd name="T11" fmla="*/ 17 h 89"/>
                      <a:gd name="T12" fmla="*/ 0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0" y="72"/>
                        </a:moveTo>
                        <a:cubicBezTo>
                          <a:pt x="0" y="82"/>
                          <a:pt x="8" y="89"/>
                          <a:pt x="17" y="89"/>
                        </a:cubicBezTo>
                        <a:cubicBezTo>
                          <a:pt x="26" y="89"/>
                          <a:pt x="33" y="82"/>
                          <a:pt x="33" y="72"/>
                        </a:cubicBezTo>
                        <a:cubicBezTo>
                          <a:pt x="33" y="17"/>
                          <a:pt x="33" y="17"/>
                          <a:pt x="33" y="17"/>
                        </a:cubicBezTo>
                        <a:cubicBezTo>
                          <a:pt x="33" y="7"/>
                          <a:pt x="26" y="0"/>
                          <a:pt x="17" y="0"/>
                        </a:cubicBezTo>
                        <a:cubicBezTo>
                          <a:pt x="8" y="0"/>
                          <a:pt x="0" y="7"/>
                          <a:pt x="0" y="17"/>
                        </a:cubicBezTo>
                        <a:lnTo>
                          <a:pt x="0" y="72"/>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3" name="Line 13">
                    <a:extLst>
                      <a:ext uri="{FF2B5EF4-FFF2-40B4-BE49-F238E27FC236}">
                        <a16:creationId xmlns:a16="http://schemas.microsoft.com/office/drawing/2014/main" id="{50360B66-A0D1-41F9-8C42-6816B87461D8}"/>
                      </a:ext>
                    </a:extLst>
                  </p:cNvPr>
                  <p:cNvSpPr>
                    <a:spLocks noChangeShapeType="1"/>
                  </p:cNvSpPr>
                  <p:nvPr/>
                </p:nvSpPr>
                <p:spPr bwMode="auto">
                  <a:xfrm flipH="1">
                    <a:off x="4789" y="3479"/>
                    <a:ext cx="92"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4" name="Line 14">
                    <a:extLst>
                      <a:ext uri="{FF2B5EF4-FFF2-40B4-BE49-F238E27FC236}">
                        <a16:creationId xmlns:a16="http://schemas.microsoft.com/office/drawing/2014/main" id="{C880EAF1-2B56-4AC4-90E9-A3ABF4E5CDFE}"/>
                      </a:ext>
                    </a:extLst>
                  </p:cNvPr>
                  <p:cNvSpPr>
                    <a:spLocks noChangeShapeType="1"/>
                  </p:cNvSpPr>
                  <p:nvPr/>
                </p:nvSpPr>
                <p:spPr bwMode="auto">
                  <a:xfrm>
                    <a:off x="4835" y="3479"/>
                    <a:ext cx="0" cy="32"/>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5" name="Freeform 15">
                    <a:extLst>
                      <a:ext uri="{FF2B5EF4-FFF2-40B4-BE49-F238E27FC236}">
                        <a16:creationId xmlns:a16="http://schemas.microsoft.com/office/drawing/2014/main" id="{3FB75683-51AF-47CE-9530-02FCF4C71B25}"/>
                      </a:ext>
                    </a:extLst>
                  </p:cNvPr>
                  <p:cNvSpPr>
                    <a:spLocks/>
                  </p:cNvSpPr>
                  <p:nvPr/>
                </p:nvSpPr>
                <p:spPr bwMode="auto">
                  <a:xfrm>
                    <a:off x="4825" y="3459"/>
                    <a:ext cx="19" cy="20"/>
                  </a:xfrm>
                  <a:custGeom>
                    <a:avLst/>
                    <a:gdLst>
                      <a:gd name="T0" fmla="*/ 0 w 27"/>
                      <a:gd name="T1" fmla="*/ 27 h 28"/>
                      <a:gd name="T2" fmla="*/ 0 w 27"/>
                      <a:gd name="T3" fmla="*/ 8 h 28"/>
                      <a:gd name="T4" fmla="*/ 8 w 27"/>
                      <a:gd name="T5" fmla="*/ 0 h 28"/>
                      <a:gd name="T6" fmla="*/ 19 w 27"/>
                      <a:gd name="T7" fmla="*/ 0 h 28"/>
                      <a:gd name="T8" fmla="*/ 27 w 27"/>
                      <a:gd name="T9" fmla="*/ 8 h 28"/>
                      <a:gd name="T10" fmla="*/ 27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0" y="27"/>
                        </a:moveTo>
                        <a:cubicBezTo>
                          <a:pt x="0" y="8"/>
                          <a:pt x="0" y="8"/>
                          <a:pt x="0" y="8"/>
                        </a:cubicBezTo>
                        <a:cubicBezTo>
                          <a:pt x="0" y="4"/>
                          <a:pt x="4" y="0"/>
                          <a:pt x="8" y="0"/>
                        </a:cubicBezTo>
                        <a:cubicBezTo>
                          <a:pt x="19" y="0"/>
                          <a:pt x="19" y="0"/>
                          <a:pt x="19" y="0"/>
                        </a:cubicBezTo>
                        <a:cubicBezTo>
                          <a:pt x="23" y="0"/>
                          <a:pt x="27" y="4"/>
                          <a:pt x="27" y="8"/>
                        </a:cubicBezTo>
                        <a:cubicBezTo>
                          <a:pt x="27" y="28"/>
                          <a:pt x="27" y="28"/>
                          <a:pt x="27" y="28"/>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6" name="Line 16">
                    <a:extLst>
                      <a:ext uri="{FF2B5EF4-FFF2-40B4-BE49-F238E27FC236}">
                        <a16:creationId xmlns:a16="http://schemas.microsoft.com/office/drawing/2014/main" id="{686397B1-A779-4109-B238-5C0BBE996121}"/>
                      </a:ext>
                    </a:extLst>
                  </p:cNvPr>
                  <p:cNvSpPr>
                    <a:spLocks noChangeShapeType="1"/>
                  </p:cNvSpPr>
                  <p:nvPr/>
                </p:nvSpPr>
                <p:spPr bwMode="auto">
                  <a:xfrm flipH="1">
                    <a:off x="4804" y="3526"/>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7" name="Line 17">
                    <a:extLst>
                      <a:ext uri="{FF2B5EF4-FFF2-40B4-BE49-F238E27FC236}">
                        <a16:creationId xmlns:a16="http://schemas.microsoft.com/office/drawing/2014/main" id="{E362D48B-9170-4DCA-A572-D7580254AC77}"/>
                      </a:ext>
                    </a:extLst>
                  </p:cNvPr>
                  <p:cNvSpPr>
                    <a:spLocks noChangeShapeType="1"/>
                  </p:cNvSpPr>
                  <p:nvPr/>
                </p:nvSpPr>
                <p:spPr bwMode="auto">
                  <a:xfrm flipH="1">
                    <a:off x="4804" y="3558"/>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8" name="Line 18">
                    <a:extLst>
                      <a:ext uri="{FF2B5EF4-FFF2-40B4-BE49-F238E27FC236}">
                        <a16:creationId xmlns:a16="http://schemas.microsoft.com/office/drawing/2014/main" id="{907BAF63-9525-4999-A4A0-EAF0C72D1691}"/>
                      </a:ext>
                    </a:extLst>
                  </p:cNvPr>
                  <p:cNvSpPr>
                    <a:spLocks noChangeShapeType="1"/>
                  </p:cNvSpPr>
                  <p:nvPr/>
                </p:nvSpPr>
                <p:spPr bwMode="auto">
                  <a:xfrm flipH="1">
                    <a:off x="4638" y="3573"/>
                    <a:ext cx="33" cy="64"/>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19" name="Line 19">
                    <a:extLst>
                      <a:ext uri="{FF2B5EF4-FFF2-40B4-BE49-F238E27FC236}">
                        <a16:creationId xmlns:a16="http://schemas.microsoft.com/office/drawing/2014/main" id="{2233A39F-82E5-4B46-8C9F-B792947D6346}"/>
                      </a:ext>
                    </a:extLst>
                  </p:cNvPr>
                  <p:cNvSpPr>
                    <a:spLocks noChangeShapeType="1"/>
                  </p:cNvSpPr>
                  <p:nvPr/>
                </p:nvSpPr>
                <p:spPr bwMode="auto">
                  <a:xfrm>
                    <a:off x="4777" y="3573"/>
                    <a:ext cx="33" cy="64"/>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20" name="Line 20">
                    <a:extLst>
                      <a:ext uri="{FF2B5EF4-FFF2-40B4-BE49-F238E27FC236}">
                        <a16:creationId xmlns:a16="http://schemas.microsoft.com/office/drawing/2014/main" id="{24642E8B-1864-4442-9975-C49DE2D70F98}"/>
                      </a:ext>
                    </a:extLst>
                  </p:cNvPr>
                  <p:cNvSpPr>
                    <a:spLocks noChangeShapeType="1"/>
                  </p:cNvSpPr>
                  <p:nvPr/>
                </p:nvSpPr>
                <p:spPr bwMode="auto">
                  <a:xfrm>
                    <a:off x="4683" y="3552"/>
                    <a:ext cx="83"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p:nvSpPr>
                  <p:cNvPr id="821" name="Freeform 21">
                    <a:extLst>
                      <a:ext uri="{FF2B5EF4-FFF2-40B4-BE49-F238E27FC236}">
                        <a16:creationId xmlns:a16="http://schemas.microsoft.com/office/drawing/2014/main" id="{0F0E06FA-7CA0-43F6-9F08-3C5878F92FB8}"/>
                      </a:ext>
                    </a:extLst>
                  </p:cNvPr>
                  <p:cNvSpPr>
                    <a:spLocks/>
                  </p:cNvSpPr>
                  <p:nvPr/>
                </p:nvSpPr>
                <p:spPr bwMode="auto">
                  <a:xfrm>
                    <a:off x="4686" y="3512"/>
                    <a:ext cx="76" cy="20"/>
                  </a:xfrm>
                  <a:custGeom>
                    <a:avLst/>
                    <a:gdLst>
                      <a:gd name="T0" fmla="*/ 0 w 76"/>
                      <a:gd name="T1" fmla="*/ 0 h 20"/>
                      <a:gd name="T2" fmla="*/ 12 w 76"/>
                      <a:gd name="T3" fmla="*/ 20 h 20"/>
                      <a:gd name="T4" fmla="*/ 64 w 76"/>
                      <a:gd name="T5" fmla="*/ 20 h 20"/>
                      <a:gd name="T6" fmla="*/ 76 w 76"/>
                      <a:gd name="T7" fmla="*/ 0 h 20"/>
                    </a:gdLst>
                    <a:ahLst/>
                    <a:cxnLst>
                      <a:cxn ang="0">
                        <a:pos x="T0" y="T1"/>
                      </a:cxn>
                      <a:cxn ang="0">
                        <a:pos x="T2" y="T3"/>
                      </a:cxn>
                      <a:cxn ang="0">
                        <a:pos x="T4" y="T5"/>
                      </a:cxn>
                      <a:cxn ang="0">
                        <a:pos x="T6" y="T7"/>
                      </a:cxn>
                    </a:cxnLst>
                    <a:rect l="0" t="0" r="r" b="b"/>
                    <a:pathLst>
                      <a:path w="76" h="20">
                        <a:moveTo>
                          <a:pt x="0" y="0"/>
                        </a:moveTo>
                        <a:lnTo>
                          <a:pt x="12" y="20"/>
                        </a:lnTo>
                        <a:lnTo>
                          <a:pt x="64" y="20"/>
                        </a:lnTo>
                        <a:lnTo>
                          <a:pt x="76"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grpSp>
            <p:sp>
              <p:nvSpPr>
                <p:cNvPr id="803" name="speedometer_2">
                  <a:extLst>
                    <a:ext uri="{FF2B5EF4-FFF2-40B4-BE49-F238E27FC236}">
                      <a16:creationId xmlns:a16="http://schemas.microsoft.com/office/drawing/2014/main" id="{ED3C40DF-6198-4432-9948-EBF7C7CDDBCB}"/>
                    </a:ext>
                  </a:extLst>
                </p:cNvPr>
                <p:cNvSpPr>
                  <a:spLocks noChangeAspect="1" noEditPoints="1"/>
                </p:cNvSpPr>
                <p:nvPr/>
              </p:nvSpPr>
              <p:spPr bwMode="auto">
                <a:xfrm>
                  <a:off x="2994877" y="5300685"/>
                  <a:ext cx="206307" cy="206307"/>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952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Semilight"/>
                  </a:endParaRPr>
                </a:p>
              </p:txBody>
            </p:sp>
            <p:sp useBgFill="1">
              <p:nvSpPr>
                <p:cNvPr id="804" name="UniversalApp_E8CC" title="Icon of a cellphone in front of a tablet">
                  <a:extLst>
                    <a:ext uri="{FF2B5EF4-FFF2-40B4-BE49-F238E27FC236}">
                      <a16:creationId xmlns:a16="http://schemas.microsoft.com/office/drawing/2014/main" id="{A0FEEC5F-77A7-43F0-94A8-BB2F2369A69E}"/>
                    </a:ext>
                  </a:extLst>
                </p:cNvPr>
                <p:cNvSpPr>
                  <a:spLocks noChangeAspect="1" noEditPoints="1"/>
                </p:cNvSpPr>
                <p:nvPr/>
              </p:nvSpPr>
              <p:spPr bwMode="auto">
                <a:xfrm>
                  <a:off x="2810087" y="4925435"/>
                  <a:ext cx="501712" cy="368165"/>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grpSp>
      <p:sp useBgFill="1">
        <p:nvSpPr>
          <p:cNvPr id="825" name="Oval 824">
            <a:extLst>
              <a:ext uri="{FF2B5EF4-FFF2-40B4-BE49-F238E27FC236}">
                <a16:creationId xmlns:a16="http://schemas.microsoft.com/office/drawing/2014/main" id="{E883D150-8004-4EEA-BC87-735B49D281FD}"/>
              </a:ext>
            </a:extLst>
          </p:cNvPr>
          <p:cNvSpPr/>
          <p:nvPr/>
        </p:nvSpPr>
        <p:spPr bwMode="auto">
          <a:xfrm>
            <a:off x="5084646" y="2735378"/>
            <a:ext cx="1950970" cy="1950970"/>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useBgFill="1">
        <p:nvSpPr>
          <p:cNvPr id="826" name="TextBox 825">
            <a:extLst>
              <a:ext uri="{FF2B5EF4-FFF2-40B4-BE49-F238E27FC236}">
                <a16:creationId xmlns:a16="http://schemas.microsoft.com/office/drawing/2014/main" id="{34A02E78-1972-4243-BFE3-6AD61B970D97}"/>
              </a:ext>
            </a:extLst>
          </p:cNvPr>
          <p:cNvSpPr txBox="1"/>
          <p:nvPr/>
        </p:nvSpPr>
        <p:spPr>
          <a:xfrm>
            <a:off x="5473240" y="4404502"/>
            <a:ext cx="1173783" cy="536139"/>
          </a:xfrm>
          <a:prstGeom prst="rect">
            <a:avLst/>
          </a:prstGeom>
        </p:spPr>
        <p:txBody>
          <a:bodyPr wrap="none" lIns="45720" tIns="45720" rIns="45720" bIns="45720" rtlCol="0" anchor="b">
            <a:noAutofit/>
          </a:bodyPr>
          <a:lstStyle/>
          <a:p>
            <a:pPr algn="ctr" defTabSz="896386">
              <a:lnSpc>
                <a:spcPct val="90000"/>
              </a:lnSpc>
              <a:spcAft>
                <a:spcPts val="588"/>
              </a:spcAft>
              <a:defRPr/>
            </a:pPr>
            <a:r>
              <a:rPr lang="en-US" sz="2745" kern="0" spc="-49">
                <a:gradFill>
                  <a:gsLst>
                    <a:gs pos="20000">
                      <a:schemeClr val="tx1"/>
                    </a:gs>
                    <a:gs pos="68000">
                      <a:schemeClr val="tx1"/>
                    </a:gs>
                  </a:gsLst>
                  <a:lin ang="5400000" scaled="0"/>
                </a:gradFill>
                <a:latin typeface="Segoe UI Semilight" panose="020B0402040204020203" pitchFamily="34" charset="0"/>
                <a:cs typeface="Segoe UI Semilight" panose="020B0402040204020203" pitchFamily="34" charset="0"/>
              </a:rPr>
              <a:t>Identity</a:t>
            </a:r>
          </a:p>
        </p:txBody>
      </p:sp>
      <p:grpSp>
        <p:nvGrpSpPr>
          <p:cNvPr id="827" name="Group 826">
            <a:extLst>
              <a:ext uri="{FF2B5EF4-FFF2-40B4-BE49-F238E27FC236}">
                <a16:creationId xmlns:a16="http://schemas.microsoft.com/office/drawing/2014/main" id="{76CD9602-95A8-457A-9903-CC3E393A20F0}"/>
              </a:ext>
            </a:extLst>
          </p:cNvPr>
          <p:cNvGrpSpPr/>
          <p:nvPr/>
        </p:nvGrpSpPr>
        <p:grpSpPr>
          <a:xfrm>
            <a:off x="5224861" y="2848403"/>
            <a:ext cx="1670540" cy="1674120"/>
            <a:chOff x="5260730" y="2763413"/>
            <a:chExt cx="1670540" cy="1674120"/>
          </a:xfrm>
        </p:grpSpPr>
        <p:sp>
          <p:nvSpPr>
            <p:cNvPr id="828" name="object 60">
              <a:extLst>
                <a:ext uri="{FF2B5EF4-FFF2-40B4-BE49-F238E27FC236}">
                  <a16:creationId xmlns:a16="http://schemas.microsoft.com/office/drawing/2014/main" id="{9FB1C7BC-6E20-4514-8EB8-74D590D3E866}"/>
                </a:ext>
              </a:extLst>
            </p:cNvPr>
            <p:cNvSpPr/>
            <p:nvPr/>
          </p:nvSpPr>
          <p:spPr>
            <a:xfrm>
              <a:off x="5260730" y="2763413"/>
              <a:ext cx="1670540" cy="1674120"/>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solidFill>
              <a:schemeClr val="bg1"/>
            </a:solidFill>
            <a:ln>
              <a:solidFill>
                <a:schemeClr val="accent1"/>
              </a:solidFill>
            </a:ln>
          </p:spPr>
          <p:txBody>
            <a:bodyPr wrap="square" lIns="0" tIns="0" rIns="0" bIns="0" rtlCol="0"/>
            <a:lstStyle/>
            <a:p>
              <a:pPr defTabSz="623318">
                <a:defRPr/>
              </a:pPr>
              <a:endParaRPr sz="1226">
                <a:solidFill>
                  <a:prstClr val="black"/>
                </a:solidFill>
                <a:latin typeface="Calibri"/>
              </a:endParaRPr>
            </a:p>
          </p:txBody>
        </p:sp>
        <p:pic>
          <p:nvPicPr>
            <p:cNvPr id="829" name="Picture 828">
              <a:extLst>
                <a:ext uri="{FF2B5EF4-FFF2-40B4-BE49-F238E27FC236}">
                  <a16:creationId xmlns:a16="http://schemas.microsoft.com/office/drawing/2014/main" id="{6FE0DB00-96E5-401B-807F-BA79B2F630A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585522" y="3092316"/>
              <a:ext cx="1020956" cy="1016314"/>
            </a:xfrm>
            <a:prstGeom prst="rect">
              <a:avLst/>
            </a:prstGeom>
          </p:spPr>
        </p:pic>
      </p:grpSp>
      <p:pic>
        <p:nvPicPr>
          <p:cNvPr id="297" name="Graphic 296">
            <a:extLst>
              <a:ext uri="{FF2B5EF4-FFF2-40B4-BE49-F238E27FC236}">
                <a16:creationId xmlns:a16="http://schemas.microsoft.com/office/drawing/2014/main" id="{509AE027-1C0D-8E45-8CE8-01A0EA0BA76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00367" y="4885106"/>
            <a:ext cx="216856" cy="312274"/>
          </a:xfrm>
          <a:prstGeom prst="rect">
            <a:avLst/>
          </a:prstGeom>
        </p:spPr>
      </p:pic>
      <p:grpSp>
        <p:nvGrpSpPr>
          <p:cNvPr id="301" name="Group 300">
            <a:extLst>
              <a:ext uri="{FF2B5EF4-FFF2-40B4-BE49-F238E27FC236}">
                <a16:creationId xmlns:a16="http://schemas.microsoft.com/office/drawing/2014/main" id="{25A3AC07-6B4F-AE48-B967-AB154E06AC6D}"/>
              </a:ext>
            </a:extLst>
          </p:cNvPr>
          <p:cNvGrpSpPr/>
          <p:nvPr/>
        </p:nvGrpSpPr>
        <p:grpSpPr>
          <a:xfrm>
            <a:off x="1694993" y="2872837"/>
            <a:ext cx="457200" cy="457200"/>
            <a:chOff x="-1014664" y="2356673"/>
            <a:chExt cx="457200" cy="457200"/>
          </a:xfrm>
        </p:grpSpPr>
        <p:sp>
          <p:nvSpPr>
            <p:cNvPr id="302" name="Oval 301">
              <a:extLst>
                <a:ext uri="{FF2B5EF4-FFF2-40B4-BE49-F238E27FC236}">
                  <a16:creationId xmlns:a16="http://schemas.microsoft.com/office/drawing/2014/main" id="{7878033A-61F0-934E-87E7-907F1EF7B686}"/>
                </a:ext>
              </a:extLst>
            </p:cNvPr>
            <p:cNvSpPr/>
            <p:nvPr/>
          </p:nvSpPr>
          <p:spPr bwMode="auto">
            <a:xfrm>
              <a:off x="-1014664" y="2356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03" name="Picture 302">
              <a:extLst>
                <a:ext uri="{FF2B5EF4-FFF2-40B4-BE49-F238E27FC236}">
                  <a16:creationId xmlns:a16="http://schemas.microsoft.com/office/drawing/2014/main" id="{C14B0063-B966-F045-B04C-BD779B146E81}"/>
                </a:ext>
              </a:extLst>
            </p:cNvPr>
            <p:cNvPicPr>
              <a:picLocks noChangeAspect="1"/>
            </p:cNvPicPr>
            <p:nvPr/>
          </p:nvPicPr>
          <p:blipFill>
            <a:blip r:embed="rId24"/>
            <a:stretch>
              <a:fillRect/>
            </a:stretch>
          </p:blipFill>
          <p:spPr>
            <a:xfrm>
              <a:off x="-939008" y="2411438"/>
              <a:ext cx="335868" cy="335868"/>
            </a:xfrm>
            <a:prstGeom prst="rect">
              <a:avLst/>
            </a:prstGeom>
          </p:spPr>
        </p:pic>
      </p:grpSp>
      <p:grpSp>
        <p:nvGrpSpPr>
          <p:cNvPr id="304" name="Group 303">
            <a:extLst>
              <a:ext uri="{FF2B5EF4-FFF2-40B4-BE49-F238E27FC236}">
                <a16:creationId xmlns:a16="http://schemas.microsoft.com/office/drawing/2014/main" id="{80185AD5-4EC4-124C-A000-14E2BD53ED13}"/>
              </a:ext>
            </a:extLst>
          </p:cNvPr>
          <p:cNvGrpSpPr/>
          <p:nvPr/>
        </p:nvGrpSpPr>
        <p:grpSpPr>
          <a:xfrm>
            <a:off x="9829250" y="3374015"/>
            <a:ext cx="457201" cy="457200"/>
            <a:chOff x="12340651" y="1951101"/>
            <a:chExt cx="457201" cy="457200"/>
          </a:xfrm>
        </p:grpSpPr>
        <p:sp>
          <p:nvSpPr>
            <p:cNvPr id="305" name="Oval 304">
              <a:extLst>
                <a:ext uri="{FF2B5EF4-FFF2-40B4-BE49-F238E27FC236}">
                  <a16:creationId xmlns:a16="http://schemas.microsoft.com/office/drawing/2014/main" id="{925E8FC3-D964-4F4D-888B-FF081A858B4D}"/>
                </a:ext>
              </a:extLst>
            </p:cNvPr>
            <p:cNvSpPr/>
            <p:nvPr/>
          </p:nvSpPr>
          <p:spPr bwMode="auto">
            <a:xfrm>
              <a:off x="12340651" y="1951101"/>
              <a:ext cx="45720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306" name="Picture 305">
              <a:extLst>
                <a:ext uri="{FF2B5EF4-FFF2-40B4-BE49-F238E27FC236}">
                  <a16:creationId xmlns:a16="http://schemas.microsoft.com/office/drawing/2014/main" id="{96870262-9711-654F-A792-5DA7A5B4ED82}"/>
                </a:ext>
              </a:extLst>
            </p:cNvPr>
            <p:cNvPicPr>
              <a:picLocks noChangeAspect="1"/>
            </p:cNvPicPr>
            <p:nvPr/>
          </p:nvPicPr>
          <p:blipFill>
            <a:blip r:embed="rId25"/>
            <a:stretch>
              <a:fillRect/>
            </a:stretch>
          </p:blipFill>
          <p:spPr>
            <a:xfrm>
              <a:off x="12370388" y="1964049"/>
              <a:ext cx="406400" cy="406400"/>
            </a:xfrm>
            <a:prstGeom prst="rect">
              <a:avLst/>
            </a:prstGeom>
          </p:spPr>
        </p:pic>
      </p:grpSp>
      <p:grpSp>
        <p:nvGrpSpPr>
          <p:cNvPr id="308" name="Group 307">
            <a:extLst>
              <a:ext uri="{FF2B5EF4-FFF2-40B4-BE49-F238E27FC236}">
                <a16:creationId xmlns:a16="http://schemas.microsoft.com/office/drawing/2014/main" id="{2C90FE25-14AD-6E45-A34F-0E81FE98B189}"/>
              </a:ext>
            </a:extLst>
          </p:cNvPr>
          <p:cNvGrpSpPr/>
          <p:nvPr/>
        </p:nvGrpSpPr>
        <p:grpSpPr>
          <a:xfrm>
            <a:off x="6376735" y="995581"/>
            <a:ext cx="457200" cy="457200"/>
            <a:chOff x="12340651" y="76315"/>
            <a:chExt cx="457200" cy="457200"/>
          </a:xfrm>
        </p:grpSpPr>
        <p:sp>
          <p:nvSpPr>
            <p:cNvPr id="309" name="Oval 308">
              <a:extLst>
                <a:ext uri="{FF2B5EF4-FFF2-40B4-BE49-F238E27FC236}">
                  <a16:creationId xmlns:a16="http://schemas.microsoft.com/office/drawing/2014/main" id="{49AD1CEA-FE70-124D-9FE1-9600F18E2959}"/>
                </a:ext>
              </a:extLst>
            </p:cNvPr>
            <p:cNvSpPr/>
            <p:nvPr/>
          </p:nvSpPr>
          <p:spPr bwMode="auto">
            <a:xfrm rot="1910594">
              <a:off x="12340651" y="76315"/>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10" name="Picture 309">
              <a:extLst>
                <a:ext uri="{FF2B5EF4-FFF2-40B4-BE49-F238E27FC236}">
                  <a16:creationId xmlns:a16="http://schemas.microsoft.com/office/drawing/2014/main" id="{113EF3A7-2AC6-CA46-9785-634438884726}"/>
                </a:ext>
              </a:extLst>
            </p:cNvPr>
            <p:cNvPicPr>
              <a:picLocks noChangeAspect="1"/>
            </p:cNvPicPr>
            <p:nvPr/>
          </p:nvPicPr>
          <p:blipFill>
            <a:blip r:embed="rId26"/>
            <a:stretch>
              <a:fillRect/>
            </a:stretch>
          </p:blipFill>
          <p:spPr>
            <a:xfrm>
              <a:off x="12369391" y="80541"/>
              <a:ext cx="406400" cy="406400"/>
            </a:xfrm>
            <a:prstGeom prst="rect">
              <a:avLst/>
            </a:prstGeom>
          </p:spPr>
        </p:pic>
      </p:grpSp>
      <p:grpSp>
        <p:nvGrpSpPr>
          <p:cNvPr id="311" name="Group 310">
            <a:extLst>
              <a:ext uri="{FF2B5EF4-FFF2-40B4-BE49-F238E27FC236}">
                <a16:creationId xmlns:a16="http://schemas.microsoft.com/office/drawing/2014/main" id="{B26342B0-4FCD-5140-B88B-E68714600C0D}"/>
              </a:ext>
            </a:extLst>
          </p:cNvPr>
          <p:cNvGrpSpPr/>
          <p:nvPr/>
        </p:nvGrpSpPr>
        <p:grpSpPr>
          <a:xfrm>
            <a:off x="8129565" y="1406139"/>
            <a:ext cx="457200" cy="457200"/>
            <a:chOff x="12340651" y="793139"/>
            <a:chExt cx="457200" cy="457200"/>
          </a:xfrm>
        </p:grpSpPr>
        <p:sp>
          <p:nvSpPr>
            <p:cNvPr id="312" name="Oval 311">
              <a:extLst>
                <a:ext uri="{FF2B5EF4-FFF2-40B4-BE49-F238E27FC236}">
                  <a16:creationId xmlns:a16="http://schemas.microsoft.com/office/drawing/2014/main" id="{5CA1B301-5220-3840-946D-B215E55AD064}"/>
                </a:ext>
              </a:extLst>
            </p:cNvPr>
            <p:cNvSpPr/>
            <p:nvPr/>
          </p:nvSpPr>
          <p:spPr bwMode="auto">
            <a:xfrm rot="4020000">
              <a:off x="12340651" y="793139"/>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ea typeface="Segoe UI" pitchFamily="34" charset="0"/>
                <a:cs typeface="Segoe UI" pitchFamily="34" charset="0"/>
              </a:endParaRPr>
            </a:p>
          </p:txBody>
        </p:sp>
        <p:pic>
          <p:nvPicPr>
            <p:cNvPr id="313" name="Picture 312">
              <a:extLst>
                <a:ext uri="{FF2B5EF4-FFF2-40B4-BE49-F238E27FC236}">
                  <a16:creationId xmlns:a16="http://schemas.microsoft.com/office/drawing/2014/main" id="{2517ED4D-E5D6-2F4B-9401-9980E73B85E3}"/>
                </a:ext>
              </a:extLst>
            </p:cNvPr>
            <p:cNvPicPr>
              <a:picLocks noChangeAspect="1"/>
            </p:cNvPicPr>
            <p:nvPr/>
          </p:nvPicPr>
          <p:blipFill>
            <a:blip r:embed="rId26"/>
            <a:stretch>
              <a:fillRect/>
            </a:stretch>
          </p:blipFill>
          <p:spPr>
            <a:xfrm>
              <a:off x="12364486" y="802436"/>
              <a:ext cx="406400" cy="406400"/>
            </a:xfrm>
            <a:prstGeom prst="rect">
              <a:avLst/>
            </a:prstGeom>
          </p:spPr>
        </p:pic>
      </p:grpSp>
      <p:grpSp>
        <p:nvGrpSpPr>
          <p:cNvPr id="327" name="Group 326">
            <a:extLst>
              <a:ext uri="{FF2B5EF4-FFF2-40B4-BE49-F238E27FC236}">
                <a16:creationId xmlns:a16="http://schemas.microsoft.com/office/drawing/2014/main" id="{179B70B5-4493-4349-9E29-13B358814D93}"/>
              </a:ext>
            </a:extLst>
          </p:cNvPr>
          <p:cNvGrpSpPr/>
          <p:nvPr/>
        </p:nvGrpSpPr>
        <p:grpSpPr>
          <a:xfrm>
            <a:off x="5297646" y="1105525"/>
            <a:ext cx="457200" cy="457200"/>
            <a:chOff x="-1014664" y="-103843"/>
            <a:chExt cx="457200" cy="457200"/>
          </a:xfrm>
        </p:grpSpPr>
        <p:sp>
          <p:nvSpPr>
            <p:cNvPr id="328" name="Oval 327">
              <a:extLst>
                <a:ext uri="{FF2B5EF4-FFF2-40B4-BE49-F238E27FC236}">
                  <a16:creationId xmlns:a16="http://schemas.microsoft.com/office/drawing/2014/main" id="{85FFFA3B-818C-944E-BBF3-5CA567A8E1AE}"/>
                </a:ext>
              </a:extLst>
            </p:cNvPr>
            <p:cNvSpPr/>
            <p:nvPr/>
          </p:nvSpPr>
          <p:spPr bwMode="auto">
            <a:xfrm rot="1225678">
              <a:off x="-1014664" y="-103843"/>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29" name="Picture 328">
              <a:extLst>
                <a:ext uri="{FF2B5EF4-FFF2-40B4-BE49-F238E27FC236}">
                  <a16:creationId xmlns:a16="http://schemas.microsoft.com/office/drawing/2014/main" id="{1833578C-989C-F945-92E3-5EDE85E8986D}"/>
                </a:ext>
              </a:extLst>
            </p:cNvPr>
            <p:cNvPicPr>
              <a:picLocks noChangeAspect="1"/>
            </p:cNvPicPr>
            <p:nvPr/>
          </p:nvPicPr>
          <p:blipFill>
            <a:blip r:embed="rId27"/>
            <a:stretch>
              <a:fillRect/>
            </a:stretch>
          </p:blipFill>
          <p:spPr>
            <a:xfrm>
              <a:off x="-919414" y="-21293"/>
              <a:ext cx="266700" cy="292100"/>
            </a:xfrm>
            <a:prstGeom prst="rect">
              <a:avLst/>
            </a:prstGeom>
          </p:spPr>
        </p:pic>
      </p:grpSp>
      <p:grpSp>
        <p:nvGrpSpPr>
          <p:cNvPr id="330" name="Group 329">
            <a:extLst>
              <a:ext uri="{FF2B5EF4-FFF2-40B4-BE49-F238E27FC236}">
                <a16:creationId xmlns:a16="http://schemas.microsoft.com/office/drawing/2014/main" id="{373F6B97-5642-274A-8B54-96A2741B97DD}"/>
              </a:ext>
            </a:extLst>
          </p:cNvPr>
          <p:cNvGrpSpPr/>
          <p:nvPr/>
        </p:nvGrpSpPr>
        <p:grpSpPr>
          <a:xfrm>
            <a:off x="2451227" y="2064182"/>
            <a:ext cx="457200" cy="457200"/>
            <a:chOff x="-1014663" y="1741544"/>
            <a:chExt cx="457200" cy="457200"/>
          </a:xfrm>
        </p:grpSpPr>
        <p:sp>
          <p:nvSpPr>
            <p:cNvPr id="331" name="Oval 330">
              <a:extLst>
                <a:ext uri="{FF2B5EF4-FFF2-40B4-BE49-F238E27FC236}">
                  <a16:creationId xmlns:a16="http://schemas.microsoft.com/office/drawing/2014/main" id="{6CFA9081-A1CE-5942-BF1B-B52E552E9416}"/>
                </a:ext>
              </a:extLst>
            </p:cNvPr>
            <p:cNvSpPr/>
            <p:nvPr/>
          </p:nvSpPr>
          <p:spPr bwMode="auto">
            <a:xfrm>
              <a:off x="-1014663" y="1741544"/>
              <a:ext cx="457200"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32" name="Picture 331">
              <a:extLst>
                <a:ext uri="{FF2B5EF4-FFF2-40B4-BE49-F238E27FC236}">
                  <a16:creationId xmlns:a16="http://schemas.microsoft.com/office/drawing/2014/main" id="{3F34DB43-FE22-BC4B-84F3-CECA20ADB63E}"/>
                </a:ext>
              </a:extLst>
            </p:cNvPr>
            <p:cNvPicPr>
              <a:picLocks noChangeAspect="1"/>
            </p:cNvPicPr>
            <p:nvPr/>
          </p:nvPicPr>
          <p:blipFill>
            <a:blip r:embed="rId28"/>
            <a:stretch>
              <a:fillRect/>
            </a:stretch>
          </p:blipFill>
          <p:spPr>
            <a:xfrm>
              <a:off x="-960105" y="1806179"/>
              <a:ext cx="335868" cy="335868"/>
            </a:xfrm>
            <a:prstGeom prst="rect">
              <a:avLst/>
            </a:prstGeom>
          </p:spPr>
        </p:pic>
      </p:grpSp>
      <p:grpSp>
        <p:nvGrpSpPr>
          <p:cNvPr id="333" name="Group 332">
            <a:extLst>
              <a:ext uri="{FF2B5EF4-FFF2-40B4-BE49-F238E27FC236}">
                <a16:creationId xmlns:a16="http://schemas.microsoft.com/office/drawing/2014/main" id="{0FC24B91-0D14-8441-92CA-6991106C749C}"/>
              </a:ext>
            </a:extLst>
          </p:cNvPr>
          <p:cNvGrpSpPr/>
          <p:nvPr/>
        </p:nvGrpSpPr>
        <p:grpSpPr>
          <a:xfrm>
            <a:off x="2127443" y="4267295"/>
            <a:ext cx="457200" cy="457200"/>
            <a:chOff x="-1014664" y="2971800"/>
            <a:chExt cx="457200" cy="457200"/>
          </a:xfrm>
        </p:grpSpPr>
        <p:sp>
          <p:nvSpPr>
            <p:cNvPr id="334" name="Oval 333">
              <a:extLst>
                <a:ext uri="{FF2B5EF4-FFF2-40B4-BE49-F238E27FC236}">
                  <a16:creationId xmlns:a16="http://schemas.microsoft.com/office/drawing/2014/main" id="{14F11AF9-346E-F54C-9412-0C51E0F12084}"/>
                </a:ext>
              </a:extLst>
            </p:cNvPr>
            <p:cNvSpPr/>
            <p:nvPr/>
          </p:nvSpPr>
          <p:spPr bwMode="auto">
            <a:xfrm rot="1963522">
              <a:off x="-1014664" y="2971800"/>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35" name="Picture 334">
              <a:extLst>
                <a:ext uri="{FF2B5EF4-FFF2-40B4-BE49-F238E27FC236}">
                  <a16:creationId xmlns:a16="http://schemas.microsoft.com/office/drawing/2014/main" id="{661F368A-7468-6541-BC88-912471A7B798}"/>
                </a:ext>
              </a:extLst>
            </p:cNvPr>
            <p:cNvPicPr>
              <a:picLocks noChangeAspect="1"/>
            </p:cNvPicPr>
            <p:nvPr/>
          </p:nvPicPr>
          <p:blipFill>
            <a:blip r:embed="rId29"/>
            <a:stretch>
              <a:fillRect/>
            </a:stretch>
          </p:blipFill>
          <p:spPr>
            <a:xfrm>
              <a:off x="-953998" y="3032466"/>
              <a:ext cx="335868" cy="335868"/>
            </a:xfrm>
            <a:prstGeom prst="rect">
              <a:avLst/>
            </a:prstGeom>
          </p:spPr>
        </p:pic>
      </p:grpSp>
      <p:grpSp>
        <p:nvGrpSpPr>
          <p:cNvPr id="342" name="Group 341">
            <a:extLst>
              <a:ext uri="{FF2B5EF4-FFF2-40B4-BE49-F238E27FC236}">
                <a16:creationId xmlns:a16="http://schemas.microsoft.com/office/drawing/2014/main" id="{C0853B08-6540-F44C-9FA8-0611F6DC26AD}"/>
              </a:ext>
            </a:extLst>
          </p:cNvPr>
          <p:cNvGrpSpPr/>
          <p:nvPr/>
        </p:nvGrpSpPr>
        <p:grpSpPr>
          <a:xfrm>
            <a:off x="2818302" y="4917604"/>
            <a:ext cx="482521" cy="457200"/>
            <a:chOff x="903004" y="7132385"/>
            <a:chExt cx="482521" cy="457200"/>
          </a:xfrm>
        </p:grpSpPr>
        <p:sp>
          <p:nvSpPr>
            <p:cNvPr id="343" name="Oval 342">
              <a:extLst>
                <a:ext uri="{FF2B5EF4-FFF2-40B4-BE49-F238E27FC236}">
                  <a16:creationId xmlns:a16="http://schemas.microsoft.com/office/drawing/2014/main" id="{3F669755-B6BA-CD41-AF2F-957EAAE7EEAF}"/>
                </a:ext>
              </a:extLst>
            </p:cNvPr>
            <p:cNvSpPr/>
            <p:nvPr/>
          </p:nvSpPr>
          <p:spPr bwMode="auto">
            <a:xfrm rot="21043547">
              <a:off x="903004"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44" name="Picture 343">
              <a:extLst>
                <a:ext uri="{FF2B5EF4-FFF2-40B4-BE49-F238E27FC236}">
                  <a16:creationId xmlns:a16="http://schemas.microsoft.com/office/drawing/2014/main" id="{9AF43F8F-A9E8-2C45-AE46-5E69756DC85D}"/>
                </a:ext>
              </a:extLst>
            </p:cNvPr>
            <p:cNvPicPr>
              <a:picLocks noChangeAspect="1"/>
            </p:cNvPicPr>
            <p:nvPr/>
          </p:nvPicPr>
          <p:blipFill>
            <a:blip r:embed="rId30"/>
            <a:stretch>
              <a:fillRect/>
            </a:stretch>
          </p:blipFill>
          <p:spPr>
            <a:xfrm>
              <a:off x="989727" y="7213031"/>
              <a:ext cx="305335" cy="305335"/>
            </a:xfrm>
            <a:prstGeom prst="rect">
              <a:avLst/>
            </a:prstGeom>
          </p:spPr>
        </p:pic>
      </p:grpSp>
      <p:grpSp>
        <p:nvGrpSpPr>
          <p:cNvPr id="345" name="Group 344">
            <a:extLst>
              <a:ext uri="{FF2B5EF4-FFF2-40B4-BE49-F238E27FC236}">
                <a16:creationId xmlns:a16="http://schemas.microsoft.com/office/drawing/2014/main" id="{F6B9CF83-554A-7E4A-A761-DEE29F5E2B7D}"/>
              </a:ext>
            </a:extLst>
          </p:cNvPr>
          <p:cNvGrpSpPr/>
          <p:nvPr/>
        </p:nvGrpSpPr>
        <p:grpSpPr>
          <a:xfrm>
            <a:off x="3269213" y="5297160"/>
            <a:ext cx="482521" cy="457200"/>
            <a:chOff x="1608423" y="7132385"/>
            <a:chExt cx="482521" cy="457200"/>
          </a:xfrm>
        </p:grpSpPr>
        <p:sp>
          <p:nvSpPr>
            <p:cNvPr id="346" name="Oval 345">
              <a:extLst>
                <a:ext uri="{FF2B5EF4-FFF2-40B4-BE49-F238E27FC236}">
                  <a16:creationId xmlns:a16="http://schemas.microsoft.com/office/drawing/2014/main" id="{25EC02C2-7DA2-3647-BC64-9EECDBE63AC8}"/>
                </a:ext>
              </a:extLst>
            </p:cNvPr>
            <p:cNvSpPr/>
            <p:nvPr/>
          </p:nvSpPr>
          <p:spPr bwMode="auto">
            <a:xfrm rot="829071">
              <a:off x="1608423" y="7132385"/>
              <a:ext cx="482521" cy="4572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47" name="Picture 346">
              <a:extLst>
                <a:ext uri="{FF2B5EF4-FFF2-40B4-BE49-F238E27FC236}">
                  <a16:creationId xmlns:a16="http://schemas.microsoft.com/office/drawing/2014/main" id="{28FF552F-8E5B-B442-8F20-6BFA0BC0EC94}"/>
                </a:ext>
              </a:extLst>
            </p:cNvPr>
            <p:cNvPicPr>
              <a:picLocks noChangeAspect="1"/>
            </p:cNvPicPr>
            <p:nvPr/>
          </p:nvPicPr>
          <p:blipFill>
            <a:blip r:embed="rId31"/>
            <a:stretch>
              <a:fillRect/>
            </a:stretch>
          </p:blipFill>
          <p:spPr>
            <a:xfrm>
              <a:off x="1697016" y="7208318"/>
              <a:ext cx="305335" cy="305335"/>
            </a:xfrm>
            <a:prstGeom prst="rect">
              <a:avLst/>
            </a:prstGeom>
          </p:spPr>
        </p:pic>
      </p:grpSp>
      <p:grpSp>
        <p:nvGrpSpPr>
          <p:cNvPr id="360" name="Group 359">
            <a:extLst>
              <a:ext uri="{FF2B5EF4-FFF2-40B4-BE49-F238E27FC236}">
                <a16:creationId xmlns:a16="http://schemas.microsoft.com/office/drawing/2014/main" id="{DF0D03FB-6161-404D-A639-62F250D41297}"/>
              </a:ext>
            </a:extLst>
          </p:cNvPr>
          <p:cNvGrpSpPr/>
          <p:nvPr/>
        </p:nvGrpSpPr>
        <p:grpSpPr>
          <a:xfrm>
            <a:off x="3836365" y="1577299"/>
            <a:ext cx="457200" cy="457200"/>
            <a:chOff x="-1014664" y="1126415"/>
            <a:chExt cx="457200" cy="457200"/>
          </a:xfrm>
        </p:grpSpPr>
        <p:sp>
          <p:nvSpPr>
            <p:cNvPr id="361" name="Oval 360">
              <a:extLst>
                <a:ext uri="{FF2B5EF4-FFF2-40B4-BE49-F238E27FC236}">
                  <a16:creationId xmlns:a16="http://schemas.microsoft.com/office/drawing/2014/main" id="{9796A53A-55C6-4C49-A762-F0EF1D2B1599}"/>
                </a:ext>
              </a:extLst>
            </p:cNvPr>
            <p:cNvSpPr/>
            <p:nvPr/>
          </p:nvSpPr>
          <p:spPr bwMode="auto">
            <a:xfrm rot="3278507">
              <a:off x="-1014664" y="1126415"/>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362" name="Group 361">
              <a:extLst>
                <a:ext uri="{FF2B5EF4-FFF2-40B4-BE49-F238E27FC236}">
                  <a16:creationId xmlns:a16="http://schemas.microsoft.com/office/drawing/2014/main" id="{016E6963-B162-3047-BD39-4D872054D8F4}"/>
                </a:ext>
              </a:extLst>
            </p:cNvPr>
            <p:cNvGrpSpPr/>
            <p:nvPr/>
          </p:nvGrpSpPr>
          <p:grpSpPr>
            <a:xfrm>
              <a:off x="-953236" y="1234211"/>
              <a:ext cx="299719" cy="248919"/>
              <a:chOff x="-953236" y="1234211"/>
              <a:chExt cx="299719" cy="248919"/>
            </a:xfrm>
          </p:grpSpPr>
          <p:sp>
            <p:nvSpPr>
              <p:cNvPr id="363" name="Data &amp; AI" title="Icon of several circles connected to eachother by lines">
                <a:extLst>
                  <a:ext uri="{FF2B5EF4-FFF2-40B4-BE49-F238E27FC236}">
                    <a16:creationId xmlns:a16="http://schemas.microsoft.com/office/drawing/2014/main" id="{FF8E8E2B-54DD-0C4D-94BA-06A89D480EFF}"/>
                  </a:ext>
                </a:extLst>
              </p:cNvPr>
              <p:cNvSpPr>
                <a:spLocks noChangeAspect="1" noEditPoints="1"/>
              </p:cNvSpPr>
              <p:nvPr/>
            </p:nvSpPr>
            <p:spPr bwMode="auto">
              <a:xfrm>
                <a:off x="-941409" y="1242860"/>
                <a:ext cx="282255" cy="225694"/>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solidFill>
                <a:srgbClr val="868686"/>
              </a:solidFill>
              <a:ln w="15875" cap="sq">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364" name="Oval 363">
                <a:extLst>
                  <a:ext uri="{FF2B5EF4-FFF2-40B4-BE49-F238E27FC236}">
                    <a16:creationId xmlns:a16="http://schemas.microsoft.com/office/drawing/2014/main" id="{7B9278EA-639E-FF4F-A28D-29BACBFB1A6D}"/>
                  </a:ext>
                </a:extLst>
              </p:cNvPr>
              <p:cNvSpPr/>
              <p:nvPr/>
            </p:nvSpPr>
            <p:spPr bwMode="auto">
              <a:xfrm>
                <a:off x="-915136" y="12691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5" name="Oval 364">
                <a:extLst>
                  <a:ext uri="{FF2B5EF4-FFF2-40B4-BE49-F238E27FC236}">
                    <a16:creationId xmlns:a16="http://schemas.microsoft.com/office/drawing/2014/main" id="{C6D02056-188F-9743-B53B-18AE3C28D42B}"/>
                  </a:ext>
                </a:extLst>
              </p:cNvPr>
              <p:cNvSpPr/>
              <p:nvPr/>
            </p:nvSpPr>
            <p:spPr bwMode="auto">
              <a:xfrm>
                <a:off x="-953236" y="13707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6" name="Oval 365">
                <a:extLst>
                  <a:ext uri="{FF2B5EF4-FFF2-40B4-BE49-F238E27FC236}">
                    <a16:creationId xmlns:a16="http://schemas.microsoft.com/office/drawing/2014/main" id="{1B359280-FC39-FA4D-BBEB-61CE2CC50EBE}"/>
                  </a:ext>
                </a:extLst>
              </p:cNvPr>
              <p:cNvSpPr/>
              <p:nvPr/>
            </p:nvSpPr>
            <p:spPr bwMode="auto">
              <a:xfrm>
                <a:off x="-838936" y="14374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7" name="Oval 366">
                <a:extLst>
                  <a:ext uri="{FF2B5EF4-FFF2-40B4-BE49-F238E27FC236}">
                    <a16:creationId xmlns:a16="http://schemas.microsoft.com/office/drawing/2014/main" id="{C2D780A6-7687-2140-B322-55C116E37E1C}"/>
                  </a:ext>
                </a:extLst>
              </p:cNvPr>
              <p:cNvSpPr/>
              <p:nvPr/>
            </p:nvSpPr>
            <p:spPr bwMode="auto">
              <a:xfrm>
                <a:off x="-708761" y="14088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8" name="Oval 367">
                <a:extLst>
                  <a:ext uri="{FF2B5EF4-FFF2-40B4-BE49-F238E27FC236}">
                    <a16:creationId xmlns:a16="http://schemas.microsoft.com/office/drawing/2014/main" id="{5A1F3B10-71BC-D94A-9BCB-958578D47FFB}"/>
                  </a:ext>
                </a:extLst>
              </p:cNvPr>
              <p:cNvSpPr/>
              <p:nvPr/>
            </p:nvSpPr>
            <p:spPr bwMode="auto">
              <a:xfrm>
                <a:off x="-699236" y="12913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69" name="Oval 368">
                <a:extLst>
                  <a:ext uri="{FF2B5EF4-FFF2-40B4-BE49-F238E27FC236}">
                    <a16:creationId xmlns:a16="http://schemas.microsoft.com/office/drawing/2014/main" id="{565EDEC6-5065-744A-97AF-AF88CAF6D33A}"/>
                  </a:ext>
                </a:extLst>
              </p:cNvPr>
              <p:cNvSpPr/>
              <p:nvPr/>
            </p:nvSpPr>
            <p:spPr bwMode="auto">
              <a:xfrm>
                <a:off x="-778611" y="123421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70" name="Oval 369">
                <a:extLst>
                  <a:ext uri="{FF2B5EF4-FFF2-40B4-BE49-F238E27FC236}">
                    <a16:creationId xmlns:a16="http://schemas.microsoft.com/office/drawing/2014/main" id="{9798454D-3385-F642-B16A-C2C6110899AC}"/>
                  </a:ext>
                </a:extLst>
              </p:cNvPr>
              <p:cNvSpPr/>
              <p:nvPr/>
            </p:nvSpPr>
            <p:spPr bwMode="auto">
              <a:xfrm>
                <a:off x="-848461" y="1304061"/>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71" name="Oval 370">
                <a:extLst>
                  <a:ext uri="{FF2B5EF4-FFF2-40B4-BE49-F238E27FC236}">
                    <a16:creationId xmlns:a16="http://schemas.microsoft.com/office/drawing/2014/main" id="{EA91F14E-26EC-1349-B805-28C368700583}"/>
                  </a:ext>
                </a:extLst>
              </p:cNvPr>
              <p:cNvSpPr/>
              <p:nvPr/>
            </p:nvSpPr>
            <p:spPr bwMode="auto">
              <a:xfrm>
                <a:off x="-769086" y="1345336"/>
                <a:ext cx="45719" cy="457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375" name="Group 374">
            <a:extLst>
              <a:ext uri="{FF2B5EF4-FFF2-40B4-BE49-F238E27FC236}">
                <a16:creationId xmlns:a16="http://schemas.microsoft.com/office/drawing/2014/main" id="{73CAAC12-5F44-7741-B8D9-903589166BE1}"/>
              </a:ext>
            </a:extLst>
          </p:cNvPr>
          <p:cNvGrpSpPr/>
          <p:nvPr/>
        </p:nvGrpSpPr>
        <p:grpSpPr>
          <a:xfrm>
            <a:off x="4859067" y="1330472"/>
            <a:ext cx="457200" cy="457200"/>
            <a:chOff x="-1014664" y="511286"/>
            <a:chExt cx="457200" cy="457200"/>
          </a:xfrm>
        </p:grpSpPr>
        <p:sp>
          <p:nvSpPr>
            <p:cNvPr id="376" name="Oval 375">
              <a:extLst>
                <a:ext uri="{FF2B5EF4-FFF2-40B4-BE49-F238E27FC236}">
                  <a16:creationId xmlns:a16="http://schemas.microsoft.com/office/drawing/2014/main" id="{0C758567-0DFA-C34D-99E9-7124848B37B1}"/>
                </a:ext>
              </a:extLst>
            </p:cNvPr>
            <p:cNvSpPr/>
            <p:nvPr/>
          </p:nvSpPr>
          <p:spPr bwMode="auto">
            <a:xfrm rot="20650545">
              <a:off x="-1014664" y="511286"/>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77" name="Graphic 376">
              <a:extLst>
                <a:ext uri="{FF2B5EF4-FFF2-40B4-BE49-F238E27FC236}">
                  <a16:creationId xmlns:a16="http://schemas.microsoft.com/office/drawing/2014/main" id="{401483DC-EB84-F545-BDB0-48D40290C10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35794" y="590156"/>
              <a:ext cx="299461" cy="299461"/>
            </a:xfrm>
            <a:prstGeom prst="rect">
              <a:avLst/>
            </a:prstGeom>
          </p:spPr>
        </p:pic>
      </p:grpSp>
      <p:grpSp>
        <p:nvGrpSpPr>
          <p:cNvPr id="10" name="Group 9">
            <a:extLst>
              <a:ext uri="{FF2B5EF4-FFF2-40B4-BE49-F238E27FC236}">
                <a16:creationId xmlns:a16="http://schemas.microsoft.com/office/drawing/2014/main" id="{2A0974C9-DDD6-466D-B41F-7598DFC66DEE}"/>
              </a:ext>
            </a:extLst>
          </p:cNvPr>
          <p:cNvGrpSpPr/>
          <p:nvPr/>
        </p:nvGrpSpPr>
        <p:grpSpPr>
          <a:xfrm>
            <a:off x="2221795" y="4799673"/>
            <a:ext cx="457200" cy="457200"/>
            <a:chOff x="2221795" y="4799673"/>
            <a:chExt cx="457200" cy="457200"/>
          </a:xfrm>
        </p:grpSpPr>
        <p:sp>
          <p:nvSpPr>
            <p:cNvPr id="714" name="Oval 713">
              <a:extLst>
                <a:ext uri="{FF2B5EF4-FFF2-40B4-BE49-F238E27FC236}">
                  <a16:creationId xmlns:a16="http://schemas.microsoft.com/office/drawing/2014/main" id="{CD8FC7BA-1F30-4E8B-85EF-FA231127B02E}"/>
                </a:ext>
              </a:extLst>
            </p:cNvPr>
            <p:cNvSpPr/>
            <p:nvPr/>
          </p:nvSpPr>
          <p:spPr bwMode="auto">
            <a:xfrm rot="20949588">
              <a:off x="2221795" y="4799673"/>
              <a:ext cx="457200" cy="4572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BB62419-E3E3-F745-A641-6B298E11660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296480" y="4884062"/>
              <a:ext cx="299461" cy="299461"/>
            </a:xfrm>
            <a:prstGeom prst="rect">
              <a:avLst/>
            </a:prstGeom>
          </p:spPr>
        </p:pic>
      </p:grpSp>
      <p:pic>
        <p:nvPicPr>
          <p:cNvPr id="382" name="Graphic 381">
            <a:extLst>
              <a:ext uri="{FF2B5EF4-FFF2-40B4-BE49-F238E27FC236}">
                <a16:creationId xmlns:a16="http://schemas.microsoft.com/office/drawing/2014/main" id="{732D8A23-FF8A-034C-B093-E4ED3C80F11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851897" y="1242581"/>
            <a:ext cx="395285" cy="230585"/>
          </a:xfrm>
          <a:prstGeom prst="rect">
            <a:avLst/>
          </a:prstGeom>
        </p:spPr>
      </p:pic>
      <p:grpSp>
        <p:nvGrpSpPr>
          <p:cNvPr id="388" name="Group 387">
            <a:extLst>
              <a:ext uri="{FF2B5EF4-FFF2-40B4-BE49-F238E27FC236}">
                <a16:creationId xmlns:a16="http://schemas.microsoft.com/office/drawing/2014/main" id="{C724ABD3-D933-E847-A3A3-4B4BF2CF2729}"/>
              </a:ext>
            </a:extLst>
          </p:cNvPr>
          <p:cNvGrpSpPr/>
          <p:nvPr/>
        </p:nvGrpSpPr>
        <p:grpSpPr>
          <a:xfrm>
            <a:off x="3868871" y="5348067"/>
            <a:ext cx="482521" cy="457200"/>
            <a:chOff x="2573425" y="7132385"/>
            <a:chExt cx="482521" cy="457200"/>
          </a:xfrm>
        </p:grpSpPr>
        <p:sp>
          <p:nvSpPr>
            <p:cNvPr id="389" name="Oval 388">
              <a:extLst>
                <a:ext uri="{FF2B5EF4-FFF2-40B4-BE49-F238E27FC236}">
                  <a16:creationId xmlns:a16="http://schemas.microsoft.com/office/drawing/2014/main" id="{F4F2CC3E-074B-9E49-86FF-37DE20818487}"/>
                </a:ext>
              </a:extLst>
            </p:cNvPr>
            <p:cNvSpPr/>
            <p:nvPr/>
          </p:nvSpPr>
          <p:spPr bwMode="auto">
            <a:xfrm rot="829071">
              <a:off x="2573425" y="7132385"/>
              <a:ext cx="482521" cy="457200"/>
            </a:xfrm>
            <a:prstGeom prst="ellipse">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390" name="Graphic 389">
              <a:extLst>
                <a:ext uri="{FF2B5EF4-FFF2-40B4-BE49-F238E27FC236}">
                  <a16:creationId xmlns:a16="http://schemas.microsoft.com/office/drawing/2014/main" id="{3998ABC7-F992-144C-ABA5-CBD1D869BF81}"/>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679456" y="7225756"/>
              <a:ext cx="270459" cy="270459"/>
            </a:xfrm>
            <a:prstGeom prst="rect">
              <a:avLst/>
            </a:prstGeom>
          </p:spPr>
        </p:pic>
      </p:grpSp>
      <p:grpSp>
        <p:nvGrpSpPr>
          <p:cNvPr id="289" name="Group 288">
            <a:extLst>
              <a:ext uri="{FF2B5EF4-FFF2-40B4-BE49-F238E27FC236}">
                <a16:creationId xmlns:a16="http://schemas.microsoft.com/office/drawing/2014/main" id="{4C64B9D5-BC76-4E0C-8BC6-280192A24CB3}"/>
              </a:ext>
            </a:extLst>
          </p:cNvPr>
          <p:cNvGrpSpPr>
            <a:grpSpLocks noChangeAspect="1"/>
          </p:cNvGrpSpPr>
          <p:nvPr/>
        </p:nvGrpSpPr>
        <p:grpSpPr>
          <a:xfrm>
            <a:off x="1649340" y="3928550"/>
            <a:ext cx="457200" cy="457200"/>
            <a:chOff x="8002959" y="1462392"/>
            <a:chExt cx="1143000" cy="1143000"/>
          </a:xfrm>
        </p:grpSpPr>
        <p:sp>
          <p:nvSpPr>
            <p:cNvPr id="290" name="Oval 289">
              <a:extLst>
                <a:ext uri="{FF2B5EF4-FFF2-40B4-BE49-F238E27FC236}">
                  <a16:creationId xmlns:a16="http://schemas.microsoft.com/office/drawing/2014/main" id="{26F53694-1848-4312-9A16-70C858E89DBC}"/>
                </a:ext>
              </a:extLst>
            </p:cNvPr>
            <p:cNvSpPr/>
            <p:nvPr/>
          </p:nvSpPr>
          <p:spPr bwMode="auto">
            <a:xfrm>
              <a:off x="8002959" y="1462392"/>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ln>
                  <a:solidFill>
                    <a:sysClr val="windowText" lastClr="000000"/>
                  </a:solidFill>
                </a:ln>
                <a:gradFill>
                  <a:gsLst>
                    <a:gs pos="5439">
                      <a:srgbClr val="F8F8F8"/>
                    </a:gs>
                    <a:gs pos="10000">
                      <a:srgbClr val="F8F8F8"/>
                    </a:gs>
                  </a:gsLst>
                  <a:lin ang="5400000" scaled="0"/>
                </a:gradFill>
                <a:latin typeface="Segoe UI Semilight"/>
              </a:endParaRPr>
            </a:p>
          </p:txBody>
        </p:sp>
        <p:pic>
          <p:nvPicPr>
            <p:cNvPr id="291" name="Picture 290">
              <a:extLst>
                <a:ext uri="{FF2B5EF4-FFF2-40B4-BE49-F238E27FC236}">
                  <a16:creationId xmlns:a16="http://schemas.microsoft.com/office/drawing/2014/main" id="{9731E48D-B6AA-4381-B775-74123BC65432}"/>
                </a:ext>
              </a:extLst>
            </p:cNvPr>
            <p:cNvPicPr>
              <a:picLocks noChangeAspect="1"/>
            </p:cNvPicPr>
            <p:nvPr/>
          </p:nvPicPr>
          <p:blipFill>
            <a:blip r:embed="rId40">
              <a:extLst>
                <a:ext uri="{BEBA8EAE-BF5A-486C-A8C5-ECC9F3942E4B}">
                  <a14:imgProps xmlns:a14="http://schemas.microsoft.com/office/drawing/2010/main">
                    <a14:imgLayer r:embed="rId41">
                      <a14:imgEffect>
                        <a14:brightnessContrast bright="100000"/>
                      </a14:imgEffect>
                    </a14:imgLayer>
                  </a14:imgProps>
                </a:ext>
              </a:extLst>
            </a:blip>
            <a:stretch>
              <a:fillRect/>
            </a:stretch>
          </p:blipFill>
          <p:spPr>
            <a:xfrm>
              <a:off x="8080896" y="1734550"/>
              <a:ext cx="974153" cy="649435"/>
            </a:xfrm>
            <a:prstGeom prst="rect">
              <a:avLst/>
            </a:prstGeom>
          </p:spPr>
        </p:pic>
        <p:pic>
          <p:nvPicPr>
            <p:cNvPr id="292" name="Picture 291">
              <a:extLst>
                <a:ext uri="{FF2B5EF4-FFF2-40B4-BE49-F238E27FC236}">
                  <a16:creationId xmlns:a16="http://schemas.microsoft.com/office/drawing/2014/main" id="{747C44FA-E6C3-4F83-9CED-14C630FE04D7}"/>
                </a:ext>
              </a:extLst>
            </p:cNvPr>
            <p:cNvPicPr>
              <a:picLocks noChangeAspect="1"/>
            </p:cNvPicPr>
            <p:nvPr/>
          </p:nvPicPr>
          <p:blipFill>
            <a:blip r:embed="rId42">
              <a:duotone>
                <a:prstClr val="black"/>
                <a:schemeClr val="accent2">
                  <a:tint val="45000"/>
                  <a:satMod val="400000"/>
                </a:schemeClr>
              </a:duotone>
              <a:extLst>
                <a:ext uri="{BEBA8EAE-BF5A-486C-A8C5-ECC9F3942E4B}">
                  <a14:imgProps xmlns:a14="http://schemas.microsoft.com/office/drawing/2010/main">
                    <a14:imgLayer r:embed="rId43">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8206472" y="1940173"/>
              <a:ext cx="767232" cy="186307"/>
            </a:xfrm>
            <a:prstGeom prst="rect">
              <a:avLst/>
            </a:prstGeom>
          </p:spPr>
        </p:pic>
      </p:grpSp>
      <p:grpSp>
        <p:nvGrpSpPr>
          <p:cNvPr id="293" name="Group 292">
            <a:extLst>
              <a:ext uri="{FF2B5EF4-FFF2-40B4-BE49-F238E27FC236}">
                <a16:creationId xmlns:a16="http://schemas.microsoft.com/office/drawing/2014/main" id="{F0A7E2E2-F7DD-4816-BD0B-F21D353E6A20}"/>
              </a:ext>
            </a:extLst>
          </p:cNvPr>
          <p:cNvGrpSpPr>
            <a:grpSpLocks noChangeAspect="1"/>
          </p:cNvGrpSpPr>
          <p:nvPr/>
        </p:nvGrpSpPr>
        <p:grpSpPr>
          <a:xfrm>
            <a:off x="1911606" y="3385397"/>
            <a:ext cx="457200" cy="457200"/>
            <a:chOff x="9223938" y="3153888"/>
            <a:chExt cx="1143000" cy="1143000"/>
          </a:xfrm>
        </p:grpSpPr>
        <p:sp>
          <p:nvSpPr>
            <p:cNvPr id="294" name="Oval 293">
              <a:extLst>
                <a:ext uri="{FF2B5EF4-FFF2-40B4-BE49-F238E27FC236}">
                  <a16:creationId xmlns:a16="http://schemas.microsoft.com/office/drawing/2014/main" id="{6E485201-A5C2-4BF1-A12E-7CDF146016D8}"/>
                </a:ext>
              </a:extLst>
            </p:cNvPr>
            <p:cNvSpPr/>
            <p:nvPr/>
          </p:nvSpPr>
          <p:spPr bwMode="auto">
            <a:xfrm>
              <a:off x="9223938" y="3153888"/>
              <a:ext cx="1143000" cy="1143000"/>
            </a:xfrm>
            <a:prstGeom prst="ellipse">
              <a:avLst/>
            </a:prstGeom>
            <a:solidFill>
              <a:schemeClr val="accent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102" fontAlgn="base">
                <a:spcBef>
                  <a:spcPct val="0"/>
                </a:spcBef>
                <a:spcAft>
                  <a:spcPct val="0"/>
                </a:spcAft>
                <a:defRPr/>
              </a:pPr>
              <a:endParaRPr lang="en-US" sz="1961" kern="0">
                <a:gradFill>
                  <a:gsLst>
                    <a:gs pos="5439">
                      <a:srgbClr val="F8F8F8"/>
                    </a:gs>
                    <a:gs pos="10000">
                      <a:srgbClr val="F8F8F8"/>
                    </a:gs>
                  </a:gsLst>
                  <a:lin ang="5400000" scaled="0"/>
                </a:gradFill>
                <a:latin typeface="Segoe UI Semilight"/>
              </a:endParaRPr>
            </a:p>
          </p:txBody>
        </p:sp>
        <p:pic>
          <p:nvPicPr>
            <p:cNvPr id="296" name="Picture 295">
              <a:extLst>
                <a:ext uri="{FF2B5EF4-FFF2-40B4-BE49-F238E27FC236}">
                  <a16:creationId xmlns:a16="http://schemas.microsoft.com/office/drawing/2014/main" id="{7C2FE585-A1CD-4FE5-B6B7-FE72EC0C2DB3}"/>
                </a:ext>
              </a:extLst>
            </p:cNvPr>
            <p:cNvPicPr>
              <a:picLocks noChangeAspect="1"/>
            </p:cNvPicPr>
            <p:nvPr/>
          </p:nvPicPr>
          <p:blipFill>
            <a:blip r:embed="rId44">
              <a:extLst>
                <a:ext uri="{BEBA8EAE-BF5A-486C-A8C5-ECC9F3942E4B}">
                  <a14:imgProps xmlns:a14="http://schemas.microsoft.com/office/drawing/2010/main">
                    <a14:imgLayer r:embed="rId45">
                      <a14:imgEffect>
                        <a14:brightnessContrast bright="100000"/>
                      </a14:imgEffect>
                    </a14:imgLayer>
                  </a14:imgProps>
                </a:ext>
              </a:extLst>
            </a:blip>
            <a:stretch>
              <a:fillRect/>
            </a:stretch>
          </p:blipFill>
          <p:spPr>
            <a:xfrm>
              <a:off x="9320398" y="3246493"/>
              <a:ext cx="966540" cy="966540"/>
            </a:xfrm>
            <a:prstGeom prst="rect">
              <a:avLst/>
            </a:prstGeom>
          </p:spPr>
        </p:pic>
      </p:grpSp>
      <p:grpSp>
        <p:nvGrpSpPr>
          <p:cNvPr id="299" name="Group 298">
            <a:extLst>
              <a:ext uri="{FF2B5EF4-FFF2-40B4-BE49-F238E27FC236}">
                <a16:creationId xmlns:a16="http://schemas.microsoft.com/office/drawing/2014/main" id="{70F1088D-2EBF-4A2D-A23C-D072A555398E}"/>
              </a:ext>
            </a:extLst>
          </p:cNvPr>
          <p:cNvGrpSpPr>
            <a:grpSpLocks noChangeAspect="1"/>
          </p:cNvGrpSpPr>
          <p:nvPr/>
        </p:nvGrpSpPr>
        <p:grpSpPr>
          <a:xfrm>
            <a:off x="2118760" y="2495550"/>
            <a:ext cx="457200" cy="457200"/>
            <a:chOff x="3221255" y="1462391"/>
            <a:chExt cx="1143000" cy="1143000"/>
          </a:xfrm>
        </p:grpSpPr>
        <p:sp>
          <p:nvSpPr>
            <p:cNvPr id="300" name="Freeform 5">
              <a:extLst>
                <a:ext uri="{FF2B5EF4-FFF2-40B4-BE49-F238E27FC236}">
                  <a16:creationId xmlns:a16="http://schemas.microsoft.com/office/drawing/2014/main" id="{13F1A167-77DB-4272-92BC-E1596937AB02}"/>
                </a:ext>
              </a:extLst>
            </p:cNvPr>
            <p:cNvSpPr>
              <a:spLocks/>
            </p:cNvSpPr>
            <p:nvPr/>
          </p:nvSpPr>
          <p:spPr bwMode="auto">
            <a:xfrm rot="653656">
              <a:off x="3221255" y="1462391"/>
              <a:ext cx="1143000" cy="1143000"/>
            </a:xfrm>
            <a:prstGeom prst="ellipse">
              <a:avLst/>
            </a:prstGeom>
            <a:solidFill>
              <a:schemeClr val="accent1"/>
            </a:solidFill>
            <a:ln w="15875">
              <a:noFill/>
            </a:ln>
          </p:spPr>
          <p:txBody>
            <a:bodyPr vert="horz" wrap="square" lIns="89642" tIns="44821" rIns="89642" bIns="44821" numCol="1" anchor="t" anchorCtr="0" compatLnSpc="1">
              <a:prstTxWarp prst="textNoShape">
                <a:avLst/>
              </a:prstTxWarp>
            </a:bodyPr>
            <a:lstStyle/>
            <a:p>
              <a:endParaRPr lang="en-US">
                <a:solidFill>
                  <a:srgbClr val="505050"/>
                </a:solidFill>
                <a:latin typeface="Segoe UI"/>
              </a:endParaRPr>
            </a:p>
          </p:txBody>
        </p:sp>
        <p:pic>
          <p:nvPicPr>
            <p:cNvPr id="307" name="Picture 306">
              <a:extLst>
                <a:ext uri="{FF2B5EF4-FFF2-40B4-BE49-F238E27FC236}">
                  <a16:creationId xmlns:a16="http://schemas.microsoft.com/office/drawing/2014/main" id="{0B384373-E8C9-4DAB-BB36-031905E40BC3}"/>
                </a:ext>
              </a:extLst>
            </p:cNvPr>
            <p:cNvPicPr>
              <a:picLocks noChangeAspect="1"/>
            </p:cNvPicPr>
            <p:nvPr/>
          </p:nvPicPr>
          <p:blipFill rotWithShape="1">
            <a:blip r:embed="rId46">
              <a:extLst>
                <a:ext uri="{BEBA8EAE-BF5A-486C-A8C5-ECC9F3942E4B}">
                  <a14:imgProps xmlns:a14="http://schemas.microsoft.com/office/drawing/2010/main">
                    <a14:imgLayer r:embed="rId47">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314" name="Group 313">
            <a:extLst>
              <a:ext uri="{FF2B5EF4-FFF2-40B4-BE49-F238E27FC236}">
                <a16:creationId xmlns:a16="http://schemas.microsoft.com/office/drawing/2014/main" id="{34414568-4F4E-4C55-B0F8-758FF7CB7454}"/>
              </a:ext>
            </a:extLst>
          </p:cNvPr>
          <p:cNvGrpSpPr>
            <a:grpSpLocks noChangeAspect="1"/>
          </p:cNvGrpSpPr>
          <p:nvPr/>
        </p:nvGrpSpPr>
        <p:grpSpPr>
          <a:xfrm>
            <a:off x="7925914" y="5468263"/>
            <a:ext cx="457200" cy="457200"/>
            <a:chOff x="4571575" y="3879459"/>
            <a:chExt cx="1124712" cy="1124712"/>
          </a:xfrm>
        </p:grpSpPr>
        <p:sp>
          <p:nvSpPr>
            <p:cNvPr id="315" name="Oval 314">
              <a:extLst>
                <a:ext uri="{FF2B5EF4-FFF2-40B4-BE49-F238E27FC236}">
                  <a16:creationId xmlns:a16="http://schemas.microsoft.com/office/drawing/2014/main" id="{B87E0DED-D5D4-4072-9A33-4A13B5433A54}"/>
                </a:ext>
              </a:extLst>
            </p:cNvPr>
            <p:cNvSpPr>
              <a:spLocks noChangeAspect="1"/>
            </p:cNvSpPr>
            <p:nvPr/>
          </p:nvSpPr>
          <p:spPr bwMode="auto">
            <a:xfrm>
              <a:off x="4571575" y="3879459"/>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16" name="Graphic 315">
              <a:extLst>
                <a:ext uri="{FF2B5EF4-FFF2-40B4-BE49-F238E27FC236}">
                  <a16:creationId xmlns:a16="http://schemas.microsoft.com/office/drawing/2014/main" id="{8F733B45-7D6A-4565-A70C-5B5A5A20103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768463" y="4194939"/>
              <a:ext cx="613604" cy="520634"/>
            </a:xfrm>
            <a:prstGeom prst="rect">
              <a:avLst/>
            </a:prstGeom>
          </p:spPr>
        </p:pic>
      </p:grpSp>
      <p:grpSp>
        <p:nvGrpSpPr>
          <p:cNvPr id="317" name="Group 316">
            <a:extLst>
              <a:ext uri="{FF2B5EF4-FFF2-40B4-BE49-F238E27FC236}">
                <a16:creationId xmlns:a16="http://schemas.microsoft.com/office/drawing/2014/main" id="{5C4E0623-CAE1-46CD-BCA9-1051B13436B7}"/>
              </a:ext>
            </a:extLst>
          </p:cNvPr>
          <p:cNvGrpSpPr>
            <a:grpSpLocks noChangeAspect="1"/>
          </p:cNvGrpSpPr>
          <p:nvPr/>
        </p:nvGrpSpPr>
        <p:grpSpPr>
          <a:xfrm>
            <a:off x="8501618" y="5373093"/>
            <a:ext cx="457200" cy="457200"/>
            <a:chOff x="2571043" y="3278812"/>
            <a:chExt cx="1124712" cy="1124712"/>
          </a:xfrm>
        </p:grpSpPr>
        <p:sp>
          <p:nvSpPr>
            <p:cNvPr id="318" name="Oval 317">
              <a:extLst>
                <a:ext uri="{FF2B5EF4-FFF2-40B4-BE49-F238E27FC236}">
                  <a16:creationId xmlns:a16="http://schemas.microsoft.com/office/drawing/2014/main" id="{93007496-669B-4679-BC6B-A834C858CB22}"/>
                </a:ext>
              </a:extLst>
            </p:cNvPr>
            <p:cNvSpPr>
              <a:spLocks noChangeAspect="1"/>
            </p:cNvSpPr>
            <p:nvPr/>
          </p:nvSpPr>
          <p:spPr bwMode="auto">
            <a:xfrm>
              <a:off x="2571043" y="3278812"/>
              <a:ext cx="1124712" cy="1124712"/>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5439">
                      <a:srgbClr val="F8F8F8"/>
                    </a:gs>
                    <a:gs pos="10000">
                      <a:srgbClr val="F8F8F8"/>
                    </a:gs>
                  </a:gsLst>
                  <a:lin ang="5400000" scaled="0"/>
                </a:gradFill>
                <a:effectLst/>
                <a:uLnTx/>
                <a:uFillTx/>
                <a:latin typeface="Segoe UI Semilight"/>
                <a:ea typeface="+mn-ea"/>
                <a:cs typeface="+mn-cs"/>
              </a:endParaRPr>
            </a:p>
          </p:txBody>
        </p:sp>
        <p:pic>
          <p:nvPicPr>
            <p:cNvPr id="319" name="Graphic 318">
              <a:extLst>
                <a:ext uri="{FF2B5EF4-FFF2-40B4-BE49-F238E27FC236}">
                  <a16:creationId xmlns:a16="http://schemas.microsoft.com/office/drawing/2014/main" id="{7B80B2BE-6DC2-4B27-AB8F-9D6E0FD60094}"/>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869932" y="3472690"/>
              <a:ext cx="522478" cy="722249"/>
            </a:xfrm>
            <a:prstGeom prst="rect">
              <a:avLst/>
            </a:prstGeom>
          </p:spPr>
        </p:pic>
      </p:grpSp>
    </p:spTree>
    <p:extLst>
      <p:ext uri="{BB962C8B-B14F-4D97-AF65-F5344CB8AC3E}">
        <p14:creationId xmlns:p14="http://schemas.microsoft.com/office/powerpoint/2010/main" val="361699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500"/>
                                        <p:tgtEl>
                                          <p:spTgt spid="5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0"/>
                                        </p:tgtEl>
                                        <p:attrNameLst>
                                          <p:attrName>style.visibility</p:attrName>
                                        </p:attrNameLst>
                                      </p:cBhvr>
                                      <p:to>
                                        <p:strVal val="visible"/>
                                      </p:to>
                                    </p:set>
                                    <p:animEffect transition="in" filter="fade">
                                      <p:cBhvr>
                                        <p:cTn id="10" dur="500"/>
                                        <p:tgtEl>
                                          <p:spTgt spid="580"/>
                                        </p:tgtEl>
                                      </p:cBhvr>
                                    </p:animEffect>
                                  </p:childTnLst>
                                </p:cTn>
                              </p:par>
                              <p:par>
                                <p:cTn id="11" presetID="10" presetClass="entr" presetSubtype="0" fill="hold" nodeType="withEffect">
                                  <p:stCondLst>
                                    <p:cond delay="0"/>
                                  </p:stCondLst>
                                  <p:childTnLst>
                                    <p:set>
                                      <p:cBhvr>
                                        <p:cTn id="12" dur="1" fill="hold">
                                          <p:stCondLst>
                                            <p:cond delay="0"/>
                                          </p:stCondLst>
                                        </p:cTn>
                                        <p:tgtEl>
                                          <p:spTgt spid="576"/>
                                        </p:tgtEl>
                                        <p:attrNameLst>
                                          <p:attrName>style.visibility</p:attrName>
                                        </p:attrNameLst>
                                      </p:cBhvr>
                                      <p:to>
                                        <p:strVal val="visible"/>
                                      </p:to>
                                    </p:set>
                                    <p:animEffect transition="in" filter="fade">
                                      <p:cBhvr>
                                        <p:cTn id="13" dur="500"/>
                                        <p:tgtEl>
                                          <p:spTgt spid="576"/>
                                        </p:tgtEl>
                                      </p:cBhvr>
                                    </p:animEffect>
                                  </p:childTnLst>
                                </p:cTn>
                              </p:par>
                              <p:par>
                                <p:cTn id="14" presetID="10" presetClass="entr" presetSubtype="0" fill="hold" nodeType="withEffect">
                                  <p:stCondLst>
                                    <p:cond delay="0"/>
                                  </p:stCondLst>
                                  <p:childTnLst>
                                    <p:set>
                                      <p:cBhvr>
                                        <p:cTn id="15" dur="1" fill="hold">
                                          <p:stCondLst>
                                            <p:cond delay="0"/>
                                          </p:stCondLst>
                                        </p:cTn>
                                        <p:tgtEl>
                                          <p:spTgt spid="589"/>
                                        </p:tgtEl>
                                        <p:attrNameLst>
                                          <p:attrName>style.visibility</p:attrName>
                                        </p:attrNameLst>
                                      </p:cBhvr>
                                      <p:to>
                                        <p:strVal val="visible"/>
                                      </p:to>
                                    </p:set>
                                    <p:animEffect transition="in" filter="fade">
                                      <p:cBhvr>
                                        <p:cTn id="16" dur="500"/>
                                        <p:tgtEl>
                                          <p:spTgt spid="589"/>
                                        </p:tgtEl>
                                      </p:cBhvr>
                                    </p:animEffect>
                                  </p:childTnLst>
                                </p:cTn>
                              </p:par>
                              <p:par>
                                <p:cTn id="17" presetID="10" presetClass="entr" presetSubtype="0" fill="hold" nodeType="withEffect">
                                  <p:stCondLst>
                                    <p:cond delay="0"/>
                                  </p:stCondLst>
                                  <p:childTnLst>
                                    <p:set>
                                      <p:cBhvr>
                                        <p:cTn id="18" dur="1" fill="hold">
                                          <p:stCondLst>
                                            <p:cond delay="0"/>
                                          </p:stCondLst>
                                        </p:cTn>
                                        <p:tgtEl>
                                          <p:spTgt spid="582"/>
                                        </p:tgtEl>
                                        <p:attrNameLst>
                                          <p:attrName>style.visibility</p:attrName>
                                        </p:attrNameLst>
                                      </p:cBhvr>
                                      <p:to>
                                        <p:strVal val="visible"/>
                                      </p:to>
                                    </p:set>
                                    <p:animEffect transition="in" filter="fade">
                                      <p:cBhvr>
                                        <p:cTn id="19" dur="500"/>
                                        <p:tgtEl>
                                          <p:spTgt spid="5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5"/>
                                        </p:tgtEl>
                                        <p:attrNameLst>
                                          <p:attrName>style.visibility</p:attrName>
                                        </p:attrNameLst>
                                      </p:cBhvr>
                                      <p:to>
                                        <p:strVal val="visible"/>
                                      </p:to>
                                    </p:set>
                                    <p:animEffect transition="in" filter="fade">
                                      <p:cBhvr>
                                        <p:cTn id="22" dur="500"/>
                                        <p:tgtEl>
                                          <p:spTgt spid="585"/>
                                        </p:tgtEl>
                                      </p:cBhvr>
                                    </p:animEffect>
                                  </p:childTnLst>
                                </p:cTn>
                              </p:par>
                              <p:par>
                                <p:cTn id="23" presetID="10" presetClass="entr" presetSubtype="0" fill="hold" nodeType="withEffect">
                                  <p:stCondLst>
                                    <p:cond delay="0"/>
                                  </p:stCondLst>
                                  <p:childTnLst>
                                    <p:set>
                                      <p:cBhvr>
                                        <p:cTn id="24" dur="1" fill="hold">
                                          <p:stCondLst>
                                            <p:cond delay="0"/>
                                          </p:stCondLst>
                                        </p:cTn>
                                        <p:tgtEl>
                                          <p:spTgt spid="543"/>
                                        </p:tgtEl>
                                        <p:attrNameLst>
                                          <p:attrName>style.visibility</p:attrName>
                                        </p:attrNameLst>
                                      </p:cBhvr>
                                      <p:to>
                                        <p:strVal val="visible"/>
                                      </p:to>
                                    </p:set>
                                    <p:animEffect transition="in" filter="fade">
                                      <p:cBhvr>
                                        <p:cTn id="25" dur="500"/>
                                        <p:tgtEl>
                                          <p:spTgt spid="5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2"/>
                                        </p:tgtEl>
                                        <p:attrNameLst>
                                          <p:attrName>style.visibility</p:attrName>
                                        </p:attrNameLst>
                                      </p:cBhvr>
                                      <p:to>
                                        <p:strVal val="visible"/>
                                      </p:to>
                                    </p:set>
                                    <p:animEffect transition="in" filter="fade">
                                      <p:cBhvr>
                                        <p:cTn id="28" dur="500"/>
                                        <p:tgtEl>
                                          <p:spTgt spid="542"/>
                                        </p:tgtEl>
                                      </p:cBhvr>
                                    </p:animEffect>
                                  </p:childTnLst>
                                </p:cTn>
                              </p:par>
                              <p:par>
                                <p:cTn id="29" presetID="10" presetClass="entr" presetSubtype="0" fill="hold" nodeType="withEffect">
                                  <p:stCondLst>
                                    <p:cond delay="0"/>
                                  </p:stCondLst>
                                  <p:childTnLst>
                                    <p:set>
                                      <p:cBhvr>
                                        <p:cTn id="30" dur="1" fill="hold">
                                          <p:stCondLst>
                                            <p:cond delay="0"/>
                                          </p:stCondLst>
                                        </p:cTn>
                                        <p:tgtEl>
                                          <p:spTgt spid="586"/>
                                        </p:tgtEl>
                                        <p:attrNameLst>
                                          <p:attrName>style.visibility</p:attrName>
                                        </p:attrNameLst>
                                      </p:cBhvr>
                                      <p:to>
                                        <p:strVal val="visible"/>
                                      </p:to>
                                    </p:set>
                                    <p:animEffect transition="in" filter="fade">
                                      <p:cBhvr>
                                        <p:cTn id="31" dur="500"/>
                                        <p:tgtEl>
                                          <p:spTgt spid="58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9"/>
                                        </p:tgtEl>
                                        <p:attrNameLst>
                                          <p:attrName>style.visibility</p:attrName>
                                        </p:attrNameLst>
                                      </p:cBhvr>
                                      <p:to>
                                        <p:strVal val="visible"/>
                                      </p:to>
                                    </p:set>
                                    <p:animEffect transition="in" filter="fade">
                                      <p:cBhvr>
                                        <p:cTn id="34" dur="500"/>
                                        <p:tgtEl>
                                          <p:spTgt spid="579"/>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xit" presetSubtype="10" fill="hold" nodeType="clickEffect">
                                  <p:stCondLst>
                                    <p:cond delay="0"/>
                                  </p:stCondLst>
                                  <p:childTnLst>
                                    <p:anim calcmode="lin" valueType="num">
                                      <p:cBhvr>
                                        <p:cTn id="38" dur="500"/>
                                        <p:tgtEl>
                                          <p:spTgt spid="795"/>
                                        </p:tgtEl>
                                        <p:attrNameLst>
                                          <p:attrName>ppt_w</p:attrName>
                                        </p:attrNameLst>
                                      </p:cBhvr>
                                      <p:tavLst>
                                        <p:tav tm="0">
                                          <p:val>
                                            <p:strVal val="ppt_w"/>
                                          </p:val>
                                        </p:tav>
                                        <p:tav tm="100000">
                                          <p:val>
                                            <p:fltVal val="0"/>
                                          </p:val>
                                        </p:tav>
                                      </p:tavLst>
                                    </p:anim>
                                    <p:anim calcmode="lin" valueType="num">
                                      <p:cBhvr>
                                        <p:cTn id="39" dur="500"/>
                                        <p:tgtEl>
                                          <p:spTgt spid="795"/>
                                        </p:tgtEl>
                                        <p:attrNameLst>
                                          <p:attrName>ppt_h</p:attrName>
                                        </p:attrNameLst>
                                      </p:cBhvr>
                                      <p:tavLst>
                                        <p:tav tm="0">
                                          <p:val>
                                            <p:strVal val="ppt_h"/>
                                          </p:val>
                                        </p:tav>
                                        <p:tav tm="100000">
                                          <p:val>
                                            <p:strVal val="ppt_h"/>
                                          </p:val>
                                        </p:tav>
                                      </p:tavLst>
                                    </p:anim>
                                    <p:set>
                                      <p:cBhvr>
                                        <p:cTn id="40" dur="1" fill="hold">
                                          <p:stCondLst>
                                            <p:cond delay="499"/>
                                          </p:stCondLst>
                                        </p:cTn>
                                        <p:tgtEl>
                                          <p:spTgt spid="795"/>
                                        </p:tgtEl>
                                        <p:attrNameLst>
                                          <p:attrName>style.visibility</p:attrName>
                                        </p:attrNameLst>
                                      </p:cBhvr>
                                      <p:to>
                                        <p:strVal val="hidden"/>
                                      </p:to>
                                    </p:set>
                                  </p:childTnLst>
                                </p:cTn>
                              </p:par>
                              <p:par>
                                <p:cTn id="41" presetID="17" presetClass="entr" presetSubtype="10" fill="hold" nodeType="withEffect">
                                  <p:stCondLst>
                                    <p:cond delay="250"/>
                                  </p:stCondLst>
                                  <p:childTnLst>
                                    <p:set>
                                      <p:cBhvr>
                                        <p:cTn id="42" dur="1" fill="hold">
                                          <p:stCondLst>
                                            <p:cond delay="0"/>
                                          </p:stCondLst>
                                        </p:cTn>
                                        <p:tgtEl>
                                          <p:spTgt spid="827"/>
                                        </p:tgtEl>
                                        <p:attrNameLst>
                                          <p:attrName>style.visibility</p:attrName>
                                        </p:attrNameLst>
                                      </p:cBhvr>
                                      <p:to>
                                        <p:strVal val="visible"/>
                                      </p:to>
                                    </p:set>
                                    <p:anim calcmode="lin" valueType="num">
                                      <p:cBhvr>
                                        <p:cTn id="43" dur="500" fill="hold"/>
                                        <p:tgtEl>
                                          <p:spTgt spid="827"/>
                                        </p:tgtEl>
                                        <p:attrNameLst>
                                          <p:attrName>ppt_w</p:attrName>
                                        </p:attrNameLst>
                                      </p:cBhvr>
                                      <p:tavLst>
                                        <p:tav tm="0">
                                          <p:val>
                                            <p:fltVal val="0"/>
                                          </p:val>
                                        </p:tav>
                                        <p:tav tm="100000">
                                          <p:val>
                                            <p:strVal val="#ppt_w"/>
                                          </p:val>
                                        </p:tav>
                                      </p:tavLst>
                                    </p:anim>
                                    <p:anim calcmode="lin" valueType="num">
                                      <p:cBhvr>
                                        <p:cTn id="44" dur="500" fill="hold"/>
                                        <p:tgtEl>
                                          <p:spTgt spid="827"/>
                                        </p:tgtEl>
                                        <p:attrNameLst>
                                          <p:attrName>ppt_h</p:attrName>
                                        </p:attrNameLst>
                                      </p:cBhvr>
                                      <p:tavLst>
                                        <p:tav tm="0">
                                          <p:val>
                                            <p:strVal val="#ppt_h"/>
                                          </p:val>
                                        </p:tav>
                                        <p:tav tm="100000">
                                          <p:val>
                                            <p:strVal val="#ppt_h"/>
                                          </p:val>
                                        </p:tav>
                                      </p:tavLst>
                                    </p:anim>
                                  </p:childTnLst>
                                </p:cTn>
                              </p:par>
                              <p:par>
                                <p:cTn id="45" presetID="10" presetClass="entr" presetSubtype="0" fill="hold" grpId="0" nodeType="withEffect">
                                  <p:stCondLst>
                                    <p:cond delay="250"/>
                                  </p:stCondLst>
                                  <p:childTnLst>
                                    <p:set>
                                      <p:cBhvr>
                                        <p:cTn id="46" dur="1" fill="hold">
                                          <p:stCondLst>
                                            <p:cond delay="0"/>
                                          </p:stCondLst>
                                        </p:cTn>
                                        <p:tgtEl>
                                          <p:spTgt spid="825"/>
                                        </p:tgtEl>
                                        <p:attrNameLst>
                                          <p:attrName>style.visibility</p:attrName>
                                        </p:attrNameLst>
                                      </p:cBhvr>
                                      <p:to>
                                        <p:strVal val="visible"/>
                                      </p:to>
                                    </p:set>
                                    <p:animEffect transition="in" filter="fade">
                                      <p:cBhvr>
                                        <p:cTn id="47" dur="5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0"/>
      <p:bldP spid="579" grpId="0"/>
      <p:bldP spid="580" grpId="0"/>
      <p:bldP spid="581" grpId="0"/>
      <p:bldP spid="585" grpId="0"/>
      <p:bldP spid="825" grpId="0" animBg="1"/>
    </p:bldLst>
  </p:timing>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2.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7C9C3D1D8B284485A155BA93C90D3A" ma:contentTypeVersion="9" ma:contentTypeDescription="Create a new document." ma:contentTypeScope="" ma:versionID="a8a9164c0b38c55ef4a5888caf7152dc">
  <xsd:schema xmlns:xsd="http://www.w3.org/2001/XMLSchema" xmlns:xs="http://www.w3.org/2001/XMLSchema" xmlns:p="http://schemas.microsoft.com/office/2006/metadata/properties" xmlns:ns2="5129cde5-cd30-4863-93a6-384669979997" xmlns:ns3="b00d2cb4-443e-445c-95f9-537b6611a0bf" targetNamespace="http://schemas.microsoft.com/office/2006/metadata/properties" ma:root="true" ma:fieldsID="9324e0cca34877746db9af26c2cd5687" ns2:_="" ns3:_="">
    <xsd:import namespace="5129cde5-cd30-4863-93a6-384669979997"/>
    <xsd:import namespace="b00d2cb4-443e-445c-95f9-537b6611a0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EventHashCode" minOccurs="0"/>
                <xsd:element ref="ns2:MediaServiceGenerationTime"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29cde5-cd30-4863-93a6-3846699799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0d2cb4-443e-445c-95f9-537b6611a0b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8EE1BFEC-7411-48D7-8839-D2DE2EE34C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29cde5-cd30-4863-93a6-384669979997"/>
    <ds:schemaRef ds:uri="b00d2cb4-443e-445c-95f9-537b6611a0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1342</TotalTime>
  <Words>3302</Words>
  <Application>Microsoft Office PowerPoint</Application>
  <PresentationFormat>Widescreen</PresentationFormat>
  <Paragraphs>662</Paragraphs>
  <Slides>57</Slides>
  <Notes>50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57</vt:i4>
      </vt:variant>
    </vt:vector>
  </HeadingPairs>
  <TitlesOfParts>
    <vt:vector size="69" baseType="lpstr">
      <vt:lpstr>Arial</vt:lpstr>
      <vt:lpstr>Calibri</vt:lpstr>
      <vt:lpstr>Consolas</vt:lpstr>
      <vt:lpstr>Segoe Pro SemiLight</vt:lpstr>
      <vt:lpstr>Segoe UI</vt:lpstr>
      <vt:lpstr>Segoe UI Light</vt:lpstr>
      <vt:lpstr>Segoe UI Semibold</vt:lpstr>
      <vt:lpstr>Segoe UI Semilight</vt:lpstr>
      <vt:lpstr>Source Sans Pro Semibold</vt:lpstr>
      <vt:lpstr>Wingdings</vt:lpstr>
      <vt:lpstr>5-50203_Microsoft_Ignite_Template</vt:lpstr>
      <vt:lpstr>Microsoft 365 PPT Template - 2018</vt:lpstr>
      <vt:lpstr>Azure Active Directory  Identity is the new control plane</vt:lpstr>
      <vt:lpstr>PowerPoint Presentation</vt:lpstr>
      <vt:lpstr>Digital Transformation</vt:lpstr>
      <vt:lpstr>PowerPoint Presentation</vt:lpstr>
      <vt:lpstr>PowerPoint Presentation</vt:lpstr>
      <vt:lpstr>PowerPoint Presentation</vt:lpstr>
      <vt:lpstr>PowerPoint Presentation</vt:lpstr>
      <vt:lpstr>PowerPoint Presentation</vt:lpstr>
      <vt:lpstr>Identity is the new control plane</vt:lpstr>
      <vt:lpstr>Identity is the new control plane</vt:lpstr>
      <vt:lpstr>Azure Active Directory</vt:lpstr>
      <vt:lpstr>PowerPoint Presentation</vt:lpstr>
      <vt:lpstr>Open Standards</vt:lpstr>
      <vt:lpstr>PowerPoint Presentation</vt:lpstr>
      <vt:lpstr>Windows Azure momentum </vt:lpstr>
      <vt:lpstr>Azure AD by the Numbers</vt:lpstr>
      <vt:lpstr>Azure Active Directory in the Marketplace</vt:lpstr>
      <vt:lpstr>Azure Active Directory 3rd party applications</vt:lpstr>
      <vt:lpstr>New to the Azure App Marketplace</vt:lpstr>
      <vt:lpstr>PowerPoint Presentation</vt:lpstr>
      <vt:lpstr>Hybrid identity</vt:lpstr>
      <vt:lpstr>Hybrid identity infrastructure</vt:lpstr>
      <vt:lpstr>Cloud authentication with PHS and PTA</vt:lpstr>
      <vt:lpstr>On-prem app SSO with Azure AD Application Proxy</vt:lpstr>
      <vt:lpstr>Conditional access</vt:lpstr>
      <vt:lpstr>PowerPoint Presentation</vt:lpstr>
      <vt:lpstr>PowerPoint Presentation</vt:lpstr>
      <vt:lpstr>PowerPoint Presentation</vt:lpstr>
      <vt:lpstr>6.5 trillion correlated signals per day</vt:lpstr>
      <vt:lpstr>Azure Active Directory Identity  Protection  Service</vt:lpstr>
      <vt:lpstr>Azure AD in Azure Monitor</vt:lpstr>
      <vt:lpstr>PowerPoint Presentation</vt:lpstr>
      <vt:lpstr>Lifecycle management</vt:lpstr>
      <vt:lpstr>Identity Governance is key in a modern world</vt:lpstr>
      <vt:lpstr>Identity lifecycle management is the foundation</vt:lpstr>
      <vt:lpstr>Identity lifecycle management</vt:lpstr>
      <vt:lpstr>PowerPoint Presentation</vt:lpstr>
      <vt:lpstr>Getting to a world without passwords</vt:lpstr>
      <vt:lpstr>Secure Authentication</vt:lpstr>
      <vt:lpstr>Go password-less with Windows 10 Hello</vt:lpstr>
      <vt:lpstr>Go password-less with Microsoft Authenticator</vt:lpstr>
      <vt:lpstr>Multi-factor authentication</vt:lpstr>
      <vt:lpstr>Azure AD Password Protection</vt:lpstr>
      <vt:lpstr>Azure AD</vt:lpstr>
      <vt:lpstr>Easier to share via B2B</vt:lpstr>
      <vt:lpstr>Share and collaborate with guests in Microsoft products</vt:lpstr>
      <vt:lpstr>Works seamlessly with custom apps and resources</vt:lpstr>
      <vt:lpstr>Bring Your Own Identity (BYOI)</vt:lpstr>
      <vt:lpstr>BYOI - Google federation</vt:lpstr>
      <vt:lpstr>BYOI - One time passcodes</vt:lpstr>
      <vt:lpstr>BYOI - Direct federation</vt:lpstr>
      <vt:lpstr>Azure AD B2C</vt:lpstr>
      <vt:lpstr>Opportunities for identity modernization  </vt:lpstr>
      <vt:lpstr>Unlock more capabilities with your modernized identity infrastructure</vt:lpstr>
      <vt:lpstr>Azure AD: Summary</vt:lpstr>
      <vt:lpstr>PowerPoint Presentation</vt:lpstr>
      <vt:lpstr>PowerPoint Presentation</vt:lpstr>
    </vt:vector>
  </TitlesOfParts>
  <Manager>Ryan Calafato</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AD: New features and roadmap</dc:title>
  <dc:subject>BRK2254</dc:subject>
  <dc:creator>Alex Simons</dc:creator>
  <cp:keywords>Microsoft Ignite 2018; Microsoft Ignite</cp:keywords>
  <dc:description/>
  <cp:lastModifiedBy>Rory Braybrook</cp:lastModifiedBy>
  <cp:revision>18</cp:revision>
  <cp:lastPrinted>2018-09-24T05:49:48Z</cp:lastPrinted>
  <dcterms:created xsi:type="dcterms:W3CDTF">1601-01-01T00:00:00Z</dcterms:created>
  <dcterms:modified xsi:type="dcterms:W3CDTF">2019-04-28T01:43:24Z</dcterms:modified>
  <cp:category>Ignite 2018</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0x010100B67C9C3D1D8B284485A155BA93C90D3A</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36;#Orange County Convention Center|bd993e89-aa48-4695-84e0-3b53e88b1a79</vt:lpwstr>
  </property>
  <property fmtid="{D5CDD505-2E9C-101B-9397-08002B2CF9AE}" pid="7" name="Track">
    <vt:lpwstr/>
  </property>
  <property fmtid="{D5CDD505-2E9C-101B-9397-08002B2CF9AE}" pid="8" name="Event Location">
    <vt:lpwstr>88;#Orlando|8cc4ed56-1866-4501-a22c-89aafde6f59b</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TaxKeyword">
    <vt:lpwstr>87;#Microsoft Ignite|9323c522-fe4b-4922-816b-10a1920d7afb</vt:lpwstr>
  </property>
  <property fmtid="{D5CDD505-2E9C-101B-9397-08002B2CF9AE}" pid="21" name="Event Name">
    <vt:lpwstr>35;#Microsoft Ignite|9323c522-fe4b-4922-816b-10a1920d7afb</vt:lpwstr>
  </property>
  <property fmtid="{D5CDD505-2E9C-101B-9397-08002B2CF9AE}" pid="22" name="Audience1">
    <vt:lpwstr/>
  </property>
</Properties>
</file>